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81" r:id="rId3"/>
    <p:sldId id="382" r:id="rId4"/>
    <p:sldId id="387" r:id="rId5"/>
    <p:sldId id="389" r:id="rId6"/>
    <p:sldId id="476" r:id="rId7"/>
    <p:sldId id="766" r:id="rId9"/>
    <p:sldId id="475" r:id="rId10"/>
    <p:sldId id="612" r:id="rId11"/>
    <p:sldId id="650" r:id="rId12"/>
    <p:sldId id="767" r:id="rId13"/>
    <p:sldId id="768" r:id="rId14"/>
    <p:sldId id="390" r:id="rId15"/>
    <p:sldId id="391" r:id="rId16"/>
    <p:sldId id="392" r:id="rId17"/>
    <p:sldId id="816" r:id="rId18"/>
    <p:sldId id="541" r:id="rId19"/>
    <p:sldId id="530" r:id="rId20"/>
    <p:sldId id="531" r:id="rId21"/>
    <p:sldId id="393" r:id="rId22"/>
    <p:sldId id="532" r:id="rId23"/>
    <p:sldId id="533" r:id="rId24"/>
    <p:sldId id="546" r:id="rId25"/>
    <p:sldId id="394" r:id="rId26"/>
    <p:sldId id="534" r:id="rId27"/>
    <p:sldId id="688" r:id="rId28"/>
    <p:sldId id="737" r:id="rId29"/>
    <p:sldId id="542" r:id="rId30"/>
    <p:sldId id="543" r:id="rId31"/>
    <p:sldId id="769" r:id="rId32"/>
    <p:sldId id="770" r:id="rId33"/>
    <p:sldId id="395" r:id="rId34"/>
    <p:sldId id="396" r:id="rId35"/>
    <p:sldId id="545" r:id="rId36"/>
    <p:sldId id="714" r:id="rId37"/>
    <p:sldId id="573" r:id="rId38"/>
    <p:sldId id="575" r:id="rId39"/>
    <p:sldId id="594" r:id="rId40"/>
    <p:sldId id="736" r:id="rId41"/>
    <p:sldId id="735" r:id="rId42"/>
    <p:sldId id="555" r:id="rId43"/>
    <p:sldId id="556" r:id="rId44"/>
    <p:sldId id="557" r:id="rId45"/>
    <p:sldId id="558" r:id="rId46"/>
    <p:sldId id="559" r:id="rId47"/>
    <p:sldId id="560" r:id="rId48"/>
    <p:sldId id="561" r:id="rId49"/>
    <p:sldId id="562" r:id="rId50"/>
    <p:sldId id="563" r:id="rId51"/>
    <p:sldId id="564" r:id="rId52"/>
    <p:sldId id="565" r:id="rId53"/>
    <p:sldId id="566" r:id="rId54"/>
    <p:sldId id="567" r:id="rId55"/>
    <p:sldId id="568" r:id="rId56"/>
    <p:sldId id="569" r:id="rId57"/>
    <p:sldId id="570" r:id="rId58"/>
    <p:sldId id="571" r:id="rId5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04"/>
    <p:restoredTop sz="94660"/>
  </p:normalViewPr>
  <p:slideViewPr>
    <p:cSldViewPr showGuides="1">
      <p:cViewPr>
        <p:scale>
          <a:sx n="100" d="100"/>
          <a:sy n="100" d="100"/>
        </p:scale>
        <p:origin x="-750" y="-30"/>
      </p:cViewPr>
      <p:guideLst>
        <p:guide orient="horz" pos="2160"/>
        <p:guide pos="2886"/>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307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p:cNvSpPr>
          <p:nvPr>
            <p:ph type="sldImg"/>
          </p:nvPr>
        </p:nvSpPr>
        <p:spPr/>
      </p:sp>
      <p:sp>
        <p:nvSpPr>
          <p:cNvPr id="921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p:cNvSpPr>
          <p:nvPr>
            <p:ph type="sldImg"/>
          </p:nvPr>
        </p:nvSpPr>
        <p:spPr/>
      </p:sp>
      <p:sp>
        <p:nvSpPr>
          <p:cNvPr id="921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p:cNvSpPr>
          <p:nvPr>
            <p:ph type="sldImg"/>
          </p:nvPr>
        </p:nvSpPr>
        <p:spPr/>
      </p:sp>
      <p:sp>
        <p:nvSpPr>
          <p:cNvPr id="11266"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p:cNvSpPr>
          <p:nvPr>
            <p:ph type="sldImg"/>
          </p:nvPr>
        </p:nvSpPr>
        <p:spPr/>
      </p:sp>
      <p:sp>
        <p:nvSpPr>
          <p:cNvPr id="1536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p:cNvSpPr>
          <p:nvPr>
            <p:ph type="sldImg"/>
          </p:nvPr>
        </p:nvSpPr>
        <p:spPr/>
      </p:sp>
      <p:sp>
        <p:nvSpPr>
          <p:cNvPr id="1536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p:cNvSpPr>
          <p:nvPr>
            <p:ph type="sldImg"/>
          </p:nvPr>
        </p:nvSpPr>
        <p:spPr/>
      </p:sp>
      <p:sp>
        <p:nvSpPr>
          <p:cNvPr id="1536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26" descr="02"/>
          <p:cNvPicPr>
            <a:picLocks noChangeAspect="1"/>
          </p:cNvPicPr>
          <p:nvPr/>
        </p:nvPicPr>
        <p:blipFill>
          <a:blip r:embed="rId2"/>
          <a:stretch>
            <a:fillRect/>
          </a:stretch>
        </p:blipFill>
        <p:spPr>
          <a:xfrm>
            <a:off x="0" y="0"/>
            <a:ext cx="9144000" cy="1497013"/>
          </a:xfrm>
          <a:prstGeom prst="rect">
            <a:avLst/>
          </a:prstGeom>
          <a:noFill/>
          <a:ln w="9525">
            <a:noFill/>
          </a:ln>
        </p:spPr>
      </p:pic>
      <p:sp>
        <p:nvSpPr>
          <p:cNvPr id="2051" name="Rectangle 27"/>
          <p:cNvSpPr/>
          <p:nvPr/>
        </p:nvSpPr>
        <p:spPr>
          <a:xfrm>
            <a:off x="4552950" y="6435725"/>
            <a:ext cx="514350" cy="212725"/>
          </a:xfrm>
          <a:prstGeom prst="rect">
            <a:avLst/>
          </a:prstGeom>
          <a:noFill/>
          <a:ln w="9525">
            <a:noFill/>
          </a:ln>
        </p:spPr>
        <p:txBody>
          <a:bodyPr anchor="t"/>
          <a:p>
            <a:pPr lvl="0" indent="0" algn="ctr"/>
            <a:fld id="{9A0DB2DC-4C9A-4742-B13C-FB6460FD3503}" type="slidenum">
              <a:rPr lang="zh-TW" altLang="en-US" sz="1200" dirty="0">
                <a:solidFill>
                  <a:srgbClr val="00506E"/>
                </a:solidFill>
                <a:latin typeface="Helvetica 55 Roman" pitchFamily="34" charset="0"/>
              </a:rPr>
            </a:fld>
            <a:endParaRPr lang="zh-TW" altLang="en-US" sz="1200" dirty="0">
              <a:solidFill>
                <a:srgbClr val="00506E"/>
              </a:solidFill>
              <a:latin typeface="Helvetica 55 Roman" pitchFamily="34" charset="0"/>
            </a:endParaRPr>
          </a:p>
        </p:txBody>
      </p:sp>
      <p:sp>
        <p:nvSpPr>
          <p:cNvPr id="10" name="Rectangle 28"/>
          <p:cNvSpPr>
            <a:spLocks noChangeArrowheads="1"/>
          </p:cNvSpPr>
          <p:nvPr/>
        </p:nvSpPr>
        <p:spPr bwMode="auto">
          <a:xfrm>
            <a:off x="1023938" y="6448425"/>
            <a:ext cx="59293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200" b="0" i="0" u="none" strike="noStrike" kern="1200" cap="none" spc="0" normalizeH="0" baseline="0" noProof="0" smtClean="0">
                <a:ln>
                  <a:noFill/>
                </a:ln>
                <a:solidFill>
                  <a:schemeClr val="bg2"/>
                </a:solidFill>
                <a:effectLst/>
                <a:uLnTx/>
                <a:uFillTx/>
                <a:latin typeface="Helvetica" pitchFamily="34" charset="0"/>
                <a:ea typeface="文鼎中黑" pitchFamily="49" charset="-120"/>
                <a:cs typeface="+mn-cs"/>
              </a:rPr>
              <a:t>Presentation Title</a:t>
            </a:r>
            <a:endParaRPr kumimoji="0" lang="en-US" altLang="zh-TW" sz="1200" b="0" i="0" u="none" strike="noStrike" kern="1200" cap="none" spc="0" normalizeH="0" baseline="0" noProof="0" smtClean="0">
              <a:ln>
                <a:noFill/>
              </a:ln>
              <a:solidFill>
                <a:schemeClr val="bg2"/>
              </a:solidFill>
              <a:effectLst/>
              <a:uLnTx/>
              <a:uFillTx/>
              <a:latin typeface="Helvetica" pitchFamily="34" charset="0"/>
              <a:ea typeface="文鼎中黑" pitchFamily="49" charset="-120"/>
              <a:cs typeface="+mn-cs"/>
            </a:endParaRPr>
          </a:p>
        </p:txBody>
      </p:sp>
      <p:graphicFrame>
        <p:nvGraphicFramePr>
          <p:cNvPr id="2053" name="Object 29"/>
          <p:cNvGraphicFramePr>
            <a:graphicFrameLocks noChangeAspect="1"/>
          </p:cNvGraphicFramePr>
          <p:nvPr/>
        </p:nvGraphicFramePr>
        <p:xfrm>
          <a:off x="7346950" y="6086475"/>
          <a:ext cx="1619250" cy="771525"/>
        </p:xfrm>
        <a:graphic>
          <a:graphicData uri="http://schemas.openxmlformats.org/presentationml/2006/ole">
            <mc:AlternateContent xmlns:mc="http://schemas.openxmlformats.org/markup-compatibility/2006">
              <mc:Choice xmlns:v="urn:schemas-microsoft-com:vml" Requires="v">
                <p:oleObj spid="_x0000_s3077" name="" r:id="rId3" imgW="1619250" imgH="771525" progId="MSPhotoEd.3">
                  <p:embed/>
                </p:oleObj>
              </mc:Choice>
              <mc:Fallback>
                <p:oleObj name="" r:id="rId3" imgW="1619250" imgH="771525" progId="MSPhotoEd.3">
                  <p:embed/>
                  <p:pic>
                    <p:nvPicPr>
                      <p:cNvPr id="0" name="图片 3076"/>
                      <p:cNvPicPr/>
                      <p:nvPr/>
                    </p:nvPicPr>
                    <p:blipFill>
                      <a:blip r:embed="rId4"/>
                      <a:stretch>
                        <a:fillRect/>
                      </a:stretch>
                    </p:blipFill>
                    <p:spPr>
                      <a:xfrm>
                        <a:off x="7346950" y="6086475"/>
                        <a:ext cx="1619250" cy="771525"/>
                      </a:xfrm>
                      <a:prstGeom prst="rect">
                        <a:avLst/>
                      </a:prstGeom>
                      <a:noFill/>
                      <a:ln w="38100">
                        <a:noFill/>
                        <a:miter/>
                      </a:ln>
                    </p:spPr>
                  </p:pic>
                </p:oleObj>
              </mc:Fallback>
            </mc:AlternateContent>
          </a:graphicData>
        </a:graphic>
      </p:graphicFrame>
      <p:pic>
        <p:nvPicPr>
          <p:cNvPr id="2054" name="Picture 12" descr="001"/>
          <p:cNvPicPr>
            <a:picLocks noChangeAspect="1"/>
          </p:cNvPicPr>
          <p:nvPr/>
        </p:nvPicPr>
        <p:blipFill>
          <a:blip r:embed="rId5"/>
          <a:stretch>
            <a:fillRect/>
          </a:stretch>
        </p:blipFill>
        <p:spPr>
          <a:xfrm>
            <a:off x="0" y="0"/>
            <a:ext cx="9144000" cy="6858000"/>
          </a:xfrm>
          <a:prstGeom prst="rect">
            <a:avLst/>
          </a:prstGeom>
          <a:noFill/>
          <a:ln w="9525">
            <a:noFill/>
          </a:ln>
        </p:spPr>
      </p:pic>
      <p:sp>
        <p:nvSpPr>
          <p:cNvPr id="5" name="标题 1"/>
          <p:cNvSpPr>
            <a:spLocks noGrp="1"/>
          </p:cNvSpPr>
          <p:nvPr>
            <p:ph type="ctrTitle"/>
          </p:nvPr>
        </p:nvSpPr>
        <p:spPr>
          <a:xfrm>
            <a:off x="987316" y="2181885"/>
            <a:ext cx="8172450" cy="831660"/>
          </a:xfrm>
          <a:noFill/>
          <a:ln w="9525">
            <a:noFill/>
            <a:miter lim="800000"/>
          </a:ln>
          <a:effectLst/>
        </p:spPr>
        <p:txBody>
          <a:bodyPr lIns="101572" tIns="50786" rIns="101572" bIns="50786"/>
          <a:lstStyle>
            <a:lvl1pPr algn="l" rtl="0" fontAlgn="base">
              <a:lnSpc>
                <a:spcPct val="115000"/>
              </a:lnSpc>
              <a:spcBef>
                <a:spcPct val="0"/>
              </a:spcBef>
              <a:spcAft>
                <a:spcPct val="0"/>
              </a:spcAft>
              <a:defRPr lang="zh-CN" altLang="en-US" sz="5000" b="1" kern="1200" dirty="0">
                <a:solidFill>
                  <a:schemeClr val="bg1"/>
                </a:solidFill>
                <a:latin typeface="Helvetica 55 Roman" pitchFamily="34" charset="0"/>
                <a:ea typeface="文鼎粗黑" pitchFamily="49" charset="-120"/>
                <a:cs typeface="+mn-cs"/>
              </a:defRPr>
            </a:lvl1pPr>
          </a:lstStyle>
          <a:p>
            <a:pPr fontAlgn="base"/>
            <a:r>
              <a:rPr lang="zh-CN" altLang="en-US" strike="noStrike" noProof="1" smtClean="0"/>
              <a:t>单击此处编辑母版标题样式</a:t>
            </a:r>
            <a:endParaRPr lang="zh-CN" altLang="en-US" strike="noStrike" noProof="1" dirty="0"/>
          </a:p>
        </p:txBody>
      </p:sp>
      <p:sp>
        <p:nvSpPr>
          <p:cNvPr id="6" name="副标题 2"/>
          <p:cNvSpPr>
            <a:spLocks noGrp="1"/>
          </p:cNvSpPr>
          <p:nvPr>
            <p:ph type="subTitle" idx="1"/>
          </p:nvPr>
        </p:nvSpPr>
        <p:spPr>
          <a:xfrm>
            <a:off x="5467350" y="3200400"/>
            <a:ext cx="3657600" cy="1695450"/>
          </a:xfrm>
          <a:noFill/>
          <a:ln w="9525">
            <a:noFill/>
            <a:miter lim="800000"/>
          </a:ln>
          <a:effectLst/>
        </p:spPr>
        <p:txBody>
          <a:bodyPr lIns="101572" tIns="50786" rIns="101572" bIns="50786"/>
          <a:lstStyle>
            <a:lvl1pPr marL="342900" indent="-342900" algn="l" rtl="0" fontAlgn="base">
              <a:lnSpc>
                <a:spcPct val="140000"/>
              </a:lnSpc>
              <a:spcBef>
                <a:spcPct val="20000"/>
              </a:spcBef>
              <a:spcAft>
                <a:spcPct val="0"/>
              </a:spcAft>
              <a:buFont typeface="Wingdings" panose="05000000000000000000" pitchFamily="2" charset="2"/>
              <a:buChar char="§"/>
              <a:defRPr lang="zh-CN" altLang="en-US" sz="2200" b="1" kern="1200" dirty="0">
                <a:solidFill>
                  <a:schemeClr val="bg1"/>
                </a:solidFill>
                <a:latin typeface="Helvetica 55 Roman" pitchFamily="34" charset="0"/>
                <a:ea typeface="MingLiU" panose="02020509000000000000" pitchFamily="49" charset="-120"/>
                <a:cs typeface="+mn-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dirty="0"/>
          </a:p>
        </p:txBody>
      </p:sp>
    </p:spTree>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99300" y="207963"/>
            <a:ext cx="2028825" cy="55403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08063" y="207963"/>
            <a:ext cx="5938837" cy="55403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defRPr>
            </a:lvl1pPr>
          </a:lstStyle>
          <a:p>
            <a:pPr fontAlgn="base"/>
            <a:r>
              <a:rPr lang="zh-CN" altLang="en-US" strike="noStrike" noProof="1" smtClean="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dirty="0"/>
          </a:p>
        </p:txBody>
      </p:sp>
    </p:spTree>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08063" y="1633538"/>
            <a:ext cx="39830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3500" y="1633538"/>
            <a:ext cx="39846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med">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smtClean="0">
                <a:ln>
                  <a:noFill/>
                </a:ln>
                <a:solidFill>
                  <a:srgbClr val="00506E"/>
                </a:solidFill>
                <a:effectLst/>
                <a:uLnTx/>
                <a:uFillTx/>
                <a:latin typeface="+mn-lt"/>
                <a:ea typeface="+mn-ea"/>
                <a:cs typeface="+mn-cs"/>
              </a:rPr>
              <a:t>单击图标添加图片</a:t>
            </a:r>
            <a:endParaRPr kumimoji="0" lang="zh-CN" altLang="en-US" sz="3200" b="1" i="0" u="none" strike="noStrike" kern="0" cap="none" spc="0" normalizeH="0" baseline="0" noProof="0" smtClean="0">
              <a:ln>
                <a:noFill/>
              </a:ln>
              <a:solidFill>
                <a:srgbClr val="00506E"/>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med">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2.vml"/><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6" descr="02"/>
          <p:cNvPicPr>
            <a:picLocks noChangeAspect="1"/>
          </p:cNvPicPr>
          <p:nvPr/>
        </p:nvPicPr>
        <p:blipFill>
          <a:blip r:embed="rId12"/>
          <a:stretch>
            <a:fillRect/>
          </a:stretch>
        </p:blipFill>
        <p:spPr>
          <a:xfrm>
            <a:off x="0" y="0"/>
            <a:ext cx="9144000" cy="1497013"/>
          </a:xfrm>
          <a:prstGeom prst="rect">
            <a:avLst/>
          </a:prstGeom>
          <a:noFill/>
          <a:ln w="9525">
            <a:noFill/>
          </a:ln>
        </p:spPr>
      </p:pic>
      <p:sp>
        <p:nvSpPr>
          <p:cNvPr id="1027" name="Rectangle 2"/>
          <p:cNvSpPr>
            <a:spLocks noGrp="1"/>
          </p:cNvSpPr>
          <p:nvPr>
            <p:ph type="title"/>
          </p:nvPr>
        </p:nvSpPr>
        <p:spPr>
          <a:xfrm>
            <a:off x="1008063" y="207963"/>
            <a:ext cx="8120062" cy="733425"/>
          </a:xfrm>
          <a:prstGeom prst="rect">
            <a:avLst/>
          </a:prstGeom>
          <a:noFill/>
          <a:ln w="9525">
            <a:noFill/>
          </a:ln>
        </p:spPr>
        <p:txBody>
          <a:bodyPr anchor="ctr"/>
          <a:p>
            <a:pPr lvl="0"/>
            <a:r>
              <a:rPr lang="zh-TW" altLang="en-US" dirty="0"/>
              <a:t>按一下以編輯母片標題樣式</a:t>
            </a:r>
            <a:endParaRPr lang="zh-TW" altLang="en-US" dirty="0"/>
          </a:p>
        </p:txBody>
      </p:sp>
      <p:sp>
        <p:nvSpPr>
          <p:cNvPr id="1028" name="Rectangle 3"/>
          <p:cNvSpPr>
            <a:spLocks noGrp="1"/>
          </p:cNvSpPr>
          <p:nvPr>
            <p:ph type="body"/>
          </p:nvPr>
        </p:nvSpPr>
        <p:spPr>
          <a:xfrm>
            <a:off x="1008063" y="1633538"/>
            <a:ext cx="8120062" cy="4114800"/>
          </a:xfrm>
          <a:prstGeom prst="rect">
            <a:avLst/>
          </a:prstGeom>
          <a:noFill/>
          <a:ln w="9525">
            <a:noFill/>
          </a:ln>
        </p:spPr>
        <p:txBody>
          <a:bodyPr anchor="t"/>
          <a:p>
            <a:pPr lvl="0" indent="-342900"/>
            <a:r>
              <a:rPr lang="zh-TW" altLang="en-US" dirty="0"/>
              <a:t>按一下以編輯母片</a:t>
            </a:r>
            <a:endParaRPr lang="zh-TW" altLang="en-US" dirty="0"/>
          </a:p>
          <a:p>
            <a:pPr lvl="1" indent="-285750"/>
            <a:r>
              <a:rPr lang="zh-TW" altLang="en-US" dirty="0"/>
              <a:t>第二層</a:t>
            </a:r>
            <a:endParaRPr lang="zh-TW" altLang="en-US" dirty="0"/>
          </a:p>
          <a:p>
            <a:pPr lvl="2" indent="-228600"/>
            <a:r>
              <a:rPr lang="zh-TW" altLang="en-US" dirty="0"/>
              <a:t>第三層</a:t>
            </a:r>
            <a:endParaRPr lang="zh-TW" altLang="en-US" dirty="0"/>
          </a:p>
          <a:p>
            <a:pPr lvl="3" indent="-228600"/>
            <a:r>
              <a:rPr lang="zh-TW" altLang="en-US" dirty="0"/>
              <a:t>第四層</a:t>
            </a:r>
            <a:endParaRPr lang="zh-TW" altLang="en-US" dirty="0"/>
          </a:p>
          <a:p>
            <a:pPr lvl="4" indent="-228600"/>
            <a:r>
              <a:rPr lang="zh-TW" altLang="en-US" dirty="0"/>
              <a:t>第五層</a:t>
            </a:r>
            <a:endParaRPr lang="zh-TW" altLang="en-US" dirty="0"/>
          </a:p>
        </p:txBody>
      </p:sp>
      <p:sp>
        <p:nvSpPr>
          <p:cNvPr id="1029" name="Rectangle 27"/>
          <p:cNvSpPr/>
          <p:nvPr/>
        </p:nvSpPr>
        <p:spPr>
          <a:xfrm>
            <a:off x="4552950" y="6435725"/>
            <a:ext cx="514350" cy="212725"/>
          </a:xfrm>
          <a:prstGeom prst="rect">
            <a:avLst/>
          </a:prstGeom>
          <a:noFill/>
          <a:ln w="9525">
            <a:noFill/>
          </a:ln>
        </p:spPr>
        <p:txBody>
          <a:bodyPr anchor="t"/>
          <a:p>
            <a:pPr lvl="0" indent="0" algn="ctr"/>
            <a:fld id="{9A0DB2DC-4C9A-4742-B13C-FB6460FD3503}" type="slidenum">
              <a:rPr lang="zh-TW" altLang="en-US" sz="1200" dirty="0">
                <a:solidFill>
                  <a:srgbClr val="00506E"/>
                </a:solidFill>
                <a:latin typeface="Helvetica 55 Roman" pitchFamily="34" charset="0"/>
                <a:ea typeface="宋体" panose="02010600030101010101" pitchFamily="2" charset="-122"/>
              </a:rPr>
            </a:fld>
            <a:endParaRPr lang="zh-TW" altLang="en-US" sz="1200" dirty="0">
              <a:solidFill>
                <a:srgbClr val="00506E"/>
              </a:solidFill>
              <a:latin typeface="Helvetica 55 Roman" pitchFamily="34" charset="0"/>
              <a:ea typeface="宋体" panose="02010600030101010101" pitchFamily="2" charset="-122"/>
            </a:endParaRPr>
          </a:p>
        </p:txBody>
      </p:sp>
      <p:sp>
        <p:nvSpPr>
          <p:cNvPr id="1030" name="Rectangle 28"/>
          <p:cNvSpPr>
            <a:spLocks noChangeArrowheads="1"/>
          </p:cNvSpPr>
          <p:nvPr/>
        </p:nvSpPr>
        <p:spPr bwMode="auto">
          <a:xfrm>
            <a:off x="1023938" y="6448425"/>
            <a:ext cx="59293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200" b="0" i="0" u="none" strike="noStrike" kern="1200" cap="none" spc="0" normalizeH="0" baseline="0" noProof="0" smtClean="0">
                <a:ln>
                  <a:noFill/>
                </a:ln>
                <a:solidFill>
                  <a:schemeClr val="bg2"/>
                </a:solidFill>
                <a:effectLst/>
                <a:uLnTx/>
                <a:uFillTx/>
                <a:latin typeface="Helvetica" pitchFamily="34" charset="0"/>
                <a:ea typeface="文鼎中黑" pitchFamily="49" charset="-120"/>
                <a:cs typeface="+mn-cs"/>
              </a:rPr>
              <a:t>Presentation Title</a:t>
            </a:r>
            <a:endParaRPr kumimoji="0" lang="en-US" altLang="zh-TW" sz="1200" b="0" i="0" u="none" strike="noStrike" kern="1200" cap="none" spc="0" normalizeH="0" baseline="0" noProof="0" smtClean="0">
              <a:ln>
                <a:noFill/>
              </a:ln>
              <a:solidFill>
                <a:schemeClr val="bg2"/>
              </a:solidFill>
              <a:effectLst/>
              <a:uLnTx/>
              <a:uFillTx/>
              <a:latin typeface="Helvetica" pitchFamily="34" charset="0"/>
              <a:ea typeface="文鼎中黑" pitchFamily="49" charset="-120"/>
              <a:cs typeface="+mn-cs"/>
            </a:endParaRPr>
          </a:p>
        </p:txBody>
      </p:sp>
      <p:graphicFrame>
        <p:nvGraphicFramePr>
          <p:cNvPr id="1031" name="Object 29"/>
          <p:cNvGraphicFramePr>
            <a:graphicFrameLocks noChangeAspect="1"/>
          </p:cNvGraphicFramePr>
          <p:nvPr/>
        </p:nvGraphicFramePr>
        <p:xfrm>
          <a:off x="7346950" y="6086475"/>
          <a:ext cx="1619250" cy="771525"/>
        </p:xfrm>
        <a:graphic>
          <a:graphicData uri="http://schemas.openxmlformats.org/presentationml/2006/ole">
            <mc:AlternateContent xmlns:mc="http://schemas.openxmlformats.org/markup-compatibility/2006">
              <mc:Choice xmlns:v="urn:schemas-microsoft-com:vml" Requires="v">
                <p:oleObj spid="_x0000_s3076" name="" r:id="rId13" imgW="1619250" imgH="771525" progId="MSPhotoEd.3">
                  <p:embed/>
                </p:oleObj>
              </mc:Choice>
              <mc:Fallback>
                <p:oleObj name="" r:id="rId13" imgW="1619250" imgH="771525" progId="MSPhotoEd.3">
                  <p:embed/>
                  <p:pic>
                    <p:nvPicPr>
                      <p:cNvPr id="0" name="图片 3075"/>
                      <p:cNvPicPr/>
                      <p:nvPr/>
                    </p:nvPicPr>
                    <p:blipFill>
                      <a:blip r:embed="rId14"/>
                      <a:stretch>
                        <a:fillRect/>
                      </a:stretch>
                    </p:blipFill>
                    <p:spPr>
                      <a:xfrm>
                        <a:off x="7346950" y="6086475"/>
                        <a:ext cx="1619250" cy="771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hf sldNum="0" hdr="0" ftr="0" dt="0"/>
  <p:txStyles>
    <p:title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Char char="•"/>
        <a:defRPr sz="3000" b="1">
          <a:solidFill>
            <a:srgbClr val="00506E"/>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506E"/>
          </a:solidFill>
          <a:latin typeface="+mn-lt"/>
          <a:ea typeface="+mn-ea"/>
        </a:defRPr>
      </a:lvl2pPr>
      <a:lvl3pPr marL="1143000" indent="-228600" algn="l" rtl="0" eaLnBrk="0" fontAlgn="base" hangingPunct="0">
        <a:spcBef>
          <a:spcPct val="20000"/>
        </a:spcBef>
        <a:spcAft>
          <a:spcPct val="0"/>
        </a:spcAft>
        <a:buChar char="•"/>
        <a:defRPr sz="2600" b="1">
          <a:solidFill>
            <a:srgbClr val="00506E"/>
          </a:solidFill>
          <a:latin typeface="+mn-lt"/>
          <a:ea typeface="+mn-ea"/>
        </a:defRPr>
      </a:lvl3pPr>
      <a:lvl4pPr marL="1600200" indent="-228600" algn="l" rtl="0" eaLnBrk="0" fontAlgn="base" hangingPunct="0">
        <a:spcBef>
          <a:spcPct val="20000"/>
        </a:spcBef>
        <a:spcAft>
          <a:spcPct val="0"/>
        </a:spcAft>
        <a:buChar char="–"/>
        <a:defRPr sz="2400" b="1">
          <a:solidFill>
            <a:srgbClr val="00506E"/>
          </a:solidFill>
          <a:latin typeface="+mn-lt"/>
          <a:ea typeface="+mn-ea"/>
        </a:defRPr>
      </a:lvl4pPr>
      <a:lvl5pPr marL="2057400" indent="-228600" algn="l" rtl="0" eaLnBrk="0" fontAlgn="base" hangingPunct="0">
        <a:spcBef>
          <a:spcPct val="20000"/>
        </a:spcBef>
        <a:spcAft>
          <a:spcPct val="0"/>
        </a:spcAft>
        <a:buChar char="»"/>
        <a:defRPr sz="2200" b="1">
          <a:solidFill>
            <a:srgbClr val="00506E"/>
          </a:solidFill>
          <a:latin typeface="+mn-lt"/>
          <a:ea typeface="+mn-ea"/>
        </a:defRPr>
      </a:lvl5pPr>
      <a:lvl6pPr marL="2514600" indent="-228600" algn="l" rtl="0" eaLnBrk="1" fontAlgn="base" hangingPunct="1">
        <a:spcBef>
          <a:spcPct val="20000"/>
        </a:spcBef>
        <a:spcAft>
          <a:spcPct val="0"/>
        </a:spcAft>
        <a:buChar char="»"/>
        <a:defRPr sz="2200" b="1">
          <a:solidFill>
            <a:schemeClr val="tx1"/>
          </a:solidFill>
          <a:latin typeface="+mn-lt"/>
          <a:ea typeface="+mn-ea"/>
        </a:defRPr>
      </a:lvl6pPr>
      <a:lvl7pPr marL="2971800" indent="-228600" algn="l" rtl="0" eaLnBrk="1" fontAlgn="base" hangingPunct="1">
        <a:spcBef>
          <a:spcPct val="20000"/>
        </a:spcBef>
        <a:spcAft>
          <a:spcPct val="0"/>
        </a:spcAft>
        <a:buChar char="»"/>
        <a:defRPr sz="2200" b="1">
          <a:solidFill>
            <a:schemeClr val="tx1"/>
          </a:solidFill>
          <a:latin typeface="+mn-lt"/>
          <a:ea typeface="+mn-ea"/>
        </a:defRPr>
      </a:lvl7pPr>
      <a:lvl8pPr marL="3429000" indent="-228600" algn="l" rtl="0" eaLnBrk="1" fontAlgn="base" hangingPunct="1">
        <a:spcBef>
          <a:spcPct val="20000"/>
        </a:spcBef>
        <a:spcAft>
          <a:spcPct val="0"/>
        </a:spcAft>
        <a:buChar char="»"/>
        <a:defRPr sz="2200" b="1">
          <a:solidFill>
            <a:schemeClr val="tx1"/>
          </a:solidFill>
          <a:latin typeface="+mn-lt"/>
          <a:ea typeface="+mn-ea"/>
        </a:defRPr>
      </a:lvl8pPr>
      <a:lvl9pPr marL="3886200" indent="-228600" algn="l" rtl="0" eaLnBrk="1" fontAlgn="base" hangingPunct="1">
        <a:spcBef>
          <a:spcPct val="20000"/>
        </a:spcBef>
        <a:spcAft>
          <a:spcPct val="0"/>
        </a:spcAft>
        <a:buChar char="»"/>
        <a:defRPr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8.png"/><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7.png"/><Relationship Id="rId1" Type="http://schemas.openxmlformats.org/officeDocument/2006/relationships/image" Target="../media/image5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9.png"/><Relationship Id="rId1" Type="http://schemas.openxmlformats.org/officeDocument/2006/relationships/image" Target="../media/image68.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971550" y="1700213"/>
            <a:ext cx="8172450" cy="831850"/>
          </a:xfrm>
        </p:spPr>
        <p:txBody>
          <a:bodyPr wrap="square" lIns="101572" tIns="50786" rIns="101572" bIns="50786" anchor="ctr"/>
          <a:p>
            <a:pPr eaLnBrk="1" hangingPunct="1"/>
            <a:r>
              <a:rPr lang="en-US" altLang="zh-CN" kern="1200" dirty="0">
                <a:latin typeface="Helvetica 55 Roman" pitchFamily="34" charset="0"/>
                <a:ea typeface="文鼎粗黑" pitchFamily="49" charset="-120"/>
                <a:cs typeface="+mn-cs"/>
              </a:rPr>
              <a:t>Swan2.0</a:t>
            </a:r>
            <a:r>
              <a:rPr lang="zh-CN" altLang="en-US" kern="1200" dirty="0">
                <a:latin typeface="Helvetica 55 Roman" pitchFamily="34" charset="0"/>
                <a:ea typeface="文鼎粗黑" pitchFamily="49" charset="-120"/>
                <a:cs typeface="+mn-cs"/>
              </a:rPr>
              <a:t>配置及使用</a:t>
            </a:r>
            <a:endParaRPr lang="zh-CN" altLang="en-US" kern="1200" dirty="0">
              <a:latin typeface="Helvetica 55 Roman" pitchFamily="34" charset="0"/>
              <a:ea typeface="文鼎粗黑" pitchFamily="49" charset="-120"/>
              <a:cs typeface="+mn-cs"/>
            </a:endParaRPr>
          </a:p>
        </p:txBody>
      </p:sp>
      <p:sp>
        <p:nvSpPr>
          <p:cNvPr id="3" name="副标题 2"/>
          <p:cNvSpPr>
            <a:spLocks noGrp="1"/>
          </p:cNvSpPr>
          <p:nvPr>
            <p:ph type="subTitle" idx="1"/>
          </p:nvPr>
        </p:nvSpPr>
        <p:spPr>
          <a:xfrm>
            <a:off x="5478463" y="5084763"/>
            <a:ext cx="3657600" cy="647700"/>
          </a:xfrm>
        </p:spPr>
        <p:txBody>
          <a:bodyPr vert="horz" wrap="square" lIns="101572" tIns="50786" rIns="101572" bIns="50786" numCol="1" anchor="t" anchorCtr="0" compatLnSpc="1"/>
          <a:lstStyle/>
          <a:p>
            <a:pPr marL="342900" marR="0" lvl="0" indent="-342900" algn="l" defTabSz="914400" rtl="0" eaLnBrk="1" fontAlgn="base" latinLnBrk="0" hangingPunct="1">
              <a:lnSpc>
                <a:spcPct val="140000"/>
              </a:lnSpc>
              <a:spcBef>
                <a:spcPct val="20000"/>
              </a:spcBef>
              <a:spcAft>
                <a:spcPct val="0"/>
              </a:spcAft>
              <a:buClrTx/>
              <a:buSzTx/>
              <a:buFont typeface="Wingdings" panose="05000000000000000000" pitchFamily="2" charset="2"/>
              <a:buChar char="§"/>
              <a:defRPr/>
            </a:pPr>
            <a:r>
              <a:rPr kumimoji="0" lang="en-US" altLang="zh-CN" sz="2200" b="1" i="0" u="none" strike="noStrike" kern="1200" cap="none" spc="0" normalizeH="0" baseline="0" noProof="0" dirty="0" smtClean="0">
                <a:ln>
                  <a:noFill/>
                </a:ln>
                <a:solidFill>
                  <a:schemeClr val="bg1"/>
                </a:solidFill>
                <a:effectLst/>
                <a:uLnTx/>
                <a:uFillTx/>
                <a:latin typeface="Helvetica 55 Roman" pitchFamily="34" charset="0"/>
                <a:ea typeface="MingLiU" panose="02020509000000000000" pitchFamily="49" charset="-120"/>
                <a:cs typeface="+mn-cs"/>
              </a:rPr>
              <a:t>2017.05.24</a:t>
            </a:r>
            <a:endParaRPr kumimoji="0" lang="en-US" altLang="zh-CN" sz="2200" b="1" i="0" u="none" strike="noStrike" kern="1200" cap="none" spc="0" normalizeH="0" baseline="0" noProof="0" dirty="0" smtClean="0">
              <a:ln>
                <a:noFill/>
              </a:ln>
              <a:solidFill>
                <a:schemeClr val="bg1"/>
              </a:solidFill>
              <a:effectLst/>
              <a:uLnTx/>
              <a:uFillTx/>
              <a:latin typeface="Helvetica 55 Roman" pitchFamily="34" charset="0"/>
              <a:ea typeface="MingLiU" panose="02020509000000000000" pitchFamily="49" charset="-120"/>
              <a:cs typeface="+mn-cs"/>
            </a:endParaRPr>
          </a:p>
        </p:txBody>
      </p:sp>
    </p:spTree>
  </p:cSld>
  <p:clrMapOvr>
    <a:masterClrMapping/>
  </p:clrMapOvr>
  <p:transition spd="med">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4294967295"/>
          </p:nvPr>
        </p:nvSpPr>
        <p:spPr>
          <a:xfrm>
            <a:off x="433388" y="909638"/>
            <a:ext cx="8193087" cy="5111750"/>
          </a:xfrm>
        </p:spPr>
        <p:txBody>
          <a:bodyPr wrap="square" lIns="91440" tIns="45720" rIns="91440" bIns="45720" anchor="t"/>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algn="ctr" eaLnBrk="1" hangingPunct="1">
              <a:buNone/>
            </a:pPr>
            <a:endParaRPr lang="en-US" altLang="zh-CN" sz="1400" dirty="0"/>
          </a:p>
          <a:p>
            <a:pPr marL="0" lvl="0" indent="0" algn="ctr" eaLnBrk="1" hangingPunct="1">
              <a:buNone/>
            </a:pPr>
            <a:r>
              <a:rPr lang="en-US" altLang="zh-CN" sz="1400" dirty="0"/>
              <a:t>constant.js</a:t>
            </a:r>
            <a:r>
              <a:rPr lang="zh-CN" altLang="en-US" sz="1400" dirty="0">
                <a:ea typeface="宋体" panose="02010600030101010101" pitchFamily="2" charset="-122"/>
              </a:rPr>
              <a:t>示例图</a:t>
            </a:r>
            <a:endParaRPr lang="zh-CN" altLang="en-US" sz="14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400" dirty="0"/>
          </a:p>
          <a:p>
            <a:pPr marL="0" lvl="0" indent="0" eaLnBrk="1" hangingPunct="1">
              <a:buNone/>
            </a:pPr>
            <a:endParaRPr lang="zh-CN" altLang="en-US" sz="1200" dirty="0">
              <a:ea typeface="宋体" panose="02010600030101010101" pitchFamily="2" charset="-122"/>
            </a:endParaRPr>
          </a:p>
          <a:p>
            <a:pPr marL="0" lvl="0" indent="0" eaLnBrk="1" hangingPunct="1">
              <a:buNone/>
            </a:pPr>
            <a:endParaRPr lang="en-US" altLang="zh-CN" sz="14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zh-CN" altLang="en-US" sz="1200" dirty="0">
              <a:latin typeface="宋体" panose="02010600030101010101" pitchFamily="2" charset="-122"/>
              <a:ea typeface="宋体" panose="02010600030101010101" pitchFamily="2" charset="-122"/>
            </a:endParaRPr>
          </a:p>
          <a:p>
            <a:pPr marL="0" lvl="0" indent="0" eaLnBrk="1" hangingPunct="1">
              <a:buNone/>
            </a:pPr>
            <a:endParaRPr lang="zh-CN" altLang="en-US" sz="16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800" dirty="0"/>
          </a:p>
          <a:p>
            <a:pPr marL="0" lvl="0" indent="0" eaLnBrk="1" hangingPunct="1">
              <a:buNone/>
            </a:pPr>
            <a:endParaRPr lang="zh-CN" altLang="en-US" sz="1800" dirty="0">
              <a:ea typeface="宋体" panose="02010600030101010101" pitchFamily="2" charset="-122"/>
            </a:endParaRPr>
          </a:p>
          <a:p>
            <a:pPr marL="0" lvl="0" indent="0" eaLnBrk="1" hangingPunct="1">
              <a:buNone/>
            </a:pPr>
            <a:endParaRPr lang="zh-CN" altLang="en-US" sz="1800" dirty="0">
              <a:ea typeface="宋体" panose="02010600030101010101" pitchFamily="2" charset="-122"/>
            </a:endParaRPr>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zh-CN" altLang="en-US"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p:txBody>
      </p:sp>
      <p:sp>
        <p:nvSpPr>
          <p:cNvPr id="14338" name="Rectangle 2"/>
          <p:cNvSpPr>
            <a:spLocks noGrp="1"/>
          </p:cNvSpPr>
          <p:nvPr>
            <p:ph type="title"/>
          </p:nvPr>
        </p:nvSpPr>
        <p:spPr/>
        <p:txBody>
          <a:bodyPr wrap="square" lIns="91440" tIns="45720" rIns="91440" bIns="45720" anchor="ctr"/>
          <a:p>
            <a:pPr lvl="0" eaLnBrk="1" hangingPunct="1"/>
            <a:r>
              <a:rPr lang="en-US" altLang="zh-CN" sz="2800" dirty="0"/>
              <a:t>Swan</a:t>
            </a:r>
            <a:r>
              <a:rPr lang="zh-CN" altLang="en-US" sz="2800" dirty="0"/>
              <a:t>的装载</a:t>
            </a:r>
            <a:r>
              <a:rPr lang="en-US" altLang="zh-CN" sz="2800" dirty="0"/>
              <a:t>-constant.js</a:t>
            </a:r>
            <a:r>
              <a:rPr lang="zh-CN" altLang="en-US" sz="2800" dirty="0">
                <a:ea typeface="宋体" panose="02010600030101010101" pitchFamily="2" charset="-122"/>
              </a:rPr>
              <a:t>说明</a:t>
            </a:r>
            <a:endParaRPr lang="zh-CN" altLang="en-US" sz="2800" dirty="0">
              <a:latin typeface="Times New Roman" panose="02020603050405020304" pitchFamily="18" charset="0"/>
              <a:ea typeface="宋体" panose="02010600030101010101" pitchFamily="2" charset="-122"/>
            </a:endParaRPr>
          </a:p>
        </p:txBody>
      </p:sp>
      <p:sp>
        <p:nvSpPr>
          <p:cNvPr id="14339" name="文本框 1"/>
          <p:cNvSpPr txBox="1"/>
          <p:nvPr/>
        </p:nvSpPr>
        <p:spPr>
          <a:xfrm>
            <a:off x="539115" y="3329305"/>
            <a:ext cx="8050213" cy="1051560"/>
          </a:xfrm>
          <a:prstGeom prst="rect">
            <a:avLst/>
          </a:prstGeom>
          <a:noFill/>
          <a:ln w="9525" cap="flat" cmpd="sng">
            <a:solidFill>
              <a:schemeClr val="bg1"/>
            </a:solidFill>
            <a:prstDash val="sysDash"/>
            <a:round/>
            <a:headEnd type="none" w="med" len="med"/>
            <a:tailEnd type="none" w="med" len="med"/>
          </a:ln>
        </p:spPr>
        <p:txBody>
          <a:bodyPr wrap="square" anchor="t">
            <a:spAutoFit/>
          </a:bodyPr>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说明：</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如图中示例，配置有多语言种类，</a:t>
            </a:r>
            <a:r>
              <a:rPr lang="en-US" altLang="zh-CN" sz="1400" b="1">
                <a:solidFill>
                  <a:srgbClr val="00506E"/>
                </a:solidFill>
                <a:latin typeface="Arial" panose="020B0604020202020204" pitchFamily="34" charset="0"/>
                <a:ea typeface="宋体" panose="02010600030101010101" pitchFamily="2" charset="-122"/>
              </a:rPr>
              <a:t>http</a:t>
            </a:r>
            <a:r>
              <a:rPr lang="zh-CN" altLang="en-US" sz="1400" b="1">
                <a:solidFill>
                  <a:srgbClr val="00506E"/>
                </a:solidFill>
                <a:latin typeface="Arial" panose="020B0604020202020204" pitchFamily="34" charset="0"/>
                <a:ea typeface="宋体" panose="02010600030101010101" pitchFamily="2" charset="-122"/>
              </a:rPr>
              <a:t>请求可能出现的状态码，实际开发过程中可根据实际情况添加所需常量，在需要使用的地方直接注入即可。</a:t>
            </a:r>
            <a:endParaRPr lang="zh-CN" altLang="en-US" sz="1400" b="1">
              <a:solidFill>
                <a:srgbClr val="00506E"/>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900555" y="1233805"/>
            <a:ext cx="5342890" cy="1247775"/>
          </a:xfrm>
          <a:prstGeom prst="rect">
            <a:avLst/>
          </a:prstGeom>
          <a:ln>
            <a:solidFill>
              <a:schemeClr val="tx1"/>
            </a:solidFill>
          </a:ln>
        </p:spPr>
      </p:pic>
    </p:spTree>
  </p:cSld>
  <p:clrMapOvr>
    <a:masterClrMapping/>
  </p:clrMapOvr>
  <p:transition spd="med">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4294967295"/>
          </p:nvPr>
        </p:nvSpPr>
        <p:spPr>
          <a:xfrm>
            <a:off x="433388" y="909638"/>
            <a:ext cx="8193087" cy="5111750"/>
          </a:xfrm>
        </p:spPr>
        <p:txBody>
          <a:bodyPr wrap="square" lIns="91440" tIns="45720" rIns="91440" bIns="45720" anchor="t"/>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algn="ctr" eaLnBrk="1" hangingPunct="1">
              <a:buNone/>
            </a:pPr>
            <a:endParaRPr lang="en-US" altLang="zh-CN" sz="1400" dirty="0"/>
          </a:p>
          <a:p>
            <a:pPr marL="0" lvl="0" indent="0" algn="ctr" eaLnBrk="1" hangingPunct="1">
              <a:buNone/>
            </a:pPr>
            <a:r>
              <a:rPr lang="en-US" altLang="zh-CN" sz="1400" dirty="0"/>
              <a:t>indexController.js</a:t>
            </a:r>
            <a:r>
              <a:rPr lang="zh-CN" altLang="en-US" sz="1400" dirty="0">
                <a:ea typeface="宋体" panose="02010600030101010101" pitchFamily="2" charset="-122"/>
              </a:rPr>
              <a:t>示例图</a:t>
            </a:r>
            <a:endParaRPr lang="zh-CN" altLang="en-US" sz="14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400" dirty="0"/>
          </a:p>
          <a:p>
            <a:pPr marL="0" lvl="0" indent="0" eaLnBrk="1" hangingPunct="1">
              <a:buNone/>
            </a:pPr>
            <a:endParaRPr lang="zh-CN" altLang="en-US" sz="1200" dirty="0">
              <a:ea typeface="宋体" panose="02010600030101010101" pitchFamily="2" charset="-122"/>
            </a:endParaRPr>
          </a:p>
          <a:p>
            <a:pPr marL="0" lvl="0" indent="0" eaLnBrk="1" hangingPunct="1">
              <a:buNone/>
            </a:pPr>
            <a:endParaRPr lang="en-US" altLang="zh-CN" sz="1400" dirty="0"/>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zh-CN" altLang="en-US" sz="1200" dirty="0">
              <a:latin typeface="宋体" panose="02010600030101010101" pitchFamily="2" charset="-122"/>
              <a:ea typeface="宋体" panose="02010600030101010101" pitchFamily="2" charset="-122"/>
            </a:endParaRPr>
          </a:p>
          <a:p>
            <a:pPr marL="0" lvl="0" indent="0" eaLnBrk="1" hangingPunct="1">
              <a:buNone/>
            </a:pPr>
            <a:endParaRPr lang="zh-CN" altLang="en-US" sz="16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800" dirty="0"/>
          </a:p>
          <a:p>
            <a:pPr marL="0" lvl="0" indent="0" eaLnBrk="1" hangingPunct="1">
              <a:buNone/>
            </a:pPr>
            <a:endParaRPr lang="zh-CN" altLang="en-US" sz="1800" dirty="0">
              <a:ea typeface="宋体" panose="02010600030101010101" pitchFamily="2" charset="-122"/>
            </a:endParaRPr>
          </a:p>
          <a:p>
            <a:pPr marL="0" lvl="0" indent="0" eaLnBrk="1" hangingPunct="1">
              <a:buNone/>
            </a:pPr>
            <a:endParaRPr lang="zh-CN" altLang="en-US" sz="1800" dirty="0">
              <a:ea typeface="宋体" panose="02010600030101010101" pitchFamily="2" charset="-122"/>
            </a:endParaRPr>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zh-CN" altLang="en-US"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p:txBody>
      </p:sp>
      <p:sp>
        <p:nvSpPr>
          <p:cNvPr id="14338" name="Rectangle 2"/>
          <p:cNvSpPr>
            <a:spLocks noGrp="1"/>
          </p:cNvSpPr>
          <p:nvPr>
            <p:ph type="title"/>
          </p:nvPr>
        </p:nvSpPr>
        <p:spPr/>
        <p:txBody>
          <a:bodyPr wrap="square" lIns="91440" tIns="45720" rIns="91440" bIns="45720" anchor="ctr"/>
          <a:p>
            <a:pPr lvl="0" eaLnBrk="1" hangingPunct="1"/>
            <a:r>
              <a:rPr lang="en-US" altLang="zh-CN" sz="2800" dirty="0"/>
              <a:t>Swan</a:t>
            </a:r>
            <a:r>
              <a:rPr lang="zh-CN" altLang="en-US" sz="2800" dirty="0"/>
              <a:t>的装载</a:t>
            </a:r>
            <a:r>
              <a:rPr lang="en-US" altLang="zh-CN" sz="2800" dirty="0"/>
              <a:t>-indexController.js</a:t>
            </a:r>
            <a:r>
              <a:rPr lang="zh-CN" altLang="en-US" sz="2800" dirty="0">
                <a:ea typeface="宋体" panose="02010600030101010101" pitchFamily="2" charset="-122"/>
              </a:rPr>
              <a:t>说明</a:t>
            </a:r>
            <a:endParaRPr lang="zh-CN" altLang="en-US" sz="2800" dirty="0">
              <a:latin typeface="Times New Roman" panose="02020603050405020304" pitchFamily="18" charset="0"/>
              <a:ea typeface="宋体" panose="02010600030101010101" pitchFamily="2" charset="-122"/>
            </a:endParaRPr>
          </a:p>
        </p:txBody>
      </p:sp>
      <p:sp>
        <p:nvSpPr>
          <p:cNvPr id="14339" name="文本框 1"/>
          <p:cNvSpPr txBox="1"/>
          <p:nvPr/>
        </p:nvSpPr>
        <p:spPr>
          <a:xfrm>
            <a:off x="539115" y="3329305"/>
            <a:ext cx="8050213" cy="1371600"/>
          </a:xfrm>
          <a:prstGeom prst="rect">
            <a:avLst/>
          </a:prstGeom>
          <a:noFill/>
          <a:ln w="9525" cap="flat" cmpd="sng">
            <a:solidFill>
              <a:schemeClr val="bg1"/>
            </a:solidFill>
            <a:prstDash val="sysDash"/>
            <a:round/>
            <a:headEnd type="none" w="med" len="med"/>
            <a:tailEnd type="none" w="med" len="med"/>
          </a:ln>
        </p:spPr>
        <p:txBody>
          <a:bodyPr wrap="square" anchor="t">
            <a:spAutoFit/>
          </a:bodyPr>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如图中示例：</a:t>
            </a:r>
            <a:endParaRPr lang="zh-CN" altLang="en-US" sz="1400" b="1">
              <a:solidFill>
                <a:srgbClr val="00506E"/>
              </a:solidFill>
              <a:latin typeface="Arial" panose="020B0604020202020204" pitchFamily="34" charset="0"/>
              <a:ea typeface="宋体" panose="02010600030101010101" pitchFamily="2" charset="-122"/>
            </a:endParaRPr>
          </a:p>
          <a:p>
            <a:pPr marL="285750" lvl="0" indent="-285750">
              <a:lnSpc>
                <a:spcPct val="150000"/>
              </a:lnSpc>
              <a:buClrTx/>
              <a:buFont typeface="Wingdings" panose="05000000000000000000" charset="0"/>
              <a:buChar char="u"/>
            </a:pPr>
            <a:r>
              <a:rPr lang="zh-CN" altLang="en-US" sz="1400" b="1">
                <a:solidFill>
                  <a:srgbClr val="00506E"/>
                </a:solidFill>
                <a:latin typeface="Arial" panose="020B0604020202020204" pitchFamily="34" charset="0"/>
                <a:ea typeface="宋体" panose="02010600030101010101" pitchFamily="2" charset="-122"/>
              </a:rPr>
              <a:t>注入所配置多语言常量 </a:t>
            </a:r>
            <a:r>
              <a:rPr lang="en-US" altLang="zh-CN" sz="1400" b="1">
                <a:solidFill>
                  <a:srgbClr val="00506E"/>
                </a:solidFill>
                <a:latin typeface="Arial" panose="020B0604020202020204" pitchFamily="34" charset="0"/>
                <a:ea typeface="宋体" panose="02010600030101010101" pitchFamily="2" charset="-122"/>
              </a:rPr>
              <a:t>'language'</a:t>
            </a:r>
            <a:r>
              <a:rPr lang="zh-CN" altLang="en-US" sz="1400" b="1">
                <a:solidFill>
                  <a:srgbClr val="00506E"/>
                </a:solidFill>
                <a:latin typeface="Arial" panose="020B0604020202020204" pitchFamily="34" charset="0"/>
                <a:ea typeface="宋体" panose="02010600030101010101" pitchFamily="2" charset="-122"/>
              </a:rPr>
              <a:t>；</a:t>
            </a:r>
            <a:endParaRPr lang="zh-CN" altLang="en-US" sz="1400" b="1">
              <a:solidFill>
                <a:srgbClr val="00506E"/>
              </a:solidFill>
              <a:latin typeface="Arial" panose="020B0604020202020204" pitchFamily="34" charset="0"/>
              <a:ea typeface="宋体" panose="02010600030101010101" pitchFamily="2" charset="-122"/>
            </a:endParaRPr>
          </a:p>
          <a:p>
            <a:pPr marL="285750" lvl="0" indent="-285750">
              <a:lnSpc>
                <a:spcPct val="150000"/>
              </a:lnSpc>
              <a:buClrTx/>
              <a:buFont typeface="Wingdings" panose="05000000000000000000" charset="0"/>
              <a:buChar char="u"/>
            </a:pPr>
            <a:r>
              <a:rPr lang="zh-CN" altLang="en-US" sz="1400" b="1">
                <a:solidFill>
                  <a:srgbClr val="00506E"/>
                </a:solidFill>
                <a:latin typeface="Arial" panose="020B0604020202020204" pitchFamily="34" charset="0"/>
                <a:ea typeface="宋体" panose="02010600030101010101" pitchFamily="2" charset="-122"/>
              </a:rPr>
              <a:t>设置常量数组第一个元素为默认语言；</a:t>
            </a:r>
            <a:endParaRPr lang="zh-CN" altLang="en-US" sz="1400" b="1">
              <a:solidFill>
                <a:srgbClr val="00506E"/>
              </a:solidFill>
              <a:latin typeface="Arial" panose="020B0604020202020204" pitchFamily="34" charset="0"/>
              <a:ea typeface="宋体" panose="02010600030101010101" pitchFamily="2" charset="-122"/>
            </a:endParaRPr>
          </a:p>
          <a:p>
            <a:pPr marL="285750" lvl="0" indent="-285750">
              <a:lnSpc>
                <a:spcPct val="150000"/>
              </a:lnSpc>
              <a:buClrTx/>
              <a:buFont typeface="Wingdings" panose="05000000000000000000" charset="0"/>
              <a:buChar char="u"/>
            </a:pPr>
            <a:r>
              <a:rPr lang="zh-CN" altLang="en-US" sz="1400" b="1">
                <a:solidFill>
                  <a:srgbClr val="00506E"/>
                </a:solidFill>
                <a:latin typeface="Arial" panose="020B0604020202020204" pitchFamily="34" charset="0"/>
                <a:ea typeface="宋体" panose="02010600030101010101" pitchFamily="2" charset="-122"/>
              </a:rPr>
              <a:t>语言选择的</a:t>
            </a:r>
            <a:r>
              <a:rPr lang="en-US" altLang="zh-CN" sz="1400" b="1">
                <a:solidFill>
                  <a:srgbClr val="00506E"/>
                </a:solidFill>
                <a:latin typeface="Arial" panose="020B0604020202020204" pitchFamily="34" charset="0"/>
                <a:ea typeface="宋体" panose="02010600030101010101" pitchFamily="2" charset="-122"/>
              </a:rPr>
              <a:t>view</a:t>
            </a:r>
            <a:r>
              <a:rPr lang="zh-CN" altLang="en-US" sz="1400" b="1">
                <a:solidFill>
                  <a:srgbClr val="00506E"/>
                </a:solidFill>
                <a:latin typeface="Arial" panose="020B0604020202020204" pitchFamily="34" charset="0"/>
                <a:ea typeface="宋体" panose="02010600030101010101" pitchFamily="2" charset="-122"/>
              </a:rPr>
              <a:t>编写示例在多语言部分详细说明。</a:t>
            </a:r>
            <a:endParaRPr lang="zh-CN" altLang="en-US" sz="1400" b="1">
              <a:solidFill>
                <a:srgbClr val="00506E"/>
              </a:solidFill>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260475" y="1658620"/>
            <a:ext cx="6866890" cy="742950"/>
          </a:xfrm>
          <a:prstGeom prst="rect">
            <a:avLst/>
          </a:prstGeom>
          <a:ln>
            <a:solidFill>
              <a:schemeClr val="tx1"/>
            </a:solidFill>
          </a:ln>
        </p:spPr>
      </p:pic>
    </p:spTree>
  </p:cSld>
  <p:clrMapOvr>
    <a:masterClrMapping/>
  </p:clrMapOvr>
  <p:transition spd="med">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865188" y="279400"/>
            <a:ext cx="8120062" cy="733425"/>
          </a:xfrm>
        </p:spPr>
        <p:txBody>
          <a:bodyPr wrap="square" lIns="91440" tIns="45720" rIns="91440" bIns="45720" anchor="ctr"/>
          <a:p>
            <a:pPr lvl="0" eaLnBrk="1" hangingPunct="1"/>
            <a:r>
              <a:rPr lang="en-US" altLang="zh-CN" sz="2800" dirty="0"/>
              <a:t>Swan2.0</a:t>
            </a:r>
            <a:r>
              <a:rPr lang="zh-CN" altLang="en-US" sz="2800" dirty="0"/>
              <a:t>的使用</a:t>
            </a:r>
            <a:r>
              <a:rPr lang="en-US" altLang="zh-CN" sz="2800" dirty="0"/>
              <a:t>-</a:t>
            </a:r>
            <a:r>
              <a:rPr lang="zh-CN" altLang="en-US" sz="2800" dirty="0">
                <a:ea typeface="宋体" panose="02010600030101010101" pitchFamily="2" charset="-122"/>
              </a:rPr>
              <a:t>全局功能</a:t>
            </a:r>
            <a:r>
              <a:rPr lang="en-US" altLang="zh-CN" sz="2800" dirty="0">
                <a:ea typeface="宋体" panose="02010600030101010101" pitchFamily="2" charset="-122"/>
              </a:rPr>
              <a:t>-myApp</a:t>
            </a:r>
            <a:r>
              <a:rPr lang="zh-CN" altLang="en-US" sz="2800" dirty="0">
                <a:ea typeface="宋体" panose="02010600030101010101" pitchFamily="2" charset="-122"/>
              </a:rPr>
              <a:t>模块</a:t>
            </a:r>
            <a:endParaRPr lang="zh-CN" altLang="en-US" sz="2800" dirty="0">
              <a:latin typeface="Times New Roman" panose="02020603050405020304" pitchFamily="18" charset="0"/>
              <a:ea typeface="宋体" panose="02010600030101010101" pitchFamily="2" charset="-122"/>
            </a:endParaRPr>
          </a:p>
        </p:txBody>
      </p:sp>
      <p:sp>
        <p:nvSpPr>
          <p:cNvPr id="16386" name="Rectangle 3"/>
          <p:cNvSpPr txBox="1"/>
          <p:nvPr/>
        </p:nvSpPr>
        <p:spPr>
          <a:xfrm>
            <a:off x="468313" y="1125538"/>
            <a:ext cx="8207375" cy="5040312"/>
          </a:xfrm>
          <a:prstGeom prst="rect">
            <a:avLst/>
          </a:prstGeom>
          <a:noFill/>
          <a:ln w="9525">
            <a:noFill/>
          </a:ln>
        </p:spPr>
        <p:txBody>
          <a:bodyPr anchor="t"/>
          <a:p>
            <a:pPr lvl="0" indent="0">
              <a:lnSpc>
                <a:spcPct val="150000"/>
              </a:lnSpc>
              <a:buFont typeface="Wingdings" panose="05000000000000000000" charset="0"/>
              <a:buNone/>
            </a:pP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在</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Swan2.0</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装载的过程中介绍了</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”myApp”</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模块的初始化，引入该模块则通过：</a:t>
            </a:r>
            <a:endParaRPr lang="zh-CN" altLang="en-US" sz="1600" b="1" dirty="0">
              <a:solidFill>
                <a:srgbClr val="00506E"/>
              </a:solidFill>
              <a:latin typeface="Helvetica 55 Roman" pitchFamily="34" charset="0"/>
              <a:ea typeface="宋体" panose="02010600030101010101" pitchFamily="2" charset="-122"/>
              <a:sym typeface="MingLiU" panose="02020509000000000000" charset="-122"/>
            </a:endParaRPr>
          </a:p>
          <a:p>
            <a:pPr lvl="0" indent="0">
              <a:lnSpc>
                <a:spcPct val="150000"/>
              </a:lnSpc>
              <a:buFont typeface="Wingdings" panose="05000000000000000000" charset="0"/>
              <a:buNone/>
            </a:pP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在</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web</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首页</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同前面所述加载基础资源的首页</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添加 </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ng-app=”myApp”</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属性，</a:t>
            </a:r>
            <a:endParaRPr lang="zh-CN" altLang="en-US" sz="1600" b="1" dirty="0">
              <a:solidFill>
                <a:srgbClr val="00506E"/>
              </a:solidFill>
              <a:latin typeface="Helvetica 55 Roman" pitchFamily="34" charset="0"/>
              <a:ea typeface="宋体" panose="02010600030101010101" pitchFamily="2" charset="-122"/>
              <a:sym typeface="MingLiU" panose="02020509000000000000" charset="-122"/>
            </a:endParaRPr>
          </a:p>
          <a:p>
            <a:pPr lvl="0" indent="0">
              <a:lnSpc>
                <a:spcPct val="150000"/>
              </a:lnSpc>
              <a:buFont typeface="Wingdings" panose="05000000000000000000" charset="0"/>
              <a:buNone/>
            </a:pP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通常是将该属性置于 </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&lt;html&gt;</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标签中，意为该</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web</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系统的所有功能都所属</a:t>
            </a:r>
            <a:r>
              <a:rPr lang="en-US" altLang="zh-CN" sz="1600" b="1" dirty="0">
                <a:solidFill>
                  <a:srgbClr val="00506E"/>
                </a:solidFill>
                <a:latin typeface="Helvetica 55 Roman" pitchFamily="34" charset="0"/>
                <a:ea typeface="宋体" panose="02010600030101010101" pitchFamily="2" charset="-122"/>
                <a:sym typeface="MingLiU" panose="02020509000000000000" charset="-122"/>
              </a:rPr>
              <a:t>”myApp”</a:t>
            </a:r>
            <a:r>
              <a:rPr lang="zh-CN" altLang="en-US" sz="1600" b="1" dirty="0">
                <a:solidFill>
                  <a:srgbClr val="00506E"/>
                </a:solidFill>
                <a:latin typeface="Helvetica 55 Roman" pitchFamily="34" charset="0"/>
                <a:ea typeface="宋体" panose="02010600030101010101" pitchFamily="2" charset="-122"/>
                <a:sym typeface="MingLiU" panose="02020509000000000000" charset="-122"/>
              </a:rPr>
              <a:t>模块</a:t>
            </a:r>
            <a:endParaRPr lang="zh-CN" altLang="en-US" sz="1600" b="1" dirty="0">
              <a:solidFill>
                <a:srgbClr val="00506E"/>
              </a:solidFill>
              <a:latin typeface="Helvetica 55 Roman" pitchFamily="34" charset="0"/>
              <a:ea typeface="宋体" panose="02010600030101010101" pitchFamily="2" charset="-122"/>
              <a:sym typeface="MingLiU" panose="02020509000000000000" charset="-122"/>
            </a:endParaRPr>
          </a:p>
          <a:p>
            <a:pPr lvl="0" indent="0">
              <a:spcBef>
                <a:spcPct val="20000"/>
              </a:spcBef>
              <a:buFont typeface="Wingdings" panose="05000000000000000000" charset="0"/>
              <a:buNone/>
            </a:pPr>
            <a:endParaRPr lang="zh-CN" altLang="en-US" sz="2000" b="1" dirty="0">
              <a:solidFill>
                <a:srgbClr val="00506E"/>
              </a:solidFill>
              <a:latin typeface="Helvetica 55 Roman" pitchFamily="34" charset="0"/>
              <a:ea typeface="宋体" panose="02010600030101010101" pitchFamily="2" charset="-122"/>
            </a:endParaRPr>
          </a:p>
          <a:p>
            <a:pPr lvl="0" indent="0">
              <a:spcBef>
                <a:spcPct val="20000"/>
              </a:spcBef>
              <a:buFont typeface="Wingdings" panose="05000000000000000000" charset="0"/>
              <a:buNone/>
            </a:pPr>
            <a:endParaRPr lang="zh-CN" altLang="en-US" sz="1200" b="1" dirty="0">
              <a:solidFill>
                <a:srgbClr val="00506E"/>
              </a:solidFill>
              <a:latin typeface="Arial" panose="020B0604020202020204" pitchFamily="34" charset="0"/>
              <a:ea typeface="MingLiU" panose="02020509000000000000" pitchFamily="49" charset="-120"/>
            </a:endParaRPr>
          </a:p>
          <a:p>
            <a:pPr lvl="0" indent="0">
              <a:spcBef>
                <a:spcPct val="20000"/>
              </a:spcBef>
              <a:buFont typeface="Wingdings" panose="05000000000000000000" charset="0"/>
              <a:buNone/>
            </a:pPr>
            <a:endParaRPr lang="zh-CN" altLang="en-US" sz="1200" b="1" dirty="0">
              <a:solidFill>
                <a:srgbClr val="00506E"/>
              </a:solidFill>
              <a:latin typeface="Arial" panose="020B0604020202020204" pitchFamily="34" charset="0"/>
              <a:ea typeface="MingLiU" panose="02020509000000000000" pitchFamily="49" charset="-120"/>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endParaRPr lang="zh-CN" altLang="en-US" sz="1200" b="1" dirty="0">
              <a:solidFill>
                <a:srgbClr val="00506E"/>
              </a:solidFill>
              <a:latin typeface="Arial" panose="020B0604020202020204" pitchFamily="34" charset="0"/>
              <a:ea typeface="宋体" panose="02010600030101010101" pitchFamily="2" charset="-122"/>
            </a:endParaRPr>
          </a:p>
          <a:p>
            <a:pPr lvl="0" indent="0" algn="ctr">
              <a:spcBef>
                <a:spcPct val="20000"/>
              </a:spcBef>
            </a:pPr>
            <a:r>
              <a:rPr lang="zh-CN" altLang="en-US" sz="1200" b="1" dirty="0">
                <a:solidFill>
                  <a:srgbClr val="00506E"/>
                </a:solidFill>
                <a:latin typeface="Arial" panose="020B0604020202020204" pitchFamily="34" charset="0"/>
                <a:ea typeface="宋体" panose="02010600030101010101" pitchFamily="2" charset="-122"/>
              </a:rPr>
              <a:t>首页模块引入示例图</a:t>
            </a:r>
            <a:endParaRPr lang="zh-CN" altLang="en-US" sz="1200" b="1" dirty="0">
              <a:solidFill>
                <a:srgbClr val="00506E"/>
              </a:solidFill>
              <a:latin typeface="Arial" panose="020B0604020202020204" pitchFamily="34" charset="0"/>
              <a:ea typeface="宋体" panose="02010600030101010101" pitchFamily="2" charset="-122"/>
            </a:endParaRPr>
          </a:p>
          <a:p>
            <a:pPr lvl="0" indent="0">
              <a:spcBef>
                <a:spcPct val="20000"/>
              </a:spcBef>
            </a:pPr>
            <a:endParaRPr lang="zh-CN" altLang="en-US" sz="1400" b="1" dirty="0">
              <a:latin typeface="Arial" panose="020B0604020202020204" pitchFamily="34" charset="0"/>
              <a:ea typeface="宋体" panose="02010600030101010101" pitchFamily="2" charset="-122"/>
            </a:endParaRPr>
          </a:p>
          <a:p>
            <a:pPr lvl="0" indent="0">
              <a:spcBef>
                <a:spcPct val="20000"/>
              </a:spcBef>
            </a:pPr>
            <a:endParaRPr lang="zh-CN" altLang="en-US" sz="20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0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0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0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0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000" b="1" dirty="0">
              <a:solidFill>
                <a:srgbClr val="00506E"/>
              </a:solidFill>
              <a:latin typeface="Helvetica 55 Roman"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955675" y="2400300"/>
            <a:ext cx="7232015" cy="3343275"/>
          </a:xfrm>
          <a:prstGeom prst="rect">
            <a:avLst/>
          </a:prstGeom>
          <a:ln>
            <a:solidFill>
              <a:schemeClr val="tx1"/>
            </a:solidFill>
          </a:ln>
        </p:spPr>
      </p:pic>
    </p:spTree>
  </p:cSld>
  <p:clrMapOvr>
    <a:masterClrMapping/>
  </p:clrMapOvr>
  <p:transition spd="med">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3"/>
          <p:cNvSpPr txBox="1"/>
          <p:nvPr/>
        </p:nvSpPr>
        <p:spPr>
          <a:xfrm>
            <a:off x="468313" y="982663"/>
            <a:ext cx="8207375" cy="5040313"/>
          </a:xfrm>
          <a:prstGeom prst="rect">
            <a:avLst/>
          </a:prstGeom>
          <a:noFill/>
          <a:ln w="9525">
            <a:noFill/>
          </a:ln>
        </p:spPr>
        <p:txBody>
          <a:bodyPr anchor="t"/>
          <a:p>
            <a:pPr lvl="0" fontAlgn="base">
              <a:spcBef>
                <a:spcPct val="20000"/>
              </a:spcBef>
              <a:buClrTx/>
              <a:buFont typeface="Wingdings" panose="05000000000000000000" charset="0"/>
            </a:pPr>
            <a:r>
              <a:rPr lang="zh-CN" altLang="en-US" b="1" strike="noStrike" noProof="1" dirty="0">
                <a:solidFill>
                  <a:srgbClr val="00506E"/>
                </a:solidFill>
                <a:latin typeface="Helvetica 55 Roman" pitchFamily="34" charset="0"/>
                <a:ea typeface="宋体" panose="02010600030101010101" pitchFamily="2" charset="-122"/>
                <a:cs typeface="+mn-ea"/>
              </a:rPr>
              <a:t>路由融合了</a:t>
            </a:r>
            <a:r>
              <a:rPr lang="en-US" altLang="zh-CN" b="1" strike="noStrike" noProof="1" dirty="0">
                <a:solidFill>
                  <a:srgbClr val="00506E"/>
                </a:solidFill>
                <a:latin typeface="Helvetica 55 Roman" pitchFamily="34" charset="0"/>
                <a:ea typeface="宋体" panose="02010600030101010101" pitchFamily="2" charset="-122"/>
                <a:cs typeface="+mn-ea"/>
              </a:rPr>
              <a:t>js</a:t>
            </a:r>
            <a:r>
              <a:rPr lang="zh-CN" altLang="en-US" b="1" strike="noStrike" noProof="1" dirty="0">
                <a:solidFill>
                  <a:srgbClr val="00506E"/>
                </a:solidFill>
                <a:latin typeface="Helvetica 55 Roman" pitchFamily="34" charset="0"/>
                <a:ea typeface="宋体" panose="02010600030101010101" pitchFamily="2" charset="-122"/>
                <a:cs typeface="+mn-ea"/>
              </a:rPr>
              <a:t>的延迟加载功能，即前面所述</a:t>
            </a:r>
            <a:r>
              <a:rPr lang="zh-CN" altLang="en-US" b="1" strike="noStrike" noProof="1" dirty="0">
                <a:solidFill>
                  <a:srgbClr val="00506E"/>
                </a:solidFill>
                <a:latin typeface="Helvetica 55 Roman" pitchFamily="34" charset="0"/>
                <a:ea typeface="宋体" panose="02010600030101010101" pitchFamily="2" charset="-122"/>
                <a:cs typeface="+mn-ea"/>
                <a:sym typeface="+mn-ea"/>
              </a:rPr>
              <a:t>oclazyload，主要过程如下；</a:t>
            </a:r>
            <a:endParaRPr lang="zh-CN" altLang="en-US"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oclazyloadConfig.js</a:t>
            </a:r>
            <a:r>
              <a:rPr lang="zh-CN" altLang="en-US" sz="1600" b="1" strike="noStrike" noProof="1" dirty="0">
                <a:solidFill>
                  <a:srgbClr val="00506E"/>
                </a:solidFill>
                <a:latin typeface="Helvetica 55 Roman" pitchFamily="34" charset="0"/>
                <a:ea typeface="宋体" panose="02010600030101010101" pitchFamily="2" charset="-122"/>
                <a:cs typeface="+mn-ea"/>
              </a:rPr>
              <a:t> 中，已将各个控件模块化；</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rPr>
              <a:t>路由相关配置：</a:t>
            </a:r>
            <a:r>
              <a:rPr lang="en-US" altLang="zh-CN" sz="1600" b="1" strike="noStrike" noProof="1" dirty="0">
                <a:solidFill>
                  <a:srgbClr val="00506E"/>
                </a:solidFill>
                <a:latin typeface="Helvetica 55 Roman" pitchFamily="34" charset="0"/>
                <a:ea typeface="宋体" panose="02010600030101010101" pitchFamily="2" charset="-122"/>
                <a:cs typeface="+mn-ea"/>
              </a:rPr>
              <a:t>url</a:t>
            </a:r>
            <a:r>
              <a:rPr lang="zh-CN" altLang="en-US" sz="1600" b="1" strike="noStrike" noProof="1" dirty="0">
                <a:solidFill>
                  <a:srgbClr val="00506E"/>
                </a:solidFill>
                <a:latin typeface="Helvetica 55 Roman" pitchFamily="34" charset="0"/>
                <a:ea typeface="宋体" panose="02010600030101010101" pitchFamily="2" charset="-122"/>
                <a:cs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rPr>
              <a:t>template</a:t>
            </a:r>
            <a:r>
              <a:rPr lang="zh-CN" altLang="en-US" sz="1600" b="1" strike="noStrike" noProof="1" dirty="0">
                <a:solidFill>
                  <a:srgbClr val="00506E"/>
                </a:solidFill>
                <a:latin typeface="Helvetica 55 Roman" pitchFamily="34" charset="0"/>
                <a:ea typeface="宋体" panose="02010600030101010101" pitchFamily="2" charset="-122"/>
                <a:cs typeface="+mn-ea"/>
              </a:rPr>
              <a:t>等</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rPr>
              <a:t>loadModule: </a:t>
            </a:r>
            <a:r>
              <a:rPr lang="zh-CN" altLang="en-US" sz="1600" b="1" strike="noStrike" noProof="1" dirty="0">
                <a:solidFill>
                  <a:srgbClr val="00506E"/>
                </a:solidFill>
                <a:latin typeface="Helvetica 55 Roman" pitchFamily="34" charset="0"/>
                <a:ea typeface="宋体" panose="02010600030101010101" pitchFamily="2" charset="-122"/>
                <a:cs typeface="+mn-ea"/>
              </a:rPr>
              <a:t>加载</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控件</a:t>
            </a:r>
            <a:r>
              <a:rPr lang="zh-CN" altLang="en-US" sz="1600" b="1" strike="noStrike" noProof="1" dirty="0">
                <a:solidFill>
                  <a:srgbClr val="00506E"/>
                </a:solidFill>
                <a:latin typeface="Helvetica 55 Roman" pitchFamily="34" charset="0"/>
                <a:ea typeface="宋体" panose="02010600030101010101" pitchFamily="2" charset="-122"/>
                <a:cs typeface="+mn-ea"/>
              </a:rPr>
              <a:t>模块；</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rPr>
              <a:t>loadMyCtrl: </a:t>
            </a:r>
            <a:r>
              <a:rPr lang="zh-CN" altLang="en-US" sz="1600" b="1" strike="noStrike" noProof="1" dirty="0">
                <a:solidFill>
                  <a:srgbClr val="00506E"/>
                </a:solidFill>
                <a:latin typeface="Helvetica 55 Roman" pitchFamily="34" charset="0"/>
                <a:ea typeface="宋体" panose="02010600030101010101" pitchFamily="2" charset="-122"/>
                <a:cs typeface="+mn-ea"/>
              </a:rPr>
              <a:t>注意，在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loadMyCtrl</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中注入了</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loadModule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，则在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loadModule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完成后才进行</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的资源加载，在此可避免在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中引用模块出错</a:t>
            </a:r>
            <a:r>
              <a:rPr lang="zh-CN" altLang="en-US" sz="1600" b="1" strike="noStrike" noProof="1" dirty="0">
                <a:solidFill>
                  <a:srgbClr val="00506E"/>
                </a:solidFill>
                <a:latin typeface="Helvetica 55 Roman" pitchFamily="34" charset="0"/>
                <a:ea typeface="宋体" panose="02010600030101010101" pitchFamily="2" charset="-122"/>
                <a:cs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Wingdings" panose="05000000000000000000" charset="0"/>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Wingdings" panose="05000000000000000000" charset="0"/>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Wingdings" panose="05000000000000000000" charset="0"/>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Wingdings" panose="05000000000000000000" charset="0"/>
            </a:pPr>
            <a:endParaRPr lang="en-US" altLang="zh-CN" sz="20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Wingdings" panose="05000000000000000000" charset="0"/>
              <a:buChar char="u"/>
            </a:pPr>
            <a:endParaRPr lang="en-US" altLang="zh-CN" sz="20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Wingdings" panose="05000000000000000000" charset="0"/>
              <a:buChar char="u"/>
            </a:pPr>
            <a:endParaRPr lang="en-US" altLang="zh-CN" sz="20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Wingdings" panose="05000000000000000000" charset="0"/>
              <a:buChar char="u"/>
            </a:pPr>
            <a:endParaRPr lang="en-US" altLang="zh-CN" sz="20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Wingdings" panose="05000000000000000000" charset="0"/>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Wingdings" panose="05000000000000000000" charset="0"/>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Wingdings" panose="05000000000000000000" charset="0"/>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Wingdings" panose="05000000000000000000" charset="0"/>
            </a:pPr>
            <a:r>
              <a:rPr lang="zh-CN" altLang="en-US" sz="1200" b="1" strike="noStrike" noProof="1" dirty="0">
                <a:solidFill>
                  <a:srgbClr val="00506E"/>
                </a:solidFill>
                <a:latin typeface="Helvetica 55 Roman" pitchFamily="34" charset="0"/>
                <a:ea typeface="宋体" panose="02010600030101010101" pitchFamily="2" charset="-122"/>
                <a:cs typeface="+mn-ea"/>
              </a:rPr>
              <a:t>路由编写示例图</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17410" name="Rectangle 2"/>
          <p:cNvSpPr>
            <a:spLocks noGrp="1"/>
          </p:cNvSpPr>
          <p:nvPr/>
        </p:nvSpPr>
        <p:spPr>
          <a:xfrm>
            <a:off x="1008063" y="207963"/>
            <a:ext cx="8120062" cy="733425"/>
          </a:xfrm>
          <a:prstGeom prst="rect">
            <a:avLst/>
          </a:prstGeom>
          <a:noFill/>
          <a:ln w="9525">
            <a:noFill/>
          </a:ln>
        </p:spPr>
        <p:txBody>
          <a:bodyPr wrap="square" lIns="91440" tIns="45720" rIns="91440" bIns="45720" anchor="ctr"/>
          <a:p>
            <a:pPr lvl="0" indent="0"/>
            <a:r>
              <a:rPr lang="en-US" altLang="zh-CN" sz="3200" b="1" dirty="0">
                <a:solidFill>
                  <a:srgbClr val="00506E"/>
                </a:solidFill>
                <a:latin typeface="Helvetica 55 Roman" pitchFamily="34" charset="0"/>
                <a:ea typeface="宋体" panose="02010600030101010101" pitchFamily="2" charset="-122"/>
              </a:rPr>
              <a:t>Swan2.0</a:t>
            </a:r>
            <a:r>
              <a:rPr lang="zh-CN" altLang="en-US" sz="3200" b="1" dirty="0">
                <a:solidFill>
                  <a:srgbClr val="00506E"/>
                </a:solidFill>
                <a:latin typeface="Arial" panose="020B0604020202020204" pitchFamily="34" charset="0"/>
                <a:ea typeface="PMingLiU" panose="02020500000000000000" charset="-122"/>
              </a:rPr>
              <a:t>的使用</a:t>
            </a:r>
            <a:r>
              <a:rPr lang="en-US" altLang="zh-CN" sz="3200" b="1" dirty="0">
                <a:solidFill>
                  <a:srgbClr val="00506E"/>
                </a:solidFill>
                <a:latin typeface="Helvetica 55 Roman" pitchFamily="34" charset="0"/>
                <a:ea typeface="宋体" panose="02010600030101010101" pitchFamily="2" charset="-122"/>
              </a:rPr>
              <a:t>-</a:t>
            </a:r>
            <a:r>
              <a:rPr lang="zh-CN" altLang="en-US" sz="3200" b="1" dirty="0">
                <a:solidFill>
                  <a:srgbClr val="00506E"/>
                </a:solidFill>
                <a:latin typeface="Arial" panose="020B0604020202020204" pitchFamily="34" charset="0"/>
                <a:ea typeface="宋体" panose="02010600030101010101" pitchFamily="2" charset="-122"/>
              </a:rPr>
              <a:t>全局功能</a:t>
            </a:r>
            <a:r>
              <a:rPr lang="en-US" altLang="zh-CN" sz="3200" b="1" dirty="0">
                <a:solidFill>
                  <a:srgbClr val="00506E"/>
                </a:solidFill>
                <a:latin typeface="Helvetica 55 Roman" pitchFamily="34" charset="0"/>
                <a:ea typeface="宋体" panose="02010600030101010101" pitchFamily="2" charset="-122"/>
              </a:rPr>
              <a:t>—</a:t>
            </a:r>
            <a:r>
              <a:rPr lang="zh-CN" altLang="en-US" sz="3200" b="1" dirty="0">
                <a:solidFill>
                  <a:srgbClr val="00506E"/>
                </a:solidFill>
                <a:latin typeface="Arial" panose="020B0604020202020204" pitchFamily="34" charset="0"/>
                <a:ea typeface="宋体" panose="02010600030101010101" pitchFamily="2" charset="-122"/>
              </a:rPr>
              <a:t>路由</a:t>
            </a:r>
            <a:endParaRPr lang="zh-CN" altLang="en-US" sz="3200" b="1" dirty="0">
              <a:solidFill>
                <a:srgbClr val="00506E"/>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165985" y="2852420"/>
            <a:ext cx="5054600" cy="3258185"/>
          </a:xfrm>
          <a:prstGeom prst="rect">
            <a:avLst/>
          </a:prstGeom>
          <a:ln>
            <a:solidFill>
              <a:schemeClr val="tx1"/>
            </a:solidFill>
          </a:ln>
        </p:spPr>
      </p:pic>
    </p:spTree>
  </p:cSld>
  <p:clrMapOvr>
    <a:masterClrMapping/>
  </p:clrMapOvr>
  <p:transition spd="med">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890588" y="247650"/>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3200" strike="noStrike" noProof="1" dirty="0">
                <a:latin typeface="+mj-lt"/>
                <a:ea typeface="+mj-ea"/>
                <a:cs typeface="+mj-cs"/>
                <a:sym typeface="+mn-ea"/>
              </a:rPr>
              <a:t>Swan2.0</a:t>
            </a:r>
            <a:r>
              <a:rPr lang="zh-CN" altLang="en-US" sz="3200" strike="noStrike" noProof="1" dirty="0">
                <a:latin typeface="+mj-lt"/>
                <a:ea typeface="+mj-ea"/>
                <a:cs typeface="+mj-cs"/>
                <a:sym typeface="+mn-ea"/>
              </a:rPr>
              <a:t>的使用</a:t>
            </a:r>
            <a:r>
              <a:rPr lang="en-US" altLang="zh-CN" sz="3200" strike="noStrike" noProof="1" dirty="0">
                <a:latin typeface="+mj-lt"/>
                <a:ea typeface="+mj-ea"/>
                <a:cs typeface="+mj-cs"/>
                <a:sym typeface="+mn-ea"/>
              </a:rPr>
              <a:t>-</a:t>
            </a:r>
            <a:r>
              <a:rPr lang="zh-CN" altLang="en-US" sz="3200" strike="noStrike" noProof="1" dirty="0">
                <a:latin typeface="+mj-lt"/>
                <a:ea typeface="宋体" panose="02010600030101010101" pitchFamily="2" charset="-122"/>
                <a:cs typeface="+mj-cs"/>
                <a:sym typeface="+mn-ea"/>
              </a:rPr>
              <a:t>全局功能</a:t>
            </a:r>
            <a:r>
              <a:rPr lang="en-US" altLang="zh-CN" sz="3200" strike="noStrike" noProof="1" dirty="0">
                <a:latin typeface="+mj-lt"/>
                <a:ea typeface="宋体" panose="02010600030101010101" pitchFamily="2" charset="-122"/>
                <a:cs typeface="+mj-cs"/>
                <a:sym typeface="+mn-ea"/>
              </a:rPr>
              <a:t>—</a:t>
            </a:r>
            <a:r>
              <a:rPr lang="zh-CN" altLang="en-US" sz="3200" strike="noStrike" noProof="1" dirty="0">
                <a:latin typeface="+mj-lt"/>
                <a:ea typeface="宋体" panose="02010600030101010101" pitchFamily="2" charset="-122"/>
                <a:cs typeface="+mj-cs"/>
                <a:sym typeface="+mn-ea"/>
              </a:rPr>
              <a:t>多语言</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宋体" panose="02010600030101010101" pitchFamily="2" charset="-122"/>
              <a:cs typeface="+mj-cs"/>
              <a:sym typeface="+mn-ea"/>
            </a:endParaRPr>
          </a:p>
        </p:txBody>
      </p:sp>
      <p:sp>
        <p:nvSpPr>
          <p:cNvPr id="14338" name="Rectangle 3"/>
          <p:cNvSpPr txBox="1"/>
          <p:nvPr/>
        </p:nvSpPr>
        <p:spPr>
          <a:xfrm>
            <a:off x="468313" y="1125538"/>
            <a:ext cx="8207375" cy="5038725"/>
          </a:xfrm>
          <a:prstGeom prst="rect">
            <a:avLst/>
          </a:prstGeom>
          <a:noFill/>
          <a:ln w="9525">
            <a:noFill/>
          </a:ln>
        </p:spPr>
        <p:txBody>
          <a:bodyPr anchor="t"/>
          <a:p>
            <a:pPr lvl="0" fontAlgn="base">
              <a:spcBef>
                <a:spcPct val="20000"/>
              </a:spcBef>
              <a:buClrTx/>
              <a:buFont typeface="Wingdings" panose="05000000000000000000" charset="0"/>
            </a:pPr>
            <a:r>
              <a:rPr lang="zh-CN" altLang="en-US" sz="1600" b="1" strike="noStrike" noProof="1" dirty="0">
                <a:solidFill>
                  <a:srgbClr val="00506E"/>
                </a:solidFill>
                <a:latin typeface="Helvetica 55 Roman" pitchFamily="34" charset="0"/>
                <a:ea typeface="宋体" panose="02010600030101010101" pitchFamily="2" charset="-122"/>
                <a:cs typeface="+mn-ea"/>
              </a:rPr>
              <a:t>多语言功能借助angular-translate.js第三方插件来实现，主要步骤有以下：</a:t>
            </a:r>
            <a:endParaRPr lang="zh-CN" altLang="en-US"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a:pPr>
            <a:r>
              <a:rPr lang="zh-CN" altLang="en-US" sz="1600" b="1" strike="noStrike" noProof="1" dirty="0">
                <a:solidFill>
                  <a:srgbClr val="00506E"/>
                </a:solidFill>
                <a:latin typeface="Helvetica 55 Roman" pitchFamily="34" charset="0"/>
                <a:ea typeface="宋体" panose="02010600030101010101" pitchFamily="2" charset="-122"/>
                <a:cs typeface="+mn-ea"/>
              </a:rPr>
              <a:t>多语言资源文件创建</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rPr>
              <a:t>在</a:t>
            </a:r>
            <a:r>
              <a:rPr lang="en-US" altLang="zh-CN" sz="1600" b="1" strike="noStrike" noProof="1" dirty="0">
                <a:solidFill>
                  <a:srgbClr val="00506E"/>
                </a:solidFill>
                <a:latin typeface="Helvetica 55 Roman" pitchFamily="34" charset="0"/>
                <a:ea typeface="宋体" panose="02010600030101010101" pitchFamily="2" charset="-122"/>
                <a:cs typeface="+mn-ea"/>
              </a:rPr>
              <a:t>relPathConstant.js</a:t>
            </a:r>
            <a:r>
              <a:rPr lang="zh-CN" altLang="en-US" sz="1600" b="1" strike="noStrike" noProof="1" dirty="0">
                <a:solidFill>
                  <a:srgbClr val="00506E"/>
                </a:solidFill>
                <a:latin typeface="Helvetica 55 Roman" pitchFamily="34" charset="0"/>
                <a:ea typeface="宋体" panose="02010600030101010101" pitchFamily="2" charset="-122"/>
                <a:cs typeface="+mn-ea"/>
              </a:rPr>
              <a:t>中配置有多语言文件路径，则在该路径下创建多语言文件，示例中多语言文件路径为</a:t>
            </a:r>
            <a:r>
              <a:rPr lang="en-US" altLang="zh-CN" sz="1600" b="1" strike="noStrike" noProof="1" dirty="0">
                <a:solidFill>
                  <a:srgbClr val="00506E"/>
                </a:solidFill>
                <a:latin typeface="Helvetica 55 Roman" pitchFamily="34" charset="0"/>
                <a:ea typeface="宋体" panose="02010600030101010101" pitchFamily="2" charset="-122"/>
                <a:cs typeface="+mn-ea"/>
              </a:rPr>
              <a:t>”.../i18n/lang_”</a:t>
            </a:r>
            <a:r>
              <a:rPr lang="zh-CN" altLang="en-US" sz="1600" b="1" strike="noStrike" noProof="1" dirty="0">
                <a:solidFill>
                  <a:srgbClr val="00506E"/>
                </a:solidFill>
                <a:latin typeface="Helvetica 55 Roman" pitchFamily="34" charset="0"/>
                <a:ea typeface="宋体" panose="02010600030101010101" pitchFamily="2" charset="-122"/>
                <a:cs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rPr>
              <a:t>创建多语言文件，文件名按照</a:t>
            </a:r>
            <a:r>
              <a:rPr lang="en-US" altLang="zh-CN" sz="1600" b="1" strike="noStrike" noProof="1" dirty="0">
                <a:solidFill>
                  <a:srgbClr val="00506E"/>
                </a:solidFill>
                <a:latin typeface="Helvetica 55 Roman" pitchFamily="34" charset="0"/>
                <a:ea typeface="宋体" panose="02010600030101010101" pitchFamily="2" charset="-122"/>
                <a:cs typeface="+mn-ea"/>
              </a:rPr>
              <a:t>”lang_”</a:t>
            </a:r>
            <a:r>
              <a:rPr lang="zh-CN" altLang="en-US" sz="1600" b="1" strike="noStrike" noProof="1" dirty="0">
                <a:solidFill>
                  <a:srgbClr val="00506E"/>
                </a:solidFill>
                <a:latin typeface="Helvetica 55 Roman" pitchFamily="34" charset="0"/>
                <a:ea typeface="宋体" panose="02010600030101010101" pitchFamily="2" charset="-122"/>
                <a:cs typeface="+mn-ea"/>
              </a:rPr>
              <a:t>加语言缩写的形式，例如</a:t>
            </a:r>
            <a:r>
              <a:rPr lang="en-US" altLang="zh-CN" sz="1600" b="1" strike="noStrike" noProof="1" dirty="0">
                <a:solidFill>
                  <a:srgbClr val="00506E"/>
                </a:solidFill>
                <a:latin typeface="Helvetica 55 Roman" pitchFamily="34" charset="0"/>
                <a:ea typeface="宋体" panose="02010600030101010101" pitchFamily="2" charset="-122"/>
                <a:cs typeface="+mn-ea"/>
              </a:rPr>
              <a:t>”lang_zh.json”</a:t>
            </a:r>
            <a:r>
              <a:rPr lang="zh-CN" altLang="en-US" sz="1600" b="1" strike="noStrike" noProof="1" dirty="0">
                <a:solidFill>
                  <a:srgbClr val="00506E"/>
                </a:solidFill>
                <a:latin typeface="Helvetica 55 Roman" pitchFamily="34" charset="0"/>
                <a:ea typeface="宋体" panose="02010600030101010101" pitchFamily="2" charset="-122"/>
                <a:cs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rPr>
              <a:t>json</a:t>
            </a:r>
            <a:r>
              <a:rPr lang="zh-CN" altLang="en-US" sz="1600" b="1" strike="noStrike" noProof="1" dirty="0">
                <a:solidFill>
                  <a:srgbClr val="00506E"/>
                </a:solidFill>
                <a:latin typeface="Helvetica 55 Roman" pitchFamily="34" charset="0"/>
                <a:ea typeface="宋体" panose="02010600030101010101" pitchFamily="2" charset="-122"/>
                <a:cs typeface="+mn-ea"/>
              </a:rPr>
              <a:t>对象中，</a:t>
            </a:r>
            <a:r>
              <a:rPr lang="en-US" altLang="zh-CN" sz="1600" b="1" strike="noStrike" noProof="1" dirty="0">
                <a:solidFill>
                  <a:srgbClr val="00506E"/>
                </a:solidFill>
                <a:latin typeface="Helvetica 55 Roman" pitchFamily="34" charset="0"/>
                <a:ea typeface="宋体" panose="02010600030101010101" pitchFamily="2" charset="-122"/>
                <a:cs typeface="+mn-ea"/>
              </a:rPr>
              <a:t>key</a:t>
            </a:r>
            <a:r>
              <a:rPr lang="zh-CN" altLang="en-US" sz="1600" b="1" strike="noStrike" noProof="1" dirty="0">
                <a:solidFill>
                  <a:srgbClr val="00506E"/>
                </a:solidFill>
                <a:latin typeface="Helvetica 55 Roman" pitchFamily="34" charset="0"/>
                <a:ea typeface="宋体" panose="02010600030101010101" pitchFamily="2" charset="-122"/>
                <a:cs typeface="+mn-ea"/>
              </a:rPr>
              <a:t>对应被翻译的内容，</a:t>
            </a:r>
            <a:r>
              <a:rPr lang="en-US" altLang="zh-CN" sz="1600" b="1" strike="noStrike" noProof="1" dirty="0">
                <a:solidFill>
                  <a:srgbClr val="00506E"/>
                </a:solidFill>
                <a:latin typeface="Helvetica 55 Roman" pitchFamily="34" charset="0"/>
                <a:ea typeface="宋体" panose="02010600030101010101" pitchFamily="2" charset="-122"/>
                <a:cs typeface="+mn-ea"/>
              </a:rPr>
              <a:t>value</a:t>
            </a:r>
            <a:r>
              <a:rPr lang="zh-CN" altLang="en-US" sz="1600" b="1" strike="noStrike" noProof="1" dirty="0">
                <a:solidFill>
                  <a:srgbClr val="00506E"/>
                </a:solidFill>
                <a:latin typeface="Helvetica 55 Roman" pitchFamily="34" charset="0"/>
                <a:ea typeface="宋体" panose="02010600030101010101" pitchFamily="2" charset="-122"/>
                <a:cs typeface="+mn-ea"/>
              </a:rPr>
              <a:t>对应翻译结果，如下示例图</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chemeClr val="tx1"/>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chemeClr val="tx1"/>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r>
              <a:rPr lang="zh-CN" altLang="en-US" sz="1600" b="1" strike="noStrike" noProof="1" dirty="0">
                <a:solidFill>
                  <a:schemeClr val="tx1"/>
                </a:solidFill>
                <a:latin typeface="Helvetica 55 Roman" pitchFamily="34" charset="0"/>
                <a:ea typeface="宋体" panose="02010600030101010101" pitchFamily="2" charset="-122"/>
                <a:cs typeface="+mn-ea"/>
              </a:rPr>
              <a:t>       </a:t>
            </a:r>
            <a:endParaRPr lang="zh-CN" altLang="en-US" sz="1600" b="1" strike="noStrike" noProof="1" dirty="0">
              <a:solidFill>
                <a:schemeClr val="tx1"/>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r>
              <a:rPr lang="zh-CN" altLang="en-US" sz="1200" b="1" strike="noStrike" noProof="1" dirty="0">
                <a:solidFill>
                  <a:srgbClr val="00506E"/>
                </a:solidFill>
                <a:latin typeface="Helvetica 55 Roman" pitchFamily="34" charset="0"/>
                <a:ea typeface="宋体" panose="02010600030101010101" pitchFamily="2" charset="-122"/>
                <a:cs typeface="+mn-ea"/>
              </a:rPr>
              <a:t>  </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r>
              <a:rPr lang="zh-CN" altLang="en-US" sz="1200" b="1" strike="noStrike" noProof="1" dirty="0">
                <a:solidFill>
                  <a:srgbClr val="00506E"/>
                </a:solidFill>
                <a:latin typeface="Helvetica 55 Roman" pitchFamily="34" charset="0"/>
                <a:ea typeface="宋体" panose="02010600030101010101" pitchFamily="2" charset="-122"/>
                <a:cs typeface="+mn-ea"/>
              </a:rPr>
              <a:t>    </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r>
              <a:rPr lang="zh-CN" altLang="en-US" sz="1200" b="1" strike="noStrike" noProof="1" dirty="0">
                <a:solidFill>
                  <a:srgbClr val="00506E"/>
                </a:solidFill>
                <a:latin typeface="Helvetica 55 Roman" pitchFamily="34" charset="0"/>
                <a:ea typeface="宋体" panose="02010600030101010101" pitchFamily="2" charset="-122"/>
                <a:cs typeface="+mn-ea"/>
              </a:rPr>
              <a:t>     多语言文件示例图</a:t>
            </a:r>
            <a:r>
              <a:rPr lang="zh-CN" altLang="en-US" sz="1600" b="1" strike="noStrike" noProof="1" dirty="0">
                <a:solidFill>
                  <a:schemeClr val="tx1"/>
                </a:solidFill>
                <a:latin typeface="Helvetica 55 Roman" pitchFamily="34" charset="0"/>
                <a:ea typeface="宋体" panose="02010600030101010101" pitchFamily="2" charset="-122"/>
                <a:cs typeface="+mn-ea"/>
              </a:rPr>
              <a:t>                      </a:t>
            </a:r>
            <a:r>
              <a:rPr lang="en-US" altLang="zh-CN" sz="1200" b="1" strike="noStrike" noProof="1" dirty="0">
                <a:solidFill>
                  <a:srgbClr val="00506E"/>
                </a:solidFill>
                <a:latin typeface="Helvetica 55 Roman" pitchFamily="34" charset="0"/>
                <a:ea typeface="宋体" panose="02010600030101010101" pitchFamily="2" charset="-122"/>
                <a:cs typeface="+mn-ea"/>
              </a:rPr>
              <a:t>lang_en.json</a:t>
            </a:r>
            <a:r>
              <a:rPr lang="zh-CN" altLang="en-US" sz="1200" b="1" strike="noStrike" noProof="1" dirty="0">
                <a:solidFill>
                  <a:srgbClr val="00506E"/>
                </a:solidFill>
                <a:latin typeface="Helvetica 55 Roman" pitchFamily="34" charset="0"/>
                <a:ea typeface="宋体" panose="02010600030101010101" pitchFamily="2" charset="-122"/>
                <a:cs typeface="+mn-ea"/>
              </a:rPr>
              <a:t>示例图</a:t>
            </a:r>
            <a:r>
              <a:rPr lang="en-US" altLang="zh-CN" sz="1600" b="1" strike="noStrike" noProof="1" dirty="0">
                <a:solidFill>
                  <a:schemeClr val="tx1"/>
                </a:solidFill>
                <a:latin typeface="Helvetica 55 Roman" pitchFamily="34" charset="0"/>
                <a:ea typeface="宋体" panose="02010600030101010101" pitchFamily="2" charset="-122"/>
                <a:cs typeface="+mn-ea"/>
              </a:rPr>
              <a:t>              </a:t>
            </a:r>
            <a:r>
              <a:rPr lang="en-US" altLang="zh-CN" sz="1200" b="1" strike="noStrike" noProof="1" dirty="0">
                <a:solidFill>
                  <a:srgbClr val="00506E"/>
                </a:solidFill>
                <a:latin typeface="Helvetica 55 Roman" pitchFamily="34" charset="0"/>
                <a:ea typeface="宋体" panose="02010600030101010101" pitchFamily="2" charset="-122"/>
                <a:cs typeface="+mn-ea"/>
                <a:sym typeface="+mn-ea"/>
              </a:rPr>
              <a:t>lang_zh.json</a:t>
            </a:r>
            <a:r>
              <a:rPr lang="zh-CN" altLang="en-US" sz="1200" b="1" strike="noStrike" noProof="1" dirty="0">
                <a:solidFill>
                  <a:srgbClr val="00506E"/>
                </a:solidFill>
                <a:latin typeface="Helvetica 55 Roman" pitchFamily="34" charset="0"/>
                <a:ea typeface="宋体" panose="02010600030101010101" pitchFamily="2" charset="-122"/>
                <a:cs typeface="+mn-ea"/>
                <a:sym typeface="+mn-ea"/>
              </a:rPr>
              <a:t>示例图</a:t>
            </a:r>
            <a:endParaRPr lang="zh-CN" altLang="en-US" sz="12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Wingdings" panose="05000000000000000000" charset="0"/>
            </a:pPr>
            <a:endParaRPr lang="zh-CN" altLang="en-US" sz="1600" b="1" strike="noStrike" noProof="1" dirty="0">
              <a:solidFill>
                <a:schemeClr val="tx1"/>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endParaRPr>
          </a:p>
          <a:p>
            <a:pPr lvl="0" eaLnBrk="0" fontAlgn="base" hangingPunct="0"/>
            <a:endParaRPr lang="zh-CN" altLang="en-US" sz="2000" strike="noStrike" noProof="1" dirty="0">
              <a:latin typeface="Arial" panose="020B0604020202020204"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18435" name="图片 1" descr="图片3"/>
          <p:cNvPicPr>
            <a:picLocks noChangeAspect="1"/>
          </p:cNvPicPr>
          <p:nvPr/>
        </p:nvPicPr>
        <p:blipFill>
          <a:blip r:embed="rId1"/>
          <a:stretch>
            <a:fillRect/>
          </a:stretch>
        </p:blipFill>
        <p:spPr>
          <a:xfrm>
            <a:off x="668338" y="3930650"/>
            <a:ext cx="2085975" cy="619125"/>
          </a:xfrm>
          <a:prstGeom prst="rect">
            <a:avLst/>
          </a:prstGeom>
          <a:noFill/>
          <a:ln w="9525">
            <a:noFill/>
          </a:ln>
        </p:spPr>
      </p:pic>
      <p:pic>
        <p:nvPicPr>
          <p:cNvPr id="18436" name="图片 3" descr="图片2"/>
          <p:cNvPicPr>
            <a:picLocks noChangeAspect="1"/>
          </p:cNvPicPr>
          <p:nvPr/>
        </p:nvPicPr>
        <p:blipFill>
          <a:blip r:embed="rId2"/>
          <a:stretch>
            <a:fillRect/>
          </a:stretch>
        </p:blipFill>
        <p:spPr>
          <a:xfrm>
            <a:off x="3424238" y="3338513"/>
            <a:ext cx="2143125" cy="1762125"/>
          </a:xfrm>
          <a:prstGeom prst="rect">
            <a:avLst/>
          </a:prstGeom>
          <a:noFill/>
          <a:ln w="9525">
            <a:noFill/>
          </a:ln>
        </p:spPr>
      </p:pic>
      <p:pic>
        <p:nvPicPr>
          <p:cNvPr id="18437" name="图片 4" descr="图片4"/>
          <p:cNvPicPr>
            <a:picLocks noChangeAspect="1"/>
          </p:cNvPicPr>
          <p:nvPr/>
        </p:nvPicPr>
        <p:blipFill>
          <a:blip r:embed="rId3"/>
          <a:stretch>
            <a:fillRect/>
          </a:stretch>
        </p:blipFill>
        <p:spPr>
          <a:xfrm>
            <a:off x="6037263" y="3267075"/>
            <a:ext cx="2152650" cy="1762125"/>
          </a:xfrm>
          <a:prstGeom prst="rect">
            <a:avLst/>
          </a:prstGeom>
          <a:noFill/>
          <a:ln w="9525">
            <a:noFill/>
          </a:ln>
        </p:spPr>
      </p:pic>
    </p:spTree>
  </p:cSld>
  <p:clrMapOvr>
    <a:masterClrMapping/>
  </p:clrMapOvr>
  <p:transition spd="med">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698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3200" dirty="0">
                <a:sym typeface="+mn-ea"/>
              </a:rPr>
              <a:t>Swan2.0</a:t>
            </a:r>
            <a:r>
              <a:rPr lang="zh-CN" altLang="en-US" sz="3200" dirty="0">
                <a:sym typeface="+mn-ea"/>
              </a:rPr>
              <a:t>的使用</a:t>
            </a:r>
            <a:r>
              <a:rPr lang="en-US" altLang="zh-CN" sz="3200" dirty="0">
                <a:sym typeface="+mn-ea"/>
              </a:rPr>
              <a:t>-</a:t>
            </a:r>
            <a:r>
              <a:rPr lang="zh-CN" altLang="en-US" sz="3200" dirty="0">
                <a:ea typeface="宋体" panose="02010600030101010101" pitchFamily="2" charset="-122"/>
                <a:sym typeface="+mn-ea"/>
              </a:rPr>
              <a:t>全局功能</a:t>
            </a:r>
            <a:r>
              <a:rPr lang="en-US" altLang="zh-CN" sz="3200" dirty="0">
                <a:ea typeface="宋体" panose="02010600030101010101" pitchFamily="2" charset="-122"/>
                <a:sym typeface="+mn-ea"/>
              </a:rPr>
              <a:t>—</a:t>
            </a:r>
            <a:r>
              <a:rPr lang="zh-CN" altLang="en-US" sz="3200" dirty="0">
                <a:ea typeface="宋体" panose="02010600030101010101" pitchFamily="2" charset="-122"/>
                <a:sym typeface="+mn-ea"/>
              </a:rPr>
              <a:t>多语言</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19458" name="Rectangle 3"/>
          <p:cNvSpPr txBox="1"/>
          <p:nvPr/>
        </p:nvSpPr>
        <p:spPr>
          <a:xfrm>
            <a:off x="468313" y="1125538"/>
            <a:ext cx="8280400" cy="4824413"/>
          </a:xfrm>
          <a:prstGeom prst="rect">
            <a:avLst/>
          </a:prstGeom>
          <a:noFill/>
          <a:ln w="9525">
            <a:noFill/>
          </a:ln>
        </p:spPr>
        <p:txBody>
          <a:bodyPr anchor="t"/>
          <a:p>
            <a:pPr lvl="0" indent="0" fontAlgn="base">
              <a:spcBef>
                <a:spcPct val="20000"/>
              </a:spcBef>
            </a:pPr>
            <a:r>
              <a:rPr lang="en-US" altLang="zh-CN" b="1" strike="noStrike" noProof="1" dirty="0">
                <a:solidFill>
                  <a:srgbClr val="00506E"/>
                </a:solidFill>
                <a:latin typeface="Helvetica 55 Roman" pitchFamily="34" charset="0"/>
                <a:ea typeface="宋体" panose="02010600030101010101" pitchFamily="2" charset="-122"/>
                <a:cs typeface="+mn-ea"/>
              </a:rPr>
              <a:t>2.  </a:t>
            </a:r>
            <a:r>
              <a:rPr lang="zh-CN" altLang="en-US" b="1" strike="noStrike" noProof="1" dirty="0">
                <a:solidFill>
                  <a:srgbClr val="00506E"/>
                </a:solidFill>
                <a:latin typeface="Helvetica 55 Roman" pitchFamily="34" charset="0"/>
                <a:ea typeface="宋体" panose="02010600030101010101" pitchFamily="2" charset="-122"/>
                <a:cs typeface="+mn-ea"/>
              </a:rPr>
              <a:t>模块加载</a:t>
            </a:r>
            <a:endParaRPr lang="zh-CN" altLang="en-US"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zh-CN" altLang="en-US" b="1" strike="noStrike" noProof="1" dirty="0">
                <a:solidFill>
                  <a:srgbClr val="00506E"/>
                </a:solidFill>
                <a:latin typeface="Helvetica 55 Roman" pitchFamily="34" charset="0"/>
                <a:ea typeface="宋体" panose="02010600030101010101" pitchFamily="2" charset="-122"/>
                <a:cs typeface="+mn-ea"/>
              </a:rPr>
              <a:t>在需要</a:t>
            </a:r>
            <a:r>
              <a:rPr lang="zh-CN" altLang="en-US" b="1" dirty="0">
                <a:solidFill>
                  <a:srgbClr val="00506E"/>
                </a:solidFill>
                <a:latin typeface="Helvetica 55 Roman" pitchFamily="34" charset="0"/>
                <a:cs typeface="+mn-ea"/>
                <a:sym typeface="+mn-ea"/>
              </a:rPr>
              <a:t>translate</a:t>
            </a:r>
            <a:r>
              <a:rPr lang="zh-CN" altLang="en-US" b="1" strike="noStrike" noProof="1" dirty="0">
                <a:solidFill>
                  <a:srgbClr val="00506E"/>
                </a:solidFill>
                <a:latin typeface="Helvetica 55 Roman" pitchFamily="34" charset="0"/>
                <a:ea typeface="宋体" panose="02010600030101010101" pitchFamily="2" charset="-122"/>
                <a:cs typeface="+mn-ea"/>
              </a:rPr>
              <a:t>模块的页面路由定义中引入</a:t>
            </a:r>
            <a:r>
              <a:rPr lang="zh-CN" altLang="en-US" b="1" dirty="0">
                <a:solidFill>
                  <a:srgbClr val="00506E"/>
                </a:solidFill>
                <a:latin typeface="Helvetica 55 Roman" pitchFamily="34" charset="0"/>
                <a:cs typeface="+mn-ea"/>
                <a:sym typeface="+mn-ea"/>
              </a:rPr>
              <a:t>translate</a:t>
            </a:r>
            <a:r>
              <a:rPr lang="zh-CN" altLang="en-US" b="1" strike="noStrike" noProof="1" dirty="0">
                <a:solidFill>
                  <a:srgbClr val="00506E"/>
                </a:solidFill>
                <a:latin typeface="Helvetica 55 Roman" pitchFamily="34" charset="0"/>
                <a:ea typeface="宋体" panose="02010600030101010101" pitchFamily="2" charset="-122"/>
                <a:cs typeface="+mn-ea"/>
                <a:sym typeface="+mn-ea"/>
              </a:rPr>
              <a:t>模块，如下所示</a:t>
            </a:r>
            <a:endParaRPr lang="zh-CN" altLang="en-US"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r>
              <a:rPr lang="zh-CN" altLang="en-US" sz="1400" b="1" dirty="0">
                <a:solidFill>
                  <a:srgbClr val="00506E"/>
                </a:solidFill>
                <a:latin typeface="Helvetica 55 Roman" pitchFamily="34" charset="0"/>
                <a:cs typeface="+mn-ea"/>
                <a:sym typeface="+mn-ea"/>
              </a:rPr>
              <a:t>translate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模块引入示例图</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853565" y="1929765"/>
            <a:ext cx="5511165" cy="3510915"/>
          </a:xfrm>
          <a:prstGeom prst="rect">
            <a:avLst/>
          </a:prstGeom>
          <a:ln>
            <a:solidFill>
              <a:schemeClr val="tx1"/>
            </a:solidFill>
          </a:ln>
        </p:spPr>
      </p:pic>
    </p:spTree>
  </p:cSld>
  <p:clrMapOvr>
    <a:masterClrMapping/>
  </p:clrMapOvr>
  <p:transition spd="med">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890588" y="247650"/>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3200" strike="noStrike" noProof="1" dirty="0">
                <a:latin typeface="+mj-lt"/>
                <a:ea typeface="+mj-ea"/>
                <a:cs typeface="+mj-cs"/>
                <a:sym typeface="+mn-ea"/>
              </a:rPr>
              <a:t>Swan2.0</a:t>
            </a:r>
            <a:r>
              <a:rPr lang="zh-CN" altLang="en-US" sz="3200" strike="noStrike" noProof="1" dirty="0">
                <a:latin typeface="+mj-lt"/>
                <a:ea typeface="+mj-ea"/>
                <a:cs typeface="+mj-cs"/>
                <a:sym typeface="+mn-ea"/>
              </a:rPr>
              <a:t>的使用</a:t>
            </a:r>
            <a:r>
              <a:rPr lang="en-US" altLang="zh-CN" sz="3200" strike="noStrike" noProof="1" dirty="0">
                <a:latin typeface="+mj-lt"/>
                <a:ea typeface="+mj-ea"/>
                <a:cs typeface="+mj-cs"/>
                <a:sym typeface="+mn-ea"/>
              </a:rPr>
              <a:t>-</a:t>
            </a:r>
            <a:r>
              <a:rPr lang="zh-CN" altLang="en-US" sz="3200" strike="noStrike" noProof="1" dirty="0">
                <a:latin typeface="+mj-lt"/>
                <a:ea typeface="宋体" panose="02010600030101010101" pitchFamily="2" charset="-122"/>
                <a:cs typeface="+mj-cs"/>
                <a:sym typeface="+mn-ea"/>
              </a:rPr>
              <a:t>全局功能</a:t>
            </a:r>
            <a:r>
              <a:rPr lang="en-US" altLang="zh-CN" sz="3200" strike="noStrike" noProof="1" dirty="0">
                <a:latin typeface="+mj-lt"/>
                <a:ea typeface="宋体" panose="02010600030101010101" pitchFamily="2" charset="-122"/>
                <a:cs typeface="+mj-cs"/>
                <a:sym typeface="+mn-ea"/>
              </a:rPr>
              <a:t>—</a:t>
            </a:r>
            <a:r>
              <a:rPr lang="zh-CN" altLang="en-US" sz="3200" strike="noStrike" noProof="1" dirty="0">
                <a:latin typeface="+mj-lt"/>
                <a:ea typeface="宋体" panose="02010600030101010101" pitchFamily="2" charset="-122"/>
                <a:cs typeface="+mj-cs"/>
                <a:sym typeface="+mn-ea"/>
              </a:rPr>
              <a:t>多语言</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宋体" panose="02010600030101010101" pitchFamily="2" charset="-122"/>
              <a:cs typeface="+mj-cs"/>
              <a:sym typeface="+mn-ea"/>
            </a:endParaRPr>
          </a:p>
        </p:txBody>
      </p:sp>
      <p:sp>
        <p:nvSpPr>
          <p:cNvPr id="14338" name="Rectangle 3"/>
          <p:cNvSpPr txBox="1"/>
          <p:nvPr/>
        </p:nvSpPr>
        <p:spPr>
          <a:xfrm>
            <a:off x="468313" y="766445"/>
            <a:ext cx="8207375" cy="5038725"/>
          </a:xfrm>
          <a:prstGeom prst="rect">
            <a:avLst/>
          </a:prstGeom>
          <a:noFill/>
          <a:ln w="9525">
            <a:noFill/>
          </a:ln>
        </p:spPr>
        <p:txBody>
          <a:bodyPr anchor="t"/>
          <a:p>
            <a:pPr lvl="0" fontAlgn="base">
              <a:spcBef>
                <a:spcPct val="20000"/>
              </a:spcBef>
              <a:buClrTx/>
              <a:buFont typeface="Wingdings" panose="05000000000000000000" charset="0"/>
            </a:pPr>
            <a:endParaRPr lang="zh-CN" altLang="en-US" sz="1600" b="1" strike="noStrike" noProof="1" dirty="0">
              <a:solidFill>
                <a:schemeClr val="tx1"/>
              </a:solidFill>
              <a:latin typeface="Helvetica 55 Roman" pitchFamily="34" charset="0"/>
              <a:ea typeface="宋体" panose="02010600030101010101" pitchFamily="2" charset="-122"/>
              <a:cs typeface="+mn-ea"/>
            </a:endParaRPr>
          </a:p>
          <a:p>
            <a:pPr lvl="0" fontAlgn="base">
              <a:spcBef>
                <a:spcPct val="20000"/>
              </a:spcBef>
              <a:buClrTx/>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rPr>
              <a:t>3. </a:t>
            </a:r>
            <a:r>
              <a:rPr lang="zh-CN" altLang="en-US" sz="1600" b="1" strike="noStrike" noProof="1" dirty="0">
                <a:solidFill>
                  <a:srgbClr val="00506E"/>
                </a:solidFill>
                <a:latin typeface="Helvetica 55 Roman" pitchFamily="34" charset="0"/>
                <a:ea typeface="宋体" panose="02010600030101010101" pitchFamily="2" charset="-122"/>
                <a:cs typeface="+mn-ea"/>
              </a:rPr>
              <a:t>多语言转换控制器</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多语言是一个全局性的功能，所以必须创建一个具有全局作用域的控制器来实现整个系统的语言统一性</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2000" strike="noStrike" noProof="1" dirty="0">
              <a:latin typeface="Arial" panose="020B0604020202020204"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12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r>
              <a:rPr lang="zh-CN" altLang="en-US" sz="1200" b="1" strike="noStrike" noProof="1" dirty="0">
                <a:solidFill>
                  <a:srgbClr val="00506E"/>
                </a:solidFill>
                <a:latin typeface="Helvetica 55 Roman" pitchFamily="34" charset="0"/>
                <a:ea typeface="宋体" panose="02010600030101010101" pitchFamily="2" charset="-122"/>
                <a:cs typeface="+mn-ea"/>
              </a:rPr>
              <a:t>      </a:t>
            </a:r>
            <a:endParaRPr lang="zh-CN" altLang="en-US" sz="12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zh-CN" altLang="en-US" sz="12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zh-CN" altLang="en-US" sz="12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r>
              <a:rPr lang="en-US" altLang="zh-CN" sz="1200" b="1" strike="noStrike" noProof="1" dirty="0">
                <a:solidFill>
                  <a:srgbClr val="00506E"/>
                </a:solidFill>
                <a:latin typeface="Helvetica 55 Roman" pitchFamily="34" charset="0"/>
                <a:ea typeface="宋体" panose="02010600030101010101" pitchFamily="2" charset="-122"/>
                <a:cs typeface="+mn-ea"/>
              </a:rPr>
              <a:t>	     </a:t>
            </a:r>
            <a:endParaRPr lang="zh-CN" altLang="en-US" sz="12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zh-CN" altLang="en-US" sz="1200" b="1" strike="noStrike" noProof="1" dirty="0">
              <a:solidFill>
                <a:srgbClr val="00506E"/>
              </a:solidFill>
              <a:latin typeface="Helvetica 55 Roman" pitchFamily="34" charset="0"/>
              <a:sym typeface="+mn-ea"/>
            </a:endParaRPr>
          </a:p>
          <a:p>
            <a:pPr lvl="0" fontAlgn="base">
              <a:spcBef>
                <a:spcPct val="20000"/>
              </a:spcBef>
            </a:pPr>
            <a:r>
              <a:rPr lang="zh-CN" altLang="en-US" sz="12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200" b="1" strike="noStrike" noProof="1" dirty="0">
              <a:solidFill>
                <a:srgbClr val="00506E"/>
              </a:solidFill>
              <a:latin typeface="Helvetica 55 Roman" pitchFamily="34" charset="0"/>
              <a:sym typeface="+mn-ea"/>
            </a:endParaRPr>
          </a:p>
          <a:p>
            <a:pPr lvl="0" fontAlgn="base">
              <a:spcBef>
                <a:spcPct val="20000"/>
              </a:spcBef>
            </a:pPr>
            <a:endParaRPr lang="zh-CN" altLang="en-US" sz="1200" b="1" strike="noStrike" noProof="1" dirty="0">
              <a:solidFill>
                <a:srgbClr val="00506E"/>
              </a:solidFill>
              <a:latin typeface="Helvetica 55 Roman" pitchFamily="34" charset="0"/>
              <a:sym typeface="+mn-ea"/>
            </a:endParaRPr>
          </a:p>
          <a:p>
            <a:pPr lvl="0" fontAlgn="base">
              <a:spcBef>
                <a:spcPct val="20000"/>
              </a:spcBef>
            </a:pPr>
            <a:endParaRPr lang="zh-CN" altLang="en-US" sz="1200" b="1" strike="noStrike" noProof="1" dirty="0">
              <a:solidFill>
                <a:srgbClr val="00506E"/>
              </a:solidFill>
              <a:latin typeface="Helvetica 55 Roman" pitchFamily="34" charset="0"/>
              <a:sym typeface="+mn-ea"/>
            </a:endParaRPr>
          </a:p>
          <a:p>
            <a:pPr lvl="0" fontAlgn="base">
              <a:spcBef>
                <a:spcPct val="20000"/>
              </a:spcBef>
            </a:pPr>
            <a:endParaRPr lang="zh-CN" altLang="en-US" sz="1200" b="1" strike="noStrike" noProof="1" dirty="0">
              <a:solidFill>
                <a:srgbClr val="00506E"/>
              </a:solidFill>
              <a:latin typeface="Helvetica 55 Roman" pitchFamily="34" charset="0"/>
              <a:sym typeface="+mn-ea"/>
            </a:endParaRPr>
          </a:p>
          <a:p>
            <a:pPr lvl="0" fontAlgn="base">
              <a:spcBef>
                <a:spcPct val="20000"/>
              </a:spcBef>
            </a:pPr>
            <a:endParaRPr lang="zh-CN" altLang="en-US" sz="1200" b="1" strike="noStrike" noProof="1" dirty="0">
              <a:solidFill>
                <a:srgbClr val="00506E"/>
              </a:solidFill>
              <a:latin typeface="Helvetica 55 Roman" pitchFamily="34" charset="0"/>
              <a:sym typeface="+mn-ea"/>
            </a:endParaRPr>
          </a:p>
          <a:p>
            <a:pPr lvl="0" fontAlgn="base">
              <a:spcBef>
                <a:spcPct val="20000"/>
              </a:spcBef>
            </a:pPr>
            <a:r>
              <a:rPr lang="zh-CN" altLang="en-US" sz="12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13" name="文本框 12"/>
          <p:cNvSpPr txBox="1"/>
          <p:nvPr/>
        </p:nvSpPr>
        <p:spPr>
          <a:xfrm>
            <a:off x="5761355" y="2149793"/>
            <a:ext cx="3140075" cy="2416810"/>
          </a:xfrm>
          <a:prstGeom prst="rect">
            <a:avLst/>
          </a:prstGeom>
          <a:noFill/>
          <a:ln>
            <a:solidFill>
              <a:srgbClr val="00506E"/>
            </a:solidFill>
            <a:prstDash val="sysDash"/>
          </a:ln>
        </p:spPr>
        <p:txBody>
          <a:bodyPr wrap="square" rtlCol="0">
            <a:spAutoFit/>
          </a:bodyPr>
          <a:p>
            <a:pPr lvl="0" fontAlgn="base">
              <a:lnSpc>
                <a:spcPct val="150000"/>
              </a:lnSpc>
              <a:spcBef>
                <a:spcPct val="20000"/>
              </a:spcBef>
              <a:buClrTx/>
              <a:buFont typeface="Wingdings" panose="05000000000000000000" charset="0"/>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说明：</a:t>
            </a:r>
            <a:endParaRPr lang="zh-CN" altLang="en-US" sz="1400" b="1" strike="noStrike" noProof="1" dirty="0">
              <a:solidFill>
                <a:srgbClr val="00506E"/>
              </a:solidFill>
              <a:latin typeface="Helvetica 55 Roman" pitchFamily="34" charset="0"/>
              <a:sym typeface="+mn-ea"/>
            </a:endParaRPr>
          </a:p>
          <a:p>
            <a:pPr marL="285750" lvl="0" indent="-285750" fontAlgn="base">
              <a:lnSpc>
                <a:spcPct val="150000"/>
              </a:lnSpc>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indexController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作为全局作用域的控制器，应在首页的 </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body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标签中引入，如图中所示</a:t>
            </a:r>
            <a:endParaRPr lang="zh-CN" altLang="en-US" sz="1400" b="1" strike="noStrike" noProof="1" dirty="0">
              <a:solidFill>
                <a:srgbClr val="00506E"/>
              </a:solidFill>
              <a:latin typeface="Helvetica 55 Roman" pitchFamily="34" charset="0"/>
              <a:cs typeface="+mn-ea"/>
              <a:sym typeface="+mn-ea"/>
            </a:endParaRPr>
          </a:p>
          <a:p>
            <a:pPr marL="285750" lvl="0" indent="-285750" fontAlgn="base">
              <a:lnSpc>
                <a:spcPct val="150000"/>
              </a:lnSpc>
              <a:spcBef>
                <a:spcPct val="2000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配置多语言常量；</a:t>
            </a:r>
            <a:endParaRPr lang="en-US" altLang="zh-CN"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indeController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控制器中，注入多语言常量，设置默认语言。</a:t>
            </a:r>
            <a:endParaRPr lang="zh-CN" altLang="en-US" sz="1400" strike="noStrike" noProof="1"/>
          </a:p>
        </p:txBody>
      </p:sp>
      <p:sp>
        <p:nvSpPr>
          <p:cNvPr id="5" name="文本框 4"/>
          <p:cNvSpPr txBox="1"/>
          <p:nvPr/>
        </p:nvSpPr>
        <p:spPr>
          <a:xfrm>
            <a:off x="1958975" y="3307715"/>
            <a:ext cx="2204720" cy="274320"/>
          </a:xfrm>
          <a:prstGeom prst="rect">
            <a:avLst/>
          </a:prstGeom>
          <a:noFill/>
        </p:spPr>
        <p:txBody>
          <a:bodyPr wrap="square" rtlCol="0">
            <a:spAutoFit/>
          </a:bodyPr>
          <a:p>
            <a:r>
              <a:rPr lang="zh-CN" altLang="en-US" sz="1200" b="1" dirty="0">
                <a:solidFill>
                  <a:srgbClr val="00506E"/>
                </a:solidFill>
                <a:latin typeface="Helvetica 55 Roman" pitchFamily="34" charset="0"/>
                <a:cs typeface="+mn-ea"/>
                <a:sym typeface="+mn-ea"/>
              </a:rPr>
              <a:t>引入全局控制器示例图</a:t>
            </a:r>
            <a:endParaRPr lang="zh-CN" altLang="en-US" sz="1200"/>
          </a:p>
        </p:txBody>
      </p:sp>
      <p:sp>
        <p:nvSpPr>
          <p:cNvPr id="6" name="文本框 5"/>
          <p:cNvSpPr txBox="1"/>
          <p:nvPr/>
        </p:nvSpPr>
        <p:spPr>
          <a:xfrm>
            <a:off x="1694815" y="6099175"/>
            <a:ext cx="2733040" cy="534670"/>
          </a:xfrm>
          <a:prstGeom prst="rect">
            <a:avLst/>
          </a:prstGeom>
          <a:noFill/>
        </p:spPr>
        <p:txBody>
          <a:bodyPr wrap="square" rtlCol="0">
            <a:spAutoFit/>
          </a:bodyPr>
          <a:p>
            <a:pPr lvl="0" fontAlgn="base">
              <a:spcBef>
                <a:spcPct val="20000"/>
              </a:spcBef>
            </a:pPr>
            <a:r>
              <a:rPr lang="zh-CN" altLang="en-US" sz="1200" b="1" dirty="0">
                <a:solidFill>
                  <a:srgbClr val="00506E"/>
                </a:solidFill>
                <a:latin typeface="Helvetica 55 Roman" pitchFamily="34" charset="0"/>
                <a:cs typeface="+mn-ea"/>
                <a:sym typeface="+mn-ea"/>
              </a:rPr>
              <a:t> 全局作用域控制器实现内容示例图</a:t>
            </a:r>
            <a:endParaRPr lang="zh-CN" altLang="en-US" sz="1200" b="1" strike="noStrike" noProof="1" dirty="0">
              <a:solidFill>
                <a:srgbClr val="00506E"/>
              </a:solidFill>
              <a:latin typeface="Helvetica 55 Roman" pitchFamily="34" charset="0"/>
              <a:sym typeface="+mn-ea"/>
            </a:endParaRPr>
          </a:p>
          <a:p>
            <a:pPr lvl="0" fontAlgn="base">
              <a:spcBef>
                <a:spcPct val="20000"/>
              </a:spcBef>
            </a:pPr>
            <a:endParaRPr lang="zh-CN" altLang="en-US" sz="1200"/>
          </a:p>
        </p:txBody>
      </p:sp>
      <p:sp>
        <p:nvSpPr>
          <p:cNvPr id="7" name="文本框 6"/>
          <p:cNvSpPr txBox="1"/>
          <p:nvPr/>
        </p:nvSpPr>
        <p:spPr>
          <a:xfrm>
            <a:off x="2125980" y="4782820"/>
            <a:ext cx="1870710" cy="274320"/>
          </a:xfrm>
          <a:prstGeom prst="rect">
            <a:avLst/>
          </a:prstGeom>
          <a:noFill/>
        </p:spPr>
        <p:txBody>
          <a:bodyPr wrap="square" rtlCol="0">
            <a:spAutoFit/>
          </a:bodyPr>
          <a:p>
            <a:r>
              <a:rPr lang="zh-CN" altLang="en-US" sz="1200" b="1">
                <a:solidFill>
                  <a:srgbClr val="00506E"/>
                </a:solidFill>
              </a:rPr>
              <a:t>多语言常量配置示例图</a:t>
            </a:r>
            <a:endParaRPr lang="zh-CN" altLang="en-US" sz="1200" b="1">
              <a:solidFill>
                <a:srgbClr val="00506E"/>
              </a:solidFill>
            </a:endParaRPr>
          </a:p>
        </p:txBody>
      </p:sp>
      <p:pic>
        <p:nvPicPr>
          <p:cNvPr id="9" name="图片 8"/>
          <p:cNvPicPr>
            <a:picLocks noChangeAspect="1"/>
          </p:cNvPicPr>
          <p:nvPr/>
        </p:nvPicPr>
        <p:blipFill>
          <a:blip r:embed="rId1"/>
          <a:stretch>
            <a:fillRect/>
          </a:stretch>
        </p:blipFill>
        <p:spPr>
          <a:xfrm>
            <a:off x="1624013" y="1922145"/>
            <a:ext cx="2874645" cy="1341755"/>
          </a:xfrm>
          <a:prstGeom prst="rect">
            <a:avLst/>
          </a:prstGeom>
          <a:ln>
            <a:solidFill>
              <a:schemeClr val="tx1"/>
            </a:solidFill>
          </a:ln>
        </p:spPr>
      </p:pic>
      <p:pic>
        <p:nvPicPr>
          <p:cNvPr id="10" name="图片 9"/>
          <p:cNvPicPr>
            <a:picLocks noChangeAspect="1"/>
          </p:cNvPicPr>
          <p:nvPr/>
        </p:nvPicPr>
        <p:blipFill>
          <a:blip r:embed="rId2"/>
          <a:stretch>
            <a:fillRect/>
          </a:stretch>
        </p:blipFill>
        <p:spPr>
          <a:xfrm>
            <a:off x="885825" y="3649980"/>
            <a:ext cx="4351020" cy="1061085"/>
          </a:xfrm>
          <a:prstGeom prst="rect">
            <a:avLst/>
          </a:prstGeom>
          <a:ln>
            <a:solidFill>
              <a:schemeClr val="tx1"/>
            </a:solidFill>
          </a:ln>
        </p:spPr>
      </p:pic>
      <p:pic>
        <p:nvPicPr>
          <p:cNvPr id="11" name="图片 10"/>
          <p:cNvPicPr>
            <a:picLocks noChangeAspect="1"/>
          </p:cNvPicPr>
          <p:nvPr/>
        </p:nvPicPr>
        <p:blipFill>
          <a:blip r:embed="rId3"/>
          <a:stretch>
            <a:fillRect/>
          </a:stretch>
        </p:blipFill>
        <p:spPr>
          <a:xfrm>
            <a:off x="206375" y="5242560"/>
            <a:ext cx="6866890" cy="742950"/>
          </a:xfrm>
          <a:prstGeom prst="rect">
            <a:avLst/>
          </a:prstGeom>
          <a:ln>
            <a:solidFill>
              <a:schemeClr val="tx1"/>
            </a:solidFill>
          </a:ln>
        </p:spPr>
      </p:pic>
    </p:spTree>
  </p:cSld>
  <p:clrMapOvr>
    <a:masterClrMapping/>
  </p:clrMapOvr>
  <p:transition spd="med">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890588" y="247650"/>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3200" strike="noStrike" noProof="1" dirty="0">
                <a:latin typeface="+mj-lt"/>
                <a:ea typeface="+mj-ea"/>
                <a:cs typeface="+mj-cs"/>
                <a:sym typeface="+mn-ea"/>
              </a:rPr>
              <a:t>Swan2.0</a:t>
            </a:r>
            <a:r>
              <a:rPr lang="zh-CN" altLang="en-US" sz="3200" strike="noStrike" noProof="1" dirty="0">
                <a:latin typeface="+mj-lt"/>
                <a:ea typeface="+mj-ea"/>
                <a:cs typeface="+mj-cs"/>
                <a:sym typeface="+mn-ea"/>
              </a:rPr>
              <a:t>的使用</a:t>
            </a:r>
            <a:r>
              <a:rPr lang="en-US" altLang="zh-CN" sz="3200" strike="noStrike" noProof="1" dirty="0">
                <a:latin typeface="+mj-lt"/>
                <a:ea typeface="+mj-ea"/>
                <a:cs typeface="+mj-cs"/>
                <a:sym typeface="+mn-ea"/>
              </a:rPr>
              <a:t>-</a:t>
            </a:r>
            <a:r>
              <a:rPr lang="zh-CN" altLang="en-US" sz="3200" strike="noStrike" noProof="1" dirty="0">
                <a:latin typeface="+mj-lt"/>
                <a:ea typeface="宋体" panose="02010600030101010101" pitchFamily="2" charset="-122"/>
                <a:cs typeface="+mj-cs"/>
                <a:sym typeface="+mn-ea"/>
              </a:rPr>
              <a:t>全局功能</a:t>
            </a:r>
            <a:r>
              <a:rPr lang="en-US" altLang="zh-CN" sz="3200" strike="noStrike" noProof="1" dirty="0">
                <a:latin typeface="+mj-lt"/>
                <a:ea typeface="宋体" panose="02010600030101010101" pitchFamily="2" charset="-122"/>
                <a:cs typeface="+mj-cs"/>
                <a:sym typeface="+mn-ea"/>
              </a:rPr>
              <a:t>—</a:t>
            </a:r>
            <a:r>
              <a:rPr lang="zh-CN" altLang="en-US" sz="3200" strike="noStrike" noProof="1" dirty="0">
                <a:latin typeface="+mj-lt"/>
                <a:ea typeface="宋体" panose="02010600030101010101" pitchFamily="2" charset="-122"/>
                <a:cs typeface="+mj-cs"/>
                <a:sym typeface="+mn-ea"/>
              </a:rPr>
              <a:t>多语言</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宋体" panose="02010600030101010101" pitchFamily="2" charset="-122"/>
              <a:cs typeface="+mj-cs"/>
              <a:sym typeface="+mn-ea"/>
            </a:endParaRPr>
          </a:p>
        </p:txBody>
      </p:sp>
      <p:sp>
        <p:nvSpPr>
          <p:cNvPr id="14338" name="Rectangle 3"/>
          <p:cNvSpPr txBox="1"/>
          <p:nvPr/>
        </p:nvSpPr>
        <p:spPr>
          <a:xfrm>
            <a:off x="468313" y="1182688"/>
            <a:ext cx="8207375" cy="5038725"/>
          </a:xfrm>
          <a:prstGeom prst="rect">
            <a:avLst/>
          </a:prstGeom>
          <a:noFill/>
          <a:ln w="9525">
            <a:noFill/>
          </a:ln>
        </p:spPr>
        <p:txBody>
          <a:bodyPr anchor="t"/>
          <a:p>
            <a:pPr lvl="0" fontAlgn="base">
              <a:spcBef>
                <a:spcPct val="20000"/>
              </a:spcBef>
              <a:buClrTx/>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4. </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多语言选择</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457200" lvl="0" indent="-457200" fontAlgn="base">
              <a:spcBef>
                <a:spcPct val="20000"/>
              </a:spcBef>
              <a:buClrTx/>
              <a:buFont typeface="+mj-lt"/>
              <a:buAutoNum type="arabicPeriod" startAt="3"/>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457200" lvl="0" indent="-457200" fontAlgn="base">
              <a:spcBef>
                <a:spcPct val="20000"/>
              </a:spcBef>
              <a:buClrTx/>
              <a:buFont typeface="+mj-lt"/>
              <a:buAutoNum type="arabicPeriod" startAt="3"/>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457200" lvl="0" indent="-457200" fontAlgn="base">
              <a:spcBef>
                <a:spcPct val="20000"/>
              </a:spcBef>
              <a:buClrTx/>
              <a:buFont typeface="+mj-lt"/>
              <a:buAutoNum type="arabicPeriod" startAt="3"/>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457200" lvl="0" indent="-457200" fontAlgn="base">
              <a:spcBef>
                <a:spcPct val="20000"/>
              </a:spcBef>
              <a:buClrTx/>
              <a:buFont typeface="+mj-lt"/>
              <a:buAutoNum type="arabicPeriod" startAt="3"/>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171450" lvl="0" indent="-171450" algn="l" fontAlgn="base">
              <a:spcBef>
                <a:spcPct val="20000"/>
              </a:spcBef>
              <a:buClrTx/>
              <a:buFont typeface="Wingdings" panose="05000000000000000000" charset="0"/>
              <a:buChar char="u"/>
            </a:pP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indexController</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的作用域下，多语言的</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view</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可以访问到</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indexController.js</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中定义多语言数组</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'languageArray'</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，循环生成多语言下拉列表；</a:t>
            </a: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171450" lvl="0" indent="-171450" algn="l" fontAlgn="base">
              <a:spcBef>
                <a:spcPct val="20000"/>
              </a:spcBef>
              <a:buClrTx/>
              <a:buFont typeface="Wingdings" panose="05000000000000000000" charset="0"/>
              <a:buChar char="u"/>
            </a:pP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多语言选择改变</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indexController.js</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中的</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language.lang</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a:t>
            </a: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171450" lvl="0" indent="-171450" algn="l" fontAlgn="base">
              <a:spcBef>
                <a:spcPct val="20000"/>
              </a:spcBef>
              <a:buClrTx/>
              <a:buFont typeface="Wingdings" panose="05000000000000000000" charset="0"/>
              <a:buChar char="u"/>
            </a:pP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chang-lang</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changeLang</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指令在</a:t>
            </a:r>
            <a:r>
              <a:rPr lang="en-US" altLang="zh-CN" sz="1400" b="1" strike="noStrike" noProof="1" dirty="0">
                <a:solidFill>
                  <a:srgbClr val="00506E"/>
                </a:solidFill>
                <a:latin typeface="宋体" panose="02010600030101010101" pitchFamily="2" charset="-122"/>
                <a:ea typeface="宋体" panose="02010600030101010101" pitchFamily="2" charset="-122"/>
                <a:cs typeface="+mn-ea"/>
              </a:rPr>
              <a:t>view</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中的写法，</a:t>
            </a:r>
            <a:r>
              <a:rPr lang="en-US" altLang="zh-CN" sz="1400" b="1" dirty="0">
                <a:solidFill>
                  <a:srgbClr val="00506E"/>
                </a:solidFill>
                <a:latin typeface="宋体" panose="02010600030101010101" pitchFamily="2" charset="-122"/>
                <a:cs typeface="+mn-ea"/>
                <a:sym typeface="+mn-ea"/>
              </a:rPr>
              <a:t>changeLang</a:t>
            </a:r>
            <a:r>
              <a:rPr lang="zh-CN" altLang="en-US" sz="1400" b="1" dirty="0">
                <a:solidFill>
                  <a:srgbClr val="00506E"/>
                </a:solidFill>
                <a:latin typeface="宋体" panose="02010600030101010101" pitchFamily="2" charset="-122"/>
                <a:cs typeface="+mn-ea"/>
                <a:sym typeface="+mn-ea"/>
              </a:rPr>
              <a:t>指令监听</a:t>
            </a:r>
            <a:r>
              <a:rPr lang="en-US" altLang="zh-CN" sz="1400" b="1" dirty="0">
                <a:solidFill>
                  <a:srgbClr val="00506E"/>
                </a:solidFill>
                <a:latin typeface="宋体" panose="02010600030101010101" pitchFamily="2" charset="-122"/>
                <a:cs typeface="+mn-ea"/>
                <a:sym typeface="+mn-ea"/>
              </a:rPr>
              <a:t>ng-model</a:t>
            </a:r>
            <a:r>
              <a:rPr lang="zh-CN" altLang="en-US" sz="1400" b="1" dirty="0">
                <a:solidFill>
                  <a:srgbClr val="00506E"/>
                </a:solidFill>
                <a:latin typeface="宋体" panose="02010600030101010101" pitchFamily="2" charset="-122"/>
                <a:cs typeface="+mn-ea"/>
                <a:sym typeface="+mn-ea"/>
              </a:rPr>
              <a:t>绑定的变量值（即</a:t>
            </a:r>
            <a:r>
              <a:rPr lang="en-US" altLang="zh-CN" sz="1400" b="1" dirty="0">
                <a:solidFill>
                  <a:srgbClr val="00506E"/>
                </a:solidFill>
                <a:latin typeface="宋体" panose="02010600030101010101" pitchFamily="2" charset="-122"/>
                <a:cs typeface="+mn-ea"/>
                <a:sym typeface="+mn-ea"/>
              </a:rPr>
              <a:t>language.lang</a:t>
            </a:r>
            <a:r>
              <a:rPr lang="zh-CN" altLang="en-US" sz="1400" b="1" dirty="0">
                <a:solidFill>
                  <a:srgbClr val="00506E"/>
                </a:solidFill>
                <a:latin typeface="宋体" panose="02010600030101010101" pitchFamily="2" charset="-122"/>
                <a:cs typeface="+mn-ea"/>
                <a:sym typeface="+mn-ea"/>
              </a:rPr>
              <a:t>）的变化，来切换语言</a:t>
            </a:r>
            <a:r>
              <a:rPr lang="zh-CN" altLang="en-US" sz="1400" b="1" strike="noStrike" noProof="1" dirty="0">
                <a:solidFill>
                  <a:srgbClr val="00506E"/>
                </a:solidFill>
                <a:latin typeface="宋体" panose="02010600030101010101" pitchFamily="2" charset="-122"/>
                <a:ea typeface="宋体" panose="02010600030101010101" pitchFamily="2" charset="-122"/>
                <a:cs typeface="+mn-ea"/>
              </a:rPr>
              <a:t>。</a:t>
            </a:r>
            <a:endParaRPr lang="zh-CN" altLang="en-US" sz="1400" b="1" strike="noStrike" noProof="1" dirty="0">
              <a:solidFill>
                <a:srgbClr val="00506E"/>
              </a:solidFill>
              <a:latin typeface="宋体" panose="02010600030101010101" pitchFamily="2" charset="-122"/>
              <a:ea typeface="宋体" panose="02010600030101010101" pitchFamily="2" charset="-122"/>
              <a:cs typeface="+mn-ea"/>
            </a:endParaRPr>
          </a:p>
          <a:p>
            <a:pPr marL="171450" lvl="0" indent="-171450" algn="l" fontAlgn="base">
              <a:spcBef>
                <a:spcPct val="20000"/>
              </a:spcBef>
              <a:buClrTx/>
              <a:buFont typeface="Wingdings" panose="05000000000000000000" charset="0"/>
              <a:buChar char="u"/>
            </a:pPr>
            <a:endParaRPr lang="en-US" altLang="zh-CN" sz="1400" b="1" strike="noStrike" noProof="1" dirty="0">
              <a:solidFill>
                <a:schemeClr val="tx1"/>
              </a:solidFill>
              <a:latin typeface="宋体" panose="02010600030101010101" pitchFamily="2" charset="-122"/>
              <a:cs typeface="+mn-ea"/>
            </a:endParaRPr>
          </a:p>
          <a:p>
            <a:pPr lvl="0" algn="l" fontAlgn="base">
              <a:spcBef>
                <a:spcPct val="20000"/>
              </a:spcBef>
              <a:buClrTx/>
              <a:buFont typeface="+mj-lt"/>
            </a:pPr>
            <a:r>
              <a:rPr lang="en-US" altLang="zh-CN" sz="1400" b="1" strike="noStrike" noProof="1" dirty="0">
                <a:solidFill>
                  <a:schemeClr val="tx1"/>
                </a:solidFill>
                <a:latin typeface="宋体" panose="02010600030101010101" pitchFamily="2" charset="-122"/>
                <a:ea typeface="宋体" panose="02010600030101010101" pitchFamily="2" charset="-122"/>
                <a:cs typeface="+mn-ea"/>
              </a:rPr>
              <a:t>    </a:t>
            </a:r>
            <a:r>
              <a:rPr lang="zh-CN" altLang="en-US" sz="1200" b="1" strike="noStrike" noProof="1" dirty="0">
                <a:solidFill>
                  <a:schemeClr val="tx1"/>
                </a:solidFill>
                <a:latin typeface="宋体" panose="02010600030101010101" pitchFamily="2" charset="-122"/>
                <a:ea typeface="宋体" panose="02010600030101010101" pitchFamily="2" charset="-122"/>
                <a:cs typeface="+mn-ea"/>
              </a:rPr>
              <a:t>                                  </a:t>
            </a:r>
            <a:endParaRPr lang="zh-CN" altLang="en-US" sz="1200" b="1" strike="noStrike" noProof="1" dirty="0">
              <a:solidFill>
                <a:schemeClr val="tx1"/>
              </a:solidFill>
              <a:latin typeface="宋体" panose="02010600030101010101" pitchFamily="2" charset="-122"/>
              <a:cs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eaLnBrk="0" fontAlgn="base" hangingPunct="0">
              <a:buClrTx/>
              <a:buFont typeface="+mj-lt"/>
              <a:buAutoNum type="arabicPeriod" startAt="3"/>
            </a:pPr>
            <a:endParaRPr lang="zh-CN" altLang="en-US" sz="2000" strike="noStrike" noProof="1" dirty="0">
              <a:latin typeface="Arial" panose="020B0604020202020204"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20484" name="文本框 4"/>
          <p:cNvSpPr txBox="1"/>
          <p:nvPr/>
        </p:nvSpPr>
        <p:spPr>
          <a:xfrm>
            <a:off x="4043840" y="2576513"/>
            <a:ext cx="1277937" cy="274637"/>
          </a:xfrm>
          <a:prstGeom prst="rect">
            <a:avLst/>
          </a:prstGeom>
          <a:noFill/>
          <a:ln w="9525">
            <a:noFill/>
          </a:ln>
        </p:spPr>
        <p:txBody>
          <a:bodyPr wrap="none" anchor="t">
            <a:spAutoFit/>
          </a:bodyPr>
          <a:p>
            <a:pPr lvl="0" indent="0"/>
            <a:r>
              <a:rPr lang="en-US" altLang="zh-CN" sz="1200" b="1">
                <a:solidFill>
                  <a:srgbClr val="00506E"/>
                </a:solidFill>
                <a:latin typeface="Arial" panose="020B0604020202020204" pitchFamily="34" charset="0"/>
                <a:ea typeface="宋体" panose="02010600030101010101" pitchFamily="2" charset="-122"/>
              </a:rPr>
              <a:t>view</a:t>
            </a:r>
            <a:r>
              <a:rPr lang="zh-CN" altLang="en-US" sz="1200" b="1">
                <a:solidFill>
                  <a:srgbClr val="00506E"/>
                </a:solidFill>
                <a:latin typeface="Arial" panose="020B0604020202020204" pitchFamily="34" charset="0"/>
                <a:ea typeface="宋体" panose="02010600030101010101" pitchFamily="2" charset="-122"/>
              </a:rPr>
              <a:t>编写示例图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 name="文本框 4"/>
          <p:cNvSpPr txBox="1"/>
          <p:nvPr/>
        </p:nvSpPr>
        <p:spPr>
          <a:xfrm>
            <a:off x="3718243" y="4005263"/>
            <a:ext cx="1929130" cy="274320"/>
          </a:xfrm>
          <a:prstGeom prst="rect">
            <a:avLst/>
          </a:prstGeom>
          <a:noFill/>
          <a:ln w="9525">
            <a:noFill/>
          </a:ln>
        </p:spPr>
        <p:txBody>
          <a:bodyPr wrap="none" anchor="t">
            <a:spAutoFit/>
          </a:bodyPr>
          <a:p>
            <a:pPr lvl="0" indent="0"/>
            <a:r>
              <a:rPr lang="en-US" altLang="zh-CN" sz="1200" b="1">
                <a:solidFill>
                  <a:srgbClr val="00506E"/>
                </a:solidFill>
                <a:latin typeface="Arial" panose="020B0604020202020204" pitchFamily="34" charset="0"/>
                <a:ea typeface="宋体" panose="02010600030101010101" pitchFamily="2" charset="-122"/>
              </a:rPr>
              <a:t>indexController.js</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11" name="图片 10"/>
          <p:cNvPicPr>
            <a:picLocks noChangeAspect="1"/>
          </p:cNvPicPr>
          <p:nvPr/>
        </p:nvPicPr>
        <p:blipFill>
          <a:blip r:embed="rId1"/>
          <a:stretch>
            <a:fillRect/>
          </a:stretch>
        </p:blipFill>
        <p:spPr>
          <a:xfrm>
            <a:off x="1249363" y="3201035"/>
            <a:ext cx="6866890" cy="742950"/>
          </a:xfrm>
          <a:prstGeom prst="rect">
            <a:avLst/>
          </a:prstGeom>
          <a:ln>
            <a:solidFill>
              <a:schemeClr val="tx1"/>
            </a:solidFill>
          </a:ln>
        </p:spPr>
      </p:pic>
      <p:pic>
        <p:nvPicPr>
          <p:cNvPr id="7" name="图片 6"/>
          <p:cNvPicPr>
            <a:picLocks noChangeAspect="1"/>
          </p:cNvPicPr>
          <p:nvPr/>
        </p:nvPicPr>
        <p:blipFill>
          <a:blip r:embed="rId2"/>
          <a:stretch>
            <a:fillRect/>
          </a:stretch>
        </p:blipFill>
        <p:spPr>
          <a:xfrm>
            <a:off x="1819275" y="1584960"/>
            <a:ext cx="5727065" cy="920115"/>
          </a:xfrm>
          <a:prstGeom prst="rect">
            <a:avLst/>
          </a:prstGeom>
          <a:ln>
            <a:solidFill>
              <a:schemeClr val="tx1"/>
            </a:solidFill>
          </a:ln>
        </p:spPr>
      </p:pic>
    </p:spTree>
  </p:cSld>
  <p:clrMapOvr>
    <a:masterClrMapping/>
  </p:clrMapOvr>
  <p:transition spd="med">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890588" y="247650"/>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3200" strike="noStrike" noProof="1" dirty="0">
                <a:latin typeface="+mj-lt"/>
                <a:ea typeface="+mj-ea"/>
                <a:cs typeface="+mj-cs"/>
                <a:sym typeface="+mn-ea"/>
              </a:rPr>
              <a:t>Swan2.0</a:t>
            </a:r>
            <a:r>
              <a:rPr lang="zh-CN" altLang="en-US" sz="3200" strike="noStrike" noProof="1" dirty="0">
                <a:latin typeface="+mj-lt"/>
                <a:ea typeface="+mj-ea"/>
                <a:cs typeface="+mj-cs"/>
                <a:sym typeface="+mn-ea"/>
              </a:rPr>
              <a:t>的使用</a:t>
            </a:r>
            <a:r>
              <a:rPr lang="en-US" altLang="zh-CN" sz="3200" strike="noStrike" noProof="1" dirty="0">
                <a:latin typeface="+mj-lt"/>
                <a:ea typeface="+mj-ea"/>
                <a:cs typeface="+mj-cs"/>
                <a:sym typeface="+mn-ea"/>
              </a:rPr>
              <a:t>-</a:t>
            </a:r>
            <a:r>
              <a:rPr lang="zh-CN" altLang="en-US" sz="3200" strike="noStrike" noProof="1" dirty="0">
                <a:latin typeface="+mj-lt"/>
                <a:ea typeface="宋体" panose="02010600030101010101" pitchFamily="2" charset="-122"/>
                <a:cs typeface="+mj-cs"/>
                <a:sym typeface="+mn-ea"/>
              </a:rPr>
              <a:t>全局功能</a:t>
            </a:r>
            <a:r>
              <a:rPr lang="en-US" altLang="zh-CN" sz="3200" strike="noStrike" noProof="1" dirty="0">
                <a:latin typeface="+mj-lt"/>
                <a:ea typeface="宋体" panose="02010600030101010101" pitchFamily="2" charset="-122"/>
                <a:cs typeface="+mj-cs"/>
                <a:sym typeface="+mn-ea"/>
              </a:rPr>
              <a:t>—</a:t>
            </a:r>
            <a:r>
              <a:rPr lang="zh-CN" altLang="en-US" sz="3200" strike="noStrike" noProof="1" dirty="0">
                <a:latin typeface="+mj-lt"/>
                <a:ea typeface="宋体" panose="02010600030101010101" pitchFamily="2" charset="-122"/>
                <a:cs typeface="+mj-cs"/>
                <a:sym typeface="+mn-ea"/>
              </a:rPr>
              <a:t>多语言</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宋体" panose="02010600030101010101" pitchFamily="2" charset="-122"/>
              <a:cs typeface="+mj-cs"/>
              <a:sym typeface="+mn-ea"/>
            </a:endParaRPr>
          </a:p>
        </p:txBody>
      </p:sp>
      <p:sp>
        <p:nvSpPr>
          <p:cNvPr id="14338" name="Rectangle 3"/>
          <p:cNvSpPr txBox="1"/>
          <p:nvPr/>
        </p:nvSpPr>
        <p:spPr>
          <a:xfrm>
            <a:off x="468313" y="1125538"/>
            <a:ext cx="8207375" cy="5038725"/>
          </a:xfrm>
          <a:prstGeom prst="rect">
            <a:avLst/>
          </a:prstGeom>
          <a:noFill/>
          <a:ln w="9525">
            <a:noFill/>
          </a:ln>
        </p:spPr>
        <p:txBody>
          <a:bodyPr anchor="t"/>
          <a:p>
            <a:pPr marL="342900" lvl="0" indent="-342900" fontAlgn="base">
              <a:lnSpc>
                <a:spcPct val="150000"/>
              </a:lnSpc>
              <a:spcBef>
                <a:spcPts val="0"/>
              </a:spcBef>
              <a:buClrTx/>
              <a:buFont typeface="+mj-lt"/>
              <a:buAutoNum type="arabicPeriod" startAt="4"/>
            </a:pPr>
            <a:r>
              <a:rPr lang="zh-CN" altLang="en-US" sz="1600" b="1" strike="noStrike" noProof="1" dirty="0">
                <a:solidFill>
                  <a:srgbClr val="00506E"/>
                </a:solidFill>
                <a:latin typeface="Helvetica 55 Roman" pitchFamily="34" charset="0"/>
                <a:ea typeface="宋体" panose="02010600030101010101" pitchFamily="2" charset="-122"/>
                <a:cs typeface="+mn-ea"/>
              </a:rPr>
              <a:t>多语言展示</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lnSpc>
                <a:spcPct val="150000"/>
              </a:lnSpc>
              <a:spcBef>
                <a:spcPts val="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rPr>
              <a:t>需要翻译的内容，在静态</a:t>
            </a:r>
            <a:r>
              <a:rPr lang="en-US" altLang="zh-CN" sz="1600" b="1" strike="noStrike" noProof="1" dirty="0">
                <a:solidFill>
                  <a:srgbClr val="00506E"/>
                </a:solidFill>
                <a:latin typeface="Helvetica 55 Roman" pitchFamily="34" charset="0"/>
                <a:ea typeface="宋体" panose="02010600030101010101" pitchFamily="2" charset="-122"/>
                <a:cs typeface="+mn-ea"/>
              </a:rPr>
              <a:t>html</a:t>
            </a:r>
            <a:r>
              <a:rPr lang="zh-CN" altLang="en-US" sz="1600" b="1" strike="noStrike" noProof="1" dirty="0">
                <a:solidFill>
                  <a:srgbClr val="00506E"/>
                </a:solidFill>
                <a:latin typeface="Helvetica 55 Roman" pitchFamily="34" charset="0"/>
                <a:ea typeface="宋体" panose="02010600030101010101" pitchFamily="2" charset="-122"/>
                <a:cs typeface="+mn-ea"/>
              </a:rPr>
              <a:t>中添加</a:t>
            </a:r>
            <a:r>
              <a:rPr lang="en-US" altLang="zh-CN" sz="1600" b="1" strike="noStrike" noProof="1" dirty="0">
                <a:solidFill>
                  <a:srgbClr val="00506E"/>
                </a:solidFill>
                <a:latin typeface="Helvetica 55 Roman" pitchFamily="34" charset="0"/>
                <a:ea typeface="宋体" panose="02010600030101010101" pitchFamily="2" charset="-122"/>
                <a:cs typeface="+mn-ea"/>
              </a:rPr>
              <a:t>angularjs</a:t>
            </a:r>
            <a:r>
              <a:rPr lang="zh-CN" altLang="en-US" sz="1600" b="1" strike="noStrike" noProof="1" dirty="0">
                <a:solidFill>
                  <a:srgbClr val="00506E"/>
                </a:solidFill>
                <a:latin typeface="Helvetica 55 Roman" pitchFamily="34" charset="0"/>
                <a:ea typeface="宋体" panose="02010600030101010101" pitchFamily="2" charset="-122"/>
                <a:cs typeface="+mn-ea"/>
              </a:rPr>
              <a:t>表达式</a:t>
            </a:r>
            <a:r>
              <a:rPr lang="en-US" altLang="zh-CN" sz="1600" b="1" strike="noStrike" noProof="1" dirty="0">
                <a:solidFill>
                  <a:srgbClr val="00506E"/>
                </a:solidFill>
                <a:latin typeface="Helvetica 55 Roman" pitchFamily="34" charset="0"/>
                <a:ea typeface="宋体" panose="02010600030101010101" pitchFamily="2" charset="-122"/>
                <a:cs typeface="+mn-ea"/>
              </a:rPr>
              <a:t>“{{ 'content' | translate}}”;</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lnSpc>
                <a:spcPct val="150000"/>
              </a:lnSpc>
              <a:spcBef>
                <a:spcPts val="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content</a:t>
            </a:r>
            <a:r>
              <a:rPr lang="en-US" altLang="zh-CN" sz="1600" b="1" strike="noStrike" noProof="1" dirty="0">
                <a:solidFill>
                  <a:srgbClr val="00506E"/>
                </a:solidFill>
                <a:latin typeface="Helvetica 55 Roman" pitchFamily="34" charset="0"/>
                <a:ea typeface="宋体" panose="02010600030101010101" pitchFamily="2" charset="-122"/>
                <a:cs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rPr>
              <a:t>就代表多语言</a:t>
            </a:r>
            <a:r>
              <a:rPr lang="en-US" altLang="zh-CN" sz="1600" b="1" strike="noStrike" noProof="1" dirty="0">
                <a:solidFill>
                  <a:srgbClr val="00506E"/>
                </a:solidFill>
                <a:latin typeface="Helvetica 55 Roman" pitchFamily="34" charset="0"/>
                <a:ea typeface="宋体" panose="02010600030101010101" pitchFamily="2" charset="-122"/>
                <a:cs typeface="+mn-ea"/>
              </a:rPr>
              <a:t>json</a:t>
            </a:r>
            <a:r>
              <a:rPr lang="zh-CN" altLang="en-US" sz="1600" b="1" strike="noStrike" noProof="1" dirty="0">
                <a:solidFill>
                  <a:srgbClr val="00506E"/>
                </a:solidFill>
                <a:latin typeface="Helvetica 55 Roman" pitchFamily="34" charset="0"/>
                <a:ea typeface="宋体" panose="02010600030101010101" pitchFamily="2" charset="-122"/>
                <a:cs typeface="+mn-ea"/>
              </a:rPr>
              <a:t>文件的 </a:t>
            </a:r>
            <a:r>
              <a:rPr lang="en-US" altLang="zh-CN" sz="1600" b="1" strike="noStrike" noProof="1" dirty="0">
                <a:solidFill>
                  <a:srgbClr val="00506E"/>
                </a:solidFill>
                <a:latin typeface="Helvetica 55 Roman" pitchFamily="34" charset="0"/>
                <a:ea typeface="宋体" panose="02010600030101010101" pitchFamily="2" charset="-122"/>
                <a:cs typeface="+mn-ea"/>
              </a:rPr>
              <a:t>key</a:t>
            </a:r>
            <a:r>
              <a:rPr lang="zh-CN" altLang="en-US" sz="1600" b="1" strike="noStrike" noProof="1" dirty="0">
                <a:solidFill>
                  <a:srgbClr val="00506E"/>
                </a:solidFill>
                <a:latin typeface="Helvetica 55 Roman" pitchFamily="34" charset="0"/>
                <a:ea typeface="宋体" panose="02010600030101010101" pitchFamily="2" charset="-122"/>
                <a:cs typeface="+mn-ea"/>
              </a:rPr>
              <a:t>值。</a:t>
            </a:r>
            <a:endParaRPr lang="en-US" altLang="zh-CN"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lnSpc>
                <a:spcPct val="150000"/>
              </a:lnSpc>
              <a:spcBef>
                <a:spcPts val="0"/>
              </a:spcBef>
              <a:buClrTx/>
              <a:buFont typeface="Wingdings" panose="05000000000000000000" charset="0"/>
              <a:buChar char="u"/>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lnSpc>
                <a:spcPct val="150000"/>
              </a:lnSpc>
              <a:spcBef>
                <a:spcPts val="0"/>
              </a:spcBef>
              <a:buClrTx/>
              <a:buFont typeface="Wingdings" panose="05000000000000000000" charset="0"/>
              <a:buChar char="u"/>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lnSpc>
                <a:spcPct val="150000"/>
              </a:lnSpc>
              <a:spcBef>
                <a:spcPts val="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lnSpc>
                <a:spcPct val="150000"/>
              </a:lnSpc>
              <a:spcBef>
                <a:spcPts val="0"/>
              </a:spcBef>
              <a:buClrTx/>
              <a:buFont typeface="Wingdings" panose="05000000000000000000" charset="0"/>
            </a:pPr>
            <a:endParaRPr lang="zh-CN" altLang="en-US" sz="1200" b="1" strike="noStrike" noProof="1" dirty="0">
              <a:solidFill>
                <a:schemeClr val="tx1"/>
              </a:solidFill>
              <a:latin typeface="Helvetica 55 Roman" pitchFamily="34" charset="0"/>
              <a:ea typeface="宋体" panose="02010600030101010101" pitchFamily="2" charset="-122"/>
              <a:cs typeface="+mn-ea"/>
            </a:endParaRPr>
          </a:p>
          <a:p>
            <a:pPr lvl="0" algn="ctr" fontAlgn="base">
              <a:lnSpc>
                <a:spcPct val="150000"/>
              </a:lnSpc>
              <a:spcBef>
                <a:spcPts val="0"/>
              </a:spcBef>
              <a:buClrTx/>
              <a:buFont typeface="Wingdings" panose="05000000000000000000" charset="0"/>
            </a:pPr>
            <a:r>
              <a:rPr lang="zh-CN" altLang="en-US" sz="1200" b="1" strike="noStrike" noProof="1" dirty="0">
                <a:solidFill>
                  <a:srgbClr val="00506E"/>
                </a:solidFill>
                <a:latin typeface="Helvetica 55 Roman" pitchFamily="34" charset="0"/>
                <a:ea typeface="宋体" panose="02010600030101010101" pitchFamily="2" charset="-122"/>
                <a:cs typeface="+mn-ea"/>
              </a:rPr>
              <a:t>多语言用法示例图</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algn="ctr" fontAlgn="base">
              <a:lnSpc>
                <a:spcPct val="150000"/>
              </a:lnSpc>
              <a:spcBef>
                <a:spcPts val="0"/>
              </a:spcBef>
              <a:buClrTx/>
              <a:buFont typeface="Wingdings" panose="05000000000000000000" charset="0"/>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400" b="1" strike="noStrike" noProof="1" dirty="0">
              <a:solidFill>
                <a:schemeClr val="tx1"/>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r>
              <a:rPr lang="zh-CN" altLang="en-US" sz="1200" b="1" strike="noStrike" noProof="1" dirty="0">
                <a:solidFill>
                  <a:schemeClr val="tx1"/>
                </a:solidFill>
                <a:latin typeface="Helvetica 55 Roman" pitchFamily="34" charset="0"/>
                <a:ea typeface="宋体" panose="02010600030101010101" pitchFamily="2" charset="-122"/>
                <a:cs typeface="+mn-ea"/>
              </a:rPr>
              <a:t>                         </a:t>
            </a:r>
            <a:r>
              <a:rPr lang="zh-CN" altLang="en-US" sz="1400" b="1" strike="noStrike" noProof="1" dirty="0">
                <a:solidFill>
                  <a:srgbClr val="00506E"/>
                </a:solidFill>
                <a:latin typeface="Helvetica 55 Roman" pitchFamily="34" charset="0"/>
                <a:ea typeface="宋体" panose="02010600030101010101" pitchFamily="2" charset="-122"/>
                <a:cs typeface="+mn-ea"/>
              </a:rPr>
              <a:t>英文展示效果图</a:t>
            </a:r>
            <a:r>
              <a:rPr lang="zh-CN" altLang="en-US" sz="1200" b="1" strike="noStrike" noProof="1" dirty="0">
                <a:solidFill>
                  <a:schemeClr val="tx1"/>
                </a:solidFill>
                <a:latin typeface="Helvetica 55 Roman" pitchFamily="34" charset="0"/>
                <a:ea typeface="宋体" panose="02010600030101010101" pitchFamily="2" charset="-122"/>
                <a:cs typeface="+mn-ea"/>
              </a:rPr>
              <a:t>                                          </a:t>
            </a:r>
            <a:r>
              <a:rPr lang="zh-CN" altLang="en-US" sz="1400" b="1" strike="noStrike" noProof="1" dirty="0">
                <a:solidFill>
                  <a:srgbClr val="00506E"/>
                </a:solidFill>
                <a:latin typeface="Helvetica 55 Roman" pitchFamily="34" charset="0"/>
                <a:ea typeface="宋体" panose="02010600030101010101" pitchFamily="2" charset="-122"/>
                <a:cs typeface="+mn-ea"/>
              </a:rPr>
              <a:t>中文展示效果图</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Wingdings" panose="05000000000000000000" charset="0"/>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20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20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20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Wingdings" panose="05000000000000000000" charset="0"/>
              <a:buChar char="l"/>
            </a:pPr>
            <a:endParaRPr lang="zh-CN" altLang="en-US" sz="2000" b="1" strike="noStrike" noProof="1" dirty="0">
              <a:solidFill>
                <a:srgbClr val="00506E"/>
              </a:solidFill>
              <a:latin typeface="Helvetica 55 Roman" pitchFamily="34" charset="0"/>
              <a:ea typeface="宋体" panose="02010600030101010101" pitchFamily="2" charset="-122"/>
              <a:cs typeface="+mn-ea"/>
            </a:endParaRPr>
          </a:p>
          <a:p>
            <a:pPr lvl="0" algn="l" fontAlgn="base">
              <a:spcBef>
                <a:spcPct val="20000"/>
              </a:spcBef>
              <a:buClrTx/>
              <a:buFont typeface="Wingdings" panose="05000000000000000000" charset="0"/>
            </a:pPr>
            <a:r>
              <a:rPr lang="en-US" altLang="zh-CN" sz="1200" b="1" strike="noStrike" noProof="1" dirty="0">
                <a:solidFill>
                  <a:schemeClr val="tx1"/>
                </a:solidFill>
                <a:latin typeface="宋体" panose="02010600030101010101" pitchFamily="2" charset="-122"/>
                <a:ea typeface="宋体" panose="02010600030101010101" pitchFamily="2" charset="-122"/>
                <a:cs typeface="+mn-ea"/>
              </a:rPr>
              <a:t>        </a:t>
            </a:r>
            <a:endParaRPr lang="zh-CN" altLang="en-US" sz="2000" b="1" strike="noStrike" noProof="1" dirty="0">
              <a:solidFill>
                <a:srgbClr val="00506E"/>
              </a:solidFill>
              <a:latin typeface="Helvetica 55 Roman" pitchFamily="34" charset="0"/>
              <a:ea typeface="宋体" panose="02010600030101010101" pitchFamily="2" charset="-122"/>
            </a:endParaRPr>
          </a:p>
          <a:p>
            <a:pPr lvl="0" eaLnBrk="0" fontAlgn="base" hangingPunct="0"/>
            <a:endParaRPr lang="zh-CN" altLang="en-US" sz="2000" strike="noStrike" noProof="1" dirty="0">
              <a:latin typeface="Arial" panose="020B0604020202020204"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21507" name="图片 5" descr="图片1"/>
          <p:cNvPicPr>
            <a:picLocks noChangeAspect="1"/>
          </p:cNvPicPr>
          <p:nvPr/>
        </p:nvPicPr>
        <p:blipFill>
          <a:blip r:embed="rId1"/>
          <a:stretch>
            <a:fillRect/>
          </a:stretch>
        </p:blipFill>
        <p:spPr>
          <a:xfrm>
            <a:off x="1785938" y="4502150"/>
            <a:ext cx="1790700" cy="571500"/>
          </a:xfrm>
          <a:prstGeom prst="rect">
            <a:avLst/>
          </a:prstGeom>
          <a:noFill/>
          <a:ln w="9525">
            <a:noFill/>
          </a:ln>
        </p:spPr>
      </p:pic>
      <p:pic>
        <p:nvPicPr>
          <p:cNvPr id="21508" name="图片 6" descr="图片1"/>
          <p:cNvPicPr>
            <a:picLocks noChangeAspect="1"/>
          </p:cNvPicPr>
          <p:nvPr/>
        </p:nvPicPr>
        <p:blipFill>
          <a:blip r:embed="rId2"/>
          <a:stretch>
            <a:fillRect/>
          </a:stretch>
        </p:blipFill>
        <p:spPr>
          <a:xfrm>
            <a:off x="5765800" y="4502150"/>
            <a:ext cx="1485900" cy="504825"/>
          </a:xfrm>
          <a:prstGeom prst="rect">
            <a:avLst/>
          </a:prstGeom>
          <a:noFill/>
          <a:ln w="9525">
            <a:noFill/>
          </a:ln>
        </p:spPr>
      </p:pic>
      <p:pic>
        <p:nvPicPr>
          <p:cNvPr id="21509" name="图片 8" descr="图片1"/>
          <p:cNvPicPr>
            <a:picLocks noChangeAspect="1"/>
          </p:cNvPicPr>
          <p:nvPr/>
        </p:nvPicPr>
        <p:blipFill>
          <a:blip r:embed="rId3"/>
          <a:stretch>
            <a:fillRect/>
          </a:stretch>
        </p:blipFill>
        <p:spPr>
          <a:xfrm>
            <a:off x="2257425" y="2751138"/>
            <a:ext cx="4629150" cy="923925"/>
          </a:xfrm>
          <a:prstGeom prst="rect">
            <a:avLst/>
          </a:prstGeom>
          <a:noFill/>
          <a:ln w="9525">
            <a:noFill/>
          </a:ln>
        </p:spPr>
      </p:pic>
    </p:spTree>
  </p:cSld>
  <p:clrMapOvr>
    <a:masterClrMapping/>
  </p:clrMapOvr>
  <p:transition spd="med">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698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Swan2.0</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-pagination</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19458" name="Rectangle 3"/>
          <p:cNvSpPr txBox="1"/>
          <p:nvPr/>
        </p:nvSpPr>
        <p:spPr>
          <a:xfrm>
            <a:off x="468313" y="1125538"/>
            <a:ext cx="8280400" cy="4824413"/>
          </a:xfrm>
          <a:prstGeom prst="rect">
            <a:avLst/>
          </a:prstGeom>
          <a:noFill/>
          <a:ln w="9525">
            <a:noFill/>
          </a:ln>
        </p:spPr>
        <p:txBody>
          <a:bodyPr anchor="t"/>
          <a:p>
            <a:pPr lvl="0" indent="0" fontAlgn="base">
              <a:spcBef>
                <a:spcPct val="20000"/>
              </a:spcBef>
            </a:pPr>
            <a:r>
              <a:rPr lang="en-US" altLang="zh-CN" sz="2000" b="1" strike="noStrike" noProof="1" dirty="0">
                <a:solidFill>
                  <a:srgbClr val="00506E"/>
                </a:solidFill>
                <a:latin typeface="Helvetica 55 Roman" pitchFamily="34" charset="0"/>
                <a:ea typeface="宋体" panose="02010600030101010101" pitchFamily="2" charset="-122"/>
                <a:cs typeface="+mn-ea"/>
              </a:rPr>
              <a:t>pagination</a:t>
            </a:r>
            <a:r>
              <a:rPr lang="zh-CN" altLang="en-US" sz="2000" b="1" strike="noStrike" noProof="1" dirty="0">
                <a:solidFill>
                  <a:srgbClr val="00506E"/>
                </a:solidFill>
                <a:latin typeface="Helvetica 55 Roman" pitchFamily="34" charset="0"/>
                <a:ea typeface="宋体" panose="02010600030101010101" pitchFamily="2" charset="-122"/>
                <a:cs typeface="+mn-ea"/>
              </a:rPr>
              <a:t>用法有以下步骤：</a:t>
            </a: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a:pPr>
            <a:r>
              <a:rPr lang="zh-CN" altLang="en-US" b="1" strike="noStrike" noProof="1" dirty="0">
                <a:solidFill>
                  <a:srgbClr val="00506E"/>
                </a:solidFill>
                <a:latin typeface="Helvetica 55 Roman" pitchFamily="34" charset="0"/>
                <a:ea typeface="宋体" panose="02010600030101010101" pitchFamily="2" charset="-122"/>
                <a:cs typeface="+mn-ea"/>
              </a:rPr>
              <a:t>模块加载</a:t>
            </a:r>
            <a:endParaRPr lang="zh-CN" altLang="en-US"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zh-CN" altLang="en-US" b="1" strike="noStrike" noProof="1" dirty="0">
                <a:solidFill>
                  <a:srgbClr val="00506E"/>
                </a:solidFill>
                <a:latin typeface="Helvetica 55 Roman" pitchFamily="34" charset="0"/>
                <a:ea typeface="宋体" panose="02010600030101010101" pitchFamily="2" charset="-122"/>
                <a:cs typeface="+mn-ea"/>
              </a:rPr>
              <a:t>在需要</a:t>
            </a:r>
            <a:r>
              <a:rPr lang="en-US" altLang="zh-CN" b="1" strike="noStrike" noProof="1" dirty="0">
                <a:solidFill>
                  <a:srgbClr val="00506E"/>
                </a:solidFill>
                <a:latin typeface="Helvetica 55 Roman" pitchFamily="34" charset="0"/>
                <a:ea typeface="宋体" panose="02010600030101010101" pitchFamily="2" charset="-122"/>
                <a:cs typeface="+mn-ea"/>
              </a:rPr>
              <a:t>pagination</a:t>
            </a:r>
            <a:r>
              <a:rPr lang="zh-CN" altLang="en-US" b="1" strike="noStrike" noProof="1" dirty="0">
                <a:solidFill>
                  <a:srgbClr val="00506E"/>
                </a:solidFill>
                <a:latin typeface="Helvetica 55 Roman" pitchFamily="34" charset="0"/>
                <a:ea typeface="宋体" panose="02010600030101010101" pitchFamily="2" charset="-122"/>
                <a:cs typeface="+mn-ea"/>
              </a:rPr>
              <a:t>模块的页面路由定义中引入</a:t>
            </a:r>
            <a:r>
              <a:rPr lang="en-US" altLang="zh-CN" b="1" strike="noStrike" noProof="1" dirty="0">
                <a:solidFill>
                  <a:srgbClr val="00506E"/>
                </a:solidFill>
                <a:latin typeface="Helvetica 55 Roman" pitchFamily="34" charset="0"/>
                <a:ea typeface="宋体" panose="02010600030101010101" pitchFamily="2" charset="-122"/>
                <a:cs typeface="+mn-ea"/>
                <a:sym typeface="+mn-ea"/>
              </a:rPr>
              <a:t>pagination</a:t>
            </a:r>
            <a:r>
              <a:rPr lang="zh-CN" altLang="en-US" b="1" strike="noStrike" noProof="1" dirty="0">
                <a:solidFill>
                  <a:srgbClr val="00506E"/>
                </a:solidFill>
                <a:latin typeface="Helvetica 55 Roman" pitchFamily="34" charset="0"/>
                <a:ea typeface="宋体" panose="02010600030101010101" pitchFamily="2" charset="-122"/>
                <a:cs typeface="+mn-ea"/>
                <a:sym typeface="+mn-ea"/>
              </a:rPr>
              <a:t>模块，如下所示</a:t>
            </a:r>
            <a:endParaRPr lang="zh-CN" altLang="en-US"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pagination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模块引入示例图</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swan2.0</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pagination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控件由两部分组成，一部分是</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at-table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指令，一部分是</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uib-pagination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指令，后面详细说明这两部分。</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027555" y="2221230"/>
            <a:ext cx="4508500" cy="3235325"/>
          </a:xfrm>
          <a:prstGeom prst="rect">
            <a:avLst/>
          </a:prstGeom>
          <a:ln>
            <a:solidFill>
              <a:schemeClr val="tx1"/>
            </a:solidFill>
          </a:ln>
        </p:spPr>
      </p:pic>
    </p:spTree>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91440" tIns="45720" rIns="91440" bIns="45720" anchor="ctr"/>
          <a:p>
            <a:pPr eaLnBrk="1" hangingPunct="1"/>
            <a:r>
              <a:rPr lang="zh-CN" altLang="en-US" sz="3600" dirty="0">
                <a:latin typeface="Times New Roman" panose="02020603050405020304" pitchFamily="18" charset="0"/>
                <a:ea typeface="+mj-ea"/>
                <a:cs typeface="+mj-cs"/>
              </a:rPr>
              <a:t>大纲</a:t>
            </a:r>
            <a:endParaRPr lang="zh-CN" altLang="en-US" sz="3600" dirty="0">
              <a:latin typeface="Times New Roman" panose="02020603050405020304" pitchFamily="18" charset="0"/>
              <a:ea typeface="+mj-ea"/>
              <a:cs typeface="+mj-cs"/>
            </a:endParaRPr>
          </a:p>
        </p:txBody>
      </p:sp>
      <p:sp>
        <p:nvSpPr>
          <p:cNvPr id="5122" name="Rectangle 3"/>
          <p:cNvSpPr>
            <a:spLocks noGrp="1"/>
          </p:cNvSpPr>
          <p:nvPr>
            <p:ph idx="1"/>
          </p:nvPr>
        </p:nvSpPr>
        <p:spPr>
          <a:xfrm>
            <a:off x="1023938" y="1714500"/>
            <a:ext cx="8120062" cy="4114800"/>
          </a:xfrm>
        </p:spPr>
        <p:txBody>
          <a:bodyPr wrap="square" lIns="91440" tIns="45720" rIns="91440" bIns="45720" anchor="t"/>
          <a:p>
            <a:pPr eaLnBrk="1" hangingPunct="1">
              <a:buFont typeface="Wingdings" panose="05000000000000000000" pitchFamily="2" charset="2"/>
              <a:buChar char="§"/>
            </a:pPr>
            <a:r>
              <a:rPr lang="en-US" altLang="zh-CN" sz="2800" dirty="0">
                <a:latin typeface="+mn-lt"/>
                <a:ea typeface="+mn-ea"/>
                <a:cs typeface="+mn-cs"/>
              </a:rPr>
              <a:t>Swan2.0</a:t>
            </a:r>
            <a:r>
              <a:rPr lang="zh-CN" altLang="en-US" sz="2800" dirty="0">
                <a:latin typeface="Times New Roman" panose="02020603050405020304" pitchFamily="18" charset="0"/>
                <a:ea typeface="+mn-ea"/>
                <a:cs typeface="+mn-cs"/>
              </a:rPr>
              <a:t>简介</a:t>
            </a:r>
            <a:endParaRPr lang="en-US" altLang="zh-CN" sz="2800" dirty="0">
              <a:latin typeface="Times New Roman" panose="02020603050405020304" pitchFamily="18" charset="0"/>
              <a:ea typeface="+mn-ea"/>
              <a:cs typeface="+mn-cs"/>
            </a:endParaRPr>
          </a:p>
          <a:p>
            <a:pPr eaLnBrk="1" hangingPunct="1">
              <a:buFont typeface="Wingdings" panose="05000000000000000000" pitchFamily="2" charset="2"/>
              <a:buChar char="§"/>
            </a:pPr>
            <a:r>
              <a:rPr lang="en-US" altLang="zh-CN" sz="2800" dirty="0">
                <a:latin typeface="+mn-lt"/>
                <a:ea typeface="+mn-ea"/>
                <a:cs typeface="+mn-cs"/>
              </a:rPr>
              <a:t>Swan2.0</a:t>
            </a:r>
            <a:r>
              <a:rPr lang="zh-CN" altLang="en-US" sz="2800" dirty="0">
                <a:latin typeface="Times New Roman" panose="02020603050405020304" pitchFamily="18" charset="0"/>
                <a:ea typeface="+mn-ea"/>
                <a:cs typeface="+mn-cs"/>
              </a:rPr>
              <a:t>的装载</a:t>
            </a:r>
            <a:endParaRPr lang="en-US" altLang="zh-CN" sz="2800" dirty="0">
              <a:latin typeface="Times New Roman" panose="02020603050405020304" pitchFamily="18" charset="0"/>
              <a:ea typeface="+mn-ea"/>
              <a:cs typeface="+mn-cs"/>
            </a:endParaRPr>
          </a:p>
          <a:p>
            <a:pPr eaLnBrk="1" hangingPunct="1">
              <a:buFont typeface="Wingdings" panose="05000000000000000000" pitchFamily="2" charset="2"/>
              <a:buChar char="§"/>
            </a:pPr>
            <a:r>
              <a:rPr lang="en-US" altLang="zh-CN" sz="2800" dirty="0">
                <a:latin typeface="+mn-lt"/>
                <a:ea typeface="+mn-ea"/>
                <a:cs typeface="+mn-cs"/>
              </a:rPr>
              <a:t>Swan2.0</a:t>
            </a:r>
            <a:r>
              <a:rPr lang="zh-CN" altLang="en-US" sz="2800" dirty="0">
                <a:latin typeface="Times New Roman" panose="02020603050405020304" pitchFamily="18" charset="0"/>
                <a:ea typeface="+mn-ea"/>
                <a:cs typeface="+mn-cs"/>
              </a:rPr>
              <a:t>的使用</a:t>
            </a:r>
            <a:endParaRPr lang="zh-CN" altLang="en-US" sz="2800" dirty="0">
              <a:latin typeface="Times New Roman" panose="02020603050405020304" pitchFamily="18" charset="0"/>
              <a:ea typeface="+mn-ea"/>
              <a:cs typeface="+mn-cs"/>
            </a:endParaRPr>
          </a:p>
        </p:txBody>
      </p:sp>
    </p:spTree>
  </p:cSld>
  <p:clrMapOvr>
    <a:masterClrMapping/>
  </p:clrMapOvr>
  <p:transition spd="med">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698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Swan2.0</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-pagination</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19458" name="Rectangle 3"/>
          <p:cNvSpPr txBox="1"/>
          <p:nvPr/>
        </p:nvSpPr>
        <p:spPr>
          <a:xfrm>
            <a:off x="468313" y="838200"/>
            <a:ext cx="8501063" cy="5275263"/>
          </a:xfrm>
          <a:prstGeom prst="rect">
            <a:avLst/>
          </a:prstGeom>
          <a:noFill/>
          <a:ln w="9525">
            <a:noFill/>
          </a:ln>
        </p:spPr>
        <p:txBody>
          <a:bodyPr anchor="t"/>
          <a:p>
            <a:pPr marL="457200" lvl="0" indent="-457200" fontAlgn="base">
              <a:spcBef>
                <a:spcPct val="20000"/>
              </a:spcBef>
              <a:buClrTx/>
              <a:buFont typeface="+mj-lt"/>
              <a:buAutoNum type="arabicPeriod" startAt="2"/>
            </a:pPr>
            <a:r>
              <a:rPr lang="en-US" altLang="zh-CN" sz="20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2000" b="1" strike="noStrike" noProof="1" dirty="0">
                <a:solidFill>
                  <a:srgbClr val="00506E"/>
                </a:solidFill>
                <a:latin typeface="Helvetica 55 Roman" pitchFamily="34" charset="0"/>
                <a:ea typeface="宋体" panose="02010600030101010101" pitchFamily="2" charset="-122"/>
                <a:cs typeface="+mn-ea"/>
                <a:sym typeface="+mn-ea"/>
              </a:rPr>
              <a:t>的实现</a:t>
            </a:r>
            <a:r>
              <a:rPr lang="en-US" altLang="zh-CN" sz="2000" b="1" strike="noStrike" noProof="1" dirty="0">
                <a:solidFill>
                  <a:srgbClr val="00506E"/>
                </a:solidFill>
                <a:latin typeface="Helvetica 55 Roman" pitchFamily="34" charset="0"/>
                <a:ea typeface="宋体" panose="02010600030101010101" pitchFamily="2" charset="-122"/>
                <a:cs typeface="+mn-ea"/>
                <a:sym typeface="+mn-ea"/>
              </a:rPr>
              <a:t>-table</a:t>
            </a:r>
            <a:endParaRPr lang="en-US" altLang="zh-CN" sz="2000" b="1" strike="noStrike" noProof="1" dirty="0">
              <a:solidFill>
                <a:srgbClr val="00506E"/>
              </a:solidFill>
              <a:latin typeface="Helvetica 55 Roman" pitchFamily="34" charset="0"/>
              <a:ea typeface="宋体" panose="02010600030101010101" pitchFamily="2" charset="-122"/>
              <a:cs typeface="+mn-ea"/>
              <a:sym typeface="+mn-ea"/>
            </a:endParaRPr>
          </a:p>
          <a:p>
            <a:pPr lvl="1"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sz="2000" b="1" strike="noStrike" noProof="1" dirty="0">
              <a:solidFill>
                <a:srgbClr val="00506E"/>
              </a:solidFill>
              <a:latin typeface="Helvetica 55 Roman" pitchFamily="34" charset="0"/>
              <a:ea typeface="宋体" panose="02010600030101010101" pitchFamily="2" charset="-122"/>
              <a:cs typeface="+mn-ea"/>
              <a:sym typeface="+mn-ea"/>
            </a:endParaRPr>
          </a:p>
          <a:p>
            <a:pPr marL="457200" lvl="0" indent="-457200" fontAlgn="base">
              <a:spcBef>
                <a:spcPct val="20000"/>
              </a:spcBef>
              <a:buClrTx/>
              <a:buFont typeface="+mj-lt"/>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pPr>
            <a:endParaRPr lang="zh-CN" altLang="en-US" sz="2000" b="1" strike="noStrike" noProof="1" dirty="0">
              <a:solidFill>
                <a:srgbClr val="00506E"/>
              </a:solidFill>
              <a:latin typeface="Helvetica 55 Roman" pitchFamily="34" charset="0"/>
              <a:sym typeface="+mn-ea"/>
            </a:endParaRPr>
          </a:p>
          <a:p>
            <a:pPr lvl="0" fontAlgn="base">
              <a:spcBef>
                <a:spcPct val="20000"/>
              </a:spcBef>
              <a:buClrTx/>
              <a:buFont typeface="+mj-lt"/>
            </a:pPr>
            <a:r>
              <a:rPr lang="en-US" altLang="zh-CN" sz="1200" b="1" strike="noStrike" noProof="1" dirty="0">
                <a:solidFill>
                  <a:schemeClr val="tx1"/>
                </a:solidFill>
                <a:latin typeface="宋体" panose="02010600030101010101" pitchFamily="2" charset="-122"/>
                <a:ea typeface="宋体" panose="02010600030101010101" pitchFamily="2" charset="-122"/>
                <a:cs typeface="+mn-ea"/>
                <a:sym typeface="+mn-ea"/>
              </a:rPr>
              <a:t>			       </a:t>
            </a: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view</a:t>
            </a:r>
            <a:r>
              <a:rPr lang="zh-CN" altLang="en-US" sz="1200" b="1" strike="noStrike" noProof="1" dirty="0">
                <a:solidFill>
                  <a:srgbClr val="00506E"/>
                </a:solidFill>
                <a:latin typeface="宋体" panose="02010600030101010101" pitchFamily="2" charset="-122"/>
                <a:ea typeface="宋体" panose="02010600030101010101" pitchFamily="2" charset="-122"/>
                <a:cs typeface="+mn-ea"/>
                <a:sym typeface="+mn-ea"/>
              </a:rPr>
              <a:t>代码示例图</a:t>
            </a:r>
            <a:endParaRPr lang="zh-CN" altLang="en-US" sz="1400" b="1" strike="noStrike" noProof="1" dirty="0">
              <a:solidFill>
                <a:schemeClr val="tx1"/>
              </a:solidFill>
              <a:latin typeface="宋体" panose="02010600030101010101" pitchFamily="2" charset="-122"/>
              <a:sym typeface="+mn-ea"/>
            </a:endParaRPr>
          </a:p>
          <a:p>
            <a:pPr marL="285750" lvl="0" indent="-285750"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table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标签</a:t>
            </a:r>
            <a:endParaRPr lang="zh-CN" altLang="en-US" sz="1400" b="1" strike="noStrike" noProof="1" dirty="0">
              <a:solidFill>
                <a:srgbClr val="00506E"/>
              </a:solidFill>
              <a:latin typeface="Helvetica 55 Roman" pitchFamily="34" charset="0"/>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at-table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at-config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：属性值对应于控制器中创建的对象配置对象，属性值应于控制中配置对象名同意，如图中示例，对应控制中的配置对象为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$scope.paginationConfig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at-list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：后台所传</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json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数据中的列表数据所对应的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key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标签</a:t>
            </a:r>
            <a:endParaRPr lang="zh-CN" altLang="en-US" sz="1400" b="1" strike="noStrike" noProof="1" dirty="0">
              <a:solidFill>
                <a:srgbClr val="00506E"/>
              </a:solidFill>
              <a:latin typeface="Helvetica 55 Roman" pitchFamily="34" charset="0"/>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at-implicit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at-attribute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：对应于所</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http</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请求获取的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json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数据的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key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值 ；</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at-title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：列标题，如果不设置该内容，则默认为 </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at-attribute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属性值首字母大写展示；</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at-sortable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：表示可点击列头进行排序；</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at-initial-sorting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：设置表格内容按照某列升序</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(asc)</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或者降序排列</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(desc)</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marL="457200" lvl="0" indent="-457200" fontAlgn="base">
              <a:spcBef>
                <a:spcPct val="20000"/>
              </a:spcBef>
              <a:buClrTx/>
              <a:buFont typeface="+mj-lt"/>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23555" name="图片 2" descr="1"/>
          <p:cNvPicPr>
            <a:picLocks noChangeAspect="1"/>
          </p:cNvPicPr>
          <p:nvPr/>
        </p:nvPicPr>
        <p:blipFill>
          <a:blip r:embed="rId1"/>
          <a:stretch>
            <a:fillRect/>
          </a:stretch>
        </p:blipFill>
        <p:spPr>
          <a:xfrm>
            <a:off x="747713" y="1222375"/>
            <a:ext cx="7505700" cy="2116138"/>
          </a:xfrm>
          <a:prstGeom prst="rect">
            <a:avLst/>
          </a:prstGeom>
          <a:noFill/>
          <a:ln w="9525">
            <a:noFill/>
          </a:ln>
        </p:spPr>
      </p:pic>
    </p:spTree>
  </p:cSld>
  <p:clrMapOvr>
    <a:masterClrMapping/>
  </p:clrMapOvr>
  <p:transition spd="med">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698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Swan2.0</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-pagination</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19458" name="Rectangle 3"/>
          <p:cNvSpPr txBox="1"/>
          <p:nvPr/>
        </p:nvSpPr>
        <p:spPr>
          <a:xfrm>
            <a:off x="468313" y="838200"/>
            <a:ext cx="8501063" cy="5275263"/>
          </a:xfrm>
          <a:prstGeom prst="rect">
            <a:avLst/>
          </a:prstGeom>
          <a:noFill/>
          <a:ln w="9525">
            <a:noFill/>
          </a:ln>
        </p:spPr>
        <p:txBody>
          <a:bodyPr anchor="t"/>
          <a:p>
            <a:pPr marL="457200" lvl="0" indent="-457200" fontAlgn="base">
              <a:spcBef>
                <a:spcPct val="20000"/>
              </a:spcBef>
              <a:buClrTx/>
              <a:buFont typeface="+mj-lt"/>
              <a:buAutoNum type="arabicPeriod" startAt="2"/>
            </a:pPr>
            <a:r>
              <a:rPr lang="en-US" altLang="zh-CN" sz="20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2000" b="1" strike="noStrike" noProof="1" dirty="0">
                <a:solidFill>
                  <a:srgbClr val="00506E"/>
                </a:solidFill>
                <a:latin typeface="Helvetica 55 Roman" pitchFamily="34" charset="0"/>
                <a:ea typeface="宋体" panose="02010600030101010101" pitchFamily="2" charset="-122"/>
                <a:cs typeface="+mn-ea"/>
                <a:sym typeface="+mn-ea"/>
              </a:rPr>
              <a:t>的实现</a:t>
            </a:r>
            <a:r>
              <a:rPr lang="en-US" altLang="zh-CN" sz="2000" b="1" strike="noStrike" noProof="1" dirty="0">
                <a:solidFill>
                  <a:srgbClr val="00506E"/>
                </a:solidFill>
                <a:latin typeface="Helvetica 55 Roman" pitchFamily="34" charset="0"/>
                <a:ea typeface="宋体" panose="02010600030101010101" pitchFamily="2" charset="-122"/>
                <a:cs typeface="+mn-ea"/>
                <a:sym typeface="+mn-ea"/>
              </a:rPr>
              <a:t>-pagination</a:t>
            </a:r>
            <a:endParaRPr lang="en-US" altLang="zh-CN" sz="2000" b="1" strike="noStrike" noProof="1" dirty="0">
              <a:solidFill>
                <a:srgbClr val="00506E"/>
              </a:solidFill>
              <a:latin typeface="Helvetica 55 Roman" pitchFamily="34" charset="0"/>
              <a:ea typeface="宋体" panose="02010600030101010101" pitchFamily="2" charset="-122"/>
              <a:cs typeface="+mn-ea"/>
              <a:sym typeface="+mn-ea"/>
            </a:endParaRPr>
          </a:p>
          <a:p>
            <a:pPr lvl="0" indent="457200" fontAlgn="base">
              <a:lnSpc>
                <a:spcPct val="150000"/>
              </a:lnSpc>
              <a:spcBef>
                <a:spcPts val="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uib-pagination</a:t>
            </a:r>
            <a:r>
              <a:rPr lang="zh-CN" altLang="zh-CN" sz="1400" b="1" strike="noStrike" noProof="1" dirty="0">
                <a:solidFill>
                  <a:srgbClr val="00506E"/>
                </a:solidFill>
                <a:latin typeface="Helvetica 55 Roman" pitchFamily="34" charset="0"/>
                <a:ea typeface="宋体" panose="02010600030101010101" pitchFamily="2" charset="-122"/>
                <a:cs typeface="+mn-ea"/>
                <a:sym typeface="+mn-ea"/>
              </a:rPr>
              <a:t>是AngularUI Team开发的基于</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AngularJS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bootstrap ui</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ui-bootstrap-tpls.js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中可见指令实现源码。</a:t>
            </a:r>
            <a:endParaRPr lang="zh-CN" altLang="en-US" sz="1400" b="1" strike="noStrike" noProof="1" dirty="0">
              <a:solidFill>
                <a:srgbClr val="00506E"/>
              </a:solidFill>
              <a:latin typeface="Helvetica 55 Roman" pitchFamily="34" charset="0"/>
              <a:cs typeface="+mn-ea"/>
              <a:sym typeface="+mn-ea"/>
            </a:endParaRPr>
          </a:p>
          <a:p>
            <a:pPr lvl="0" indent="457200" fontAlgn="base">
              <a:lnSpc>
                <a:spcPct val="150000"/>
              </a:lnSpc>
              <a:spcBef>
                <a:spcPts val="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说明：在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1.0</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版本以前都是使用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pagination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1.0</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版本以后，</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bootstrap</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的指令都添加了</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'uib'</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，指令写法由</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pagination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变为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uib-pagination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cs typeface="+mn-ea"/>
              <a:sym typeface="+mn-ea"/>
            </a:endParaRPr>
          </a:p>
          <a:p>
            <a:pPr lvl="0" indent="457200" fontAlgn="base">
              <a:lnSpc>
                <a:spcPct val="150000"/>
              </a:lnSpc>
              <a:spcBef>
                <a:spcPts val="0"/>
              </a:spcBef>
              <a:buClrTx/>
              <a:buFont typeface="+mj-lt"/>
            </a:pPr>
            <a:endParaRPr lang="zh-CN" altLang="en-US" sz="1400" b="1" strike="noStrike" noProof="1" dirty="0">
              <a:solidFill>
                <a:srgbClr val="00506E"/>
              </a:solidFill>
              <a:latin typeface="Helvetica 55 Roman" pitchFamily="34" charset="0"/>
              <a:cs typeface="+mn-ea"/>
              <a:sym typeface="+mn-ea"/>
            </a:endParaRPr>
          </a:p>
          <a:p>
            <a:pPr lvl="0" algn="ctr" fontAlgn="base">
              <a:spcBef>
                <a:spcPct val="20000"/>
              </a:spcBef>
              <a:buClrTx/>
              <a:buFont typeface="+mj-lt"/>
            </a:pPr>
            <a:endParaRPr lang="zh-CN" altLang="en-US" sz="1400" b="1" strike="noStrike" noProof="1" dirty="0">
              <a:solidFill>
                <a:schemeClr val="tx1"/>
              </a:solidFill>
              <a:latin typeface="宋体" panose="02010600030101010101" pitchFamily="2" charset="-122"/>
              <a:sym typeface="+mn-ea"/>
            </a:endParaRPr>
          </a:p>
          <a:p>
            <a:pPr lvl="0" algn="ctr"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algn="l" fontAlgn="base">
              <a:spcBef>
                <a:spcPct val="20000"/>
              </a:spcBef>
              <a:buClrTx/>
              <a:buFont typeface="+mj-lt"/>
            </a:pPr>
            <a:r>
              <a:rPr lang="en-US" altLang="zh-CN" sz="1400" b="1" strike="noStrike" noProof="1" dirty="0">
                <a:solidFill>
                  <a:srgbClr val="00506E"/>
                </a:solidFill>
                <a:latin typeface="宋体" panose="02010600030101010101" pitchFamily="2" charset="-122"/>
                <a:ea typeface="宋体" panose="02010600030101010101" pitchFamily="2" charset="-122"/>
                <a:cs typeface="+mn-ea"/>
                <a:sym typeface="+mn-ea"/>
              </a:rPr>
              <a:t>                                 pagination</a:t>
            </a:r>
            <a:r>
              <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rPr>
              <a:t>代码示例图</a:t>
            </a: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4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400" b="1" strike="noStrike" noProof="1" dirty="0">
              <a:solidFill>
                <a:srgbClr val="00506E"/>
              </a:solidFill>
              <a:latin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4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fontAlgn="base">
              <a:spcBef>
                <a:spcPct val="20000"/>
              </a:spcBef>
              <a:buClrTx/>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	</a:t>
            </a:r>
            <a:endParaRPr lang="en-US" altLang="zh-CN"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marL="457200" lvl="0" indent="-457200" fontAlgn="base">
              <a:spcBef>
                <a:spcPct val="20000"/>
              </a:spcBef>
              <a:buClrTx/>
              <a:buFont typeface="+mj-lt"/>
              <a:buAutoNum type="arabicPeriod" startAt="2"/>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2"/>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3" name="文本框 2"/>
          <p:cNvSpPr txBox="1"/>
          <p:nvPr/>
        </p:nvSpPr>
        <p:spPr>
          <a:xfrm>
            <a:off x="396875" y="3562350"/>
            <a:ext cx="8550275" cy="2593975"/>
          </a:xfrm>
          <a:prstGeom prst="rect">
            <a:avLst/>
          </a:prstGeom>
          <a:noFill/>
          <a:ln>
            <a:solidFill>
              <a:schemeClr val="bg1"/>
            </a:solidFill>
            <a:prstDash val="sysDash"/>
          </a:ln>
        </p:spPr>
        <p:txBody>
          <a:bodyPr wrap="square" rtlCol="0">
            <a:spAutoFit/>
          </a:bodyPr>
          <a:p>
            <a:pPr lvl="0" fontAlgn="base">
              <a:spcBef>
                <a:spcPct val="2000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属性说明</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uib-pagination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：指令，在此指令作为标签的方式引用；</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template-url: </a:t>
            </a:r>
            <a:r>
              <a:rPr lang="zh-CN" altLang="zh-CN" sz="1600" b="1" strike="noStrike" noProof="1" dirty="0">
                <a:solidFill>
                  <a:srgbClr val="00506E"/>
                </a:solidFill>
                <a:latin typeface="Helvetica 55 Roman" pitchFamily="34" charset="0"/>
                <a:ea typeface="宋体" panose="02010600030101010101" pitchFamily="2" charset="-122"/>
                <a:cs typeface="+mn-ea"/>
                <a:sym typeface="+mn-ea"/>
              </a:rPr>
              <a:t>翻页控件使用模板，在此暂定为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swan2.0</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中已有模板，也可自行编写模板，参考</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swan2.0</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中模板编写方式</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total-items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：列表总数，对应于</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$scope.paginationConfig.totalItems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600" b="1" strike="noStrike" noProof="1" dirty="0">
              <a:solidFill>
                <a:srgbClr val="00506E"/>
              </a:solidFill>
              <a:latin typeface="Helvetica 55 Roman" pitchFamily="34" charset="0"/>
              <a:cs typeface="+mn-ea"/>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ng-model</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：对应于</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$scope.paginationConfig.currentPage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，初始设为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1</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600" b="1" strike="noStrike" noProof="1" dirty="0">
              <a:solidFill>
                <a:srgbClr val="00506E"/>
              </a:solidFill>
              <a:latin typeface="Helvetica 55 Roman" pitchFamily="34" charset="0"/>
              <a:cs typeface="+mn-ea"/>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max-size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：页码列表，初始能显示的最大页码，大于该页码数先以省略号代替；</a:t>
            </a:r>
            <a:endParaRPr lang="zh-CN" altLang="en-US" sz="1600" b="1" strike="noStrike" noProof="1" dirty="0">
              <a:solidFill>
                <a:srgbClr val="00506E"/>
              </a:solidFill>
              <a:latin typeface="Helvetica 55 Roman" pitchFamily="34" charset="0"/>
              <a:cs typeface="+mn-ea"/>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items-per-page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：每页展示列表数。</a:t>
            </a:r>
            <a:endParaRPr lang="zh-CN" altLang="en-US" sz="1400" strike="noStrike" noProof="1"/>
          </a:p>
          <a:p>
            <a:pPr lvl="0" fontAlgn="base">
              <a:spcBef>
                <a:spcPct val="20000"/>
              </a:spcBef>
              <a:buClrTx/>
              <a:buFont typeface="+mj-lt"/>
            </a:pPr>
            <a:r>
              <a:rPr lang="zh-CN" altLang="en-US" sz="1400" b="1" strike="noStrike" noProof="1">
                <a:solidFill>
                  <a:srgbClr val="00506E"/>
                </a:solidFill>
                <a:latin typeface="Arial" panose="020B0604020202020204" pitchFamily="34" charset="0"/>
                <a:ea typeface="宋体" panose="02010600030101010101" pitchFamily="2" charset="-122"/>
                <a:cs typeface="+mn-ea"/>
              </a:rPr>
              <a:t>从示例中可以看出，</a:t>
            </a:r>
            <a:r>
              <a:rPr lang="en-US" altLang="zh-CN" sz="1600" b="1" strike="noStrike" noProof="1" dirty="0">
                <a:solidFill>
                  <a:srgbClr val="00506E"/>
                </a:solidFill>
                <a:latin typeface="Helvetica 55 Roman" pitchFamily="34" charset="0"/>
                <a:ea typeface="宋体" panose="02010600030101010101" pitchFamily="2" charset="-122"/>
                <a:cs typeface="+mn-ea"/>
              </a:rPr>
              <a:t>uib-pagination与at-table</a:t>
            </a:r>
            <a:r>
              <a:rPr lang="zh-CN" altLang="en-US" sz="1400" b="1" strike="noStrike" noProof="1">
                <a:solidFill>
                  <a:srgbClr val="00506E"/>
                </a:solidFill>
                <a:latin typeface="Arial" panose="020B0604020202020204" pitchFamily="34" charset="0"/>
                <a:ea typeface="宋体" panose="02010600030101010101" pitchFamily="2" charset="-122"/>
                <a:cs typeface="+mn-ea"/>
              </a:rPr>
              <a:t>都依赖于共同的配置对象</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$scope.paginationConfig</a:t>
            </a:r>
            <a:endParaRPr lang="zh-CN" altLang="en-US" sz="1400" b="1" strike="noStrike" noProof="1">
              <a:solidFill>
                <a:srgbClr val="00506E"/>
              </a:solidFill>
            </a:endParaRPr>
          </a:p>
        </p:txBody>
      </p:sp>
      <p:pic>
        <p:nvPicPr>
          <p:cNvPr id="25604" name="图片 5" descr="1"/>
          <p:cNvPicPr>
            <a:picLocks noChangeAspect="1"/>
          </p:cNvPicPr>
          <p:nvPr/>
        </p:nvPicPr>
        <p:blipFill>
          <a:blip r:embed="rId1"/>
          <a:stretch>
            <a:fillRect/>
          </a:stretch>
        </p:blipFill>
        <p:spPr>
          <a:xfrm>
            <a:off x="419100" y="2703513"/>
            <a:ext cx="8599488" cy="474662"/>
          </a:xfrm>
          <a:prstGeom prst="rect">
            <a:avLst/>
          </a:prstGeom>
          <a:noFill/>
          <a:ln w="9525">
            <a:noFill/>
          </a:ln>
        </p:spPr>
      </p:pic>
    </p:spTree>
  </p:cSld>
  <p:clrMapOvr>
    <a:masterClrMapping/>
  </p:clrMapOvr>
  <p:transition spd="med">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698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Swan2.0</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-pagination</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19458" name="Rectangle 3"/>
          <p:cNvSpPr txBox="1"/>
          <p:nvPr/>
        </p:nvSpPr>
        <p:spPr>
          <a:xfrm>
            <a:off x="468313" y="1054100"/>
            <a:ext cx="8501063" cy="5275263"/>
          </a:xfrm>
          <a:prstGeom prst="rect">
            <a:avLst/>
          </a:prstGeom>
          <a:noFill/>
          <a:ln w="9525">
            <a:noFill/>
          </a:ln>
        </p:spPr>
        <p:txBody>
          <a:bodyPr anchor="t"/>
          <a:p>
            <a:pPr marL="457200" lvl="0" indent="-457200" fontAlgn="base">
              <a:spcBef>
                <a:spcPct val="20000"/>
              </a:spcBef>
              <a:buClrTx/>
              <a:buFont typeface="+mj-lt"/>
              <a:buAutoNum type="arabicPeriod" startAt="3"/>
            </a:pPr>
            <a:r>
              <a:rPr lang="en-US" altLang="zh-CN" sz="20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2000" b="1" strike="noStrike" noProof="1" dirty="0">
                <a:solidFill>
                  <a:srgbClr val="00506E"/>
                </a:solidFill>
                <a:latin typeface="Helvetica 55 Roman" pitchFamily="34" charset="0"/>
                <a:ea typeface="宋体" panose="02010600030101010101" pitchFamily="2" charset="-122"/>
                <a:cs typeface="+mn-ea"/>
                <a:sym typeface="+mn-ea"/>
              </a:rPr>
              <a:t>的实现</a:t>
            </a:r>
            <a:endParaRPr lang="zh-CN" altLang="en-US" sz="2000" b="1" strike="noStrike" noProof="1" dirty="0">
              <a:solidFill>
                <a:srgbClr val="00506E"/>
              </a:solidFill>
              <a:latin typeface="Helvetica 55 Roman" pitchFamily="34" charset="0"/>
              <a:ea typeface="宋体" panose="02010600030101010101" pitchFamily="2" charset="-122"/>
              <a:cs typeface="+mn-ea"/>
              <a:sym typeface="+mn-ea"/>
            </a:endParaRPr>
          </a:p>
          <a:p>
            <a:pPr marL="457200" lvl="0" indent="-457200" fontAlgn="base">
              <a:spcBef>
                <a:spcPct val="20000"/>
              </a:spcBef>
              <a:buClrTx/>
              <a:buFont typeface="+mj-lt"/>
              <a:buAutoNum type="arabicPeriod" startAt="3"/>
            </a:pPr>
            <a:endParaRPr lang="zh-CN" altLang="en-US" sz="1400" b="1" strike="noStrike" noProof="1" dirty="0">
              <a:solidFill>
                <a:schemeClr val="tx1"/>
              </a:solidFill>
              <a:latin typeface="宋体" panose="02010600030101010101" pitchFamily="2" charset="-122"/>
              <a:sym typeface="+mn-ea"/>
            </a:endParaRPr>
          </a:p>
          <a:p>
            <a:pPr lvl="0" algn="ctr" fontAlgn="base">
              <a:spcBef>
                <a:spcPct val="20000"/>
              </a:spcBef>
              <a:buClrTx/>
              <a:buFont typeface="+mj-lt"/>
            </a:pPr>
            <a:endParaRPr lang="zh-CN" altLang="en-US" sz="1400" b="1" strike="noStrike" noProof="1" dirty="0">
              <a:solidFill>
                <a:schemeClr val="tx1"/>
              </a:solidFill>
              <a:latin typeface="宋体" panose="02010600030101010101" pitchFamily="2" charset="-122"/>
              <a:sym typeface="+mn-ea"/>
            </a:endParaRPr>
          </a:p>
          <a:p>
            <a:pPr lvl="0" algn="ctr"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algn="ctr" fontAlgn="base">
              <a:spcBef>
                <a:spcPct val="20000"/>
              </a:spcBef>
              <a:buClrTx/>
              <a:buFont typeface="+mj-lt"/>
            </a:pPr>
            <a:endParaRPr lang="en-US" altLang="zh-CN"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en-US" altLang="zh-CN" sz="1400" b="1" strike="noStrike" noProof="1" dirty="0">
              <a:solidFill>
                <a:srgbClr val="00506E"/>
              </a:solidFill>
              <a:latin typeface="宋体" panose="02010600030101010101" pitchFamily="2" charset="-122"/>
              <a:cs typeface="+mn-ea"/>
              <a:sym typeface="+mn-ea"/>
            </a:endParaRPr>
          </a:p>
          <a:p>
            <a:pPr lvl="0" algn="l" fontAlgn="base">
              <a:spcBef>
                <a:spcPct val="20000"/>
              </a:spcBef>
              <a:buClrTx/>
              <a:buFont typeface="+mj-lt"/>
            </a:pPr>
            <a:r>
              <a:rPr lang="en-US" altLang="zh-CN" sz="14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fontAlgn="base">
              <a:spcBef>
                <a:spcPct val="20000"/>
              </a:spcBef>
              <a:buClrTx/>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	</a:t>
            </a:r>
            <a:endParaRPr lang="en-US" altLang="zh-CN"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cs typeface="+mn-ea"/>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lvl="0" fontAlgn="base">
              <a:spcBef>
                <a:spcPct val="20000"/>
              </a:spcBef>
              <a:buClrTx/>
              <a:buFont typeface="+mj-lt"/>
            </a:pPr>
            <a:endParaRPr lang="zh-CN" altLang="en-US" sz="1200" b="1" strike="noStrike" noProof="1" dirty="0">
              <a:solidFill>
                <a:schemeClr val="tx1"/>
              </a:solidFill>
              <a:latin typeface="宋体" panose="02010600030101010101" pitchFamily="2" charset="-122"/>
              <a:sym typeface="+mn-ea"/>
            </a:endParaRPr>
          </a:p>
          <a:p>
            <a:pPr marL="457200" lvl="0" indent="-457200" fontAlgn="base">
              <a:spcBef>
                <a:spcPct val="20000"/>
              </a:spcBef>
              <a:buClrTx/>
              <a:buFont typeface="+mj-lt"/>
              <a:buAutoNum type="arabicPeriod" startAt="2"/>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2"/>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21509" name="文本框 2"/>
          <p:cNvSpPr txBox="1"/>
          <p:nvPr/>
        </p:nvSpPr>
        <p:spPr>
          <a:xfrm>
            <a:off x="468313" y="3800475"/>
            <a:ext cx="8289925" cy="2820988"/>
          </a:xfrm>
          <a:prstGeom prst="rect">
            <a:avLst/>
          </a:prstGeom>
          <a:noFill/>
          <a:ln w="9525" cap="flat" cmpd="sng">
            <a:solidFill>
              <a:schemeClr val="bg1"/>
            </a:solidFill>
            <a:prstDash val="sysDash"/>
            <a:round/>
            <a:headEnd type="none" w="med" len="med"/>
            <a:tailEnd type="none" w="med" len="med"/>
          </a:ln>
        </p:spPr>
        <p:txBody>
          <a:bodyPr wrap="square" anchor="t">
            <a:spAutoFit/>
          </a:bodyPr>
          <a:p>
            <a:pPr lvl="0" fontAlgn="base">
              <a:spcBef>
                <a:spcPct val="20000"/>
              </a:spcBef>
              <a:buFont typeface="Wingdings" panose="05000000000000000000" charset="0"/>
            </a:pPr>
            <a:r>
              <a:rPr lang="zh-CN" altLang="en-US" sz="1400" b="1" strike="noStrike" noProof="1" dirty="0">
                <a:solidFill>
                  <a:srgbClr val="00506E"/>
                </a:solidFill>
                <a:latin typeface="Helvetica 55 Roman" pitchFamily="34" charset="0"/>
                <a:ea typeface="宋体" panose="02010600030101010101" pitchFamily="2" charset="-122"/>
                <a:cs typeface="+mn-ea"/>
              </a:rPr>
              <a:t>控制器中的属性说明：</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url</a:t>
            </a:r>
            <a:r>
              <a:rPr lang="zh-CN" altLang="en-US" sz="1400" b="1" strike="noStrike" noProof="1" dirty="0">
                <a:solidFill>
                  <a:srgbClr val="00506E"/>
                </a:solidFill>
                <a:latin typeface="Helvetica 55 Roman" pitchFamily="34" charset="0"/>
                <a:ea typeface="宋体" panose="02010600030101010101" pitchFamily="2" charset="-122"/>
                <a:cs typeface="+mn-ea"/>
              </a:rPr>
              <a:t>： </a:t>
            </a:r>
            <a:r>
              <a:rPr lang="en-US" altLang="zh-CN" sz="1400" b="1" strike="noStrike" noProof="1" dirty="0">
                <a:solidFill>
                  <a:srgbClr val="00506E"/>
                </a:solidFill>
                <a:latin typeface="Helvetica 55 Roman" pitchFamily="34" charset="0"/>
                <a:ea typeface="宋体" panose="02010600030101010101" pitchFamily="2" charset="-122"/>
                <a:cs typeface="+mn-ea"/>
              </a:rPr>
              <a:t>ajax</a:t>
            </a:r>
            <a:r>
              <a:rPr lang="zh-CN" altLang="en-US" sz="1400" b="1" strike="noStrike" noProof="1" dirty="0">
                <a:solidFill>
                  <a:srgbClr val="00506E"/>
                </a:solidFill>
                <a:latin typeface="Helvetica 55 Roman" pitchFamily="34" charset="0"/>
                <a:ea typeface="宋体" panose="02010600030101010101" pitchFamily="2" charset="-122"/>
                <a:cs typeface="+mn-ea"/>
              </a:rPr>
              <a:t>请求的</a:t>
            </a:r>
            <a:r>
              <a:rPr lang="en-US" altLang="zh-CN" sz="1400" b="1" strike="noStrike" noProof="1" dirty="0">
                <a:solidFill>
                  <a:srgbClr val="00506E"/>
                </a:solidFill>
                <a:latin typeface="Helvetica 55 Roman" pitchFamily="34" charset="0"/>
                <a:ea typeface="宋体" panose="02010600030101010101" pitchFamily="2" charset="-122"/>
                <a:cs typeface="+mn-ea"/>
              </a:rPr>
              <a:t>url</a:t>
            </a:r>
            <a:r>
              <a:rPr lang="zh-CN" altLang="en-US" sz="1400" b="1" strike="noStrike" noProof="1" dirty="0">
                <a:solidFill>
                  <a:srgbClr val="00506E"/>
                </a:solidFill>
                <a:latin typeface="Helvetica 55 Roman" pitchFamily="34" charset="0"/>
                <a:ea typeface="宋体" panose="02010600030101010101" pitchFamily="2" charset="-122"/>
                <a:cs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method: ajax</a:t>
            </a:r>
            <a:r>
              <a:rPr lang="zh-CN" altLang="zh-CN" sz="1400" b="1" strike="noStrike" noProof="1" dirty="0">
                <a:solidFill>
                  <a:srgbClr val="00506E"/>
                </a:solidFill>
                <a:latin typeface="Helvetica 55 Roman" pitchFamily="34" charset="0"/>
                <a:ea typeface="宋体" panose="02010600030101010101" pitchFamily="2" charset="-122"/>
                <a:cs typeface="+mn-ea"/>
              </a:rPr>
              <a:t>请求方法</a:t>
            </a:r>
            <a:r>
              <a:rPr lang="en-US" altLang="zh-CN" sz="1400" b="1" strike="noStrike" noProof="1" dirty="0">
                <a:solidFill>
                  <a:srgbClr val="00506E"/>
                </a:solidFill>
                <a:latin typeface="Helvetica 55 Roman" pitchFamily="34" charset="0"/>
                <a:ea typeface="宋体" panose="02010600030101010101" pitchFamily="2" charset="-122"/>
                <a:cs typeface="+mn-ea"/>
              </a:rPr>
              <a:t>(“GET”, “POST”</a:t>
            </a:r>
            <a:r>
              <a:rPr lang="zh-CN" altLang="en-US" sz="1400" b="1" strike="noStrike" noProof="1" dirty="0">
                <a:solidFill>
                  <a:srgbClr val="00506E"/>
                </a:solidFill>
                <a:latin typeface="Helvetica 55 Roman" pitchFamily="34" charset="0"/>
                <a:ea typeface="宋体" panose="02010600030101010101" pitchFamily="2" charset="-122"/>
                <a:cs typeface="+mn-ea"/>
              </a:rPr>
              <a:t>等</a:t>
            </a:r>
            <a:r>
              <a:rPr lang="en-US" altLang="zh-CN" sz="1400" b="1" strike="noStrike" noProof="1" dirty="0">
                <a:solidFill>
                  <a:srgbClr val="00506E"/>
                </a:solidFill>
                <a:latin typeface="Helvetica 55 Roman" pitchFamily="34" charset="0"/>
                <a:ea typeface="宋体" panose="02010600030101010101" pitchFamily="2" charset="-122"/>
                <a:cs typeface="+mn-ea"/>
              </a:rPr>
              <a:t>)</a:t>
            </a: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pageFront</a:t>
            </a:r>
            <a:r>
              <a:rPr lang="zh-CN" altLang="en-US" sz="1400" b="1" strike="noStrike" noProof="1" dirty="0">
                <a:solidFill>
                  <a:srgbClr val="00506E"/>
                </a:solidFill>
                <a:latin typeface="Helvetica 55 Roman" pitchFamily="34" charset="0"/>
                <a:ea typeface="宋体" panose="02010600030101010101" pitchFamily="2" charset="-122"/>
                <a:cs typeface="+mn-ea"/>
              </a:rPr>
              <a:t>：是否前台翻页，可设置为</a:t>
            </a:r>
            <a:r>
              <a:rPr lang="en-US" altLang="zh-CN" sz="1400" b="1" strike="noStrike" noProof="1" dirty="0">
                <a:solidFill>
                  <a:srgbClr val="00506E"/>
                </a:solidFill>
                <a:latin typeface="Helvetica 55 Roman" pitchFamily="34" charset="0"/>
                <a:ea typeface="宋体" panose="02010600030101010101" pitchFamily="2" charset="-122"/>
                <a:cs typeface="+mn-ea"/>
              </a:rPr>
              <a:t>true</a:t>
            </a:r>
            <a:r>
              <a:rPr lang="zh-CN" altLang="en-US" sz="1400" b="1" strike="noStrike" noProof="1" dirty="0">
                <a:solidFill>
                  <a:srgbClr val="00506E"/>
                </a:solidFill>
                <a:latin typeface="Helvetica 55 Roman" pitchFamily="34" charset="0"/>
                <a:ea typeface="宋体" panose="02010600030101010101" pitchFamily="2" charset="-122"/>
                <a:cs typeface="+mn-ea"/>
              </a:rPr>
              <a:t>或者</a:t>
            </a:r>
            <a:r>
              <a:rPr lang="en-US" altLang="zh-CN" sz="1400" b="1" strike="noStrike" noProof="1" dirty="0">
                <a:solidFill>
                  <a:srgbClr val="00506E"/>
                </a:solidFill>
                <a:latin typeface="Helvetica 55 Roman" pitchFamily="34" charset="0"/>
                <a:ea typeface="宋体" panose="02010600030101010101" pitchFamily="2" charset="-122"/>
                <a:cs typeface="+mn-ea"/>
              </a:rPr>
              <a:t>false</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maxSize</a:t>
            </a:r>
            <a:r>
              <a:rPr lang="zh-CN" altLang="en-US" sz="1400" b="1" strike="noStrike" noProof="1" dirty="0">
                <a:solidFill>
                  <a:srgbClr val="00506E"/>
                </a:solidFill>
                <a:latin typeface="Helvetica 55 Roman" pitchFamily="34" charset="0"/>
                <a:ea typeface="宋体" panose="02010600030101010101" pitchFamily="2" charset="-122"/>
                <a:cs typeface="+mn-ea"/>
              </a:rPr>
              <a:t>：即</a:t>
            </a:r>
            <a:r>
              <a:rPr lang="en-US" altLang="zh-CN" sz="1400" b="1" strike="noStrike" noProof="1" dirty="0">
                <a:solidFill>
                  <a:srgbClr val="00506E"/>
                </a:solidFill>
                <a:latin typeface="Helvetica 55 Roman" pitchFamily="34" charset="0"/>
                <a:ea typeface="宋体" panose="02010600030101010101" pitchFamily="2" charset="-122"/>
                <a:cs typeface="+mn-ea"/>
              </a:rPr>
              <a:t>uib-pagination</a:t>
            </a:r>
            <a:r>
              <a:rPr lang="zh-CN" altLang="en-US" sz="1400" b="1" strike="noStrike" noProof="1" dirty="0">
                <a:solidFill>
                  <a:srgbClr val="00506E"/>
                </a:solidFill>
                <a:latin typeface="Helvetica 55 Roman" pitchFamily="34" charset="0"/>
                <a:ea typeface="宋体" panose="02010600030101010101" pitchFamily="2" charset="-122"/>
                <a:cs typeface="+mn-ea"/>
              </a:rPr>
              <a:t>标签中</a:t>
            </a:r>
            <a:r>
              <a:rPr lang="en-US" altLang="zh-CN" sz="1400" b="1" strike="noStrike" noProof="1" dirty="0">
                <a:solidFill>
                  <a:srgbClr val="00506E"/>
                </a:solidFill>
                <a:latin typeface="Helvetica 55 Roman" pitchFamily="34" charset="0"/>
                <a:ea typeface="宋体" panose="02010600030101010101" pitchFamily="2" charset="-122"/>
                <a:cs typeface="+mn-ea"/>
              </a:rPr>
              <a:t>max-size</a:t>
            </a:r>
            <a:r>
              <a:rPr lang="zh-CN" altLang="en-US" sz="1400" b="1" strike="noStrike" noProof="1" dirty="0">
                <a:solidFill>
                  <a:srgbClr val="00506E"/>
                </a:solidFill>
                <a:latin typeface="Helvetica 55 Roman" pitchFamily="34" charset="0"/>
                <a:ea typeface="宋体" panose="02010600030101010101" pitchFamily="2" charset="-122"/>
                <a:cs typeface="+mn-ea"/>
                <a:sym typeface="MingLiU" panose="02020509000000000000" charset="-122"/>
              </a:rPr>
              <a:t>属性的值，图中设置展示的最大页码为</a:t>
            </a:r>
            <a:r>
              <a:rPr lang="en-US" altLang="zh-CN" sz="1400" b="1" strike="noStrike" noProof="1" dirty="0">
                <a:solidFill>
                  <a:srgbClr val="00506E"/>
                </a:solidFill>
                <a:latin typeface="Helvetica 55 Roman" pitchFamily="34" charset="0"/>
                <a:ea typeface="宋体" panose="02010600030101010101" pitchFamily="2" charset="-122"/>
                <a:cs typeface="+mn-ea"/>
                <a:sym typeface="MingLiU" panose="02020509000000000000" charset="-122"/>
              </a:rPr>
              <a:t>3</a:t>
            </a:r>
            <a:r>
              <a:rPr lang="zh-CN" altLang="en-US" sz="1400" b="1" strike="noStrike" noProof="1" dirty="0">
                <a:solidFill>
                  <a:srgbClr val="00506E"/>
                </a:solidFill>
                <a:latin typeface="Helvetica 55 Roman" pitchFamily="34" charset="0"/>
                <a:ea typeface="宋体" panose="02010600030101010101" pitchFamily="2" charset="-122"/>
                <a:cs typeface="+mn-ea"/>
              </a:rPr>
              <a:t>；</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totalItems</a:t>
            </a:r>
            <a:r>
              <a:rPr lang="zh-CN" altLang="en-US" sz="1400" b="1" strike="noStrike" noProof="1" dirty="0">
                <a:solidFill>
                  <a:srgbClr val="00506E"/>
                </a:solidFill>
                <a:latin typeface="Helvetica 55 Roman" pitchFamily="34" charset="0"/>
                <a:ea typeface="宋体" panose="02010600030101010101" pitchFamily="2" charset="-122"/>
                <a:cs typeface="+mn-ea"/>
              </a:rPr>
              <a:t>：静态表签中</a:t>
            </a:r>
            <a:r>
              <a:rPr lang="en-US" altLang="zh-CN" sz="1400" b="1" strike="noStrike" noProof="1" dirty="0">
                <a:solidFill>
                  <a:srgbClr val="00506E"/>
                </a:solidFill>
                <a:latin typeface="Helvetica 55 Roman" pitchFamily="34" charset="0"/>
                <a:ea typeface="宋体" panose="02010600030101010101" pitchFamily="2" charset="-122"/>
                <a:cs typeface="+mn-ea"/>
              </a:rPr>
              <a:t>total-items</a:t>
            </a:r>
            <a:r>
              <a:rPr lang="zh-CN" altLang="en-US" sz="1400" b="1" strike="noStrike" noProof="1" dirty="0">
                <a:solidFill>
                  <a:srgbClr val="00506E"/>
                </a:solidFill>
                <a:latin typeface="Helvetica 55 Roman" pitchFamily="34" charset="0"/>
                <a:ea typeface="宋体" panose="02010600030101010101" pitchFamily="2" charset="-122"/>
                <a:cs typeface="+mn-ea"/>
              </a:rPr>
              <a:t>属性的值，在此可设置临时值，当</a:t>
            </a:r>
            <a:r>
              <a:rPr lang="en-US" altLang="zh-CN" sz="1400" b="1" strike="noStrike" noProof="1" dirty="0">
                <a:solidFill>
                  <a:srgbClr val="00506E"/>
                </a:solidFill>
                <a:latin typeface="Helvetica 55 Roman" pitchFamily="34" charset="0"/>
                <a:ea typeface="宋体" panose="02010600030101010101" pitchFamily="2" charset="-122"/>
                <a:cs typeface="+mn-ea"/>
              </a:rPr>
              <a:t>web</a:t>
            </a:r>
            <a:r>
              <a:rPr lang="zh-CN" altLang="en-US" sz="1400" b="1" strike="noStrike" noProof="1" dirty="0">
                <a:solidFill>
                  <a:srgbClr val="00506E"/>
                </a:solidFill>
                <a:latin typeface="Helvetica 55 Roman" pitchFamily="34" charset="0"/>
                <a:ea typeface="宋体" panose="02010600030101010101" pitchFamily="2" charset="-122"/>
                <a:cs typeface="+mn-ea"/>
              </a:rPr>
              <a:t>运行，该数据会实时从后台获取；</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itemsPerPage</a:t>
            </a:r>
            <a:r>
              <a:rPr lang="zh-CN" altLang="en-US" sz="1400" b="1" strike="noStrike" noProof="1" dirty="0">
                <a:solidFill>
                  <a:srgbClr val="00506E"/>
                </a:solidFill>
                <a:latin typeface="Helvetica 55 Roman" pitchFamily="34" charset="0"/>
                <a:ea typeface="宋体" panose="02010600030101010101" pitchFamily="2" charset="-122"/>
                <a:cs typeface="+mn-ea"/>
              </a:rPr>
              <a:t>：静态表签</a:t>
            </a:r>
            <a:r>
              <a:rPr lang="en-US" altLang="zh-CN" sz="1400" b="1" strike="noStrike" noProof="1" dirty="0">
                <a:solidFill>
                  <a:srgbClr val="00506E"/>
                </a:solidFill>
                <a:latin typeface="Helvetica 55 Roman" pitchFamily="34" charset="0"/>
                <a:ea typeface="宋体" panose="02010600030101010101" pitchFamily="2" charset="-122"/>
                <a:cs typeface="+mn-ea"/>
                <a:sym typeface="MingLiU" panose="02020509000000000000" charset="-122"/>
              </a:rPr>
              <a:t>items-per-page</a:t>
            </a:r>
            <a:r>
              <a:rPr lang="zh-CN" altLang="en-US" sz="1400" b="1" strike="noStrike" noProof="1" dirty="0">
                <a:solidFill>
                  <a:srgbClr val="00506E"/>
                </a:solidFill>
                <a:latin typeface="Helvetica 55 Roman" pitchFamily="34" charset="0"/>
                <a:ea typeface="宋体" panose="02010600030101010101" pitchFamily="2" charset="-122"/>
                <a:cs typeface="+mn-ea"/>
                <a:sym typeface="MingLiU" panose="02020509000000000000" charset="-122"/>
              </a:rPr>
              <a:t>属性的值，表示每页显示的多少条数据。</a:t>
            </a:r>
            <a:endParaRPr lang="zh-CN" altLang="en-US" sz="1400" b="1" strike="noStrike" noProof="1" dirty="0">
              <a:solidFill>
                <a:srgbClr val="00506E"/>
              </a:solidFill>
              <a:latin typeface="Helvetica 55 Roman" pitchFamily="34" charset="0"/>
              <a:ea typeface="宋体" panose="02010600030101010101" pitchFamily="2" charset="-122"/>
              <a:cs typeface="+mn-ea"/>
              <a:sym typeface="MingLiU" panose="02020509000000000000" charset="-122"/>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totalItemsKey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：后台所传</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json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数据中总数对应的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key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值；</a:t>
            </a:r>
            <a:endParaRPr lang="zh-CN" altLang="en-US" sz="1400" b="1" strike="noStrike" noProof="1" dirty="0">
              <a:solidFill>
                <a:srgbClr val="00506E"/>
              </a:solidFill>
              <a:latin typeface="Helvetica 55 Roman" pitchFamily="34" charset="0"/>
              <a:cs typeface="+mn-ea"/>
              <a:sym typeface="+mn-ea"/>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formData</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http</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请求的条件，例如</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currentPage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pageSize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等；</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tableErrorFn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：没有成功获取列表要执行的函数。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p:txBody>
      </p:sp>
      <p:pic>
        <p:nvPicPr>
          <p:cNvPr id="26628" name="图片 2" descr="1"/>
          <p:cNvPicPr>
            <a:picLocks noChangeAspect="1"/>
          </p:cNvPicPr>
          <p:nvPr/>
        </p:nvPicPr>
        <p:blipFill>
          <a:blip r:embed="rId1"/>
          <a:stretch>
            <a:fillRect/>
          </a:stretch>
        </p:blipFill>
        <p:spPr>
          <a:xfrm>
            <a:off x="3576638" y="941388"/>
            <a:ext cx="4687887" cy="3103562"/>
          </a:xfrm>
          <a:prstGeom prst="rect">
            <a:avLst/>
          </a:prstGeom>
          <a:noFill/>
          <a:ln w="9525">
            <a:noFill/>
          </a:ln>
        </p:spPr>
      </p:pic>
    </p:spTree>
  </p:cSld>
  <p:clrMapOvr>
    <a:masterClrMapping/>
  </p:clrMapOvr>
  <p:transition spd="med">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468313" y="1125538"/>
            <a:ext cx="8207375" cy="5254625"/>
          </a:xfrm>
          <a:prstGeom prst="rect">
            <a:avLst/>
          </a:prstGeom>
          <a:noFill/>
          <a:ln w="9525">
            <a:noFill/>
          </a:ln>
        </p:spPr>
        <p:txBody>
          <a:bodyPr anchor="t"/>
          <a:p>
            <a:pPr lvl="0" indent="0" fontAlgn="base">
              <a:spcBef>
                <a:spcPct val="20000"/>
              </a:spcBef>
            </a:pPr>
            <a:r>
              <a:rPr lang="en-US" altLang="zh-CN" sz="1600" b="1" strike="noStrike" noProof="1" dirty="0">
                <a:solidFill>
                  <a:srgbClr val="00506E"/>
                </a:solidFill>
                <a:latin typeface="Helvetica 55 Roman" pitchFamily="34" charset="0"/>
                <a:ea typeface="宋体" panose="02010600030101010101" pitchFamily="2" charset="-122"/>
                <a:cs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rPr>
              <a:t>使用有以下步骤：</a:t>
            </a:r>
            <a:endParaRPr lang="zh-CN" altLang="en-US"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模块加载</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在需要</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控件的页面的路由</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定义中引入</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模块，如右所示</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algn="ctr"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dialog</a:t>
            </a:r>
            <a:r>
              <a:rPr lang="zh-CN" altLang="en-US" sz="1200" b="1" strike="noStrike" noProof="1" dirty="0">
                <a:solidFill>
                  <a:srgbClr val="00506E"/>
                </a:solidFill>
                <a:latin typeface="宋体" panose="02010600030101010101" pitchFamily="2" charset="-122"/>
                <a:ea typeface="宋体" panose="02010600030101010101" pitchFamily="2" charset="-122"/>
                <a:cs typeface="+mn-ea"/>
                <a:sym typeface="+mn-ea"/>
              </a:rPr>
              <a:t>模块加载示例图</a:t>
            </a:r>
            <a:endParaRPr lang="zh-CN" altLang="en-US" sz="1400" b="1" strike="noStrike" noProof="1" dirty="0">
              <a:solidFill>
                <a:schemeClr val="tx1"/>
              </a:solidFill>
              <a:latin typeface="宋体" panose="02010600030101010101" pitchFamily="2" charset="-122"/>
              <a:sym typeface="+mn-ea"/>
            </a:endParaRPr>
          </a:p>
          <a:p>
            <a:pPr marL="457200" lvl="0" indent="-457200" fontAlgn="base">
              <a:spcBef>
                <a:spcPct val="20000"/>
              </a:spcBef>
              <a:buClrTx/>
              <a:buFont typeface="+mj-lt"/>
              <a:buAutoNum type="arabicPeriod" startAt="2"/>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view的实现</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如图中示例是通过点击按钮打开</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，给按钮添加</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ng-click</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函数，具体打开</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的方法在该函数中实现</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indent="0" fontAlgn="base">
              <a:spcBef>
                <a:spcPct val="20000"/>
              </a:spcBef>
            </a:pPr>
            <a:endParaRPr lang="en-US" altLang="zh-CN" sz="16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16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indent="0" algn="ctr" fontAlgn="base">
              <a:spcBef>
                <a:spcPct val="20000"/>
              </a:spcBef>
            </a:pPr>
            <a:r>
              <a:rPr lang="en-US" altLang="zh-CN" sz="1200" b="1" strike="noStrike" noProof="1" dirty="0">
                <a:solidFill>
                  <a:srgbClr val="00506E"/>
                </a:solidFill>
                <a:latin typeface="Helvetica 55 Roman" pitchFamily="34" charset="0"/>
                <a:ea typeface="宋体" panose="02010600030101010101" pitchFamily="2" charset="-122"/>
                <a:cs typeface="+mn-ea"/>
              </a:rPr>
              <a:t>dialog</a:t>
            </a:r>
            <a:r>
              <a:rPr lang="zh-CN" altLang="en-US" sz="1200" b="1" strike="noStrike" noProof="1" dirty="0">
                <a:solidFill>
                  <a:srgbClr val="00506E"/>
                </a:solidFill>
                <a:latin typeface="Helvetica 55 Roman" pitchFamily="34" charset="0"/>
                <a:ea typeface="宋体" panose="02010600030101010101" pitchFamily="2" charset="-122"/>
                <a:cs typeface="+mn-ea"/>
              </a:rPr>
              <a:t>模块</a:t>
            </a:r>
            <a:r>
              <a:rPr lang="en-US" altLang="zh-CN" sz="1200" b="1" strike="noStrike" noProof="1" dirty="0">
                <a:solidFill>
                  <a:srgbClr val="00506E"/>
                </a:solidFill>
                <a:latin typeface="Helvetica 55 Roman" pitchFamily="34" charset="0"/>
                <a:ea typeface="宋体" panose="02010600030101010101" pitchFamily="2" charset="-122"/>
                <a:cs typeface="+mn-ea"/>
              </a:rPr>
              <a:t>view</a:t>
            </a:r>
            <a:r>
              <a:rPr lang="zh-CN" altLang="en-US" sz="1200" b="1" strike="noStrike" noProof="1" dirty="0">
                <a:solidFill>
                  <a:srgbClr val="00506E"/>
                </a:solidFill>
                <a:latin typeface="Helvetica 55 Roman" pitchFamily="34" charset="0"/>
                <a:ea typeface="宋体" panose="02010600030101010101" pitchFamily="2" charset="-122"/>
                <a:cs typeface="+mn-ea"/>
              </a:rPr>
              <a:t>编写示例图</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indent="0" fontAlgn="base">
              <a:spcBef>
                <a:spcPct val="20000"/>
              </a:spcBef>
            </a:pPr>
            <a:endParaRPr lang="en-US" altLang="zh-CN" sz="1400" b="1" strike="noStrike" noProof="1" dirty="0">
              <a:solidFill>
                <a:srgbClr val="00506E"/>
              </a:solidFill>
              <a:latin typeface="Helvetica 55 Roman" pitchFamily="34" charset="0"/>
              <a:ea typeface="宋体" panose="02010600030101010101" pitchFamily="2" charset="-122"/>
            </a:endParaRPr>
          </a:p>
        </p:txBody>
      </p:sp>
      <p:pic>
        <p:nvPicPr>
          <p:cNvPr id="27651" name="图片 1" descr="1"/>
          <p:cNvPicPr>
            <a:picLocks noChangeAspect="1"/>
          </p:cNvPicPr>
          <p:nvPr/>
        </p:nvPicPr>
        <p:blipFill>
          <a:blip r:embed="rId1"/>
          <a:stretch>
            <a:fillRect/>
          </a:stretch>
        </p:blipFill>
        <p:spPr>
          <a:xfrm>
            <a:off x="1490663" y="5337175"/>
            <a:ext cx="6183312" cy="811213"/>
          </a:xfrm>
          <a:prstGeom prst="rect">
            <a:avLst/>
          </a:prstGeom>
          <a:noFill/>
          <a:ln w="9525">
            <a:noFill/>
          </a:ln>
        </p:spPr>
      </p:pic>
      <p:pic>
        <p:nvPicPr>
          <p:cNvPr id="2" name="图片 1"/>
          <p:cNvPicPr>
            <a:picLocks noChangeAspect="1"/>
          </p:cNvPicPr>
          <p:nvPr/>
        </p:nvPicPr>
        <p:blipFill>
          <a:blip r:embed="rId2"/>
          <a:stretch>
            <a:fillRect/>
          </a:stretch>
        </p:blipFill>
        <p:spPr>
          <a:xfrm>
            <a:off x="4333240" y="1217295"/>
            <a:ext cx="4342765" cy="2785110"/>
          </a:xfrm>
          <a:prstGeom prst="rect">
            <a:avLst/>
          </a:prstGeom>
          <a:ln>
            <a:solidFill>
              <a:schemeClr val="tx1"/>
            </a:solidFill>
          </a:ln>
        </p:spPr>
      </p:pic>
    </p:spTree>
  </p:cSld>
  <p:clrMapOvr>
    <a:masterClrMapping/>
  </p:clrMapOvr>
  <p:transition spd="med">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552450"/>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的实现</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spcBef>
                <a:spcPct val="20000"/>
              </a:spcBef>
              <a:buClrTx/>
              <a:buFont typeface="+mj-lt"/>
            </a:pPr>
            <a:endParaRPr lang="zh-CN" altLang="en-US" sz="1400" b="1" strike="noStrike" noProof="1" dirty="0">
              <a:solidFill>
                <a:srgbClr val="00506E"/>
              </a:solidFill>
              <a:latin typeface="Helvetica 55 Roman" pitchFamily="34" charset="0"/>
              <a:cs typeface="+mn-ea"/>
              <a:sym typeface="+mn-ea"/>
            </a:endParaRPr>
          </a:p>
          <a:p>
            <a:pPr marL="457200" lvl="0" indent="-4572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28675" name="文本框 3"/>
          <p:cNvSpPr txBox="1"/>
          <p:nvPr/>
        </p:nvSpPr>
        <p:spPr>
          <a:xfrm>
            <a:off x="3562350" y="5461000"/>
            <a:ext cx="2495550" cy="273050"/>
          </a:xfrm>
          <a:prstGeom prst="rect">
            <a:avLst/>
          </a:prstGeom>
          <a:noFill/>
          <a:ln w="9525">
            <a:noFill/>
          </a:ln>
        </p:spPr>
        <p:txBody>
          <a:bodyPr wrap="square" anchor="t">
            <a:spAutoFit/>
          </a:bodyPr>
          <a:p>
            <a:pPr lvl="0" indent="0">
              <a:spcBef>
                <a:spcPct val="20000"/>
              </a:spcBef>
              <a:buFont typeface="宋体" panose="02010600030101010101" pitchFamily="2" charset="-122"/>
              <a:buNone/>
            </a:pPr>
            <a:r>
              <a:rPr lang="en-US" altLang="zh-CN" sz="1200" b="1" dirty="0">
                <a:solidFill>
                  <a:srgbClr val="00506E"/>
                </a:solidFill>
                <a:latin typeface="宋体" panose="02010600030101010101" pitchFamily="2" charset="-122"/>
                <a:ea typeface="宋体" panose="02010600030101010101" pitchFamily="2" charset="-122"/>
                <a:sym typeface="MingLiU" panose="02020509000000000000" charset="-122"/>
              </a:rPr>
              <a:t>dialog</a:t>
            </a:r>
            <a:r>
              <a:rPr lang="zh-CN" altLang="en-US" sz="1200" b="1" dirty="0">
                <a:solidFill>
                  <a:srgbClr val="00506E"/>
                </a:solidFill>
                <a:latin typeface="宋体" panose="02010600030101010101" pitchFamily="2" charset="-122"/>
                <a:ea typeface="宋体" panose="02010600030101010101" pitchFamily="2" charset="-122"/>
                <a:sym typeface="MingLiU" panose="02020509000000000000" charset="-122"/>
              </a:rPr>
              <a:t>模块属性配置示例图</a:t>
            </a:r>
            <a:endParaRPr lang="zh-CN" altLang="en-US" sz="1200">
              <a:latin typeface="Arial" panose="020B0604020202020204" pitchFamily="34" charset="0"/>
              <a:ea typeface="宋体" panose="02010600030101010101" pitchFamily="2" charset="-122"/>
            </a:endParaRPr>
          </a:p>
        </p:txBody>
      </p:sp>
      <p:pic>
        <p:nvPicPr>
          <p:cNvPr id="28676" name="图片 5" descr="1"/>
          <p:cNvPicPr>
            <a:picLocks noChangeAspect="1"/>
          </p:cNvPicPr>
          <p:nvPr/>
        </p:nvPicPr>
        <p:blipFill>
          <a:blip r:embed="rId1"/>
          <a:stretch>
            <a:fillRect/>
          </a:stretch>
        </p:blipFill>
        <p:spPr>
          <a:xfrm>
            <a:off x="933450" y="1471613"/>
            <a:ext cx="7277100" cy="3914775"/>
          </a:xfrm>
          <a:prstGeom prst="rect">
            <a:avLst/>
          </a:prstGeom>
          <a:noFill/>
          <a:ln w="9525">
            <a:noFill/>
          </a:ln>
        </p:spPr>
      </p:pic>
    </p:spTree>
  </p:cSld>
  <p:clrMapOvr>
    <a:masterClrMapping/>
  </p:clrMapOvr>
  <p:transition spd="med">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552450"/>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3"/>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的实现</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spcBef>
                <a:spcPct val="2000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属性说明：</a:t>
            </a: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size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大小，可设置选项有</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小</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),”lg”(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大</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，也可直接设置宽高，以</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隔开，例如</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“width:300px;height:300px”;</a:t>
            </a: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type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类型，可选有</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”notify”(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提醒框</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),”edit”(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编辑框</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),”confirm”(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确认框</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),”progress”(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进度提示框</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header: dialog title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内容；</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content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 content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，如果为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notify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类型或者</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confirm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类型，通常为一段，描述，如果为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edit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类型的弹出框，</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content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为一个</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html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路径，该</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html</a:t>
            </a:r>
            <a:r>
              <a:rPr lang="zh-CN" altLang="zh-CN" sz="1400" b="1" strike="noStrike" noProof="1" dirty="0">
                <a:solidFill>
                  <a:srgbClr val="00506E"/>
                </a:solidFill>
                <a:latin typeface="Helvetica 55 Roman" pitchFamily="34" charset="0"/>
                <a:ea typeface="宋体" panose="02010600030101010101" pitchFamily="2" charset="-122"/>
                <a:cs typeface="+mn-ea"/>
                <a:sym typeface="+mn-ea"/>
              </a:rPr>
              <a:t>为需要</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编辑的内容</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实现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icon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 title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前的图标样式；</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editItem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：当</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edit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类型，表示需要编辑</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添加或者修改等</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的内容，通常为一个对象，后文有介绍该属性的具体用法；</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ok</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 “ok”</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按钮绑定事件，例如需要提交</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http</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请求等。</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templateUrl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：如果不运用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swan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中已有的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模板，重新编写</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，则配置该属性，对应的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html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即为弹出框所展示的内容；</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：如果不运用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swan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已有的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模板，则需编写</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的控制器，用于实现</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的数据展示、数据提交等功能。</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457200" lvl="0" indent="-4572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Tree>
  </p:cSld>
  <p:clrMapOvr>
    <a:masterClrMapping/>
  </p:clrMapOvr>
  <p:transition spd="med">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695325"/>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举例</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——confirm</a:t>
            </a:r>
            <a:endParaRPr lang="en-US" altLang="zh-CN"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cs typeface="+mn-ea"/>
              <a:sym typeface="+mn-ea"/>
            </a:endParaRPr>
          </a:p>
          <a:p>
            <a:pPr marL="457200" lvl="0" indent="-4572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0723" name="图片 2"/>
          <p:cNvPicPr>
            <a:picLocks noChangeAspect="1"/>
          </p:cNvPicPr>
          <p:nvPr/>
        </p:nvPicPr>
        <p:blipFill>
          <a:blip r:embed="rId1"/>
          <a:stretch>
            <a:fillRect/>
          </a:stretch>
        </p:blipFill>
        <p:spPr>
          <a:xfrm>
            <a:off x="325438" y="2201863"/>
            <a:ext cx="2886075" cy="1685925"/>
          </a:xfrm>
          <a:prstGeom prst="rect">
            <a:avLst/>
          </a:prstGeom>
          <a:noFill/>
          <a:ln w="9525">
            <a:noFill/>
          </a:ln>
        </p:spPr>
      </p:pic>
      <p:sp>
        <p:nvSpPr>
          <p:cNvPr id="6" name="右箭头 5"/>
          <p:cNvSpPr/>
          <p:nvPr/>
        </p:nvSpPr>
        <p:spPr>
          <a:xfrm rot="10800000">
            <a:off x="3211513" y="4216400"/>
            <a:ext cx="993775" cy="338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725" name="文本框 7"/>
          <p:cNvSpPr txBox="1"/>
          <p:nvPr/>
        </p:nvSpPr>
        <p:spPr>
          <a:xfrm>
            <a:off x="687388" y="3910013"/>
            <a:ext cx="2219325" cy="315912"/>
          </a:xfrm>
          <a:prstGeom prst="rect">
            <a:avLst/>
          </a:prstGeom>
          <a:noFill/>
          <a:ln w="9525">
            <a:noFill/>
          </a:ln>
        </p:spPr>
        <p:txBody>
          <a:bodyPr wrap="square" anchor="t">
            <a:spAutoFit/>
          </a:bodyPr>
          <a:p>
            <a:pPr lvl="0" indent="0"/>
            <a:r>
              <a:rPr lang="en-US" altLang="zh-CN" sz="1200" b="1" dirty="0">
                <a:solidFill>
                  <a:srgbClr val="00506E"/>
                </a:solidFill>
                <a:latin typeface="Helvetica 55 Roman" pitchFamily="34" charset="0"/>
                <a:ea typeface="宋体" panose="02010600030101010101" pitchFamily="2" charset="-122"/>
                <a:sym typeface="MingLiU" panose="02020509000000000000" charset="-122"/>
              </a:rPr>
              <a:t> confirm</a:t>
            </a:r>
            <a:r>
              <a:rPr lang="zh-CN" altLang="en-US" sz="1200" b="1" dirty="0">
                <a:solidFill>
                  <a:srgbClr val="00506E"/>
                </a:solidFill>
                <a:latin typeface="Helvetica 55 Roman" pitchFamily="34" charset="0"/>
                <a:ea typeface="宋体" panose="02010600030101010101" pitchFamily="2" charset="-122"/>
                <a:sym typeface="MingLiU" panose="02020509000000000000" charset="-122"/>
              </a:rPr>
              <a:t>类</a:t>
            </a:r>
            <a:r>
              <a:rPr lang="en-US" altLang="zh-CN" sz="1200" b="1" dirty="0">
                <a:solidFill>
                  <a:srgbClr val="00506E"/>
                </a:solidFill>
                <a:latin typeface="Helvetica 55 Roman" pitchFamily="34" charset="0"/>
                <a:ea typeface="宋体" panose="02010600030101010101" pitchFamily="2" charset="-122"/>
                <a:sym typeface="MingLiU" panose="02020509000000000000" charset="-122"/>
              </a:rPr>
              <a:t>dialog</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30726" name="图片 1" descr="1"/>
          <p:cNvPicPr>
            <a:picLocks noChangeAspect="1"/>
          </p:cNvPicPr>
          <p:nvPr/>
        </p:nvPicPr>
        <p:blipFill>
          <a:blip r:embed="rId2"/>
          <a:stretch>
            <a:fillRect/>
          </a:stretch>
        </p:blipFill>
        <p:spPr>
          <a:xfrm>
            <a:off x="4575175" y="941388"/>
            <a:ext cx="4041775" cy="3275012"/>
          </a:xfrm>
          <a:prstGeom prst="rect">
            <a:avLst/>
          </a:prstGeom>
          <a:noFill/>
          <a:ln w="9525">
            <a:noFill/>
          </a:ln>
        </p:spPr>
      </p:pic>
      <p:pic>
        <p:nvPicPr>
          <p:cNvPr id="30727" name="图片 2" descr="1"/>
          <p:cNvPicPr>
            <a:picLocks noChangeAspect="1"/>
          </p:cNvPicPr>
          <p:nvPr/>
        </p:nvPicPr>
        <p:blipFill>
          <a:blip r:embed="rId3"/>
          <a:stretch>
            <a:fillRect/>
          </a:stretch>
        </p:blipFill>
        <p:spPr>
          <a:xfrm>
            <a:off x="2727325" y="5256213"/>
            <a:ext cx="6400800" cy="342900"/>
          </a:xfrm>
          <a:prstGeom prst="rect">
            <a:avLst/>
          </a:prstGeom>
          <a:noFill/>
          <a:ln w="9525">
            <a:noFill/>
          </a:ln>
        </p:spPr>
      </p:pic>
      <p:sp>
        <p:nvSpPr>
          <p:cNvPr id="30728" name="文本框 7"/>
          <p:cNvSpPr txBox="1"/>
          <p:nvPr/>
        </p:nvSpPr>
        <p:spPr>
          <a:xfrm>
            <a:off x="5495925" y="4298950"/>
            <a:ext cx="2479675" cy="314325"/>
          </a:xfrm>
          <a:prstGeom prst="rect">
            <a:avLst/>
          </a:prstGeom>
          <a:noFill/>
          <a:ln w="9525">
            <a:noFill/>
          </a:ln>
        </p:spPr>
        <p:txBody>
          <a:bodyPr wrap="square" anchor="t">
            <a:spAutoFit/>
          </a:bodyPr>
          <a:p>
            <a:pPr lvl="0" indent="0"/>
            <a:r>
              <a:rPr lang="en-US" altLang="zh-CN" sz="1200" b="1" dirty="0">
                <a:solidFill>
                  <a:srgbClr val="00506E"/>
                </a:solidFill>
                <a:latin typeface="Helvetica 55 Roman" pitchFamily="34" charset="0"/>
                <a:ea typeface="宋体" panose="02010600030101010101" pitchFamily="2" charset="-122"/>
                <a:sym typeface="MingLiU" panose="02020509000000000000" charset="-122"/>
              </a:rPr>
              <a:t>confirm</a:t>
            </a:r>
            <a:r>
              <a:rPr lang="zh-CN" altLang="en-US" sz="1200" b="1" dirty="0">
                <a:solidFill>
                  <a:srgbClr val="00506E"/>
                </a:solidFill>
                <a:latin typeface="Helvetica 55 Roman" pitchFamily="34" charset="0"/>
                <a:ea typeface="宋体" panose="02010600030101010101" pitchFamily="2" charset="-122"/>
                <a:sym typeface="MingLiU" panose="02020509000000000000" charset="-122"/>
              </a:rPr>
              <a:t>类</a:t>
            </a:r>
            <a:r>
              <a:rPr lang="en-US" altLang="zh-CN" sz="1200" b="1" dirty="0">
                <a:solidFill>
                  <a:srgbClr val="00506E"/>
                </a:solidFill>
                <a:latin typeface="Helvetica 55 Roman" pitchFamily="34" charset="0"/>
                <a:ea typeface="宋体" panose="02010600030101010101" pitchFamily="2" charset="-122"/>
                <a:sym typeface="MingLiU" panose="02020509000000000000" charset="-122"/>
              </a:rPr>
              <a:t>dialog</a:t>
            </a:r>
            <a:r>
              <a:rPr lang="zh-CN" altLang="en-US" sz="1200" b="1" dirty="0">
                <a:solidFill>
                  <a:srgbClr val="00506E"/>
                </a:solidFill>
                <a:latin typeface="Helvetica 55 Roman" pitchFamily="34" charset="0"/>
                <a:ea typeface="宋体" panose="02010600030101010101" pitchFamily="2" charset="-122"/>
                <a:sym typeface="MingLiU" panose="02020509000000000000" charset="-122"/>
              </a:rPr>
              <a:t>控制器编写示例</a:t>
            </a:r>
            <a:endParaRPr lang="zh-CN" altLang="en-US" sz="1200" b="1">
              <a:solidFill>
                <a:srgbClr val="00506E"/>
              </a:solidFill>
              <a:latin typeface="Arial" panose="020B0604020202020204" pitchFamily="34" charset="0"/>
              <a:ea typeface="宋体" panose="02010600030101010101" pitchFamily="2" charset="-122"/>
            </a:endParaRPr>
          </a:p>
        </p:txBody>
      </p:sp>
      <p:sp>
        <p:nvSpPr>
          <p:cNvPr id="30729" name="文本框 7"/>
          <p:cNvSpPr txBox="1"/>
          <p:nvPr/>
        </p:nvSpPr>
        <p:spPr>
          <a:xfrm>
            <a:off x="4733925" y="5718175"/>
            <a:ext cx="2544763" cy="315913"/>
          </a:xfrm>
          <a:prstGeom prst="rect">
            <a:avLst/>
          </a:prstGeom>
          <a:noFill/>
          <a:ln w="9525">
            <a:noFill/>
          </a:ln>
        </p:spPr>
        <p:txBody>
          <a:bodyPr wrap="square" anchor="t">
            <a:spAutoFit/>
          </a:bodyPr>
          <a:p>
            <a:pPr lvl="0" indent="0"/>
            <a:r>
              <a:rPr lang="en-US" altLang="zh-CN" sz="1200" b="1" dirty="0">
                <a:solidFill>
                  <a:srgbClr val="00506E"/>
                </a:solidFill>
                <a:latin typeface="Helvetica 55 Roman" pitchFamily="34" charset="0"/>
                <a:ea typeface="宋体" panose="02010600030101010101" pitchFamily="2" charset="-122"/>
                <a:sym typeface="MingLiU" panose="02020509000000000000" charset="-122"/>
              </a:rPr>
              <a:t>confirm</a:t>
            </a:r>
            <a:r>
              <a:rPr lang="zh-CN" altLang="en-US" sz="1200" b="1" dirty="0">
                <a:solidFill>
                  <a:srgbClr val="00506E"/>
                </a:solidFill>
                <a:latin typeface="Helvetica 55 Roman" pitchFamily="34" charset="0"/>
                <a:ea typeface="宋体" panose="02010600030101010101" pitchFamily="2" charset="-122"/>
                <a:sym typeface="MingLiU" panose="02020509000000000000" charset="-122"/>
              </a:rPr>
              <a:t>类</a:t>
            </a:r>
            <a:r>
              <a:rPr lang="en-US" altLang="zh-CN" sz="1200" b="1" dirty="0">
                <a:solidFill>
                  <a:srgbClr val="00506E"/>
                </a:solidFill>
                <a:latin typeface="Helvetica 55 Roman" pitchFamily="34" charset="0"/>
                <a:ea typeface="宋体" panose="02010600030101010101" pitchFamily="2" charset="-122"/>
                <a:sym typeface="MingLiU" panose="02020509000000000000" charset="-122"/>
              </a:rPr>
              <a:t>dialog view</a:t>
            </a:r>
            <a:r>
              <a:rPr lang="zh-CN" altLang="en-US" sz="1200" b="1" dirty="0">
                <a:solidFill>
                  <a:srgbClr val="00506E"/>
                </a:solidFill>
                <a:latin typeface="Helvetica 55 Roman" pitchFamily="34" charset="0"/>
                <a:ea typeface="宋体" panose="02010600030101010101" pitchFamily="2" charset="-122"/>
                <a:sym typeface="MingLiU" panose="02020509000000000000" charset="-122"/>
              </a:rPr>
              <a:t>编写示例</a:t>
            </a:r>
            <a:endParaRPr lang="zh-CN" altLang="en-US" sz="1200" b="1">
              <a:solidFill>
                <a:srgbClr val="00506E"/>
              </a:solidFill>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695325"/>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举例</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——notify</a:t>
            </a:r>
            <a:endParaRPr lang="en-US" altLang="zh-CN"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notify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dialog                                                notify</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类中文显示效果图</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fontAlgn="base">
              <a:spcBef>
                <a:spcPct val="20000"/>
              </a:spcBef>
              <a:buClrTx/>
              <a:buFont typeface="+mj-lt"/>
            </a:pP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cs typeface="+mn-ea"/>
              <a:sym typeface="+mn-ea"/>
            </a:endParaRPr>
          </a:p>
          <a:p>
            <a:pPr marL="285750" lvl="0" indent="-285750" fontAlgn="base">
              <a:spcBef>
                <a:spcPct val="2000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用法类似于</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confirm</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，类型为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'notify'</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，无需绑定</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ok</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按钮事件，点击确认直接关闭对话框；</a:t>
            </a: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spcBef>
                <a:spcPct val="20000"/>
              </a:spcBef>
              <a:buClrTx/>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header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和</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content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配置内容都可配置为多语言中相应的</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key</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，最终会展示位翻译结果；</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ClrTx/>
              <a:buFont typeface="Wingdings" panose="05000000000000000000" charset="0"/>
              <a:buChar char="u"/>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然后调用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服务，通过</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openDialog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$scope.messageConfig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）方法打开</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1747" name="图片 3"/>
          <p:cNvPicPr>
            <a:picLocks noChangeAspect="1"/>
          </p:cNvPicPr>
          <p:nvPr/>
        </p:nvPicPr>
        <p:blipFill>
          <a:blip r:embed="rId1"/>
          <a:stretch>
            <a:fillRect/>
          </a:stretch>
        </p:blipFill>
        <p:spPr>
          <a:xfrm>
            <a:off x="5564188" y="2006600"/>
            <a:ext cx="2857500" cy="1666875"/>
          </a:xfrm>
          <a:prstGeom prst="rect">
            <a:avLst/>
          </a:prstGeom>
          <a:noFill/>
          <a:ln w="9525">
            <a:noFill/>
          </a:ln>
        </p:spPr>
      </p:pic>
      <p:sp>
        <p:nvSpPr>
          <p:cNvPr id="7" name="右箭头 6"/>
          <p:cNvSpPr/>
          <p:nvPr/>
        </p:nvSpPr>
        <p:spPr>
          <a:xfrm>
            <a:off x="3959860" y="2670493"/>
            <a:ext cx="1223963" cy="338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31749" name="图片 4" descr="1 (2)"/>
          <p:cNvPicPr>
            <a:picLocks noChangeAspect="1"/>
          </p:cNvPicPr>
          <p:nvPr/>
        </p:nvPicPr>
        <p:blipFill>
          <a:blip r:embed="rId2"/>
          <a:stretch>
            <a:fillRect/>
          </a:stretch>
        </p:blipFill>
        <p:spPr>
          <a:xfrm>
            <a:off x="681038" y="2178050"/>
            <a:ext cx="2749550" cy="1495425"/>
          </a:xfrm>
          <a:prstGeom prst="rect">
            <a:avLst/>
          </a:prstGeom>
          <a:noFill/>
          <a:ln w="9525">
            <a:noFill/>
          </a:ln>
        </p:spPr>
      </p:pic>
    </p:spTree>
  </p:cSld>
  <p:clrMapOvr>
    <a:masterClrMapping/>
  </p:clrMapOvr>
  <p:transition spd="med">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552450"/>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举例</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——edit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（运用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已有模板）</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cs typeface="+mn-ea"/>
              <a:sym typeface="+mn-ea"/>
            </a:endParaRPr>
          </a:p>
          <a:p>
            <a:pPr marL="457200" lvl="0" indent="-4572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32771" name="文本框 12"/>
          <p:cNvSpPr txBox="1"/>
          <p:nvPr/>
        </p:nvSpPr>
        <p:spPr>
          <a:xfrm>
            <a:off x="3910013" y="5895975"/>
            <a:ext cx="1801812"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edit</a:t>
            </a:r>
            <a:r>
              <a:rPr lang="zh-CN" altLang="en-US" sz="1200" b="1">
                <a:solidFill>
                  <a:srgbClr val="00506E"/>
                </a:solidFill>
                <a:latin typeface="Arial" panose="020B0604020202020204" pitchFamily="34" charset="0"/>
                <a:ea typeface="宋体" panose="02010600030101010101" pitchFamily="2" charset="-122"/>
              </a:rPr>
              <a:t>类</a:t>
            </a:r>
            <a:r>
              <a:rPr lang="en-US" altLang="zh-CN" sz="1200" b="1">
                <a:solidFill>
                  <a:srgbClr val="00506E"/>
                </a:solidFill>
                <a:latin typeface="Arial" panose="020B0604020202020204" pitchFamily="34" charset="0"/>
                <a:ea typeface="宋体" panose="02010600030101010101" pitchFamily="2" charset="-122"/>
              </a:rPr>
              <a:t>dialog</a:t>
            </a:r>
            <a:r>
              <a:rPr lang="zh-CN" altLang="en-US" sz="1200" b="1">
                <a:solidFill>
                  <a:srgbClr val="00506E"/>
                </a:solidFill>
                <a:latin typeface="Arial" panose="020B0604020202020204" pitchFamily="34" charset="0"/>
                <a:ea typeface="宋体" panose="02010600030101010101" pitchFamily="2" charset="-122"/>
              </a:rPr>
              <a:t>配置示例</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4" name="图片 3" descr="1"/>
          <p:cNvPicPr>
            <a:picLocks noChangeAspect="1"/>
          </p:cNvPicPr>
          <p:nvPr/>
        </p:nvPicPr>
        <p:blipFill>
          <a:blip r:embed="rId1"/>
          <a:stretch>
            <a:fillRect/>
          </a:stretch>
        </p:blipFill>
        <p:spPr>
          <a:xfrm>
            <a:off x="2162810" y="1343660"/>
            <a:ext cx="5296535" cy="4463415"/>
          </a:xfrm>
          <a:prstGeom prst="rect">
            <a:avLst/>
          </a:prstGeom>
        </p:spPr>
      </p:pic>
    </p:spTree>
  </p:cSld>
  <p:clrMapOvr>
    <a:masterClrMapping/>
  </p:clrMapOvr>
  <p:transition spd="med">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552450"/>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举例</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——edit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（运用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已有模板）</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cs typeface="+mn-ea"/>
              <a:sym typeface="+mn-ea"/>
            </a:endParaRPr>
          </a:p>
          <a:p>
            <a:pPr marL="457200" lvl="0" indent="-4572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32772" name="文本框 13"/>
          <p:cNvSpPr txBox="1"/>
          <p:nvPr/>
        </p:nvSpPr>
        <p:spPr>
          <a:xfrm>
            <a:off x="4731385" y="3494088"/>
            <a:ext cx="2065338" cy="274320"/>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content </a:t>
            </a:r>
            <a:r>
              <a:rPr lang="zh-CN" altLang="en-US" sz="1200" b="1">
                <a:solidFill>
                  <a:srgbClr val="00506E"/>
                </a:solidFill>
                <a:latin typeface="Arial" panose="020B0604020202020204" pitchFamily="34" charset="0"/>
                <a:ea typeface="宋体" panose="02010600030101010101" pitchFamily="2" charset="-122"/>
              </a:rPr>
              <a:t>对应</a:t>
            </a:r>
            <a:r>
              <a:rPr lang="en-US" altLang="zh-CN" sz="1200" b="1">
                <a:solidFill>
                  <a:srgbClr val="00506E"/>
                </a:solidFill>
                <a:latin typeface="Arial" panose="020B0604020202020204" pitchFamily="34" charset="0"/>
                <a:ea typeface="宋体" panose="02010600030101010101" pitchFamily="2" charset="-122"/>
              </a:rPr>
              <a:t>html</a:t>
            </a:r>
            <a:r>
              <a:rPr lang="zh-CN" altLang="en-US" sz="1200" b="1">
                <a:solidFill>
                  <a:srgbClr val="00506E"/>
                </a:solidFill>
                <a:latin typeface="Arial" panose="020B0604020202020204" pitchFamily="34" charset="0"/>
                <a:ea typeface="宋体" panose="02010600030101010101" pitchFamily="2" charset="-122"/>
              </a:rPr>
              <a:t>编写示例</a:t>
            </a:r>
            <a:endParaRPr lang="zh-CN" altLang="en-US" sz="1200" b="1">
              <a:solidFill>
                <a:srgbClr val="00506E"/>
              </a:solidFill>
              <a:latin typeface="Arial" panose="020B0604020202020204" pitchFamily="34" charset="0"/>
              <a:ea typeface="宋体" panose="02010600030101010101" pitchFamily="2" charset="-122"/>
            </a:endParaRPr>
          </a:p>
        </p:txBody>
      </p:sp>
      <p:sp>
        <p:nvSpPr>
          <p:cNvPr id="32773" name="文本框 14"/>
          <p:cNvSpPr txBox="1"/>
          <p:nvPr/>
        </p:nvSpPr>
        <p:spPr>
          <a:xfrm>
            <a:off x="2139633" y="6067108"/>
            <a:ext cx="1844675" cy="274637"/>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edit</a:t>
            </a:r>
            <a:r>
              <a:rPr lang="zh-CN" altLang="en-US" sz="1200" b="1">
                <a:solidFill>
                  <a:srgbClr val="00506E"/>
                </a:solidFill>
                <a:latin typeface="Arial" panose="020B0604020202020204" pitchFamily="34" charset="0"/>
                <a:ea typeface="宋体" panose="02010600030101010101" pitchFamily="2" charset="-122"/>
              </a:rPr>
              <a:t>类</a:t>
            </a:r>
            <a:r>
              <a:rPr lang="en-US" altLang="zh-CN" sz="1200" b="1">
                <a:solidFill>
                  <a:srgbClr val="00506E"/>
                </a:solidFill>
                <a:latin typeface="Arial" panose="020B0604020202020204" pitchFamily="34" charset="0"/>
                <a:ea typeface="宋体" panose="02010600030101010101" pitchFamily="2" charset="-122"/>
              </a:rPr>
              <a:t>dialog</a:t>
            </a:r>
            <a:r>
              <a:rPr lang="zh-CN" altLang="en-US" sz="1200" b="1">
                <a:solidFill>
                  <a:srgbClr val="00506E"/>
                </a:solidFill>
                <a:latin typeface="Arial" panose="020B0604020202020204" pitchFamily="34" charset="0"/>
                <a:ea typeface="宋体" panose="02010600030101010101" pitchFamily="2" charset="-122"/>
              </a:rPr>
              <a:t>展示效果</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32774" name="图片 8" descr="1 (2)"/>
          <p:cNvPicPr>
            <a:picLocks noChangeAspect="1"/>
          </p:cNvPicPr>
          <p:nvPr/>
        </p:nvPicPr>
        <p:blipFill>
          <a:blip r:embed="rId1"/>
          <a:stretch>
            <a:fillRect/>
          </a:stretch>
        </p:blipFill>
        <p:spPr>
          <a:xfrm>
            <a:off x="2139950" y="1217930"/>
            <a:ext cx="6533515" cy="2161540"/>
          </a:xfrm>
          <a:prstGeom prst="rect">
            <a:avLst/>
          </a:prstGeom>
          <a:noFill/>
          <a:ln w="9525">
            <a:noFill/>
          </a:ln>
        </p:spPr>
      </p:pic>
      <p:pic>
        <p:nvPicPr>
          <p:cNvPr id="32775" name="图片 9" descr="1 (2)"/>
          <p:cNvPicPr>
            <a:picLocks noChangeAspect="1"/>
          </p:cNvPicPr>
          <p:nvPr/>
        </p:nvPicPr>
        <p:blipFill>
          <a:blip r:embed="rId2"/>
          <a:stretch>
            <a:fillRect/>
          </a:stretch>
        </p:blipFill>
        <p:spPr>
          <a:xfrm>
            <a:off x="1525905" y="3642995"/>
            <a:ext cx="2935288" cy="2424113"/>
          </a:xfrm>
          <a:prstGeom prst="rect">
            <a:avLst/>
          </a:prstGeom>
          <a:noFill/>
          <a:ln w="9525">
            <a:noFill/>
          </a:ln>
        </p:spPr>
      </p:pic>
    </p:spTree>
  </p:cSld>
  <p:clrMapOvr>
    <a:masterClrMapping/>
  </p:clrMapOvr>
  <p:transition spd="med">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971550" y="260350"/>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spcBef>
                <a:spcPct val="0"/>
              </a:spcBef>
              <a:spcAft>
                <a:spcPct val="0"/>
              </a:spcAft>
              <a:defRPr sz="3800" b="1">
                <a:solidFill>
                  <a:srgbClr val="00506E"/>
                </a:solidFill>
                <a:latin typeface="+mj-lt"/>
                <a:ea typeface="+mj-ea"/>
                <a:cs typeface="+mj-cs"/>
              </a:defRPr>
            </a:lvl1pPr>
            <a:lvl2pPr algn="l" rtl="0" fontAlgn="base">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fontAlgn="base">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fontAlgn="base">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fontAlgn="base">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506E"/>
                </a:solidFill>
                <a:effectLst/>
                <a:uLnTx/>
                <a:uFillTx/>
                <a:latin typeface="+mj-lt"/>
                <a:ea typeface="+mj-ea"/>
                <a:cs typeface="+mj-cs"/>
              </a:rPr>
              <a:t>Swan2.0</a:t>
            </a:r>
            <a:r>
              <a:rPr kumimoji="0" lang="zh-CN" altLang="en-US" sz="3200" b="1" i="0" u="none" strike="noStrike" kern="1200" cap="none" spc="0" normalizeH="0" baseline="0" noProof="0" dirty="0">
                <a:ln>
                  <a:noFill/>
                </a:ln>
                <a:solidFill>
                  <a:srgbClr val="00506E"/>
                </a:solidFill>
                <a:effectLst/>
                <a:uLnTx/>
                <a:uFillTx/>
                <a:latin typeface="+mj-lt"/>
                <a:ea typeface="宋体" panose="02010600030101010101" pitchFamily="2" charset="-122"/>
                <a:cs typeface="+mj-cs"/>
              </a:rPr>
              <a:t>简介</a:t>
            </a:r>
            <a:endParaRPr kumimoji="0" lang="zh-CN" altLang="en-US" sz="3200" b="1" i="0" u="none" strike="noStrike" kern="120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6146" name="Rectangle 3"/>
          <p:cNvSpPr txBox="1"/>
          <p:nvPr/>
        </p:nvSpPr>
        <p:spPr>
          <a:xfrm>
            <a:off x="777875" y="2127250"/>
            <a:ext cx="7588250" cy="4140200"/>
          </a:xfrm>
          <a:prstGeom prst="rect">
            <a:avLst/>
          </a:prstGeom>
          <a:noFill/>
          <a:ln w="9525">
            <a:noFill/>
          </a:ln>
        </p:spPr>
        <p:txBody>
          <a:bodyPr anchor="t"/>
          <a:p>
            <a:pPr lvl="0" indent="0">
              <a:spcBef>
                <a:spcPct val="20000"/>
              </a:spcBef>
            </a:pPr>
            <a:r>
              <a:rPr lang="en-US" altLang="zh-CN" sz="2400" b="1" dirty="0">
                <a:solidFill>
                  <a:srgbClr val="00506E"/>
                </a:solidFill>
                <a:latin typeface="Arial" panose="020B0604020202020204" pitchFamily="34" charset="0"/>
                <a:ea typeface="MingLiU" panose="02020509000000000000" pitchFamily="49" charset="-120"/>
              </a:rPr>
              <a:t>			</a:t>
            </a:r>
            <a:endParaRPr lang="en-US" altLang="zh-CN" sz="24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400" b="1" dirty="0">
              <a:solidFill>
                <a:srgbClr val="00506E"/>
              </a:solidFill>
              <a:latin typeface="Arial" panose="020B0604020202020204" pitchFamily="34" charset="0"/>
              <a:ea typeface="MingLiU" panose="02020509000000000000" pitchFamily="49" charset="-120"/>
            </a:endParaRPr>
          </a:p>
          <a:p>
            <a:pPr lvl="0" indent="0">
              <a:spcBef>
                <a:spcPct val="20000"/>
              </a:spcBef>
            </a:pPr>
            <a:endParaRPr lang="en-US" altLang="zh-CN" sz="24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400" b="1" dirty="0">
              <a:solidFill>
                <a:srgbClr val="00506E"/>
              </a:solidFill>
              <a:latin typeface="Helvetica 55 Roman" pitchFamily="34" charset="0"/>
              <a:ea typeface="宋体" panose="02010600030101010101" pitchFamily="2" charset="-122"/>
            </a:endParaRPr>
          </a:p>
          <a:p>
            <a:pPr lvl="0" indent="0">
              <a:spcBef>
                <a:spcPct val="20000"/>
              </a:spcBef>
            </a:pPr>
            <a:endParaRPr lang="en-US" altLang="zh-CN" sz="2400" b="1" dirty="0">
              <a:solidFill>
                <a:srgbClr val="00506E"/>
              </a:solidFill>
              <a:latin typeface="Helvetica 55 Roman" pitchFamily="34" charset="0"/>
              <a:ea typeface="宋体" panose="02010600030101010101" pitchFamily="2" charset="-122"/>
            </a:endParaRPr>
          </a:p>
        </p:txBody>
      </p:sp>
      <p:sp>
        <p:nvSpPr>
          <p:cNvPr id="6147" name="矩形 2"/>
          <p:cNvSpPr/>
          <p:nvPr/>
        </p:nvSpPr>
        <p:spPr>
          <a:xfrm>
            <a:off x="649288" y="1108075"/>
            <a:ext cx="7639050" cy="4492625"/>
          </a:xfrm>
          <a:prstGeom prst="rect">
            <a:avLst/>
          </a:prstGeom>
          <a:noFill/>
          <a:ln w="9525">
            <a:noFill/>
          </a:ln>
        </p:spPr>
        <p:txBody>
          <a:bodyPr wrap="square" anchor="t">
            <a:spAutoFit/>
          </a:bodyPr>
          <a:p>
            <a:pPr lvl="0" indent="0">
              <a:spcBef>
                <a:spcPct val="20000"/>
              </a:spcBef>
            </a:pPr>
            <a:r>
              <a:rPr lang="zh-CN" altLang="en-US" sz="2400" b="1" dirty="0">
                <a:solidFill>
                  <a:srgbClr val="00506E"/>
                </a:solidFill>
                <a:latin typeface="Arial" panose="020B0604020202020204" pitchFamily="34" charset="0"/>
                <a:ea typeface="MingLiU" panose="02020509000000000000" pitchFamily="49" charset="-120"/>
              </a:rPr>
              <a:t>简介：</a:t>
            </a:r>
            <a:endParaRPr lang="zh-CN" altLang="en-US" sz="2400" b="1" dirty="0">
              <a:solidFill>
                <a:srgbClr val="00506E"/>
              </a:solidFill>
              <a:latin typeface="Arial" panose="020B0604020202020204" pitchFamily="34" charset="0"/>
              <a:ea typeface="MingLiU" panose="02020509000000000000" pitchFamily="49" charset="-120"/>
            </a:endParaRPr>
          </a:p>
          <a:p>
            <a:pPr lvl="0" indent="0">
              <a:spcBef>
                <a:spcPct val="20000"/>
              </a:spcBef>
            </a:pPr>
            <a:r>
              <a:rPr lang="en-US" altLang="zh-CN" sz="2000" b="1" dirty="0">
                <a:solidFill>
                  <a:srgbClr val="00506E"/>
                </a:solidFill>
                <a:latin typeface="Helvetica 55 Roman" pitchFamily="34" charset="0"/>
                <a:ea typeface="Helvetica 55 Roman" pitchFamily="34" charset="0"/>
              </a:rPr>
              <a:t>Swan2.0</a:t>
            </a:r>
            <a:r>
              <a:rPr lang="zh-CN" altLang="en-US" sz="2000" b="1" dirty="0">
                <a:solidFill>
                  <a:srgbClr val="00506E"/>
                </a:solidFill>
                <a:latin typeface="MingLiU" panose="02020509000000000000" pitchFamily="49" charset="-120"/>
                <a:ea typeface="MingLiU" panose="02020509000000000000" pitchFamily="49" charset="-120"/>
              </a:rPr>
              <a:t>基于</a:t>
            </a:r>
            <a:r>
              <a:rPr lang="en-US" altLang="zh-CN" sz="2000" b="1" dirty="0">
                <a:solidFill>
                  <a:srgbClr val="00506E"/>
                </a:solidFill>
                <a:latin typeface="Helvetica 55 Roman" pitchFamily="34" charset="0"/>
                <a:ea typeface="Helvetica 55 Roman" pitchFamily="34" charset="0"/>
              </a:rPr>
              <a:t>AngularJs(1.5)</a:t>
            </a:r>
            <a:r>
              <a:rPr lang="en-US" altLang="zh-CN" sz="2000" b="1" dirty="0">
                <a:solidFill>
                  <a:srgbClr val="00506E"/>
                </a:solidFill>
                <a:latin typeface="MingLiU" panose="02020509000000000000" pitchFamily="49" charset="-120"/>
                <a:ea typeface="MingLiU" panose="02020509000000000000" pitchFamily="49" charset="-120"/>
              </a:rPr>
              <a:t> mvc</a:t>
            </a:r>
            <a:r>
              <a:rPr lang="zh-CN" altLang="en-US" sz="2000" b="1" dirty="0">
                <a:solidFill>
                  <a:srgbClr val="00506E"/>
                </a:solidFill>
                <a:latin typeface="MingLiU" panose="02020509000000000000" pitchFamily="49" charset="-120"/>
                <a:ea typeface="MingLiU" panose="02020509000000000000" pitchFamily="49" charset="-120"/>
              </a:rPr>
              <a:t>架构</a:t>
            </a:r>
            <a:r>
              <a:rPr lang="en-US" altLang="zh-CN" sz="2000" b="1" dirty="0">
                <a:solidFill>
                  <a:srgbClr val="00506E"/>
                </a:solidFill>
                <a:latin typeface="MingLiU" panose="02020509000000000000" pitchFamily="49" charset="-120"/>
                <a:ea typeface="MingLiU" panose="02020509000000000000" pitchFamily="49" charset="-120"/>
              </a:rPr>
              <a:t>,</a:t>
            </a:r>
            <a:r>
              <a:rPr lang="zh-CN" altLang="en-US" sz="2000" b="1" dirty="0">
                <a:solidFill>
                  <a:srgbClr val="00506E"/>
                </a:solidFill>
                <a:latin typeface="MingLiU" panose="02020509000000000000" pitchFamily="49" charset="-120"/>
                <a:ea typeface="MingLiU" panose="02020509000000000000" pitchFamily="49" charset="-120"/>
              </a:rPr>
              <a:t>结合</a:t>
            </a:r>
            <a:r>
              <a:rPr lang="en-US" altLang="zh-CN" sz="2000" b="1" dirty="0">
                <a:solidFill>
                  <a:srgbClr val="00506E"/>
                </a:solidFill>
                <a:latin typeface="Helvetica 55 Roman" pitchFamily="34" charset="0"/>
                <a:ea typeface="Helvetica 55 Roman" pitchFamily="34" charset="0"/>
              </a:rPr>
              <a:t>boostrap(v3.3.5)</a:t>
            </a:r>
            <a:r>
              <a:rPr lang="zh-CN" altLang="en-US" sz="2000" b="1" dirty="0">
                <a:solidFill>
                  <a:srgbClr val="00506E"/>
                </a:solidFill>
                <a:latin typeface="MingLiU" panose="02020509000000000000" pitchFamily="49" charset="-120"/>
                <a:ea typeface="MingLiU" panose="02020509000000000000" pitchFamily="49" charset="-120"/>
              </a:rPr>
              <a:t>样式风格</a:t>
            </a:r>
            <a:r>
              <a:rPr lang="en-US" altLang="zh-CN" sz="2000" b="1" dirty="0">
                <a:solidFill>
                  <a:srgbClr val="00506E"/>
                </a:solidFill>
                <a:latin typeface="MingLiU" panose="02020509000000000000" pitchFamily="49" charset="-120"/>
                <a:ea typeface="MingLiU" panose="02020509000000000000" pitchFamily="49" charset="-120"/>
              </a:rPr>
              <a:t>,</a:t>
            </a:r>
            <a:r>
              <a:rPr lang="en-US" altLang="zh-CN" sz="2000" b="1" dirty="0">
                <a:solidFill>
                  <a:srgbClr val="00506E"/>
                </a:solidFill>
                <a:latin typeface="Helvetica 55 Roman" pitchFamily="34" charset="0"/>
                <a:ea typeface="Helvetica 55 Roman" pitchFamily="34" charset="0"/>
              </a:rPr>
              <a:t>ajax</a:t>
            </a:r>
            <a:r>
              <a:rPr lang="zh-CN" altLang="en-US" sz="2000" b="1" dirty="0">
                <a:solidFill>
                  <a:srgbClr val="00506E"/>
                </a:solidFill>
                <a:latin typeface="MingLiU" panose="02020509000000000000" pitchFamily="49" charset="-120"/>
                <a:ea typeface="MingLiU" panose="02020509000000000000" pitchFamily="49" charset="-120"/>
              </a:rPr>
              <a:t>异步请求的前端框架</a:t>
            </a:r>
            <a:endParaRPr lang="zh-CN" altLang="en-US" sz="2000" b="1" dirty="0">
              <a:solidFill>
                <a:srgbClr val="00506E"/>
              </a:solidFill>
              <a:latin typeface="MingLiU" panose="02020509000000000000" pitchFamily="49" charset="-120"/>
              <a:ea typeface="MingLiU" panose="02020509000000000000" pitchFamily="49" charset="-120"/>
            </a:endParaRPr>
          </a:p>
          <a:p>
            <a:pPr lvl="0" indent="0">
              <a:spcBef>
                <a:spcPct val="20000"/>
              </a:spcBef>
            </a:pPr>
            <a:endParaRPr lang="zh-CN" altLang="en-US" sz="2000" b="1" dirty="0">
              <a:solidFill>
                <a:srgbClr val="00506E"/>
              </a:solidFill>
              <a:latin typeface="Arial" panose="020B0604020202020204" pitchFamily="34" charset="0"/>
              <a:ea typeface="MingLiU" panose="02020509000000000000" pitchFamily="49" charset="-120"/>
            </a:endParaRPr>
          </a:p>
          <a:p>
            <a:pPr lvl="0" indent="0">
              <a:spcBef>
                <a:spcPct val="20000"/>
              </a:spcBef>
            </a:pPr>
            <a:r>
              <a:rPr lang="zh-CN" altLang="en-US" sz="2000" b="1" dirty="0">
                <a:solidFill>
                  <a:srgbClr val="00506E"/>
                </a:solidFill>
                <a:latin typeface="Helvetica 55 Roman" pitchFamily="34" charset="0"/>
                <a:ea typeface="宋体" panose="02010600030101010101" pitchFamily="2" charset="-122"/>
              </a:rPr>
              <a:t>主要功能</a:t>
            </a:r>
            <a:r>
              <a:rPr lang="en-US" altLang="zh-CN" sz="2000" b="1" dirty="0">
                <a:solidFill>
                  <a:srgbClr val="00506E"/>
                </a:solidFill>
                <a:latin typeface="Helvetica 55 Roman" pitchFamily="34" charset="0"/>
                <a:ea typeface="宋体" panose="02010600030101010101" pitchFamily="2" charset="-122"/>
              </a:rPr>
              <a:t>:</a:t>
            </a:r>
            <a:endParaRPr lang="en-US" altLang="zh-CN" sz="2000" b="1" dirty="0">
              <a:solidFill>
                <a:srgbClr val="00506E"/>
              </a:solidFill>
              <a:latin typeface="Helvetica 55 Roman" pitchFamily="34" charset="0"/>
              <a:ea typeface="宋体" panose="02010600030101010101" pitchFamily="2" charset="-122"/>
            </a:endParaRPr>
          </a:p>
          <a:p>
            <a:pPr lvl="0" indent="0">
              <a:spcBef>
                <a:spcPct val="20000"/>
              </a:spcBef>
            </a:pPr>
            <a:r>
              <a:rPr lang="en-US" altLang="zh-CN" sz="2000" b="1" dirty="0">
                <a:solidFill>
                  <a:srgbClr val="00506E"/>
                </a:solidFill>
                <a:latin typeface="Helvetica 55 Roman" pitchFamily="34" charset="0"/>
                <a:ea typeface="宋体" panose="02010600030101010101" pitchFamily="2" charset="-122"/>
              </a:rPr>
              <a:t>     1.i18n                     2.</a:t>
            </a:r>
            <a:r>
              <a:rPr lang="zh-CN" altLang="en-US" sz="2000" b="1" dirty="0">
                <a:solidFill>
                  <a:srgbClr val="00506E"/>
                </a:solidFill>
                <a:latin typeface="Arial" panose="020B0604020202020204" pitchFamily="34" charset="0"/>
                <a:ea typeface="MingLiU" panose="02020509000000000000" pitchFamily="49" charset="-120"/>
                <a:sym typeface="MingLiU" panose="02020509000000000000" charset="-122"/>
              </a:rPr>
              <a:t>资源动态加载</a:t>
            </a:r>
            <a:endParaRPr lang="zh-CN" altLang="en-US" sz="2000" b="1" dirty="0">
              <a:solidFill>
                <a:srgbClr val="00506E"/>
              </a:solidFill>
              <a:latin typeface="Arial" panose="020B0604020202020204" pitchFamily="34" charset="0"/>
              <a:ea typeface="MingLiU" panose="02020509000000000000" pitchFamily="49" charset="-120"/>
            </a:endParaRPr>
          </a:p>
          <a:p>
            <a:pPr lvl="0" indent="0">
              <a:spcBef>
                <a:spcPct val="20000"/>
              </a:spcBef>
            </a:pPr>
            <a:r>
              <a:rPr lang="en-US" altLang="zh-CN" sz="2000" b="1" dirty="0">
                <a:solidFill>
                  <a:srgbClr val="00506E"/>
                </a:solidFill>
                <a:latin typeface="Helvetica 55 Roman" pitchFamily="34" charset="0"/>
                <a:ea typeface="宋体" panose="02010600030101010101" pitchFamily="2" charset="-122"/>
              </a:rPr>
              <a:t>     3.pagination</a:t>
            </a:r>
            <a:r>
              <a:rPr lang="zh-CN" altLang="en-US" sz="2000" b="1" dirty="0">
                <a:solidFill>
                  <a:srgbClr val="00506E"/>
                </a:solidFill>
                <a:latin typeface="Arial" panose="020B0604020202020204" pitchFamily="34" charset="0"/>
                <a:ea typeface="MingLiU" panose="02020509000000000000" pitchFamily="49" charset="-120"/>
              </a:rPr>
              <a:t>控件            </a:t>
            </a:r>
            <a:r>
              <a:rPr lang="en-US" altLang="zh-CN" sz="2000" b="1" dirty="0">
                <a:solidFill>
                  <a:srgbClr val="00506E"/>
                </a:solidFill>
                <a:latin typeface="Helvetica 55 Roman" pitchFamily="34" charset="0"/>
                <a:ea typeface="宋体" panose="02010600030101010101" pitchFamily="2" charset="-122"/>
              </a:rPr>
              <a:t>4.dialog</a:t>
            </a:r>
            <a:r>
              <a:rPr lang="zh-CN" altLang="en-US" sz="2000" b="1" dirty="0">
                <a:solidFill>
                  <a:srgbClr val="00506E"/>
                </a:solidFill>
                <a:latin typeface="Arial" panose="020B0604020202020204" pitchFamily="34" charset="0"/>
                <a:ea typeface="MingLiU" panose="02020509000000000000" pitchFamily="49" charset="-120"/>
              </a:rPr>
              <a:t>控件  </a:t>
            </a:r>
            <a:endParaRPr lang="zh-CN" altLang="en-US" sz="2000" b="1" dirty="0">
              <a:solidFill>
                <a:srgbClr val="00506E"/>
              </a:solidFill>
              <a:latin typeface="Arial" panose="020B0604020202020204" pitchFamily="34" charset="0"/>
              <a:ea typeface="MingLiU" panose="02020509000000000000" pitchFamily="49" charset="-120"/>
            </a:endParaRPr>
          </a:p>
          <a:p>
            <a:pPr lvl="0" indent="0">
              <a:spcBef>
                <a:spcPct val="20000"/>
              </a:spcBef>
            </a:pPr>
            <a:r>
              <a:rPr lang="en-US" altLang="zh-CN" sz="2000" b="1" dirty="0">
                <a:solidFill>
                  <a:srgbClr val="00506E"/>
                </a:solidFill>
                <a:latin typeface="Helvetica 55 Roman" pitchFamily="34" charset="0"/>
                <a:ea typeface="宋体" panose="02010600030101010101" pitchFamily="2" charset="-122"/>
              </a:rPr>
              <a:t>     5.validation</a:t>
            </a:r>
            <a:r>
              <a:rPr lang="zh-CN" altLang="en-US" sz="2000" b="1" dirty="0">
                <a:solidFill>
                  <a:srgbClr val="00506E"/>
                </a:solidFill>
                <a:latin typeface="Arial" panose="020B0604020202020204" pitchFamily="34" charset="0"/>
                <a:ea typeface="MingLiU" panose="02020509000000000000" pitchFamily="49" charset="-120"/>
              </a:rPr>
              <a:t>控件             </a:t>
            </a:r>
            <a:r>
              <a:rPr lang="en-US" altLang="zh-CN" sz="2000" b="1" dirty="0">
                <a:solidFill>
                  <a:srgbClr val="00506E"/>
                </a:solidFill>
                <a:latin typeface="Helvetica 55 Roman" pitchFamily="34" charset="0"/>
                <a:ea typeface="宋体" panose="02010600030101010101" pitchFamily="2" charset="-122"/>
              </a:rPr>
              <a:t>6.</a:t>
            </a:r>
            <a:r>
              <a:rPr lang="en-US" altLang="zh-CN" sz="2000" b="1" dirty="0">
                <a:solidFill>
                  <a:srgbClr val="00506E"/>
                </a:solidFill>
                <a:latin typeface="Helvetica 55 Roman" pitchFamily="34" charset="0"/>
                <a:ea typeface="宋体" panose="02010600030101010101" pitchFamily="2" charset="-122"/>
                <a:sym typeface="MingLiU" panose="02020509000000000000" charset="-122"/>
              </a:rPr>
              <a:t>fileUpload</a:t>
            </a:r>
            <a:r>
              <a:rPr lang="zh-CN" altLang="en-US" sz="2000" b="1" dirty="0">
                <a:solidFill>
                  <a:srgbClr val="00506E"/>
                </a:solidFill>
                <a:latin typeface="Arial" panose="020B0604020202020204" pitchFamily="34" charset="0"/>
                <a:ea typeface="MingLiU" panose="02020509000000000000" pitchFamily="49" charset="-120"/>
                <a:sym typeface="MingLiU" panose="02020509000000000000" charset="-122"/>
              </a:rPr>
              <a:t>控件</a:t>
            </a:r>
            <a:r>
              <a:rPr lang="zh-CN" altLang="en-US" sz="2000" b="1" dirty="0">
                <a:solidFill>
                  <a:srgbClr val="00506E"/>
                </a:solidFill>
                <a:latin typeface="Arial" panose="020B0604020202020204" pitchFamily="34" charset="0"/>
                <a:ea typeface="MingLiU" panose="02020509000000000000" pitchFamily="49" charset="-120"/>
              </a:rPr>
              <a:t>                  </a:t>
            </a:r>
            <a:endParaRPr lang="zh-CN" altLang="en-US" sz="2000" b="1" dirty="0">
              <a:solidFill>
                <a:srgbClr val="00506E"/>
              </a:solidFill>
              <a:latin typeface="Arial" panose="020B0604020202020204" pitchFamily="34" charset="0"/>
              <a:ea typeface="MingLiU" panose="02020509000000000000" pitchFamily="49" charset="-120"/>
            </a:endParaRPr>
          </a:p>
          <a:p>
            <a:pPr lvl="1" indent="0">
              <a:spcBef>
                <a:spcPct val="20000"/>
              </a:spcBef>
            </a:pPr>
            <a:r>
              <a:rPr lang="zh-CN" altLang="en-US" sz="2000" b="1" dirty="0">
                <a:solidFill>
                  <a:srgbClr val="00506E"/>
                </a:solidFill>
                <a:latin typeface="Arial" panose="020B0604020202020204" pitchFamily="34" charset="0"/>
                <a:ea typeface="MingLiU" panose="02020509000000000000" pitchFamily="49" charset="-120"/>
              </a:rPr>
              <a:t> </a:t>
            </a:r>
            <a:r>
              <a:rPr lang="en-US" altLang="zh-CN" sz="2000" b="1" dirty="0">
                <a:solidFill>
                  <a:srgbClr val="00506E"/>
                </a:solidFill>
                <a:latin typeface="Helvetica 55 Roman" pitchFamily="34" charset="0"/>
                <a:ea typeface="宋体" panose="02010600030101010101" pitchFamily="2" charset="-122"/>
              </a:rPr>
              <a:t>7.</a:t>
            </a:r>
            <a:r>
              <a:rPr lang="en-US" altLang="zh-CN" sz="2000" b="1" dirty="0">
                <a:solidFill>
                  <a:srgbClr val="00506E"/>
                </a:solidFill>
                <a:latin typeface="Helvetica 55 Roman" pitchFamily="34" charset="0"/>
                <a:ea typeface="宋体" panose="02010600030101010101" pitchFamily="2" charset="-122"/>
                <a:sym typeface="MingLiU" panose="02020509000000000000" charset="-122"/>
              </a:rPr>
              <a:t>chart</a:t>
            </a:r>
            <a:r>
              <a:rPr lang="zh-CN" altLang="en-US" sz="2000" b="1" dirty="0">
                <a:solidFill>
                  <a:srgbClr val="00506E"/>
                </a:solidFill>
                <a:latin typeface="Arial" panose="020B0604020202020204" pitchFamily="34" charset="0"/>
                <a:ea typeface="MingLiU" panose="02020509000000000000" pitchFamily="49" charset="-120"/>
                <a:sym typeface="MingLiU" panose="02020509000000000000" charset="-122"/>
              </a:rPr>
              <a:t>图表控件</a:t>
            </a:r>
            <a:r>
              <a:rPr lang="zh-CN" altLang="en-US" sz="2000" b="1" dirty="0">
                <a:solidFill>
                  <a:srgbClr val="00506E"/>
                </a:solidFill>
                <a:latin typeface="Arial" panose="020B0604020202020204" pitchFamily="34" charset="0"/>
                <a:ea typeface="MingLiU" panose="02020509000000000000" pitchFamily="49" charset="-120"/>
              </a:rPr>
              <a:t>              </a:t>
            </a:r>
            <a:r>
              <a:rPr lang="en-US" altLang="zh-CN" sz="2000" b="1" dirty="0">
                <a:solidFill>
                  <a:srgbClr val="00506E"/>
                </a:solidFill>
                <a:latin typeface="Helvetica 55 Roman" pitchFamily="34" charset="0"/>
                <a:ea typeface="宋体" panose="02010600030101010101" pitchFamily="2" charset="-122"/>
              </a:rPr>
              <a:t>8.datePicker</a:t>
            </a:r>
            <a:r>
              <a:rPr lang="zh-CN" altLang="en-US" sz="2000" b="1" dirty="0">
                <a:solidFill>
                  <a:srgbClr val="00506E"/>
                </a:solidFill>
                <a:latin typeface="Arial" panose="020B0604020202020204" pitchFamily="34" charset="0"/>
                <a:ea typeface="MingLiU" panose="02020509000000000000" pitchFamily="49" charset="-120"/>
              </a:rPr>
              <a:t>控件 </a:t>
            </a:r>
            <a:endParaRPr lang="zh-CN" altLang="en-US" sz="2000" b="1" dirty="0">
              <a:solidFill>
                <a:srgbClr val="00506E"/>
              </a:solidFill>
              <a:latin typeface="Arial" panose="020B0604020202020204" pitchFamily="34" charset="0"/>
              <a:ea typeface="MingLiU" panose="02020509000000000000" pitchFamily="49" charset="-120"/>
            </a:endParaRPr>
          </a:p>
          <a:p>
            <a:pPr lvl="1" indent="0">
              <a:spcBef>
                <a:spcPct val="20000"/>
              </a:spcBef>
            </a:pPr>
            <a:r>
              <a:rPr lang="en-US" altLang="zh-CN" sz="2000" b="1" dirty="0">
                <a:solidFill>
                  <a:srgbClr val="00506E"/>
                </a:solidFill>
                <a:latin typeface="Helvetica 55 Roman" pitchFamily="34" charset="0"/>
                <a:ea typeface="宋体" panose="02010600030101010101" pitchFamily="2" charset="-122"/>
              </a:rPr>
              <a:t>9.timePicker</a:t>
            </a:r>
            <a:r>
              <a:rPr lang="zh-CN" altLang="en-US" sz="2000" b="1" dirty="0">
                <a:solidFill>
                  <a:srgbClr val="00506E"/>
                </a:solidFill>
                <a:latin typeface="Arial" panose="020B0604020202020204" pitchFamily="34" charset="0"/>
                <a:ea typeface="MingLiU" panose="02020509000000000000" pitchFamily="49" charset="-120"/>
              </a:rPr>
              <a:t>控件            </a:t>
            </a:r>
            <a:r>
              <a:rPr lang="en-US" altLang="zh-CN" sz="2000" b="1" dirty="0">
                <a:solidFill>
                  <a:srgbClr val="00506E"/>
                </a:solidFill>
                <a:latin typeface="Helvetica 55 Roman" pitchFamily="34" charset="0"/>
                <a:ea typeface="宋体" panose="02010600030101010101" pitchFamily="2" charset="-122"/>
              </a:rPr>
              <a:t>10.tree</a:t>
            </a:r>
            <a:r>
              <a:rPr lang="zh-CN" altLang="en-US" sz="2000" b="1" dirty="0">
                <a:solidFill>
                  <a:srgbClr val="00506E"/>
                </a:solidFill>
                <a:latin typeface="Arial" panose="020B0604020202020204" pitchFamily="34" charset="0"/>
                <a:ea typeface="MingLiU" panose="02020509000000000000" pitchFamily="49" charset="-120"/>
              </a:rPr>
              <a:t>控件	         </a:t>
            </a:r>
            <a:endParaRPr lang="zh-CN" altLang="en-US" sz="2000" b="1" dirty="0">
              <a:solidFill>
                <a:srgbClr val="00506E"/>
              </a:solidFill>
              <a:latin typeface="Arial" panose="020B0604020202020204" pitchFamily="34" charset="0"/>
              <a:ea typeface="MingLiU" panose="02020509000000000000" pitchFamily="49" charset="-120"/>
            </a:endParaRPr>
          </a:p>
          <a:p>
            <a:pPr lvl="1" indent="0">
              <a:spcBef>
                <a:spcPct val="20000"/>
              </a:spcBef>
            </a:pPr>
            <a:r>
              <a:rPr lang="en-US" altLang="zh-CN" sz="2000" b="1" dirty="0">
                <a:solidFill>
                  <a:srgbClr val="00506E"/>
                </a:solidFill>
                <a:latin typeface="Helvetica 55 Roman" pitchFamily="34" charset="0"/>
                <a:ea typeface="宋体" panose="02010600030101010101" pitchFamily="2" charset="-122"/>
              </a:rPr>
              <a:t>11.</a:t>
            </a:r>
            <a:r>
              <a:rPr lang="zh-CN" altLang="en-US" sz="2000" b="1" dirty="0">
                <a:solidFill>
                  <a:srgbClr val="00506E"/>
                </a:solidFill>
                <a:latin typeface="Arial" panose="020B0604020202020204" pitchFamily="34" charset="0"/>
                <a:ea typeface="MingLiU" panose="02020509000000000000" pitchFamily="49" charset="-120"/>
                <a:sym typeface="MingLiU" panose="02020509000000000000" charset="-122"/>
              </a:rPr>
              <a:t>基于</a:t>
            </a:r>
            <a:r>
              <a:rPr lang="en-US" altLang="zh-CN" sz="2000" b="1" dirty="0">
                <a:solidFill>
                  <a:srgbClr val="00506E"/>
                </a:solidFill>
                <a:latin typeface="Helvetica 55 Roman" pitchFamily="34" charset="0"/>
                <a:ea typeface="宋体" panose="02010600030101010101" pitchFamily="2" charset="-122"/>
                <a:sym typeface="MingLiU" panose="02020509000000000000" charset="-122"/>
              </a:rPr>
              <a:t>bootstrap</a:t>
            </a:r>
            <a:r>
              <a:rPr lang="zh-CN" altLang="en-US" sz="2000" b="1" dirty="0">
                <a:solidFill>
                  <a:srgbClr val="00506E"/>
                </a:solidFill>
                <a:latin typeface="Arial" panose="020B0604020202020204" pitchFamily="34" charset="0"/>
                <a:ea typeface="MingLiU" panose="02020509000000000000" pitchFamily="49" charset="-120"/>
                <a:sym typeface="MingLiU" panose="02020509000000000000" charset="-122"/>
              </a:rPr>
              <a:t>的样式风格</a:t>
            </a:r>
            <a:endParaRPr lang="zh-CN" altLang="en-US" sz="2000" b="1" dirty="0">
              <a:solidFill>
                <a:srgbClr val="00506E"/>
              </a:solidFill>
              <a:latin typeface="Arial" panose="020B0604020202020204" pitchFamily="34" charset="0"/>
              <a:ea typeface="宋体" panose="02010600030101010101" pitchFamily="2" charset="-122"/>
              <a:sym typeface="MingLiU" panose="02020509000000000000" charset="-122"/>
            </a:endParaRPr>
          </a:p>
          <a:p>
            <a:pPr lvl="0" indent="0">
              <a:spcBef>
                <a:spcPct val="20000"/>
              </a:spcBef>
            </a:pPr>
            <a:endParaRPr lang="zh-CN" altLang="en-US" sz="2400" b="1" dirty="0">
              <a:solidFill>
                <a:srgbClr val="00506E"/>
              </a:solidFill>
              <a:latin typeface="Arial" panose="020B0604020202020204" pitchFamily="34" charset="0"/>
              <a:ea typeface="MingLiU" panose="02020509000000000000" pitchFamily="49" charset="-12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的使用</a:t>
            </a:r>
            <a:r>
              <a:rPr lang="en-US" altLang="zh-CN" sz="3200" dirty="0"/>
              <a:t>-dialog</a:t>
            </a:r>
            <a:endParaRPr lang="zh-CN" altLang="en-US" sz="3200" dirty="0">
              <a:latin typeface="Times New Roman" panose="02020603050405020304" pitchFamily="18" charset="0"/>
            </a:endParaRPr>
          </a:p>
        </p:txBody>
      </p:sp>
      <p:sp>
        <p:nvSpPr>
          <p:cNvPr id="20482" name="Rectangle 3"/>
          <p:cNvSpPr txBox="1"/>
          <p:nvPr/>
        </p:nvSpPr>
        <p:spPr>
          <a:xfrm>
            <a:off x="325438" y="552450"/>
            <a:ext cx="8680450" cy="5254625"/>
          </a:xfrm>
          <a:prstGeom prst="rect">
            <a:avLst/>
          </a:prstGeom>
          <a:noFill/>
          <a:ln w="9525">
            <a:noFill/>
          </a:ln>
        </p:spPr>
        <p:txBody>
          <a:bodyPr anchor="t"/>
          <a:p>
            <a:pPr lvl="0" indent="0" fontAlgn="base">
              <a:spcBef>
                <a:spcPct val="20000"/>
              </a:spcBef>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举例</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——edit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（不运用已有</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模板，重新实现</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dialog</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内所有内容）</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marL="457200" lvl="0" indent="-457200" fontAlgn="base">
              <a:spcBef>
                <a:spcPct val="20000"/>
              </a:spcBef>
              <a:buClrTx/>
              <a:buFont typeface="+mj-lt"/>
              <a:buAutoNum type="arabicPeriod" startAt="3"/>
            </a:pPr>
            <a:endParaRPr lang="zh-CN" altLang="en-US" sz="20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en-US" altLang="zh-CN"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endParaRPr>
          </a:p>
          <a:p>
            <a:pPr lvl="0" algn="l"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sym typeface="+mn-ea"/>
              </a:rPr>
              <a:t>          </a:t>
            </a:r>
            <a:endParaRPr lang="zh-CN" altLang="en-US" sz="1600" b="1" strike="noStrike" noProof="1" dirty="0">
              <a:solidFill>
                <a:srgbClr val="00506E"/>
              </a:solidFill>
              <a:latin typeface="Helvetica 55 Roman" pitchFamily="34" charset="0"/>
              <a:cs typeface="+mn-ea"/>
              <a:sym typeface="+mn-ea"/>
            </a:endParaRPr>
          </a:p>
          <a:p>
            <a:pPr marL="457200" lvl="0" indent="-4572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algn="ctr" fontAlgn="base">
              <a:spcBef>
                <a:spcPct val="20000"/>
              </a:spcBef>
            </a:pPr>
            <a:endParaRPr lang="en-US" altLang="zh-CN" sz="1200" b="1" strike="noStrike" noProof="1" dirty="0">
              <a:solidFill>
                <a:schemeClr val="tx1"/>
              </a:solidFill>
              <a:latin typeface="Helvetica 55 Roman" pitchFamily="34" charset="0"/>
              <a:ea typeface="宋体" panose="02010600030101010101" pitchFamily="2" charset="-122"/>
            </a:endParaRPr>
          </a:p>
          <a:p>
            <a:pPr lvl="0" indent="0" algn="ctr" fontAlgn="base">
              <a:spcBef>
                <a:spcPct val="20000"/>
              </a:spcBef>
            </a:pPr>
            <a:endParaRPr lang="zh-CN" altLang="en-US" sz="1200" b="1" strike="noStrike" noProof="1" dirty="0">
              <a:solidFill>
                <a:schemeClr val="tx1"/>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32771" name="文本框 12"/>
          <p:cNvSpPr txBox="1"/>
          <p:nvPr/>
        </p:nvSpPr>
        <p:spPr>
          <a:xfrm>
            <a:off x="1683068" y="3667125"/>
            <a:ext cx="1801812"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edit</a:t>
            </a:r>
            <a:r>
              <a:rPr lang="zh-CN" altLang="en-US" sz="1200" b="1">
                <a:solidFill>
                  <a:srgbClr val="00506E"/>
                </a:solidFill>
                <a:latin typeface="Arial" panose="020B0604020202020204" pitchFamily="34" charset="0"/>
                <a:ea typeface="宋体" panose="02010600030101010101" pitchFamily="2" charset="-122"/>
              </a:rPr>
              <a:t>类</a:t>
            </a:r>
            <a:r>
              <a:rPr lang="en-US" altLang="zh-CN" sz="1200" b="1">
                <a:solidFill>
                  <a:srgbClr val="00506E"/>
                </a:solidFill>
                <a:latin typeface="Arial" panose="020B0604020202020204" pitchFamily="34" charset="0"/>
                <a:ea typeface="宋体" panose="02010600030101010101" pitchFamily="2" charset="-122"/>
              </a:rPr>
              <a:t>dialog</a:t>
            </a:r>
            <a:r>
              <a:rPr lang="zh-CN" altLang="en-US" sz="1200" b="1">
                <a:solidFill>
                  <a:srgbClr val="00506E"/>
                </a:solidFill>
                <a:latin typeface="Arial" panose="020B0604020202020204" pitchFamily="34" charset="0"/>
                <a:ea typeface="宋体" panose="02010600030101010101" pitchFamily="2" charset="-122"/>
              </a:rPr>
              <a:t>配置示例</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2" name="图片 1" descr="1"/>
          <p:cNvPicPr>
            <a:picLocks noChangeAspect="1"/>
          </p:cNvPicPr>
          <p:nvPr/>
        </p:nvPicPr>
        <p:blipFill>
          <a:blip r:embed="rId1"/>
          <a:stretch>
            <a:fillRect/>
          </a:stretch>
        </p:blipFill>
        <p:spPr>
          <a:xfrm>
            <a:off x="325755" y="1379855"/>
            <a:ext cx="4516120" cy="2261235"/>
          </a:xfrm>
          <a:prstGeom prst="rect">
            <a:avLst/>
          </a:prstGeom>
        </p:spPr>
      </p:pic>
      <p:pic>
        <p:nvPicPr>
          <p:cNvPr id="5" name="图片 4" descr="1"/>
          <p:cNvPicPr>
            <a:picLocks noChangeAspect="1"/>
          </p:cNvPicPr>
          <p:nvPr/>
        </p:nvPicPr>
        <p:blipFill>
          <a:blip r:embed="rId2"/>
          <a:stretch>
            <a:fillRect/>
          </a:stretch>
        </p:blipFill>
        <p:spPr>
          <a:xfrm>
            <a:off x="5266055" y="3309620"/>
            <a:ext cx="3567430" cy="2497455"/>
          </a:xfrm>
          <a:prstGeom prst="rect">
            <a:avLst/>
          </a:prstGeom>
        </p:spPr>
      </p:pic>
      <p:sp>
        <p:nvSpPr>
          <p:cNvPr id="6" name="文本框 12"/>
          <p:cNvSpPr txBox="1"/>
          <p:nvPr/>
        </p:nvSpPr>
        <p:spPr>
          <a:xfrm>
            <a:off x="6691948" y="5878830"/>
            <a:ext cx="1801812" cy="274320"/>
          </a:xfrm>
          <a:prstGeom prst="rect">
            <a:avLst/>
          </a:prstGeom>
          <a:noFill/>
          <a:ln w="9525">
            <a:noFill/>
          </a:ln>
        </p:spPr>
        <p:txBody>
          <a:bodyPr wrap="square" anchor="t">
            <a:spAutoFit/>
          </a:bodyPr>
          <a:p>
            <a:pPr lvl="0" indent="0"/>
            <a:r>
              <a:rPr lang="zh-CN" altLang="en-US" sz="1200" b="1">
                <a:solidFill>
                  <a:srgbClr val="00506E"/>
                </a:solidFill>
                <a:latin typeface="Arial" panose="020B0604020202020204" pitchFamily="34" charset="0"/>
                <a:ea typeface="宋体" panose="02010600030101010101" pitchFamily="2" charset="-122"/>
              </a:rPr>
              <a:t>展示效果图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7" name="文本框 12"/>
          <p:cNvSpPr txBox="1"/>
          <p:nvPr/>
        </p:nvSpPr>
        <p:spPr>
          <a:xfrm>
            <a:off x="131445" y="4399915"/>
            <a:ext cx="4883785" cy="914400"/>
          </a:xfrm>
          <a:prstGeom prst="rect">
            <a:avLst/>
          </a:prstGeom>
          <a:noFill/>
          <a:ln w="9525">
            <a:solidFill>
              <a:schemeClr val="tx1"/>
            </a:solidFill>
            <a:prstDash val="sysDot"/>
          </a:ln>
        </p:spPr>
        <p:txBody>
          <a:bodyPr wrap="square" anchor="t">
            <a:spAutoFit/>
          </a:bodyPr>
          <a:p>
            <a:pPr lvl="0" indent="0"/>
            <a:r>
              <a:rPr lang="zh-CN" altLang="en-US" b="1">
                <a:solidFill>
                  <a:srgbClr val="00506E"/>
                </a:solidFill>
                <a:latin typeface="+mn-lt"/>
                <a:ea typeface="+mn-lt"/>
              </a:rPr>
              <a:t>说明：</a:t>
            </a:r>
            <a:endParaRPr lang="zh-CN" altLang="en-US" b="1">
              <a:solidFill>
                <a:srgbClr val="00506E"/>
              </a:solidFill>
              <a:latin typeface="+mn-lt"/>
              <a:ea typeface="+mn-lt"/>
            </a:endParaRPr>
          </a:p>
          <a:p>
            <a:pPr lvl="0" indent="0"/>
            <a:r>
              <a:rPr lang="en-US" altLang="zh-CN" b="1">
                <a:solidFill>
                  <a:srgbClr val="00506E"/>
                </a:solidFill>
                <a:latin typeface="+mn-lt"/>
                <a:ea typeface="+mn-lt"/>
              </a:rPr>
              <a:t>templateUrl</a:t>
            </a:r>
            <a:r>
              <a:rPr lang="zh-CN" altLang="en-US" b="1">
                <a:solidFill>
                  <a:srgbClr val="00506E"/>
                </a:solidFill>
                <a:latin typeface="+mn-lt"/>
              </a:rPr>
              <a:t>属性</a:t>
            </a:r>
            <a:r>
              <a:rPr lang="zh-CN" altLang="en-US" b="1">
                <a:solidFill>
                  <a:srgbClr val="00506E"/>
                </a:solidFill>
                <a:latin typeface="+mn-lt"/>
                <a:ea typeface="+mn-lt"/>
              </a:rPr>
              <a:t>所对应的</a:t>
            </a:r>
            <a:r>
              <a:rPr lang="en-US" altLang="zh-CN" b="1">
                <a:solidFill>
                  <a:srgbClr val="00506E"/>
                </a:solidFill>
                <a:latin typeface="+mn-lt"/>
                <a:ea typeface="+mn-lt"/>
              </a:rPr>
              <a:t>html</a:t>
            </a:r>
            <a:r>
              <a:rPr lang="zh-CN" altLang="en-US" b="1">
                <a:solidFill>
                  <a:srgbClr val="00506E"/>
                </a:solidFill>
                <a:latin typeface="+mn-lt"/>
                <a:ea typeface="+mn-lt"/>
              </a:rPr>
              <a:t>即为</a:t>
            </a:r>
            <a:r>
              <a:rPr lang="en-US" altLang="zh-CN" b="1">
                <a:solidFill>
                  <a:srgbClr val="00506E"/>
                </a:solidFill>
                <a:latin typeface="+mn-lt"/>
                <a:ea typeface="+mn-lt"/>
              </a:rPr>
              <a:t>dialog</a:t>
            </a:r>
            <a:r>
              <a:rPr lang="zh-CN" altLang="en-US" b="1">
                <a:solidFill>
                  <a:srgbClr val="00506E"/>
                </a:solidFill>
                <a:latin typeface="+mn-lt"/>
                <a:ea typeface="+mn-lt"/>
              </a:rPr>
              <a:t>里面的展示的内容的实现。</a:t>
            </a:r>
            <a:endParaRPr lang="zh-CN" altLang="en-US" b="1">
              <a:solidFill>
                <a:srgbClr val="00506E"/>
              </a:solidFill>
              <a:latin typeface="+mn-lt"/>
              <a:ea typeface="+mn-lt"/>
            </a:endParaRPr>
          </a:p>
        </p:txBody>
      </p:sp>
    </p:spTree>
  </p:cSld>
  <p:clrMapOvr>
    <a:masterClrMapping/>
  </p:clrMapOvr>
  <p:transition spd="med">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Swan2.0</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-validation</a:t>
            </a:r>
            <a:endParaRPr kumimoji="0" lang="zh-CN" altLang="en-US" sz="32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1506" name="Rectangle 3"/>
          <p:cNvSpPr txBox="1"/>
          <p:nvPr/>
        </p:nvSpPr>
        <p:spPr>
          <a:xfrm>
            <a:off x="395288" y="1125538"/>
            <a:ext cx="8351838" cy="4822825"/>
          </a:xfrm>
          <a:prstGeom prst="rect">
            <a:avLst/>
          </a:prstGeom>
          <a:noFill/>
          <a:ln w="9525">
            <a:noFill/>
          </a:ln>
        </p:spPr>
        <p:txBody>
          <a:bodyPr anchor="t"/>
          <a:p>
            <a:pPr lvl="0" indent="0" fontAlgn="base">
              <a:spcBef>
                <a:spcPct val="20000"/>
              </a:spcBef>
            </a:pPr>
            <a:r>
              <a:rPr lang="en-US" altLang="zh-CN" sz="2000" b="1" strike="noStrike" noProof="1" dirty="0">
                <a:solidFill>
                  <a:srgbClr val="00506E"/>
                </a:solidFill>
                <a:latin typeface="Helvetica 55 Roman" pitchFamily="34" charset="0"/>
                <a:ea typeface="宋体" panose="02010600030101010101" pitchFamily="2" charset="-122"/>
                <a:cs typeface="+mn-ea"/>
              </a:rPr>
              <a:t>validation</a:t>
            </a:r>
            <a:r>
              <a:rPr lang="zh-CN" altLang="en-US" sz="2000" b="1" strike="noStrike" noProof="1" dirty="0">
                <a:solidFill>
                  <a:srgbClr val="00506E"/>
                </a:solidFill>
                <a:latin typeface="Helvetica 55 Roman" pitchFamily="34" charset="0"/>
                <a:ea typeface="宋体" panose="02010600030101010101" pitchFamily="2" charset="-122"/>
                <a:cs typeface="+mn-ea"/>
              </a:rPr>
              <a:t>的使用有以下步骤：</a:t>
            </a: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模块加载</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在需要</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validation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控件的页面的路由定义中加载</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validation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模块，如下所示</a:t>
            </a: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sym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sym typeface="+mn-ea"/>
              </a:rPr>
              <a:t>validation</a:t>
            </a:r>
            <a:r>
              <a:rPr lang="zh-CN" altLang="en-US" sz="1200" b="1" strike="noStrike" noProof="1" dirty="0">
                <a:solidFill>
                  <a:srgbClr val="00506E"/>
                </a:solidFill>
                <a:latin typeface="Helvetica 55 Roman" pitchFamily="34" charset="0"/>
                <a:ea typeface="宋体" panose="02010600030101010101" pitchFamily="2" charset="-122"/>
                <a:cs typeface="+mn-ea"/>
                <a:sym typeface="+mn-ea"/>
              </a:rPr>
              <a:t>模块加载示例图</a:t>
            </a:r>
            <a:endParaRPr lang="zh-CN" altLang="en-US" sz="12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sym typeface="+mn-ea"/>
            </a:endParaRPr>
          </a:p>
          <a:p>
            <a:pPr marL="457200" lvl="0" indent="-457200" fontAlgn="base">
              <a:spcBef>
                <a:spcPct val="20000"/>
              </a:spcBef>
              <a:buClrTx/>
              <a:buFont typeface="+mj-lt"/>
              <a:buAutoNum type="arabicPeriod"/>
            </a:pPr>
            <a:endParaRPr lang="zh-CN" altLang="en-US" sz="2000" b="1" strike="noStrike" noProof="1" dirty="0">
              <a:solidFill>
                <a:srgbClr val="00506E"/>
              </a:solidFill>
              <a:latin typeface="Helvetica 55 Roman"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819910" y="2269490"/>
            <a:ext cx="5504815" cy="3515995"/>
          </a:xfrm>
          <a:prstGeom prst="rect">
            <a:avLst/>
          </a:prstGeom>
          <a:ln>
            <a:solidFill>
              <a:schemeClr val="tx1"/>
            </a:solidFill>
          </a:ln>
        </p:spPr>
      </p:pic>
    </p:spTree>
  </p:cSld>
  <p:clrMapOvr>
    <a:masterClrMapping/>
  </p:clrMapOvr>
  <p:transition spd="med">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-validation</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1125538"/>
            <a:ext cx="8628063" cy="4824413"/>
          </a:xfrm>
          <a:prstGeom prst="rect">
            <a:avLst/>
          </a:prstGeom>
          <a:noFill/>
          <a:ln w="9525">
            <a:noFill/>
          </a:ln>
        </p:spPr>
        <p:txBody>
          <a:bodyPr anchor="t"/>
          <a:p>
            <a:pPr marL="457200" lvl="0" indent="-457200" fontAlgn="base">
              <a:spcBef>
                <a:spcPct val="20000"/>
              </a:spcBef>
              <a:buClrTx/>
              <a:buFont typeface="+mj-lt"/>
              <a:buAutoNum type="arabicPeriod" startAt="2"/>
            </a:pPr>
            <a:r>
              <a:rPr lang="en-US" altLang="zh-CN" sz="2000" b="1" strike="noStrike" noProof="1" dirty="0">
                <a:solidFill>
                  <a:srgbClr val="00506E"/>
                </a:solidFill>
                <a:latin typeface="Helvetica 55 Roman" pitchFamily="34" charset="0"/>
                <a:ea typeface="宋体" panose="02010600030101010101" pitchFamily="2" charset="-122"/>
                <a:cs typeface="+mn-ea"/>
              </a:rPr>
              <a:t>view</a:t>
            </a:r>
            <a:r>
              <a:rPr lang="zh-CN" altLang="en-US" sz="2000" b="1" strike="noStrike" noProof="1" dirty="0">
                <a:solidFill>
                  <a:srgbClr val="00506E"/>
                </a:solidFill>
                <a:latin typeface="Helvetica 55 Roman" pitchFamily="34" charset="0"/>
                <a:ea typeface="宋体" panose="02010600030101010101" pitchFamily="2" charset="-122"/>
                <a:cs typeface="+mn-ea"/>
              </a:rPr>
              <a:t>的实现</a:t>
            </a:r>
            <a:endParaRPr lang="zh-CN" altLang="en-US" sz="2000" b="1" strike="noStrike" noProof="1" dirty="0">
              <a:solidFill>
                <a:srgbClr val="00506E"/>
              </a:solidFill>
              <a:latin typeface="Helvetica 55 Roman" pitchFamily="34" charset="0"/>
              <a:ea typeface="宋体" panose="02010600030101010101" pitchFamily="2" charset="-122"/>
              <a:cs typeface="+mn-ea"/>
            </a:endParaRPr>
          </a:p>
          <a:p>
            <a:pPr marL="457200" lvl="0" indent="-457200" fontAlgn="base">
              <a:spcBef>
                <a:spcPct val="20000"/>
              </a:spcBef>
              <a:buClrTx/>
              <a:buFont typeface="+mj-lt"/>
              <a:buAutoNum type="arabicPeriod" startAt="2"/>
            </a:pPr>
            <a:endParaRPr lang="zh-CN" altLang="en-US"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zh-CN" altLang="en-US" sz="20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r>
              <a:rPr lang="en-US" altLang="zh-CN" sz="1200" b="1" strike="noStrike" noProof="1" dirty="0">
                <a:solidFill>
                  <a:srgbClr val="00506E"/>
                </a:solidFill>
                <a:latin typeface="宋体" panose="02010600030101010101" pitchFamily="2" charset="-122"/>
                <a:ea typeface="宋体" panose="02010600030101010101" pitchFamily="2" charset="-122"/>
                <a:cs typeface="+mn-ea"/>
              </a:rPr>
              <a:t>validation </a:t>
            </a:r>
            <a:r>
              <a:rPr lang="zh-CN" altLang="en-US" sz="1200" b="1" strike="noStrike" noProof="1" dirty="0">
                <a:solidFill>
                  <a:srgbClr val="00506E"/>
                </a:solidFill>
                <a:latin typeface="宋体" panose="02010600030101010101" pitchFamily="2" charset="-122"/>
                <a:ea typeface="宋体" panose="02010600030101010101" pitchFamily="2" charset="-122"/>
                <a:cs typeface="+mn-ea"/>
              </a:rPr>
              <a:t>示例图</a:t>
            </a:r>
            <a:endParaRPr lang="zh-CN" altLang="en-US" sz="1200" b="1" strike="noStrike" noProof="1" dirty="0">
              <a:solidFill>
                <a:srgbClr val="00506E"/>
              </a:solidFill>
              <a:latin typeface="宋体" panose="02010600030101010101" pitchFamily="2" charset="-122"/>
              <a:ea typeface="宋体" panose="02010600030101010101" pitchFamily="2" charset="-122"/>
              <a:cs typeface="+mn-ea"/>
            </a:endParaRPr>
          </a:p>
          <a:p>
            <a:pPr lvl="0" algn="l" fontAlgn="base">
              <a:spcBef>
                <a:spcPct val="2000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rPr>
              <a:t>属性说明：</a:t>
            </a:r>
            <a:endParaRPr lang="zh-CN" altLang="en-US" sz="1400" b="1" strike="noStrike" noProof="1" dirty="0">
              <a:solidFill>
                <a:schemeClr val="tx1"/>
              </a:solidFill>
              <a:latin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validator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：该属性值为验证规则名称，</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validation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模块中已经定义了常见的基本验证规则，包括：</a:t>
            </a:r>
            <a:endParaRPr lang="zh-CN" altLang="en-US" sz="1400" b="1" strike="noStrike" noProof="1" dirty="0">
              <a:solidFill>
                <a:srgbClr val="00506E"/>
              </a:solidFill>
              <a:latin typeface="Helvetica 55 Roman" pitchFamily="34" charset="0"/>
              <a:ea typeface="宋体" panose="02010600030101010101" pitchFamily="2" charset="-122"/>
            </a:endParaRPr>
          </a:p>
          <a:p>
            <a:pPr marL="742950" lvl="1" indent="-285750" fontAlgn="base">
              <a:lnSpc>
                <a:spcPct val="150000"/>
              </a:lnSpc>
              <a:spcBef>
                <a:spcPts val="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required—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验证内容不可为空；</a:t>
            </a:r>
            <a:endParaRPr lang="zh-CN" altLang="en-US" sz="1400" b="1" strike="noStrike" noProof="1" dirty="0">
              <a:solidFill>
                <a:srgbClr val="00506E"/>
              </a:solidFill>
              <a:latin typeface="Helvetica 55 Roman" pitchFamily="34" charset="0"/>
              <a:cs typeface="+mn-ea"/>
              <a:sym typeface="+mn-ea"/>
            </a:endParaRPr>
          </a:p>
          <a:p>
            <a:pPr marL="742950" lvl="1" indent="-285750" fontAlgn="base">
              <a:lnSpc>
                <a:spcPct val="150000"/>
              </a:lnSpc>
              <a:spcBef>
                <a:spcPts val="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email—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验证内容必须为邮箱格式；</a:t>
            </a:r>
            <a:endParaRPr lang="zh-CN" altLang="en-US" sz="1400" b="1" strike="noStrike" noProof="1" dirty="0">
              <a:solidFill>
                <a:srgbClr val="00506E"/>
              </a:solidFill>
              <a:latin typeface="Helvetica 55 Roman" pitchFamily="34" charset="0"/>
              <a:cs typeface="+mn-ea"/>
              <a:sym typeface="+mn-ea"/>
            </a:endParaRPr>
          </a:p>
          <a:p>
            <a:pPr marL="742950" lvl="1" indent="-285750" fontAlgn="base">
              <a:lnSpc>
                <a:spcPct val="150000"/>
              </a:lnSpc>
              <a:spcBef>
                <a:spcPts val="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maxlength—</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验证内容最大长度不超过所设置长度；</a:t>
            </a:r>
            <a:endParaRPr lang="zh-CN" altLang="en-US" sz="1400" b="1" strike="noStrike" noProof="1" dirty="0">
              <a:solidFill>
                <a:srgbClr val="00506E"/>
              </a:solidFill>
              <a:latin typeface="Helvetica 55 Roman" pitchFamily="34" charset="0"/>
              <a:cs typeface="+mn-ea"/>
              <a:sym typeface="+mn-ea"/>
            </a:endParaRPr>
          </a:p>
          <a:p>
            <a:pPr marL="742950" lvl="1" indent="-285750" fontAlgn="base">
              <a:lnSpc>
                <a:spcPct val="150000"/>
              </a:lnSpc>
              <a:spcBef>
                <a:spcPts val="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minlengt—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验证内容最小长度不可少于所设置长度。</a:t>
            </a:r>
            <a:endParaRPr lang="zh-CN" altLang="en-US" sz="1400" b="1" strike="noStrike" noProof="1" dirty="0">
              <a:solidFill>
                <a:srgbClr val="00506E"/>
              </a:solidFill>
              <a:latin typeface="Helvetica 55 Roman" pitchFamily="34" charset="0"/>
              <a:cs typeface="+mn-ea"/>
              <a:sym typeface="+mn-ea"/>
            </a:endParaRPr>
          </a:p>
          <a:p>
            <a:pPr lvl="0" fontAlgn="base">
              <a:lnSpc>
                <a:spcPct val="150000"/>
              </a:lnSpc>
              <a:spcBef>
                <a:spcPts val="0"/>
              </a:spcBef>
              <a:buClrTx/>
              <a:buFont typeface="Wingdings" panose="05000000000000000000" charset="0"/>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validator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可以设置一个验证规则，也可添加多个验证规则，规则间用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隔开，图中示例为同时验证两           个规则：</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required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输入内容不可为空，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email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输入内容必须为邮箱格式；</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valid-method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：验证的触发方式，可设置选项有 </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blur(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失去焦点时验证</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submit(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提交时验证</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message-id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：验证结果于</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message-id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的标签中展示，如果不定义则自动在输入框之后添加</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&lt;span&gt;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标签用于展示验证错误信息，如图中示例，错误信息会展示在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”emailMessage”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div</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required-error-message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required-success-message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：验证失败或成功的提示信息，如果不配置该属性则会去模块配置中寻找提示信息，在后文详细说明。</a:t>
            </a: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4819" name="图片 3" descr="1"/>
          <p:cNvPicPr>
            <a:picLocks noChangeAspect="1"/>
          </p:cNvPicPr>
          <p:nvPr/>
        </p:nvPicPr>
        <p:blipFill>
          <a:blip r:embed="rId1"/>
          <a:stretch>
            <a:fillRect/>
          </a:stretch>
        </p:blipFill>
        <p:spPr>
          <a:xfrm>
            <a:off x="371475" y="1616075"/>
            <a:ext cx="8401050" cy="466725"/>
          </a:xfrm>
          <a:prstGeom prst="rect">
            <a:avLst/>
          </a:prstGeom>
          <a:noFill/>
          <a:ln w="9525">
            <a:noFill/>
          </a:ln>
        </p:spPr>
      </p:pic>
    </p:spTree>
  </p:cSld>
  <p:clrMapOvr>
    <a:masterClrMapping/>
  </p:clrMapOvr>
  <p:transition spd="med">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-validation</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1125538"/>
            <a:ext cx="8628063" cy="4824413"/>
          </a:xfrm>
          <a:prstGeom prst="rect">
            <a:avLst/>
          </a:prstGeom>
          <a:noFill/>
          <a:ln w="9525">
            <a:noFill/>
          </a:ln>
        </p:spPr>
        <p:txBody>
          <a:bodyPr anchor="t"/>
          <a:p>
            <a:pPr marL="457200" lvl="0" indent="-457200" fontAlgn="base">
              <a:spcBef>
                <a:spcPct val="20000"/>
              </a:spcBef>
              <a:buClrTx/>
              <a:buFont typeface="+mj-lt"/>
              <a:buAutoNum type="arabicPeriod" startAt="3"/>
            </a:pPr>
            <a:r>
              <a:rPr lang="zh-CN" altLang="en-US" sz="1600" b="1" strike="noStrike" noProof="1" dirty="0">
                <a:solidFill>
                  <a:srgbClr val="00506E"/>
                </a:solidFill>
                <a:latin typeface="Helvetica 55 Roman" pitchFamily="34" charset="0"/>
                <a:ea typeface="宋体" panose="02010600030101010101" pitchFamily="2" charset="-122"/>
                <a:cs typeface="+mn-ea"/>
              </a:rPr>
              <a:t>自定义验证规则</a:t>
            </a:r>
            <a:r>
              <a:rPr lang="en-US" altLang="zh-CN" sz="1600" b="1" strike="noStrike" noProof="1" dirty="0">
                <a:solidFill>
                  <a:srgbClr val="00506E"/>
                </a:solidFill>
                <a:latin typeface="Helvetica 55 Roman" pitchFamily="34" charset="0"/>
                <a:ea typeface="宋体" panose="02010600030101010101" pitchFamily="2" charset="-122"/>
                <a:cs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rPr>
              <a:t>正则表达式验证</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r>
              <a:rPr lang="zh-CN" altLang="en-US" sz="1200" b="1" strike="noStrike" noProof="1" dirty="0">
                <a:solidFill>
                  <a:srgbClr val="00506E"/>
                </a:solidFill>
                <a:latin typeface="Helvetica 55 Roman" pitchFamily="34" charset="0"/>
                <a:ea typeface="宋体" panose="02010600030101010101" pitchFamily="2" charset="-122"/>
                <a:cs typeface="+mn-ea"/>
              </a:rPr>
              <a:t>自定义验证规则示例图</a:t>
            </a:r>
            <a:endParaRPr lang="zh-CN" altLang="en-US" sz="1200" b="1" strike="noStrike" noProof="1" dirty="0">
              <a:solidFill>
                <a:srgbClr val="00506E"/>
              </a:solidFill>
              <a:latin typeface="Helvetica 55 Roman" pitchFamily="34" charset="0"/>
              <a:ea typeface="宋体" panose="02010600030101010101" pitchFamily="2" charset="-122"/>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rPr>
              <a:t>新建验证规则模块，依赖</a:t>
            </a:r>
            <a:r>
              <a:rPr lang="en-US" altLang="zh-CN" sz="1400" b="1" strike="noStrike" noProof="1" dirty="0">
                <a:solidFill>
                  <a:srgbClr val="00506E"/>
                </a:solidFill>
                <a:latin typeface="Helvetica 55 Roman" pitchFamily="34" charset="0"/>
                <a:ea typeface="宋体" panose="02010600030101010101" pitchFamily="2" charset="-122"/>
                <a:cs typeface="+mn-ea"/>
              </a:rPr>
              <a:t>validation</a:t>
            </a:r>
            <a:r>
              <a:rPr lang="zh-CN" altLang="en-US" sz="1400" b="1" strike="noStrike" noProof="1" dirty="0">
                <a:solidFill>
                  <a:srgbClr val="00506E"/>
                </a:solidFill>
                <a:latin typeface="Helvetica 55 Roman" pitchFamily="34" charset="0"/>
                <a:ea typeface="宋体" panose="02010600030101010101" pitchFamily="2" charset="-122"/>
                <a:cs typeface="+mn-ea"/>
              </a:rPr>
              <a:t>模块；</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rPr>
              <a:t>给</a:t>
            </a:r>
            <a:r>
              <a:rPr lang="en-US" altLang="zh-CN" sz="1400" b="1" strike="noStrike" noProof="1" dirty="0">
                <a:solidFill>
                  <a:srgbClr val="00506E"/>
                </a:solidFill>
                <a:latin typeface="Helvetica 55 Roman" pitchFamily="34" charset="0"/>
                <a:ea typeface="宋体" panose="02010600030101010101" pitchFamily="2" charset="-122"/>
                <a:cs typeface="+mn-ea"/>
              </a:rPr>
              <a:t>validationProvider</a:t>
            </a:r>
            <a:r>
              <a:rPr lang="zh-CN" altLang="en-US" sz="1400" b="1" strike="noStrike" noProof="1" dirty="0">
                <a:solidFill>
                  <a:srgbClr val="00506E"/>
                </a:solidFill>
                <a:latin typeface="Helvetica 55 Roman" pitchFamily="34" charset="0"/>
                <a:ea typeface="宋体" panose="02010600030101010101" pitchFamily="2" charset="-122"/>
                <a:cs typeface="+mn-ea"/>
              </a:rPr>
              <a:t>配置新的验证，配置验证规则名、验证表达式、验证提示信息；</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中，给相应标签例如 </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input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，添加属性</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validator=“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验证规则名</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，如示例中的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“number”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如果在标签中添加错误提示信息属性，方法：规则名</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-error-message=“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提示内容</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，则默认显示该信息，如果未设置该属性则会在配置中找到对应错误提示信息。</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5843" name="图片 3" descr="图片6"/>
          <p:cNvPicPr>
            <a:picLocks noChangeAspect="1"/>
          </p:cNvPicPr>
          <p:nvPr/>
        </p:nvPicPr>
        <p:blipFill>
          <a:blip r:embed="rId1"/>
          <a:stretch>
            <a:fillRect/>
          </a:stretch>
        </p:blipFill>
        <p:spPr>
          <a:xfrm>
            <a:off x="2205038" y="2197100"/>
            <a:ext cx="4926012" cy="2290763"/>
          </a:xfrm>
          <a:prstGeom prst="rect">
            <a:avLst/>
          </a:prstGeom>
          <a:noFill/>
          <a:ln w="9525">
            <a:noFill/>
          </a:ln>
        </p:spPr>
      </p:pic>
      <p:pic>
        <p:nvPicPr>
          <p:cNvPr id="35844" name="图片 2" descr="1"/>
          <p:cNvPicPr>
            <a:picLocks noChangeAspect="1"/>
          </p:cNvPicPr>
          <p:nvPr/>
        </p:nvPicPr>
        <p:blipFill>
          <a:blip r:embed="rId2"/>
          <a:stretch>
            <a:fillRect/>
          </a:stretch>
        </p:blipFill>
        <p:spPr>
          <a:xfrm>
            <a:off x="409575" y="1474788"/>
            <a:ext cx="8324850" cy="352425"/>
          </a:xfrm>
          <a:prstGeom prst="rect">
            <a:avLst/>
          </a:prstGeom>
          <a:noFill/>
          <a:ln w="9525">
            <a:noFill/>
          </a:ln>
        </p:spPr>
      </p:pic>
      <p:sp>
        <p:nvSpPr>
          <p:cNvPr id="35845" name="文本框 3"/>
          <p:cNvSpPr txBox="1"/>
          <p:nvPr/>
        </p:nvSpPr>
        <p:spPr>
          <a:xfrm>
            <a:off x="3252788" y="1827213"/>
            <a:ext cx="2925762" cy="274637"/>
          </a:xfrm>
          <a:prstGeom prst="rect">
            <a:avLst/>
          </a:prstGeom>
          <a:noFill/>
          <a:ln w="9525">
            <a:noFill/>
          </a:ln>
        </p:spPr>
        <p:txBody>
          <a:bodyPr wrap="square" anchor="t">
            <a:spAutoFit/>
          </a:bodyPr>
          <a:p>
            <a:pPr lvl="0" indent="0"/>
            <a:r>
              <a:rPr lang="zh-CN" altLang="en-US" sz="1200" b="1">
                <a:solidFill>
                  <a:srgbClr val="00506E"/>
                </a:solidFill>
                <a:latin typeface="Arial" panose="020B0604020202020204" pitchFamily="34" charset="0"/>
                <a:ea typeface="宋体" panose="02010600030101010101" pitchFamily="2" charset="-122"/>
              </a:rPr>
              <a:t>自定义正则表达式验证方式</a:t>
            </a:r>
            <a:r>
              <a:rPr lang="en-US" altLang="zh-CN" sz="1200" b="1">
                <a:solidFill>
                  <a:srgbClr val="00506E"/>
                </a:solidFill>
                <a:latin typeface="Arial" panose="020B0604020202020204" pitchFamily="34" charset="0"/>
                <a:ea typeface="宋体" panose="02010600030101010101" pitchFamily="2" charset="-122"/>
              </a:rPr>
              <a:t>view</a:t>
            </a:r>
            <a:r>
              <a:rPr lang="zh-CN" altLang="en-US" sz="1200" b="1">
                <a:solidFill>
                  <a:srgbClr val="00506E"/>
                </a:solidFill>
                <a:latin typeface="Arial" panose="020B0604020202020204" pitchFamily="34" charset="0"/>
                <a:ea typeface="宋体" panose="02010600030101010101" pitchFamily="2" charset="-122"/>
              </a:rPr>
              <a:t>示例</a:t>
            </a:r>
            <a:endParaRPr lang="zh-CN" altLang="en-US" sz="1200" b="1">
              <a:solidFill>
                <a:srgbClr val="00506E"/>
              </a:solidFill>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-validation</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1054100"/>
            <a:ext cx="8628063" cy="4824413"/>
          </a:xfrm>
          <a:prstGeom prst="rect">
            <a:avLst/>
          </a:prstGeom>
          <a:noFill/>
          <a:ln w="9525">
            <a:noFill/>
          </a:ln>
        </p:spPr>
        <p:txBody>
          <a:bodyPr anchor="t"/>
          <a:p>
            <a:pPr marL="457200" lvl="0" indent="-457200" fontAlgn="base">
              <a:spcBef>
                <a:spcPct val="20000"/>
              </a:spcBef>
              <a:buClrTx/>
              <a:buFont typeface="+mj-lt"/>
              <a:buAutoNum type="arabicPeriod" startAt="3"/>
            </a:pPr>
            <a:r>
              <a:rPr lang="zh-CN" altLang="en-US" sz="1600" b="1" strike="noStrike" noProof="1" dirty="0">
                <a:solidFill>
                  <a:srgbClr val="00506E"/>
                </a:solidFill>
                <a:latin typeface="Helvetica 55 Roman" pitchFamily="34" charset="0"/>
                <a:ea typeface="宋体" panose="02010600030101010101" pitchFamily="2" charset="-122"/>
                <a:cs typeface="+mn-ea"/>
              </a:rPr>
              <a:t>自定义验证规则</a:t>
            </a:r>
            <a:r>
              <a:rPr lang="en-US" altLang="zh-CN" sz="1600" b="1" strike="noStrike" noProof="1" dirty="0">
                <a:solidFill>
                  <a:srgbClr val="00506E"/>
                </a:solidFill>
                <a:latin typeface="Helvetica 55 Roman" pitchFamily="34" charset="0"/>
                <a:ea typeface="宋体" panose="02010600030101010101" pitchFamily="2" charset="-122"/>
                <a:cs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rPr>
              <a:t>自定义函数验证</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r>
              <a:rPr lang="zh-CN" altLang="en-US" sz="1200" b="1" strike="noStrike" noProof="1" dirty="0">
                <a:solidFill>
                  <a:srgbClr val="00506E"/>
                </a:solidFill>
                <a:latin typeface="Helvetica 55 Roman" pitchFamily="34" charset="0"/>
                <a:ea typeface="宋体" panose="02010600030101010101" pitchFamily="2" charset="-122"/>
                <a:cs typeface="+mn-ea"/>
              </a:rPr>
              <a:t>自定义函数验证</a:t>
            </a:r>
            <a:r>
              <a:rPr lang="en-US" altLang="zh-CN" sz="1200" b="1" strike="noStrike" noProof="1" dirty="0">
                <a:solidFill>
                  <a:srgbClr val="00506E"/>
                </a:solidFill>
                <a:latin typeface="Helvetica 55 Roman" pitchFamily="34" charset="0"/>
                <a:ea typeface="宋体" panose="02010600030101010101" pitchFamily="2" charset="-122"/>
                <a:cs typeface="+mn-ea"/>
              </a:rPr>
              <a:t>minlength js</a:t>
            </a:r>
            <a:r>
              <a:rPr lang="zh-CN" altLang="en-US" sz="1200" b="1" strike="noStrike" noProof="1" dirty="0">
                <a:solidFill>
                  <a:srgbClr val="00506E"/>
                </a:solidFill>
                <a:latin typeface="Helvetica 55 Roman" pitchFamily="34" charset="0"/>
                <a:ea typeface="宋体" panose="02010600030101010101" pitchFamily="2" charset="-122"/>
                <a:cs typeface="+mn-ea"/>
              </a:rPr>
              <a:t>示例</a:t>
            </a:r>
            <a:endParaRPr lang="zh-CN" altLang="en-US" sz="1200" b="1" strike="noStrike" noProof="1" dirty="0">
              <a:solidFill>
                <a:srgbClr val="00506E"/>
              </a:solidFill>
              <a:latin typeface="Helvetica 55 Roman" pitchFamily="34" charset="0"/>
              <a:ea typeface="宋体" panose="02010600030101010101" pitchFamily="2" charset="-122"/>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rPr>
              <a:t>自定义验证规则的实现，如图示例中实现了验证输入内容最小长度为</a:t>
            </a:r>
            <a:r>
              <a:rPr lang="en-US" altLang="zh-CN" sz="1400" b="1" strike="noStrike" noProof="1" dirty="0">
                <a:solidFill>
                  <a:srgbClr val="00506E"/>
                </a:solidFill>
                <a:latin typeface="Helvetica 55 Roman" pitchFamily="34" charset="0"/>
                <a:ea typeface="宋体" panose="02010600030101010101" pitchFamily="2" charset="-122"/>
                <a:cs typeface="+mn-ea"/>
              </a:rPr>
              <a:t>8</a:t>
            </a:r>
            <a:r>
              <a:rPr lang="zh-CN" altLang="en-US" sz="1400" b="1" strike="noStrike" noProof="1" dirty="0">
                <a:solidFill>
                  <a:srgbClr val="00506E"/>
                </a:solidFill>
                <a:latin typeface="Helvetica 55 Roman" pitchFamily="34" charset="0"/>
                <a:ea typeface="宋体" panose="02010600030101010101" pitchFamily="2" charset="-122"/>
                <a:cs typeface="+mn-ea"/>
              </a:rPr>
              <a:t>的验证规则：</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给输入框标签加上属性</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validator = “minlength=8”</a:t>
            </a:r>
            <a:r>
              <a:rPr lang="zh-CN" altLang="en-US" sz="1400" b="1" strike="noStrike" noProof="1" dirty="0">
                <a:solidFill>
                  <a:srgbClr val="00506E"/>
                </a:solidFill>
                <a:latin typeface="Helvetica 55 Roman" pitchFamily="34" charset="0"/>
                <a:ea typeface="宋体" panose="02010600030101010101" pitchFamily="2" charset="-122"/>
                <a:cs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表达式 </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“minlength=8”</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中</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后的值就是传入验证函数的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param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在示例中看到</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minlength</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验证函数有</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5</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个参数，</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value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scope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attrs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param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value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对应系统用户输入的值，</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scope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对应于当前作用域的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scope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attrs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对应于当前标签的所有属性，</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param</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即为传入的参数，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lnSpc>
                <a:spcPct val="150000"/>
              </a:lnSpc>
              <a:spcBef>
                <a:spcPts val="0"/>
              </a:spcBef>
              <a:buClrTx/>
              <a:buFont typeface="Wingdings" panose="05000000000000000000" charset="0"/>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    </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可利用上述参数实现更为复杂的验证。</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6867" name="图片 3" descr="1"/>
          <p:cNvPicPr>
            <a:picLocks noChangeAspect="1"/>
          </p:cNvPicPr>
          <p:nvPr/>
        </p:nvPicPr>
        <p:blipFill>
          <a:blip r:embed="rId1"/>
          <a:stretch>
            <a:fillRect/>
          </a:stretch>
        </p:blipFill>
        <p:spPr>
          <a:xfrm>
            <a:off x="1157288" y="1547813"/>
            <a:ext cx="6829425" cy="333375"/>
          </a:xfrm>
          <a:prstGeom prst="rect">
            <a:avLst/>
          </a:prstGeom>
          <a:noFill/>
          <a:ln w="9525">
            <a:noFill/>
          </a:ln>
        </p:spPr>
      </p:pic>
      <p:sp>
        <p:nvSpPr>
          <p:cNvPr id="36868" name="文本框 4"/>
          <p:cNvSpPr txBox="1"/>
          <p:nvPr/>
        </p:nvSpPr>
        <p:spPr>
          <a:xfrm>
            <a:off x="3209925" y="1881188"/>
            <a:ext cx="2981325" cy="274637"/>
          </a:xfrm>
          <a:prstGeom prst="rect">
            <a:avLst/>
          </a:prstGeom>
          <a:noFill/>
          <a:ln w="9525">
            <a:noFill/>
          </a:ln>
        </p:spPr>
        <p:txBody>
          <a:bodyPr wrap="square" anchor="t">
            <a:spAutoFit/>
          </a:bodyPr>
          <a:p>
            <a:pPr lvl="0" indent="0"/>
            <a:r>
              <a:rPr lang="zh-CN" altLang="en-US" sz="1200" b="1">
                <a:solidFill>
                  <a:srgbClr val="00506E"/>
                </a:solidFill>
                <a:latin typeface="Arial" panose="020B0604020202020204" pitchFamily="34" charset="0"/>
                <a:ea typeface="宋体" panose="02010600030101010101" pitchFamily="2" charset="-122"/>
              </a:rPr>
              <a:t>自定义函数验证</a:t>
            </a:r>
            <a:r>
              <a:rPr lang="en-US" altLang="zh-CN" sz="1200" b="1">
                <a:solidFill>
                  <a:srgbClr val="00506E"/>
                </a:solidFill>
                <a:latin typeface="Arial" panose="020B0604020202020204" pitchFamily="34" charset="0"/>
                <a:ea typeface="宋体" panose="02010600030101010101" pitchFamily="2" charset="-122"/>
              </a:rPr>
              <a:t>minlength view</a:t>
            </a:r>
            <a:r>
              <a:rPr lang="zh-CN" altLang="en-US" sz="1200" b="1">
                <a:solidFill>
                  <a:srgbClr val="00506E"/>
                </a:solidFill>
                <a:latin typeface="Arial" panose="020B0604020202020204" pitchFamily="34" charset="0"/>
                <a:ea typeface="宋体" panose="02010600030101010101" pitchFamily="2" charset="-122"/>
              </a:rPr>
              <a:t>示例</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36869" name="图片 5" descr="1"/>
          <p:cNvPicPr>
            <a:picLocks noChangeAspect="1"/>
          </p:cNvPicPr>
          <p:nvPr/>
        </p:nvPicPr>
        <p:blipFill>
          <a:blip r:embed="rId2"/>
          <a:stretch>
            <a:fillRect/>
          </a:stretch>
        </p:blipFill>
        <p:spPr>
          <a:xfrm>
            <a:off x="2252663" y="2157413"/>
            <a:ext cx="4895850" cy="2066925"/>
          </a:xfrm>
          <a:prstGeom prst="rect">
            <a:avLst/>
          </a:prstGeom>
          <a:noFill/>
          <a:ln w="9525">
            <a:noFill/>
          </a:ln>
        </p:spPr>
      </p:pic>
    </p:spTree>
  </p:cSld>
  <p:clrMapOvr>
    <a:masterClrMapping/>
  </p:clrMapOvr>
  <p:transition spd="med">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-fileUpload</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lvl="0" fontAlgn="base">
              <a:spcBef>
                <a:spcPct val="20000"/>
              </a:spcBef>
              <a:buClrTx/>
              <a:buFont typeface="+mj-lt"/>
            </a:pPr>
            <a:endParaRPr lang="zh-CN" altLang="zh-CN"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a:pPr>
            <a:r>
              <a:rPr lang="zh-CN" altLang="en-US" sz="1600" b="1" strike="noStrike" noProof="1" dirty="0">
                <a:solidFill>
                  <a:srgbClr val="00506E"/>
                </a:solidFill>
                <a:latin typeface="Helvetica 55 Roman" pitchFamily="34" charset="0"/>
                <a:ea typeface="宋体" panose="02010600030101010101" pitchFamily="2" charset="-122"/>
                <a:cs typeface="+mn-ea"/>
              </a:rPr>
              <a:t>模块加载</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lnSpc>
                <a:spcPct val="150000"/>
              </a:lnSpc>
              <a:spcBef>
                <a:spcPts val="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在需要</a:t>
            </a:r>
            <a:r>
              <a:rPr lang="en-US" altLang="zh-CN" sz="1600" b="1" strike="noStrike" noProof="1" dirty="0">
                <a:solidFill>
                  <a:srgbClr val="00506E"/>
                </a:solidFill>
                <a:latin typeface="Helvetica 55 Roman" pitchFamily="34" charset="0"/>
                <a:ea typeface="宋体" panose="02010600030101010101" pitchFamily="2" charset="-122"/>
                <a:cs typeface="+mn-ea"/>
              </a:rPr>
              <a:t>fileUpload(</a:t>
            </a:r>
            <a:r>
              <a:rPr lang="zh-CN" altLang="en-US" sz="1600" b="1" strike="noStrike" noProof="1" dirty="0">
                <a:solidFill>
                  <a:srgbClr val="00506E"/>
                </a:solidFill>
                <a:latin typeface="Helvetica 55 Roman" pitchFamily="34" charset="0"/>
                <a:ea typeface="宋体" panose="02010600030101010101" pitchFamily="2" charset="-122"/>
                <a:cs typeface="+mn-ea"/>
              </a:rPr>
              <a:t>文件上传功能</a:t>
            </a:r>
            <a:r>
              <a:rPr lang="en-US" altLang="zh-CN" sz="1600" b="1" strike="noStrike" noProof="1" dirty="0">
                <a:solidFill>
                  <a:srgbClr val="00506E"/>
                </a:solidFill>
                <a:latin typeface="Helvetica 55 Roman" pitchFamily="34" charset="0"/>
                <a:ea typeface="宋体" panose="02010600030101010101" pitchFamily="2" charset="-122"/>
                <a:cs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rPr>
              <a:t>控件的页面路由中引入</a:t>
            </a:r>
            <a:r>
              <a:rPr lang="en-US" altLang="zh-CN" sz="1600" b="1" strike="noStrike" noProof="1" dirty="0">
                <a:solidFill>
                  <a:srgbClr val="00506E"/>
                </a:solidFill>
                <a:latin typeface="Helvetica 55 Roman" pitchFamily="34" charset="0"/>
                <a:ea typeface="宋体" panose="02010600030101010101" pitchFamily="2" charset="-122"/>
                <a:cs typeface="+mn-ea"/>
              </a:rPr>
              <a:t>'service.fileUpload'</a:t>
            </a:r>
            <a:r>
              <a:rPr lang="zh-CN" altLang="en-US" sz="1600" b="1" strike="noStrike" noProof="1" dirty="0">
                <a:solidFill>
                  <a:srgbClr val="00506E"/>
                </a:solidFill>
                <a:latin typeface="Helvetica 55 Roman" pitchFamily="34" charset="0"/>
                <a:ea typeface="宋体" panose="02010600030101010101" pitchFamily="2" charset="-122"/>
                <a:cs typeface="+mn-ea"/>
              </a:rPr>
              <a:t>模块，如果在系统的首页已经加载该模块，则无需再重复加载。</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rPr>
              <a:t>fileUpload</a:t>
            </a:r>
            <a:r>
              <a:rPr lang="zh-CN" altLang="zh-CN" sz="1200" b="1" strike="noStrike" noProof="1" dirty="0">
                <a:solidFill>
                  <a:srgbClr val="00506E"/>
                </a:solidFill>
                <a:latin typeface="Helvetica 55 Roman" pitchFamily="34" charset="0"/>
                <a:ea typeface="宋体" panose="02010600030101010101" pitchFamily="2" charset="-122"/>
                <a:cs typeface="+mn-ea"/>
              </a:rPr>
              <a:t>模块加载</a:t>
            </a:r>
            <a:r>
              <a:rPr lang="zh-CN" altLang="en-US" sz="1200" b="1" strike="noStrike" noProof="1" dirty="0">
                <a:solidFill>
                  <a:srgbClr val="00506E"/>
                </a:solidFill>
                <a:latin typeface="Helvetica 55 Roman" pitchFamily="34" charset="0"/>
                <a:ea typeface="宋体" panose="02010600030101010101" pitchFamily="2" charset="-122"/>
                <a:cs typeface="+mn-ea"/>
              </a:rPr>
              <a:t>示例图</a:t>
            </a:r>
            <a:endParaRPr lang="zh-CN" altLang="en-US" sz="1200" b="1" strike="noStrike" noProof="1" dirty="0">
              <a:solidFill>
                <a:srgbClr val="00506E"/>
              </a:solidFill>
              <a:latin typeface="Helvetica 55 Roman" pitchFamily="34" charset="0"/>
              <a:ea typeface="宋体" panose="02010600030101010101" pitchFamily="2" charset="-122"/>
            </a:endParaRPr>
          </a:p>
          <a:p>
            <a:pPr marL="285750" lvl="0" indent="-285750" algn="l"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019300" y="2382520"/>
            <a:ext cx="5106035" cy="3657600"/>
          </a:xfrm>
          <a:prstGeom prst="rect">
            <a:avLst/>
          </a:prstGeom>
          <a:ln>
            <a:solidFill>
              <a:schemeClr val="tx1"/>
            </a:solidFill>
          </a:ln>
        </p:spPr>
      </p:pic>
    </p:spTree>
  </p:cSld>
  <p:clrMapOvr>
    <a:masterClrMapping/>
  </p:clrMapOvr>
  <p:transition spd="med">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-fileUpload</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766763"/>
            <a:ext cx="8628063" cy="5781675"/>
          </a:xfrm>
          <a:prstGeom prst="rect">
            <a:avLst/>
          </a:prstGeom>
          <a:noFill/>
          <a:ln w="9525">
            <a:noFill/>
          </a:ln>
        </p:spPr>
        <p:txBody>
          <a:bodyPr anchor="t"/>
          <a:p>
            <a:pPr lvl="0" fontAlgn="base">
              <a:spcBef>
                <a:spcPct val="20000"/>
              </a:spcBef>
              <a:buClrTx/>
              <a:buFont typeface="+mj-lt"/>
            </a:pPr>
            <a:endParaRPr lang="zh-CN" altLang="zh-CN" sz="1600" b="1" strike="noStrike" noProof="1" dirty="0">
              <a:solidFill>
                <a:srgbClr val="00506E"/>
              </a:solidFill>
              <a:latin typeface="Helvetica 55 Roman" pitchFamily="34" charset="0"/>
              <a:ea typeface="宋体" panose="02010600030101010101" pitchFamily="2" charset="-122"/>
              <a:cs typeface="+mn-ea"/>
            </a:endParaRPr>
          </a:p>
          <a:p>
            <a:pPr marL="342900" lvl="0" indent="-342900" algn="l" fontAlgn="base">
              <a:spcBef>
                <a:spcPct val="20000"/>
              </a:spcBef>
              <a:buClrTx/>
              <a:buFont typeface="+mj-lt"/>
              <a:buAutoNum type="arabicPeriod" startAt="2"/>
            </a:pPr>
            <a:r>
              <a:rPr lang="zh-CN" altLang="en-US" sz="1600" b="1" strike="noStrike" noProof="1" dirty="0">
                <a:solidFill>
                  <a:srgbClr val="00506E"/>
                </a:solidFill>
                <a:latin typeface="Helvetica 55 Roman" pitchFamily="34" charset="0"/>
                <a:ea typeface="宋体" panose="02010600030101010101" pitchFamily="2" charset="-122"/>
                <a:cs typeface="+mn-ea"/>
              </a:rPr>
              <a:t>view的实现</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lnSpc>
                <a:spcPct val="150000"/>
              </a:lnSpc>
              <a:spcBef>
                <a:spcPts val="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a:t>
            </a:r>
            <a:r>
              <a:rPr lang="zh-CN" altLang="en-US" sz="1400" b="1" strike="noStrike" noProof="1" dirty="0">
                <a:solidFill>
                  <a:srgbClr val="00506E"/>
                </a:solidFill>
                <a:latin typeface="Helvetica 55 Roman" pitchFamily="34" charset="0"/>
                <a:ea typeface="宋体" panose="02010600030101010101" pitchFamily="2" charset="-122"/>
                <a:cs typeface="+mn-ea"/>
              </a:rPr>
              <a:t>图中示例，</a:t>
            </a:r>
            <a:r>
              <a:rPr lang="en-US" altLang="zh-CN" sz="1400" b="1" strike="noStrike" noProof="1" dirty="0">
                <a:solidFill>
                  <a:srgbClr val="00506E"/>
                </a:solidFill>
                <a:latin typeface="Helvetica 55 Roman" pitchFamily="34" charset="0"/>
                <a:ea typeface="宋体" panose="02010600030101010101" pitchFamily="2" charset="-122"/>
                <a:cs typeface="+mn-ea"/>
              </a:rPr>
              <a:t>type=”file”</a:t>
            </a:r>
            <a:r>
              <a:rPr lang="zh-CN" altLang="en-US" sz="1400" b="1" strike="noStrike" noProof="1" dirty="0">
                <a:solidFill>
                  <a:srgbClr val="00506E"/>
                </a:solidFill>
                <a:latin typeface="Helvetica 55 Roman" pitchFamily="34" charset="0"/>
                <a:ea typeface="宋体" panose="02010600030101010101" pitchFamily="2" charset="-122"/>
                <a:cs typeface="+mn-ea"/>
              </a:rPr>
              <a:t>的</a:t>
            </a:r>
            <a:r>
              <a:rPr lang="en-US" altLang="zh-CN" sz="1400" b="1" strike="noStrike" noProof="1" dirty="0">
                <a:solidFill>
                  <a:srgbClr val="00506E"/>
                </a:solidFill>
                <a:latin typeface="Helvetica 55 Roman" pitchFamily="34" charset="0"/>
                <a:ea typeface="宋体" panose="02010600030101010101" pitchFamily="2" charset="-122"/>
                <a:cs typeface="+mn-ea"/>
              </a:rPr>
              <a:t>input</a:t>
            </a:r>
            <a:r>
              <a:rPr lang="zh-CN" altLang="en-US" sz="1400" b="1" strike="noStrike" noProof="1" dirty="0">
                <a:solidFill>
                  <a:srgbClr val="00506E"/>
                </a:solidFill>
                <a:latin typeface="Helvetica 55 Roman" pitchFamily="34" charset="0"/>
                <a:ea typeface="宋体" panose="02010600030101010101" pitchFamily="2" charset="-122"/>
                <a:cs typeface="+mn-ea"/>
              </a:rPr>
              <a:t>用于选择文件，然后通过按钮的点击事件</a:t>
            </a:r>
            <a:r>
              <a:rPr lang="en-US" altLang="zh-CN" sz="1400" b="1" strike="noStrike" noProof="1" dirty="0">
                <a:solidFill>
                  <a:srgbClr val="00506E"/>
                </a:solidFill>
                <a:latin typeface="Helvetica 55 Roman" pitchFamily="34" charset="0"/>
                <a:ea typeface="宋体" panose="02010600030101010101" pitchFamily="2" charset="-122"/>
                <a:cs typeface="+mn-ea"/>
              </a:rPr>
              <a:t>ng-click</a:t>
            </a:r>
            <a:r>
              <a:rPr lang="zh-CN" altLang="en-US" sz="1400" b="1" strike="noStrike" noProof="1" dirty="0">
                <a:solidFill>
                  <a:srgbClr val="00506E"/>
                </a:solidFill>
                <a:latin typeface="Helvetica 55 Roman" pitchFamily="34" charset="0"/>
                <a:ea typeface="宋体" panose="02010600030101010101" pitchFamily="2" charset="-122"/>
                <a:cs typeface="+mn-ea"/>
              </a:rPr>
              <a:t>来调用</a:t>
            </a:r>
            <a:r>
              <a:rPr lang="en-US" altLang="zh-CN" sz="1400" b="1" strike="noStrike" noProof="1" dirty="0">
                <a:solidFill>
                  <a:srgbClr val="00506E"/>
                </a:solidFill>
                <a:latin typeface="Helvetica 55 Roman" pitchFamily="34" charset="0"/>
                <a:ea typeface="宋体" panose="02010600030101010101" pitchFamily="2" charset="-122"/>
                <a:cs typeface="+mn-ea"/>
              </a:rPr>
              <a:t>uploadAll</a:t>
            </a:r>
            <a:r>
              <a:rPr lang="zh-CN" altLang="en-US" sz="1400" b="1" strike="noStrike" noProof="1" dirty="0">
                <a:solidFill>
                  <a:srgbClr val="00506E"/>
                </a:solidFill>
                <a:latin typeface="Helvetica 55 Roman" pitchFamily="34" charset="0"/>
                <a:ea typeface="宋体" panose="02010600030101010101" pitchFamily="2" charset="-122"/>
                <a:cs typeface="+mn-ea"/>
              </a:rPr>
              <a:t>来上传所有文件。</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rPr>
              <a:t>			</a:t>
            </a: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rPr>
              <a:t>			</a:t>
            </a: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rPr>
              <a:t>datepicker</a:t>
            </a:r>
            <a:r>
              <a:rPr lang="zh-CN" altLang="zh-CN" sz="1200" b="1" strike="noStrike" noProof="1" dirty="0">
                <a:solidFill>
                  <a:srgbClr val="00506E"/>
                </a:solidFill>
                <a:latin typeface="Helvetica 55 Roman" pitchFamily="34" charset="0"/>
                <a:ea typeface="宋体" panose="02010600030101010101" pitchFamily="2" charset="-122"/>
                <a:cs typeface="+mn-ea"/>
              </a:rPr>
              <a:t>模块加载</a:t>
            </a:r>
            <a:r>
              <a:rPr lang="zh-CN" altLang="en-US" sz="1200" b="1" strike="noStrike" noProof="1" dirty="0">
                <a:solidFill>
                  <a:srgbClr val="00506E"/>
                </a:solidFill>
                <a:latin typeface="Helvetica 55 Roman" pitchFamily="34" charset="0"/>
                <a:ea typeface="宋体" panose="02010600030101010101" pitchFamily="2" charset="-122"/>
                <a:cs typeface="+mn-ea"/>
              </a:rPr>
              <a:t>示例图</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3"/>
            </a:pPr>
            <a:r>
              <a:rPr lang="zh-CN" altLang="en-US" sz="1600" b="1" strike="noStrike" noProof="1" dirty="0">
                <a:solidFill>
                  <a:srgbClr val="00506E"/>
                </a:solidFill>
                <a:latin typeface="Helvetica 55 Roman" pitchFamily="34" charset="0"/>
                <a:ea typeface="宋体" panose="02010600030101010101" pitchFamily="2" charset="-122"/>
                <a:cs typeface="+mn-ea"/>
              </a:rPr>
              <a:t>controller实现</a:t>
            </a: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285750" lvl="0" indent="-285750" algn="l"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sym typeface="+mn-ea"/>
              </a:rPr>
              <a:t>fileUpload</a:t>
            </a:r>
            <a:r>
              <a:rPr lang="zh-CN" altLang="zh-CN" sz="1200" b="1" strike="noStrike" noProof="1" dirty="0">
                <a:solidFill>
                  <a:srgbClr val="00506E"/>
                </a:solidFill>
                <a:latin typeface="Helvetica 55 Roman" pitchFamily="34" charset="0"/>
                <a:ea typeface="宋体" panose="02010600030101010101" pitchFamily="2" charset="-122"/>
                <a:cs typeface="+mn-ea"/>
                <a:sym typeface="+mn-ea"/>
              </a:rPr>
              <a:t>模块控制器编写示</a:t>
            </a:r>
            <a:r>
              <a:rPr lang="zh-CN" altLang="en-US" sz="1200" b="1" strike="noStrike" noProof="1" dirty="0">
                <a:solidFill>
                  <a:srgbClr val="00506E"/>
                </a:solidFill>
                <a:latin typeface="Helvetica 55 Roman" pitchFamily="34" charset="0"/>
                <a:ea typeface="宋体" panose="02010600030101010101" pitchFamily="2" charset="-122"/>
                <a:cs typeface="+mn-ea"/>
                <a:sym typeface="+mn-ea"/>
              </a:rPr>
              <a:t>例图</a:t>
            </a:r>
            <a:endParaRPr lang="zh-CN" altLang="en-US" sz="12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8915" name="图片 2" descr="1"/>
          <p:cNvPicPr>
            <a:picLocks noChangeAspect="1"/>
          </p:cNvPicPr>
          <p:nvPr/>
        </p:nvPicPr>
        <p:blipFill>
          <a:blip r:embed="rId1"/>
          <a:stretch>
            <a:fillRect/>
          </a:stretch>
        </p:blipFill>
        <p:spPr>
          <a:xfrm>
            <a:off x="28575" y="2138363"/>
            <a:ext cx="8997950" cy="334962"/>
          </a:xfrm>
          <a:prstGeom prst="rect">
            <a:avLst/>
          </a:prstGeom>
          <a:noFill/>
          <a:ln w="9525">
            <a:noFill/>
          </a:ln>
        </p:spPr>
      </p:pic>
      <p:pic>
        <p:nvPicPr>
          <p:cNvPr id="38916" name="图片 3" descr="1"/>
          <p:cNvPicPr>
            <a:picLocks noChangeAspect="1"/>
          </p:cNvPicPr>
          <p:nvPr/>
        </p:nvPicPr>
        <p:blipFill>
          <a:blip r:embed="rId2"/>
          <a:stretch>
            <a:fillRect/>
          </a:stretch>
        </p:blipFill>
        <p:spPr>
          <a:xfrm>
            <a:off x="2867025" y="2979738"/>
            <a:ext cx="3775075" cy="3140075"/>
          </a:xfrm>
          <a:prstGeom prst="rect">
            <a:avLst/>
          </a:prstGeom>
          <a:noFill/>
          <a:ln w="9525">
            <a:noFill/>
          </a:ln>
        </p:spPr>
      </p:pic>
    </p:spTree>
  </p:cSld>
  <p:clrMapOvr>
    <a:masterClrMapping/>
  </p:clrMapOvr>
  <p:transition spd="med">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-fileUpload</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693738"/>
            <a:ext cx="8628063" cy="5751513"/>
          </a:xfrm>
          <a:prstGeom prst="rect">
            <a:avLst/>
          </a:prstGeom>
          <a:noFill/>
          <a:ln w="9525">
            <a:noFill/>
          </a:ln>
        </p:spPr>
        <p:txBody>
          <a:bodyPr anchor="t"/>
          <a:p>
            <a:pPr lvl="0" fontAlgn="base">
              <a:spcBef>
                <a:spcPct val="20000"/>
              </a:spcBef>
              <a:buClrTx/>
              <a:buFont typeface="+mj-lt"/>
            </a:pPr>
            <a:endParaRPr lang="zh-CN" altLang="zh-CN"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3"/>
            </a:pPr>
            <a:r>
              <a:rPr lang="en-US" altLang="zh-CN" sz="1600" b="1" strike="noStrike" noProof="1" dirty="0">
                <a:solidFill>
                  <a:srgbClr val="00506E"/>
                </a:solidFill>
                <a:latin typeface="Helvetica 55 Roman" pitchFamily="34" charset="0"/>
                <a:ea typeface="宋体" panose="02010600030101010101" pitchFamily="2" charset="-122"/>
                <a:cs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rPr>
              <a:t>的实现</a:t>
            </a: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85750" lvl="0" indent="-285750" algn="l"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：文件上传实例</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(new FileUploader(options))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，新建时要配置好参数</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url(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地址</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和</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formData(</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条件</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，在标签中</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的属性值就是对应该实例；</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对象有很多属性，方法和回调函数，下面详细说明：</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lnSpc>
                <a:spcPct val="150000"/>
              </a:lnSpc>
              <a:spcBef>
                <a:spcPts val="0"/>
              </a:spcBef>
              <a:buClrTx/>
              <a:buFont typeface="Wingdings" panose="05000000000000000000" charset="0"/>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的重要属性：</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url {String}: 文件上传路径；</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alias {String}:上传控件的</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name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，后台需要通过该</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name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获取文件流；</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queue {Array}: 上传文件数组；</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formData {Array}: 提交给后台的参数；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filters {Array}: 过滤器；</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autoUpload {Boolean}: 是否自动上传；</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method {String}: </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http</a:t>
            </a:r>
            <a:r>
              <a:rPr lang="zh-CN" altLang="zh-CN" sz="1400" b="1" strike="noStrike" noProof="1" dirty="0">
                <a:solidFill>
                  <a:srgbClr val="00506E"/>
                </a:solidFill>
                <a:latin typeface="Helvetica 55 Roman" pitchFamily="34" charset="0"/>
                <a:ea typeface="宋体" panose="02010600030101010101" pitchFamily="2" charset="-122"/>
                <a:cs typeface="+mn-ea"/>
                <a:sym typeface="+mn-ea"/>
              </a:rPr>
              <a:t>请求</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method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，默认为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post</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queueLimit {Number} : 最大上传文件数。</a:t>
            </a: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Tree>
  </p:cSld>
  <p:clrMapOvr>
    <a:masterClrMapping/>
  </p:clrMapOvr>
  <p:transition spd="med">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-fileUpload</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693738"/>
            <a:ext cx="8628063" cy="5634038"/>
          </a:xfrm>
          <a:prstGeom prst="rect">
            <a:avLst/>
          </a:prstGeom>
          <a:noFill/>
          <a:ln w="9525">
            <a:noFill/>
          </a:ln>
        </p:spPr>
        <p:txBody>
          <a:bodyPr anchor="t"/>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lnSpc>
                <a:spcPct val="150000"/>
              </a:lnSpc>
              <a:spcBef>
                <a:spcPts val="0"/>
              </a:spcBef>
              <a:buClrTx/>
              <a:buFont typeface="Wingdings" panose="05000000000000000000" charset="0"/>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的重要方法：</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addToQueue function(files[, options[, filters]]) {: 添加一个文件到上传队列里.</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uploadItem function(value) {: 上传某个文件.</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cancelItem function(value) {: 取消某个文件上传.</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uploadAll function() {: 上传所有.</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cancelAll function() {: 取消所有上传.</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destroy function() {: 销毁</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对象.</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isFile function(value) {return {Boolean};}: 判断某个对象是否是文件对象.</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getNotUploadedItems function() {return {Array.&lt;FileItems&gt;};}: 返回没有上传成功的列表</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a:t>
            </a:r>
            <a:endParaRPr lang="en-US" altLang="zh-CN"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Tree>
  </p:cSld>
  <p:clrMapOvr>
    <a:masterClrMapping/>
  </p:clrMapOvr>
  <p:transition spd="med">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-fileUpload</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693738"/>
            <a:ext cx="8628063" cy="5634038"/>
          </a:xfrm>
          <a:prstGeom prst="rect">
            <a:avLst/>
          </a:prstGeom>
          <a:noFill/>
          <a:ln w="9525">
            <a:noFill/>
          </a:ln>
        </p:spPr>
        <p:txBody>
          <a:bodyPr anchor="t"/>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l" fontAlgn="base">
              <a:lnSpc>
                <a:spcPct val="150000"/>
              </a:lnSpc>
              <a:spcBef>
                <a:spcPts val="0"/>
              </a:spcBef>
              <a:buClrTx/>
              <a:buFont typeface="Wingdings" panose="05000000000000000000" charset="0"/>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uploader</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的重要回调函数：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onWhenAddingFileFailed function(item, filter, options) {: 添加文件失败的回调函数；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onBeforeUploadItem function(item) {: 在上传文件之前进行的操作；</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onProgressItem function(item, progress) {: 上传单个文件时；</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onSuccessItem function(item, response, status, headers) {: 单个文件上传成功；</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onErrorItem function(item, response, status, headers) {: 单个文件上传失败；</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onCancelItem function(item, response, status, headers) { - 取消上传单个文件；</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o</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nCompleteItem function(item, response, status, headers) {: 完成单个文件上传的回调函数；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onProgressAll function(progress) {: 在上传所有文件的过程中的回调函数；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algn="l" fontAlgn="base">
              <a:lnSpc>
                <a:spcPct val="150000"/>
              </a:lnSpc>
              <a:spcBef>
                <a:spcPts val="0"/>
              </a:spcBef>
              <a:buClrTx/>
              <a:buFont typeface="Wingdings" panose="05000000000000000000" charset="0"/>
              <a:buChar char="l"/>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onCompleteAll function() {: 完成所有文件上传后的回调函数。</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Tree>
  </p:cSld>
  <p:clrMapOvr>
    <a:masterClrMapping/>
  </p:clrMapOvr>
  <p:transition spd="med">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3"/>
          <p:cNvSpPr>
            <a:spLocks noGrp="1"/>
          </p:cNvSpPr>
          <p:nvPr>
            <p:ph idx="4294967295"/>
          </p:nvPr>
        </p:nvSpPr>
        <p:spPr>
          <a:xfrm>
            <a:off x="539750" y="982663"/>
            <a:ext cx="7920038" cy="5111750"/>
          </a:xfrm>
        </p:spPr>
        <p:txBody>
          <a:bodyPr wrap="square" lIns="91440" tIns="45720" rIns="91440" bIns="45720" anchor="t"/>
          <a:p>
            <a:pPr marL="0" lvl="0" indent="0" eaLnBrk="1" latinLnBrk="0" hangingPunct="1">
              <a:lnSpc>
                <a:spcPct val="150000"/>
              </a:lnSpc>
              <a:spcBef>
                <a:spcPct val="0"/>
              </a:spcBef>
              <a:buNone/>
            </a:pPr>
            <a:r>
              <a:rPr lang="en-US" altLang="zh-CN" sz="2000" dirty="0"/>
              <a:t>1.</a:t>
            </a:r>
            <a:r>
              <a:rPr lang="zh-CN" altLang="en-US" sz="2000" dirty="0">
                <a:ea typeface="宋体" panose="02010600030101010101" pitchFamily="2" charset="-122"/>
              </a:rPr>
              <a:t>导入文件夹</a:t>
            </a:r>
            <a:endParaRPr lang="zh-CN" altLang="en-US" sz="2000" dirty="0">
              <a:ea typeface="宋体" panose="02010600030101010101" pitchFamily="2" charset="-122"/>
            </a:endParaRPr>
          </a:p>
          <a:p>
            <a:pPr marL="0" lvl="0" indent="0" eaLnBrk="1" latinLnBrk="0" hangingPunct="1">
              <a:lnSpc>
                <a:spcPct val="150000"/>
              </a:lnSpc>
              <a:spcBef>
                <a:spcPct val="0"/>
              </a:spcBef>
              <a:buNone/>
            </a:pPr>
            <a:r>
              <a:rPr lang="zh-CN" altLang="en-US" sz="1600" dirty="0">
                <a:ea typeface="宋体" panose="02010600030101010101" pitchFamily="2" charset="-122"/>
              </a:rPr>
              <a:t>以javaWeb为例，可将swan文件夹放在WebContent下,图中示例是置于的子目录js下，也可置于其他子目录中，依据项目结构划分需求确定swan2.0的装载路径。</a:t>
            </a:r>
            <a:endParaRPr lang="zh-CN" altLang="en-US" sz="1600" dirty="0">
              <a:ea typeface="宋体" panose="02010600030101010101" pitchFamily="2" charset="-122"/>
            </a:endParaRPr>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algn="ctr" eaLnBrk="1" hangingPunct="1">
              <a:buNone/>
            </a:pPr>
            <a:endParaRPr lang="en-US" altLang="zh-CN" sz="1200" dirty="0">
              <a:solidFill>
                <a:schemeClr val="tx1"/>
              </a:solidFill>
              <a:latin typeface="宋体" panose="02010600030101010101" pitchFamily="2" charset="-122"/>
              <a:ea typeface="宋体" panose="02010600030101010101" pitchFamily="2" charset="-122"/>
            </a:endParaRPr>
          </a:p>
          <a:p>
            <a:pPr marL="0" lvl="0" indent="0" algn="ctr" eaLnBrk="1" hangingPunct="1">
              <a:buNone/>
            </a:pPr>
            <a:r>
              <a:rPr lang="en-US" altLang="zh-CN" sz="1400" dirty="0">
                <a:latin typeface="宋体" panose="02010600030101010101" pitchFamily="2" charset="-122"/>
                <a:ea typeface="宋体" panose="02010600030101010101" pitchFamily="2" charset="-122"/>
              </a:rPr>
              <a:t>swan2.0</a:t>
            </a:r>
            <a:r>
              <a:rPr lang="zh-CN" altLang="en-US" sz="1400" dirty="0">
                <a:latin typeface="宋体" panose="02010600030101010101" pitchFamily="2" charset="-122"/>
                <a:ea typeface="宋体" panose="02010600030101010101" pitchFamily="2" charset="-122"/>
              </a:rPr>
              <a:t>结构图</a:t>
            </a:r>
            <a:endParaRPr lang="zh-CN" altLang="en-US" sz="1400" dirty="0">
              <a:latin typeface="宋体" panose="02010600030101010101" pitchFamily="2" charset="-122"/>
              <a:ea typeface="宋体" panose="02010600030101010101" pitchFamily="2" charset="-122"/>
            </a:endParaRPr>
          </a:p>
        </p:txBody>
      </p:sp>
      <p:sp>
        <p:nvSpPr>
          <p:cNvPr id="7170" name="Rectangle 2"/>
          <p:cNvSpPr>
            <a:spLocks noGrp="1"/>
          </p:cNvSpPr>
          <p:nvPr>
            <p:ph type="title"/>
          </p:nvPr>
        </p:nvSpPr>
        <p:spPr/>
        <p:txBody>
          <a:bodyPr wrap="square" lIns="91440" tIns="45720" rIns="91440" bIns="45720" anchor="ctr"/>
          <a:p>
            <a:pPr lvl="0" eaLnBrk="1" hangingPunct="1"/>
            <a:r>
              <a:rPr lang="en-US" altLang="zh-CN" sz="3200" dirty="0"/>
              <a:t>Swan2.0</a:t>
            </a:r>
            <a:r>
              <a:rPr lang="zh-CN" altLang="en-US" sz="3200" dirty="0"/>
              <a:t>的装载</a:t>
            </a:r>
            <a:endParaRPr lang="zh-CN" altLang="en-US" sz="3200"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637915" y="2545715"/>
            <a:ext cx="1724025" cy="2704465"/>
          </a:xfrm>
          <a:prstGeom prst="rect">
            <a:avLst/>
          </a:prstGeom>
        </p:spPr>
      </p:pic>
    </p:spTree>
  </p:cSld>
  <p:clrMapOvr>
    <a:masterClrMapping/>
  </p:clrMapOvr>
  <p:transition spd="med">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-datepicker</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rPr>
              <a:t>datepicker</a:t>
            </a:r>
            <a:r>
              <a:rPr lang="zh-CN" altLang="zh-CN" sz="1600" b="1" strike="noStrike" noProof="1" dirty="0">
                <a:solidFill>
                  <a:srgbClr val="00506E"/>
                </a:solidFill>
                <a:latin typeface="Helvetica 55 Roman" pitchFamily="34" charset="0"/>
                <a:ea typeface="宋体" panose="02010600030101010101" pitchFamily="2" charset="-122"/>
                <a:cs typeface="+mn-ea"/>
              </a:rPr>
              <a:t>的使用有以下步骤</a:t>
            </a:r>
            <a:endParaRPr lang="zh-CN" altLang="zh-CN"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a:pPr>
            <a:r>
              <a:rPr lang="zh-CN" altLang="en-US" sz="1600" b="1" strike="noStrike" noProof="1" dirty="0">
                <a:solidFill>
                  <a:srgbClr val="00506E"/>
                </a:solidFill>
                <a:latin typeface="Helvetica 55 Roman" pitchFamily="34" charset="0"/>
                <a:ea typeface="宋体" panose="02010600030101010101" pitchFamily="2" charset="-122"/>
                <a:cs typeface="+mn-ea"/>
              </a:rPr>
              <a:t>模块加载</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在</a:t>
            </a:r>
            <a:r>
              <a:rPr lang="en-US" altLang="zh-CN" sz="1600" b="1" strike="noStrike" noProof="1" dirty="0">
                <a:solidFill>
                  <a:srgbClr val="00506E"/>
                </a:solidFill>
                <a:latin typeface="Helvetica 55 Roman" pitchFamily="34" charset="0"/>
                <a:ea typeface="宋体" panose="02010600030101010101" pitchFamily="2" charset="-122"/>
                <a:cs typeface="+mn-ea"/>
              </a:rPr>
              <a:t>swan2.0</a:t>
            </a:r>
            <a:r>
              <a:rPr lang="zh-CN" altLang="en-US" sz="1600" b="1" strike="noStrike" noProof="1" dirty="0">
                <a:solidFill>
                  <a:srgbClr val="00506E"/>
                </a:solidFill>
                <a:latin typeface="Helvetica 55 Roman" pitchFamily="34" charset="0"/>
                <a:ea typeface="宋体" panose="02010600030101010101" pitchFamily="2" charset="-122"/>
                <a:cs typeface="+mn-ea"/>
              </a:rPr>
              <a:t>中运用</a:t>
            </a:r>
            <a:r>
              <a:rPr lang="en-US" altLang="zh-CN" sz="1600" b="1" strike="noStrike" noProof="1" dirty="0">
                <a:solidFill>
                  <a:srgbClr val="00506E"/>
                </a:solidFill>
                <a:latin typeface="Helvetica 55 Roman" pitchFamily="34" charset="0"/>
                <a:ea typeface="宋体" panose="02010600030101010101" pitchFamily="2" charset="-122"/>
                <a:cs typeface="+mn-ea"/>
              </a:rPr>
              <a:t>ui-bootstrap</a:t>
            </a:r>
            <a:r>
              <a:rPr lang="zh-CN" altLang="en-US" sz="1600" b="1" strike="noStrike" noProof="1" dirty="0">
                <a:solidFill>
                  <a:srgbClr val="00506E"/>
                </a:solidFill>
                <a:latin typeface="Helvetica 55 Roman" pitchFamily="34" charset="0"/>
                <a:ea typeface="宋体" panose="02010600030101010101" pitchFamily="2" charset="-122"/>
                <a:cs typeface="+mn-ea"/>
              </a:rPr>
              <a:t>插件中的</a:t>
            </a:r>
            <a:r>
              <a:rPr lang="en-US" altLang="zh-CN" sz="1600" b="1" strike="noStrike" noProof="1" dirty="0">
                <a:solidFill>
                  <a:srgbClr val="00506E"/>
                </a:solidFill>
                <a:latin typeface="Helvetica 55 Roman" pitchFamily="34" charset="0"/>
                <a:ea typeface="宋体" panose="02010600030101010101" pitchFamily="2" charset="-122"/>
                <a:cs typeface="+mn-ea"/>
              </a:rPr>
              <a:t>datepicker</a:t>
            </a:r>
            <a:r>
              <a:rPr lang="zh-CN" altLang="en-US" sz="1600" b="1" strike="noStrike" noProof="1" dirty="0">
                <a:solidFill>
                  <a:srgbClr val="00506E"/>
                </a:solidFill>
                <a:latin typeface="Helvetica 55 Roman" pitchFamily="34" charset="0"/>
                <a:ea typeface="宋体" panose="02010600030101010101" pitchFamily="2" charset="-122"/>
                <a:cs typeface="+mn-ea"/>
              </a:rPr>
              <a:t>，所以在需要</a:t>
            </a:r>
            <a:r>
              <a:rPr lang="en-US" altLang="zh-CN" sz="1600" b="1" strike="noStrike" noProof="1" dirty="0">
                <a:solidFill>
                  <a:srgbClr val="00506E"/>
                </a:solidFill>
                <a:latin typeface="Helvetica 55 Roman" pitchFamily="34" charset="0"/>
                <a:ea typeface="宋体" panose="02010600030101010101" pitchFamily="2" charset="-122"/>
                <a:cs typeface="+mn-ea"/>
              </a:rPr>
              <a:t>datepicker</a:t>
            </a:r>
            <a:r>
              <a:rPr lang="zh-CN" altLang="en-US" sz="1600" b="1" strike="noStrike" noProof="1" dirty="0">
                <a:solidFill>
                  <a:srgbClr val="00506E"/>
                </a:solidFill>
                <a:latin typeface="Helvetica 55 Roman" pitchFamily="34" charset="0"/>
                <a:ea typeface="宋体" panose="02010600030101010101" pitchFamily="2" charset="-122"/>
                <a:cs typeface="+mn-ea"/>
              </a:rPr>
              <a:t>控件的页面路由中引入</a:t>
            </a:r>
            <a:r>
              <a:rPr lang="en-US" altLang="zh-CN" sz="1600" b="1" strike="noStrike" noProof="1" dirty="0">
                <a:solidFill>
                  <a:srgbClr val="00506E"/>
                </a:solidFill>
                <a:latin typeface="Helvetica 55 Roman" pitchFamily="34" charset="0"/>
                <a:ea typeface="宋体" panose="02010600030101010101" pitchFamily="2" charset="-122"/>
                <a:cs typeface="+mn-ea"/>
              </a:rPr>
              <a:t>'swan.ui.</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bootstrap</a:t>
            </a:r>
            <a:r>
              <a:rPr lang="en-US" altLang="zh-CN" sz="1600" b="1" strike="noStrike" noProof="1" dirty="0">
                <a:solidFill>
                  <a:srgbClr val="00506E"/>
                </a:solidFill>
                <a:latin typeface="Helvetica 55 Roman" pitchFamily="34" charset="0"/>
                <a:ea typeface="宋体" panose="02010600030101010101" pitchFamily="2" charset="-122"/>
                <a:cs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rPr>
              <a:t>模块，如果在系统的首页已经加载该模块，则无需再重复加载。</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ctr"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rPr>
              <a:t>datepicker</a:t>
            </a:r>
            <a:r>
              <a:rPr lang="zh-CN" altLang="zh-CN" sz="1200" b="1" strike="noStrike" noProof="1" dirty="0">
                <a:solidFill>
                  <a:srgbClr val="00506E"/>
                </a:solidFill>
                <a:latin typeface="Helvetica 55 Roman" pitchFamily="34" charset="0"/>
                <a:ea typeface="宋体" panose="02010600030101010101" pitchFamily="2" charset="-122"/>
                <a:cs typeface="+mn-ea"/>
              </a:rPr>
              <a:t>模块加载</a:t>
            </a:r>
            <a:r>
              <a:rPr lang="zh-CN" altLang="en-US" sz="1200" b="1" strike="noStrike" noProof="1" dirty="0">
                <a:solidFill>
                  <a:srgbClr val="00506E"/>
                </a:solidFill>
                <a:latin typeface="Helvetica 55 Roman" pitchFamily="34" charset="0"/>
                <a:ea typeface="宋体" panose="02010600030101010101" pitchFamily="2" charset="-122"/>
                <a:cs typeface="+mn-ea"/>
              </a:rPr>
              <a:t>示例图</a:t>
            </a:r>
            <a:endParaRPr lang="zh-CN" altLang="en-US" sz="1200" b="1" strike="noStrike" noProof="1" dirty="0">
              <a:solidFill>
                <a:srgbClr val="00506E"/>
              </a:solidFill>
              <a:latin typeface="Helvetica 55 Roman" pitchFamily="34" charset="0"/>
              <a:ea typeface="宋体" panose="02010600030101010101" pitchFamily="2" charset="-122"/>
            </a:endParaRPr>
          </a:p>
          <a:p>
            <a:pPr marL="285750" lvl="0" indent="-285750" algn="l"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lvl="0" indent="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349375" y="2756535"/>
            <a:ext cx="6581140" cy="2733040"/>
          </a:xfrm>
          <a:prstGeom prst="rect">
            <a:avLst/>
          </a:prstGeom>
          <a:ln>
            <a:solidFill>
              <a:schemeClr val="tx1"/>
            </a:solidFill>
          </a:ln>
        </p:spPr>
      </p:pic>
    </p:spTree>
  </p:cSld>
  <p:clrMapOvr>
    <a:masterClrMapping/>
  </p:clrMapOvr>
  <p:transition spd="med">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-datepicker</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Tx/>
              <a:buFont typeface="+mj-lt"/>
              <a:buAutoNum type="arabicPeriod" startAt="2"/>
            </a:pPr>
            <a:r>
              <a:rPr lang="en-US" altLang="zh-CN" sz="1600" b="1" strike="noStrike" noProof="1" dirty="0">
                <a:solidFill>
                  <a:srgbClr val="00506E"/>
                </a:solidFill>
                <a:latin typeface="Helvetica 55 Roman" pitchFamily="34" charset="0"/>
                <a:ea typeface="宋体" panose="02010600030101010101" pitchFamily="2" charset="-122"/>
                <a:cs typeface="+mn-ea"/>
              </a:rPr>
              <a:t>view</a:t>
            </a:r>
            <a:r>
              <a:rPr lang="zh-CN" altLang="en-US" sz="1600" b="1" strike="noStrike" noProof="1" dirty="0">
                <a:solidFill>
                  <a:srgbClr val="00506E"/>
                </a:solidFill>
                <a:latin typeface="Helvetica 55 Roman" pitchFamily="34" charset="0"/>
                <a:ea typeface="宋体" panose="02010600030101010101" pitchFamily="2" charset="-122"/>
                <a:cs typeface="+mn-ea"/>
              </a:rPr>
              <a:t>的实现</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如图中示例：</a:t>
            </a: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lnSpc>
                <a:spcPct val="150000"/>
              </a:lnSpc>
              <a:spcBef>
                <a:spcPts val="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rPr>
              <a:t>属性说明：</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uib-datepicker-popup:</a:t>
            </a:r>
            <a:r>
              <a:rPr lang="zh-CN" altLang="en-US" sz="1400" b="1" strike="noStrike" noProof="1" dirty="0">
                <a:solidFill>
                  <a:srgbClr val="00506E"/>
                </a:solidFill>
                <a:latin typeface="Helvetica 55 Roman" pitchFamily="34" charset="0"/>
                <a:ea typeface="宋体" panose="02010600030101010101" pitchFamily="2" charset="-122"/>
                <a:cs typeface="+mn-ea"/>
              </a:rPr>
              <a:t>日期的格式</a:t>
            </a:r>
            <a:r>
              <a:rPr lang="en-US" altLang="zh-CN" sz="1400" b="1" strike="noStrike" noProof="1" dirty="0">
                <a:solidFill>
                  <a:srgbClr val="00506E"/>
                </a:solidFill>
                <a:latin typeface="Helvetica 55 Roman" pitchFamily="34" charset="0"/>
                <a:ea typeface="宋体" panose="02010600030101010101" pitchFamily="2" charset="-122"/>
                <a:cs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rPr>
              <a:t>在控制器中配置，会在后文控制器讲解中说明；</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datepicker-popup-template-url:</a:t>
            </a:r>
            <a:r>
              <a:rPr lang="zh-CN" altLang="en-US" sz="1400" b="1" strike="noStrike" noProof="1" dirty="0">
                <a:solidFill>
                  <a:srgbClr val="00506E"/>
                </a:solidFill>
                <a:latin typeface="Helvetica 55 Roman" pitchFamily="34" charset="0"/>
                <a:ea typeface="宋体" panose="02010600030101010101" pitchFamily="2" charset="-122"/>
                <a:cs typeface="+mn-ea"/>
              </a:rPr>
              <a:t>日历控件弹出模板，其中包括日历控件和自定义按钮；</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datepicker-template-url: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日历控件模板，该模板嵌入在日历控件弹出模板中；</a:t>
            </a:r>
            <a:endParaRPr lang="zh-CN" altLang="en-US" sz="1400" b="1" strike="noStrike" noProof="1" dirty="0">
              <a:solidFill>
                <a:srgbClr val="00506E"/>
              </a:solidFill>
              <a:latin typeface="Helvetica 55 Roman" pitchFamily="34" charset="0"/>
              <a:sym typeface="+mn-ea"/>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is-opened: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值可为</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false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或者</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true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，用来控制弹出框是关闭还是弹出状态，在示例中通过</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button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点击控制</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is-opened</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的值，在后文控制器讲解中详细介绍。</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Tx/>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342900" lvl="0" indent="-342900" algn="l" fontAlgn="base">
              <a:lnSpc>
                <a:spcPct val="150000"/>
              </a:lnSpc>
              <a:spcBef>
                <a:spcPts val="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28600" lvl="0" indent="-228600" algn="ctr" fontAlgn="base">
              <a:spcBef>
                <a:spcPct val="20000"/>
              </a:spcBef>
              <a:buClrTx/>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44035" name="图片 4" descr="1 (2)"/>
          <p:cNvPicPr>
            <a:picLocks noChangeAspect="1"/>
          </p:cNvPicPr>
          <p:nvPr/>
        </p:nvPicPr>
        <p:blipFill>
          <a:blip r:embed="rId1"/>
          <a:stretch>
            <a:fillRect/>
          </a:stretch>
        </p:blipFill>
        <p:spPr>
          <a:xfrm>
            <a:off x="1587500" y="1501775"/>
            <a:ext cx="6105525" cy="2314575"/>
          </a:xfrm>
          <a:prstGeom prst="rect">
            <a:avLst/>
          </a:prstGeom>
          <a:noFill/>
          <a:ln w="9525">
            <a:noFill/>
          </a:ln>
        </p:spPr>
      </p:pic>
    </p:spTree>
  </p:cSld>
  <p:clrMapOvr>
    <a:masterClrMapping/>
  </p:clrMapOvr>
  <p:transition spd="med">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-datepicker</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Tx/>
              <a:buFont typeface="+mj-lt"/>
              <a:buAutoNum type="arabicPeriod" startAt="3"/>
            </a:pPr>
            <a:r>
              <a:rPr lang="en-US" altLang="zh-CN" sz="1600" b="1" strike="noStrike" noProof="1" dirty="0">
                <a:solidFill>
                  <a:srgbClr val="00506E"/>
                </a:solidFill>
                <a:latin typeface="Helvetica 55 Roman" pitchFamily="34" charset="0"/>
                <a:ea typeface="宋体" panose="02010600030101010101" pitchFamily="2" charset="-122"/>
                <a:cs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rPr>
              <a:t>的实现</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rPr>
              <a:t>     如图中示例：</a:t>
            </a: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lnSpc>
                <a:spcPct val="150000"/>
              </a:lnSpc>
              <a:spcBef>
                <a:spcPts val="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rPr>
              <a:t>属性说明：</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$scope.opened:</a:t>
            </a:r>
            <a:r>
              <a:rPr lang="zh-CN" altLang="en-US" sz="1400" b="1" strike="noStrike" noProof="1" dirty="0">
                <a:solidFill>
                  <a:srgbClr val="00506E"/>
                </a:solidFill>
                <a:latin typeface="Helvetica 55 Roman" pitchFamily="34" charset="0"/>
                <a:ea typeface="宋体" panose="02010600030101010101" pitchFamily="2" charset="-122"/>
                <a:cs typeface="+mn-ea"/>
              </a:rPr>
              <a:t>控制弹框打开</a:t>
            </a:r>
            <a:r>
              <a:rPr lang="en-US" altLang="zh-CN" sz="1400" b="1" strike="noStrike" noProof="1" dirty="0">
                <a:solidFill>
                  <a:srgbClr val="00506E"/>
                </a:solidFill>
                <a:latin typeface="Helvetica 55 Roman" pitchFamily="34" charset="0"/>
                <a:ea typeface="宋体" panose="02010600030101010101" pitchFamily="2" charset="-122"/>
                <a:cs typeface="+mn-ea"/>
              </a:rPr>
              <a:t>(true)</a:t>
            </a:r>
            <a:r>
              <a:rPr lang="zh-CN" altLang="en-US" sz="1400" b="1" strike="noStrike" noProof="1" dirty="0">
                <a:solidFill>
                  <a:srgbClr val="00506E"/>
                </a:solidFill>
                <a:latin typeface="Helvetica 55 Roman" pitchFamily="34" charset="0"/>
                <a:ea typeface="宋体" panose="02010600030101010101" pitchFamily="2" charset="-122"/>
                <a:cs typeface="+mn-ea"/>
              </a:rPr>
              <a:t>或关闭</a:t>
            </a:r>
            <a:r>
              <a:rPr lang="en-US" altLang="zh-CN" sz="1400" b="1" strike="noStrike" noProof="1" dirty="0">
                <a:solidFill>
                  <a:srgbClr val="00506E"/>
                </a:solidFill>
                <a:latin typeface="Helvetica 55 Roman" pitchFamily="34" charset="0"/>
                <a:ea typeface="宋体" panose="02010600030101010101" pitchFamily="2" charset="-122"/>
                <a:cs typeface="+mn-ea"/>
              </a:rPr>
              <a:t>(false)</a:t>
            </a:r>
            <a:r>
              <a:rPr lang="zh-CN" altLang="en-US" sz="1400" b="1" strike="noStrike" noProof="1" dirty="0">
                <a:solidFill>
                  <a:srgbClr val="00506E"/>
                </a:solidFill>
                <a:latin typeface="Helvetica 55 Roman" pitchFamily="34" charset="0"/>
                <a:ea typeface="宋体" panose="02010600030101010101" pitchFamily="2" charset="-122"/>
                <a:cs typeface="+mn-ea"/>
              </a:rPr>
              <a:t>的状态；</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$scope.format:</a:t>
            </a:r>
            <a:r>
              <a:rPr lang="zh-CN" altLang="en-US" sz="1400" b="1" strike="noStrike" noProof="1" dirty="0">
                <a:solidFill>
                  <a:srgbClr val="00506E"/>
                </a:solidFill>
                <a:latin typeface="Helvetica 55 Roman" pitchFamily="34" charset="0"/>
                <a:ea typeface="宋体" panose="02010600030101010101" pitchFamily="2" charset="-122"/>
                <a:cs typeface="+mn-ea"/>
              </a:rPr>
              <a:t>日历显示格式，可设置为</a:t>
            </a:r>
            <a:r>
              <a:rPr lang="en-US" altLang="zh-CN" sz="1400" b="1" strike="noStrike" noProof="1" dirty="0">
                <a:solidFill>
                  <a:srgbClr val="00506E"/>
                </a:solidFill>
                <a:latin typeface="Helvetica 55 Roman" pitchFamily="34" charset="0"/>
                <a:ea typeface="宋体" panose="02010600030101010101" pitchFamily="2" charset="-122"/>
                <a:cs typeface="+mn-ea"/>
              </a:rPr>
              <a:t>'dd-mm-yyyy'</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'yy/mm/dd'</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'dd.mm.yyyy</a:t>
            </a:r>
            <a:r>
              <a:rPr lang="zh-CN" altLang="en-US" sz="1400" b="1" strike="noStrike" noProof="1" dirty="0">
                <a:solidFill>
                  <a:srgbClr val="00506E"/>
                </a:solidFill>
                <a:latin typeface="Helvetica 55 Roman" pitchFamily="34" charset="0"/>
                <a:ea typeface="宋体" panose="02010600030101010101" pitchFamily="2" charset="-122"/>
                <a:cs typeface="+mn-ea"/>
              </a:rPr>
              <a:t>等；</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$scope.open:</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控制日历弹出框打开关闭的函数，可将该函数绑定某个按钮；</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Tx/>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342900" lvl="0" indent="-342900" algn="l" fontAlgn="base">
              <a:lnSpc>
                <a:spcPct val="150000"/>
              </a:lnSpc>
              <a:spcBef>
                <a:spcPts val="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28600" lvl="0" indent="-228600" algn="ctr" fontAlgn="base">
              <a:spcBef>
                <a:spcPct val="20000"/>
              </a:spcBef>
              <a:buClrTx/>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45059" name="图片 5" descr="1 (2)"/>
          <p:cNvPicPr>
            <a:picLocks noChangeAspect="1"/>
          </p:cNvPicPr>
          <p:nvPr/>
        </p:nvPicPr>
        <p:blipFill>
          <a:blip r:embed="rId1"/>
          <a:stretch>
            <a:fillRect/>
          </a:stretch>
        </p:blipFill>
        <p:spPr>
          <a:xfrm>
            <a:off x="1670050" y="1555750"/>
            <a:ext cx="5429250" cy="2228850"/>
          </a:xfrm>
          <a:prstGeom prst="rect">
            <a:avLst/>
          </a:prstGeom>
          <a:noFill/>
          <a:ln w="9525">
            <a:noFill/>
          </a:ln>
        </p:spPr>
      </p:pic>
    </p:spTree>
  </p:cSld>
  <p:clrMapOvr>
    <a:masterClrMapping/>
  </p:clrMapOvr>
  <p:transition spd="med">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-tree</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Tx/>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a:pPr>
            <a:r>
              <a:rPr lang="zh-CN" altLang="en-US" sz="1600" b="1" strike="noStrike" noProof="1" dirty="0">
                <a:solidFill>
                  <a:srgbClr val="00506E"/>
                </a:solidFill>
                <a:latin typeface="Helvetica 55 Roman" pitchFamily="34" charset="0"/>
                <a:ea typeface="宋体" panose="02010600030101010101" pitchFamily="2" charset="-122"/>
                <a:cs typeface="+mn-ea"/>
              </a:rPr>
              <a:t>模块加载</a:t>
            </a: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在需要</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tree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控件的页面路由中引入</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'swan.ui.tree'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模块，如果在系统的首页已经加载该模块，则无需再重复加载。</a:t>
            </a: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tree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控件模块加载示例图</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Tx/>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342900" lvl="0" indent="-342900" algn="l" fontAlgn="base">
              <a:lnSpc>
                <a:spcPct val="150000"/>
              </a:lnSpc>
              <a:spcBef>
                <a:spcPts val="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28600" lvl="0" indent="-228600" algn="ctr" fontAlgn="base">
              <a:spcBef>
                <a:spcPct val="20000"/>
              </a:spcBef>
              <a:buClrTx/>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201545" y="2227580"/>
            <a:ext cx="4877435" cy="3507105"/>
          </a:xfrm>
          <a:prstGeom prst="rect">
            <a:avLst/>
          </a:prstGeom>
          <a:ln>
            <a:solidFill>
              <a:schemeClr val="tx1"/>
            </a:solidFill>
          </a:ln>
        </p:spPr>
      </p:pic>
    </p:spTree>
  </p:cSld>
  <p:clrMapOvr>
    <a:masterClrMapping/>
  </p:clrMapOvr>
  <p:transition spd="med">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-tree</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Tx/>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r>
              <a:rPr lang="en-US" altLang="zh-CN" sz="1600" b="1" strike="noStrike" noProof="1" dirty="0">
                <a:solidFill>
                  <a:srgbClr val="00506E"/>
                </a:solidFill>
                <a:latin typeface="Helvetica 55 Roman" pitchFamily="34" charset="0"/>
                <a:ea typeface="宋体" panose="02010600030101010101" pitchFamily="2" charset="-122"/>
                <a:cs typeface="+mn-ea"/>
              </a:rPr>
              <a:t>view</a:t>
            </a:r>
            <a:r>
              <a:rPr lang="zh-CN" altLang="zh-CN" sz="1600" b="1" strike="noStrike" noProof="1" dirty="0">
                <a:solidFill>
                  <a:srgbClr val="00506E"/>
                </a:solidFill>
                <a:latin typeface="Helvetica 55 Roman" pitchFamily="34" charset="0"/>
                <a:ea typeface="宋体" panose="02010600030101010101" pitchFamily="2" charset="-122"/>
                <a:cs typeface="+mn-ea"/>
              </a:rPr>
              <a:t>的实现</a:t>
            </a:r>
            <a:endParaRPr lang="zh-CN" altLang="zh-CN"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在用到</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tree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控件的页面的路由中引入</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'ui.tree'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模块，如果在系统的首页已经加载该模块，则无需再重复加载。</a:t>
            </a: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tree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控件</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编写示例图</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lvl="0" algn="ctr"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说明：</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spcBef>
                <a:spcPct val="20000"/>
              </a:spcBef>
              <a:buClrTx/>
              <a:buFont typeface="Wingdings" panose="05000000000000000000" charset="0"/>
              <a:buChar char="u"/>
            </a:pP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ng-controller：</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tree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指令的控制器，其中定义了指令所需数据、指令的功能函数；</a:t>
            </a:r>
            <a:endParaRPr lang="zh-CN" altLang="en-US" sz="1400" b="1" strike="noStrike" noProof="1" dirty="0">
              <a:solidFill>
                <a:srgbClr val="00506E"/>
              </a:solidFill>
              <a:latin typeface="Helvetica 55 Roman" pitchFamily="34" charset="0"/>
              <a:cs typeface="+mn-ea"/>
              <a:sym typeface="+mn-ea"/>
            </a:endParaRPr>
          </a:p>
          <a:p>
            <a:pPr marL="285750" lvl="0" indent="-285750"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treecontrol</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：数控件的指令，在此把指令作为一个标签来引用；</a:t>
            </a: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85750" lvl="0" indent="-285750"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node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：树形图上的每一个节点，在控制器中会详细说明；</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spcBef>
                <a:spcPct val="20000"/>
              </a:spcBef>
              <a:buClrTx/>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selectember(node): </a:t>
            </a:r>
            <a:r>
              <a:rPr lang="zh-CN" altLang="zh-CN" sz="1400" b="1" strike="noStrike" noProof="1" dirty="0">
                <a:solidFill>
                  <a:srgbClr val="00506E"/>
                </a:solidFill>
                <a:latin typeface="Helvetica 55 Roman" pitchFamily="34" charset="0"/>
                <a:ea typeface="宋体" panose="02010600030101010101" pitchFamily="2" charset="-122"/>
                <a:cs typeface="+mn-ea"/>
                <a:sym typeface="+mn-ea"/>
              </a:rPr>
              <a:t>自定义函数双击函数，</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node</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在此为树形图上的每一个节点，在此为节点绑定了鼠标双击事件。</a:t>
            </a: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spcBef>
                <a:spcPct val="2000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Tx/>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342900" lvl="0" indent="-342900" algn="l" fontAlgn="base">
              <a:lnSpc>
                <a:spcPct val="150000"/>
              </a:lnSpc>
              <a:spcBef>
                <a:spcPts val="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28600" lvl="0" indent="-228600" algn="ctr" fontAlgn="base">
              <a:spcBef>
                <a:spcPct val="20000"/>
              </a:spcBef>
              <a:buClrTx/>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47107" name="图片 3" descr="1"/>
          <p:cNvPicPr>
            <a:picLocks noChangeAspect="1"/>
          </p:cNvPicPr>
          <p:nvPr/>
        </p:nvPicPr>
        <p:blipFill>
          <a:blip r:embed="rId1"/>
          <a:stretch>
            <a:fillRect/>
          </a:stretch>
        </p:blipFill>
        <p:spPr>
          <a:xfrm>
            <a:off x="2271713" y="2420938"/>
            <a:ext cx="4600575" cy="762000"/>
          </a:xfrm>
          <a:prstGeom prst="rect">
            <a:avLst/>
          </a:prstGeom>
          <a:noFill/>
          <a:ln w="9525">
            <a:noFill/>
          </a:ln>
        </p:spPr>
      </p:pic>
    </p:spTree>
  </p:cSld>
  <p:clrMapOvr>
    <a:masterClrMapping/>
  </p:clrMapOvr>
  <p:transition spd="med">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-tree</a:t>
            </a:r>
            <a:endParaRPr kumimoji="0" lang="zh-CN" alt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Tx/>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3"/>
            </a:pPr>
            <a:r>
              <a:rPr lang="en-US" altLang="zh-CN" sz="1600" b="1" strike="noStrike" noProof="1" dirty="0">
                <a:solidFill>
                  <a:srgbClr val="00506E"/>
                </a:solidFill>
                <a:latin typeface="Helvetica 55 Roman" pitchFamily="34" charset="0"/>
                <a:ea typeface="宋体" panose="02010600030101010101" pitchFamily="2" charset="-122"/>
                <a:cs typeface="+mn-ea"/>
              </a:rPr>
              <a:t>controller</a:t>
            </a:r>
            <a:r>
              <a:rPr lang="zh-CN" altLang="zh-CN" sz="1600" b="1" strike="noStrike" noProof="1" dirty="0">
                <a:solidFill>
                  <a:srgbClr val="00506E"/>
                </a:solidFill>
                <a:latin typeface="Helvetica 55 Roman" pitchFamily="34" charset="0"/>
                <a:ea typeface="宋体" panose="02010600030101010101" pitchFamily="2" charset="-122"/>
                <a:cs typeface="+mn-ea"/>
              </a:rPr>
              <a:t>的实现</a:t>
            </a:r>
            <a:endParaRPr lang="zh-CN" altLang="zh-CN"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的实现中说明了</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ng-controller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的作用，在此详细说明</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的实现</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spcBef>
                <a:spcPct val="2000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Tx/>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342900" lvl="0" indent="-342900" algn="l" fontAlgn="base">
              <a:lnSpc>
                <a:spcPct val="150000"/>
              </a:lnSpc>
              <a:spcBef>
                <a:spcPts val="0"/>
              </a:spcBef>
              <a:buClrTx/>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cs typeface="+mn-ea"/>
              <a:sym typeface="+mn-ea"/>
            </a:endParaRPr>
          </a:p>
          <a:p>
            <a:pPr marL="228600" lvl="0" indent="-228600" algn="ctr" fontAlgn="base">
              <a:spcBef>
                <a:spcPct val="20000"/>
              </a:spcBef>
              <a:buClrTx/>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endParaRPr>
          </a:p>
          <a:p>
            <a:pPr lvl="0" algn="l" fontAlgn="base">
              <a:spcBef>
                <a:spcPct val="20000"/>
              </a:spcBef>
              <a:buClrTx/>
              <a:buFont typeface="+mj-lt"/>
            </a:pPr>
            <a:r>
              <a:rPr lang="en-US" altLang="zh-CN" sz="1200" b="1" strike="noStrike" noProof="1" dirty="0">
                <a:solidFill>
                  <a:srgbClr val="00506E"/>
                </a:solidFill>
                <a:latin typeface="Helvetica 55 Roman" pitchFamily="34" charset="0"/>
                <a:ea typeface="宋体" panose="02010600030101010101" pitchFamily="2" charset="-122"/>
                <a:cs typeface="+mn-ea"/>
              </a:rPr>
              <a:t>         tree</a:t>
            </a:r>
            <a:r>
              <a:rPr lang="zh-CN" altLang="en-US" sz="1200" b="1" strike="noStrike" noProof="1" dirty="0">
                <a:solidFill>
                  <a:srgbClr val="00506E"/>
                </a:solidFill>
                <a:latin typeface="Helvetica 55 Roman" pitchFamily="34" charset="0"/>
                <a:ea typeface="宋体" panose="02010600030101010101" pitchFamily="2" charset="-122"/>
                <a:cs typeface="+mn-ea"/>
              </a:rPr>
              <a:t>控件</a:t>
            </a:r>
            <a:r>
              <a:rPr lang="en-US" altLang="zh-CN" sz="1200" b="1" strike="noStrike" noProof="1" dirty="0">
                <a:solidFill>
                  <a:srgbClr val="00506E"/>
                </a:solidFill>
                <a:latin typeface="Helvetica 55 Roman" pitchFamily="34" charset="0"/>
                <a:ea typeface="宋体" panose="02010600030101010101" pitchFamily="2" charset="-122"/>
                <a:cs typeface="+mn-ea"/>
              </a:rPr>
              <a:t>controller</a:t>
            </a:r>
            <a:r>
              <a:rPr lang="zh-CN" altLang="en-US" sz="1200" b="1" strike="noStrike" noProof="1" dirty="0">
                <a:solidFill>
                  <a:srgbClr val="00506E"/>
                </a:solidFill>
                <a:latin typeface="Helvetica 55 Roman" pitchFamily="34" charset="0"/>
                <a:ea typeface="宋体" panose="02010600030101010101" pitchFamily="2" charset="-122"/>
                <a:cs typeface="+mn-ea"/>
              </a:rPr>
              <a:t>实现示例图</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48131" name="图片 6" descr="1"/>
          <p:cNvPicPr>
            <a:picLocks noChangeAspect="1"/>
          </p:cNvPicPr>
          <p:nvPr/>
        </p:nvPicPr>
        <p:blipFill>
          <a:blip r:embed="rId1"/>
          <a:stretch>
            <a:fillRect/>
          </a:stretch>
        </p:blipFill>
        <p:spPr>
          <a:xfrm>
            <a:off x="325438" y="1844675"/>
            <a:ext cx="3546475" cy="4176713"/>
          </a:xfrm>
          <a:prstGeom prst="rect">
            <a:avLst/>
          </a:prstGeom>
          <a:noFill/>
          <a:ln w="9525">
            <a:noFill/>
          </a:ln>
        </p:spPr>
      </p:pic>
      <p:sp>
        <p:nvSpPr>
          <p:cNvPr id="8" name="文本框 7"/>
          <p:cNvSpPr txBox="1"/>
          <p:nvPr/>
        </p:nvSpPr>
        <p:spPr>
          <a:xfrm>
            <a:off x="4862513" y="2043113"/>
            <a:ext cx="4090988" cy="3627438"/>
          </a:xfrm>
          <a:prstGeom prst="rect">
            <a:avLst/>
          </a:prstGeom>
          <a:noFill/>
          <a:ln>
            <a:solidFill>
              <a:srgbClr val="00506E"/>
            </a:solidFill>
            <a:prstDash val="sysDot"/>
          </a:ln>
        </p:spPr>
        <p:txBody>
          <a:bodyPr wrap="square" rtlCol="0">
            <a:spAutoFit/>
          </a:bodyPr>
          <a:p>
            <a:pPr fontAlgn="base"/>
            <a:r>
              <a:rPr lang="zh-CN" altLang="en-US" sz="1600" b="1" strike="noStrike" noProof="1">
                <a:solidFill>
                  <a:srgbClr val="00506E"/>
                </a:solidFill>
                <a:latin typeface="Arial" panose="020B0604020202020204" pitchFamily="34" charset="0"/>
                <a:ea typeface="宋体" panose="02010600030101010101" pitchFamily="2" charset="-122"/>
                <a:cs typeface="+mn-ea"/>
              </a:rPr>
              <a:t>说明</a:t>
            </a:r>
            <a:r>
              <a:rPr lang="zh-CN" altLang="en-US" sz="1600" b="1" strike="noStrike" noProof="1">
                <a:latin typeface="Arial" panose="020B0604020202020204" pitchFamily="34" charset="0"/>
                <a:ea typeface="宋体" panose="02010600030101010101" pitchFamily="2" charset="-122"/>
                <a:cs typeface="+mn-ea"/>
              </a:rPr>
              <a:t>：</a:t>
            </a:r>
            <a:endParaRPr lang="zh-CN" altLang="en-US" sz="1600" b="1" strike="noStrike" noProof="1"/>
          </a:p>
          <a:p>
            <a:pPr marL="285750" indent="-285750" algn="l" fontAlgn="base">
              <a:lnSpc>
                <a:spcPct val="150000"/>
              </a:lnSpc>
              <a:buClrTx/>
              <a:buFont typeface="Wingdings" panose="05000000000000000000" charset="0"/>
              <a:buChar char="u"/>
            </a:pPr>
            <a:r>
              <a:rPr lang="en-US" altLang="zh-CN" sz="1600" b="1" strike="noStrike" noProof="1">
                <a:solidFill>
                  <a:srgbClr val="00506E"/>
                </a:solidFill>
                <a:latin typeface="+mn-lt"/>
                <a:ea typeface="+mn-lt"/>
                <a:cs typeface="+mn-ea"/>
              </a:rPr>
              <a:t>'pmSelectController'</a:t>
            </a:r>
            <a:r>
              <a:rPr lang="en-US" altLang="zh-CN" sz="1600" b="1" strike="noStrike" noProof="1">
                <a:solidFill>
                  <a:srgbClr val="00506E"/>
                </a:solidFill>
                <a:latin typeface="Arial" panose="020B0604020202020204" pitchFamily="34" charset="0"/>
                <a:ea typeface="宋体" panose="02010600030101010101" pitchFamily="2" charset="-122"/>
                <a:cs typeface="+mn-ea"/>
              </a:rPr>
              <a:t>: </a:t>
            </a:r>
            <a:r>
              <a:rPr lang="en-US" altLang="zh-CN" sz="1600" b="1" strike="noStrike" noProof="1">
                <a:solidFill>
                  <a:srgbClr val="00506E"/>
                </a:solidFill>
                <a:latin typeface="+mn-lt"/>
                <a:ea typeface="+mn-lt"/>
                <a:cs typeface="+mn-ea"/>
              </a:rPr>
              <a:t>controller</a:t>
            </a:r>
            <a:r>
              <a:rPr lang="zh-CN" altLang="en-US" sz="1600" b="1" strike="noStrike" noProof="1">
                <a:solidFill>
                  <a:srgbClr val="00506E"/>
                </a:solidFill>
                <a:latin typeface="Arial" panose="020B0604020202020204" pitchFamily="34" charset="0"/>
                <a:ea typeface="宋体" panose="02010600030101010101" pitchFamily="2" charset="-122"/>
                <a:cs typeface="+mn-ea"/>
              </a:rPr>
              <a:t>名称，对应于</a:t>
            </a:r>
            <a:r>
              <a:rPr lang="en-US" altLang="zh-CN" sz="1600" b="1" strike="noStrike" noProof="1">
                <a:solidFill>
                  <a:srgbClr val="00506E"/>
                </a:solidFill>
                <a:latin typeface="+mn-lt"/>
                <a:ea typeface="+mn-lt"/>
                <a:cs typeface="+mn-ea"/>
              </a:rPr>
              <a:t>view</a:t>
            </a:r>
            <a:r>
              <a:rPr lang="zh-CN" altLang="en-US" sz="1600" b="1" strike="noStrike" noProof="1">
                <a:solidFill>
                  <a:srgbClr val="00506E"/>
                </a:solidFill>
                <a:latin typeface="Arial" panose="020B0604020202020204" pitchFamily="34" charset="0"/>
                <a:ea typeface="宋体" panose="02010600030101010101" pitchFamily="2" charset="-122"/>
                <a:cs typeface="+mn-ea"/>
              </a:rPr>
              <a:t>中</a:t>
            </a:r>
            <a:r>
              <a:rPr lang="en-US" altLang="zh-CN" sz="1600" b="1" strike="noStrike" noProof="1">
                <a:solidFill>
                  <a:srgbClr val="00506E"/>
                </a:solidFill>
                <a:latin typeface="+mn-lt"/>
                <a:ea typeface="+mn-lt"/>
                <a:cs typeface="+mn-ea"/>
              </a:rPr>
              <a:t>ng</a:t>
            </a:r>
            <a:r>
              <a:rPr lang="en-US" altLang="zh-CN" sz="1600" b="1" strike="noStrike" noProof="1">
                <a:solidFill>
                  <a:srgbClr val="00506E"/>
                </a:solidFill>
                <a:latin typeface="Arial" panose="020B0604020202020204" pitchFamily="34" charset="0"/>
                <a:ea typeface="宋体" panose="02010600030101010101" pitchFamily="2" charset="-122"/>
                <a:cs typeface="+mn-ea"/>
              </a:rPr>
              <a:t>-</a:t>
            </a:r>
            <a:r>
              <a:rPr lang="en-US" altLang="zh-CN" sz="1600" b="1" strike="noStrike" noProof="1">
                <a:solidFill>
                  <a:srgbClr val="00506E"/>
                </a:solidFill>
                <a:latin typeface="+mn-lt"/>
                <a:ea typeface="+mn-lt"/>
                <a:cs typeface="+mn-ea"/>
              </a:rPr>
              <a:t>controller</a:t>
            </a:r>
            <a:r>
              <a:rPr lang="zh-CN" altLang="en-US" sz="1600" b="1" strike="noStrike" noProof="1">
                <a:solidFill>
                  <a:srgbClr val="00506E"/>
                </a:solidFill>
                <a:latin typeface="Arial" panose="020B0604020202020204" pitchFamily="34" charset="0"/>
                <a:ea typeface="宋体" panose="02010600030101010101" pitchFamily="2" charset="-122"/>
                <a:cs typeface="+mn-ea"/>
              </a:rPr>
              <a:t>的属性值；</a:t>
            </a:r>
            <a:endParaRPr lang="zh-CN" altLang="en-US" sz="1600" b="1" strike="noStrike" noProof="1">
              <a:solidFill>
                <a:srgbClr val="00506E"/>
              </a:solidFill>
            </a:endParaRPr>
          </a:p>
          <a:p>
            <a:pPr marL="285750" indent="-285750" algn="l" fontAlgn="base">
              <a:lnSpc>
                <a:spcPct val="150000"/>
              </a:lnSpc>
              <a:buClrTx/>
              <a:buFont typeface="Wingdings" panose="05000000000000000000" charset="0"/>
              <a:buChar char="u"/>
            </a:pPr>
            <a:r>
              <a:rPr lang="en-US" altLang="zh-CN" sz="1600" b="1" strike="noStrike" noProof="1">
                <a:solidFill>
                  <a:srgbClr val="00506E"/>
                </a:solidFill>
                <a:latin typeface="+mn-lt"/>
                <a:ea typeface="+mn-lt"/>
                <a:cs typeface="+mn-ea"/>
              </a:rPr>
              <a:t>treedata</a:t>
            </a:r>
            <a:r>
              <a:rPr lang="en-US" altLang="zh-CN" sz="1600" b="1" strike="noStrike" noProof="1">
                <a:solidFill>
                  <a:srgbClr val="00506E"/>
                </a:solidFill>
                <a:latin typeface="Arial" panose="020B0604020202020204" pitchFamily="34" charset="0"/>
                <a:ea typeface="宋体" panose="02010600030101010101" pitchFamily="2" charset="-122"/>
                <a:cs typeface="+mn-ea"/>
              </a:rPr>
              <a:t>:</a:t>
            </a:r>
            <a:r>
              <a:rPr lang="en-US" altLang="zh-CN" sz="1600" b="1" strike="noStrike" noProof="1">
                <a:solidFill>
                  <a:srgbClr val="00506E"/>
                </a:solidFill>
                <a:latin typeface="+mn-lt"/>
                <a:ea typeface="+mn-lt"/>
                <a:cs typeface="+mn-ea"/>
              </a:rPr>
              <a:t>tree</a:t>
            </a:r>
            <a:r>
              <a:rPr lang="zh-CN" altLang="en-US" sz="1600" b="1" strike="noStrike" noProof="1">
                <a:solidFill>
                  <a:srgbClr val="00506E"/>
                </a:solidFill>
                <a:latin typeface="Arial" panose="020B0604020202020204" pitchFamily="34" charset="0"/>
                <a:ea typeface="宋体" panose="02010600030101010101" pitchFamily="2" charset="-122"/>
                <a:cs typeface="+mn-ea"/>
              </a:rPr>
              <a:t>控件展示的数据，如示例中，子节点必须置于</a:t>
            </a:r>
            <a:r>
              <a:rPr lang="en-US" altLang="zh-CN" sz="1600" b="1" strike="noStrike" noProof="1">
                <a:solidFill>
                  <a:srgbClr val="00506E"/>
                </a:solidFill>
                <a:latin typeface="+mn-lt"/>
                <a:ea typeface="+mn-lt"/>
                <a:cs typeface="+mn-ea"/>
              </a:rPr>
              <a:t>'children'</a:t>
            </a:r>
            <a:r>
              <a:rPr lang="zh-CN" altLang="en-US" sz="1600" b="1" strike="noStrike" noProof="1">
                <a:solidFill>
                  <a:srgbClr val="00506E"/>
                </a:solidFill>
                <a:latin typeface="Arial" panose="020B0604020202020204" pitchFamily="34" charset="0"/>
                <a:ea typeface="宋体" panose="02010600030101010101" pitchFamily="2" charset="-122"/>
                <a:cs typeface="+mn-ea"/>
              </a:rPr>
              <a:t>属性中，一次类推，每个节点除了可以有</a:t>
            </a:r>
            <a:r>
              <a:rPr lang="en-US" altLang="zh-CN" sz="1600" b="1" strike="noStrike" noProof="1">
                <a:solidFill>
                  <a:srgbClr val="00506E"/>
                </a:solidFill>
                <a:latin typeface="+mn-lt"/>
                <a:ea typeface="+mn-lt"/>
                <a:cs typeface="+mn-ea"/>
              </a:rPr>
              <a:t>children</a:t>
            </a:r>
            <a:r>
              <a:rPr lang="zh-CN" altLang="en-US" sz="1600" b="1" strike="noStrike" noProof="1">
                <a:solidFill>
                  <a:srgbClr val="00506E"/>
                </a:solidFill>
                <a:latin typeface="Arial" panose="020B0604020202020204" pitchFamily="34" charset="0"/>
                <a:ea typeface="宋体" panose="02010600030101010101" pitchFamily="2" charset="-122"/>
                <a:cs typeface="+mn-ea"/>
              </a:rPr>
              <a:t>属性外，还可根据需求添加属性；</a:t>
            </a:r>
            <a:endParaRPr lang="zh-CN" altLang="en-US" sz="1600" b="1" strike="noStrike" noProof="1">
              <a:solidFill>
                <a:srgbClr val="00506E"/>
              </a:solidFill>
            </a:endParaRPr>
          </a:p>
          <a:p>
            <a:pPr marL="285750" indent="-285750" algn="l" fontAlgn="base">
              <a:lnSpc>
                <a:spcPct val="150000"/>
              </a:lnSpc>
              <a:buClrTx/>
              <a:buFont typeface="Wingdings" panose="05000000000000000000" charset="0"/>
              <a:buChar char="u"/>
            </a:pPr>
            <a:r>
              <a:rPr lang="en-US" altLang="zh-CN" sz="1600" b="1" strike="noStrike" noProof="1">
                <a:solidFill>
                  <a:srgbClr val="00506E"/>
                </a:solidFill>
                <a:latin typeface="+mn-lt"/>
                <a:ea typeface="+mn-lt"/>
                <a:cs typeface="+mn-ea"/>
              </a:rPr>
              <a:t>selectMember</a:t>
            </a:r>
            <a:r>
              <a:rPr lang="en-US" altLang="zh-CN" sz="1600" b="1" strike="noStrike" noProof="1">
                <a:solidFill>
                  <a:srgbClr val="00506E"/>
                </a:solidFill>
                <a:latin typeface="Arial" panose="020B0604020202020204" pitchFamily="34" charset="0"/>
                <a:ea typeface="宋体" panose="02010600030101010101" pitchFamily="2" charset="-122"/>
                <a:cs typeface="+mn-ea"/>
              </a:rPr>
              <a:t>:</a:t>
            </a:r>
            <a:r>
              <a:rPr lang="zh-CN" altLang="en-US" sz="1600" b="1" strike="noStrike" noProof="1">
                <a:solidFill>
                  <a:srgbClr val="00506E"/>
                </a:solidFill>
                <a:latin typeface="Arial" panose="020B0604020202020204" pitchFamily="34" charset="0"/>
                <a:ea typeface="宋体" panose="02010600030101010101" pitchFamily="2" charset="-122"/>
                <a:cs typeface="+mn-ea"/>
              </a:rPr>
              <a:t>给</a:t>
            </a:r>
            <a:r>
              <a:rPr lang="en-US" altLang="zh-CN" sz="1600" b="1" strike="noStrike" noProof="1">
                <a:solidFill>
                  <a:srgbClr val="00506E"/>
                </a:solidFill>
                <a:latin typeface="+mn-lt"/>
                <a:ea typeface="+mn-lt"/>
                <a:cs typeface="+mn-ea"/>
              </a:rPr>
              <a:t>node</a:t>
            </a:r>
            <a:r>
              <a:rPr lang="zh-CN" altLang="en-US" sz="1600" b="1" strike="noStrike" noProof="1">
                <a:solidFill>
                  <a:srgbClr val="00506E"/>
                </a:solidFill>
                <a:latin typeface="Arial" panose="020B0604020202020204" pitchFamily="34" charset="0"/>
                <a:ea typeface="宋体" panose="02010600030101010101" pitchFamily="2" charset="-122"/>
                <a:cs typeface="+mn-ea"/>
              </a:rPr>
              <a:t>节点绑定的鼠标双击事件</a:t>
            </a:r>
            <a:endParaRPr lang="zh-CN" altLang="en-US" strike="noStrike" noProof="1"/>
          </a:p>
        </p:txBody>
      </p:sp>
      <p:sp>
        <p:nvSpPr>
          <p:cNvPr id="9" name="右箭头 8"/>
          <p:cNvSpPr/>
          <p:nvPr/>
        </p:nvSpPr>
        <p:spPr>
          <a:xfrm>
            <a:off x="4140200" y="4005263"/>
            <a:ext cx="504825"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spd="med">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a:t>
            </a:r>
            <a:r>
              <a:rPr kumimoji="0" lang="en-US" sz="3800" b="1" i="0" u="none" strike="noStrike" kern="0" cap="none" spc="0" normalizeH="0" baseline="0" noProof="0" dirty="0" smtClean="0">
                <a:ln>
                  <a:noFill/>
                </a:ln>
                <a:solidFill>
                  <a:srgbClr val="00506E"/>
                </a:solidFill>
                <a:effectLst/>
                <a:uLnTx/>
                <a:uFillTx/>
                <a:latin typeface="+mj-lt"/>
                <a:ea typeface="+mj-ea"/>
                <a:cs typeface="+mj-cs"/>
              </a:rPr>
              <a:t>chart</a:t>
            </a:r>
            <a:endParaRPr kumimoji="0" 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Tx/>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a:pPr>
            <a:r>
              <a:rPr lang="zh-CN" sz="1600" b="1" strike="noStrike" noProof="1" dirty="0">
                <a:solidFill>
                  <a:srgbClr val="00506E"/>
                </a:solidFill>
                <a:latin typeface="Helvetica 55 Roman" pitchFamily="34" charset="0"/>
                <a:ea typeface="宋体" panose="02010600030101010101" pitchFamily="2" charset="-122"/>
                <a:cs typeface="+mn-ea"/>
              </a:rPr>
              <a:t>模块加载</a:t>
            </a:r>
            <a:endParaRPr lang="zh-CN" altLang="zh-CN"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   在</a:t>
            </a:r>
            <a:r>
              <a:rPr lang="zh-CN" sz="1600" b="1" strike="noStrike" noProof="1" dirty="0">
                <a:solidFill>
                  <a:srgbClr val="00506E"/>
                </a:solidFill>
                <a:latin typeface="Helvetica 55 Roman" pitchFamily="34" charset="0"/>
                <a:ea typeface="宋体" panose="02010600030101010101" pitchFamily="2" charset="-122"/>
                <a:cs typeface="+mn-ea"/>
                <a:sym typeface="+mn-ea"/>
              </a:rPr>
              <a:t>路由中引入</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'swan.ui.chart'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模块，如图示例中，在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mainPage.html</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页面中需要用到</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控件，则在该路由中引入</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'swan.ui.chart'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模块</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Tx/>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lvl="0" algn="ctr"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lvl="0" fontAlgn="base">
              <a:spcBef>
                <a:spcPct val="20000"/>
              </a:spcBef>
              <a:buClrTx/>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spcBef>
                <a:spcPct val="2000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285750" lvl="0" indent="-285750"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lnSpc>
                <a:spcPct val="150000"/>
              </a:lnSpc>
              <a:spcBef>
                <a:spcPts val="0"/>
              </a:spcBef>
              <a:buClrTx/>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Tx/>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lvl="0" algn="l" fontAlgn="base">
              <a:lnSpc>
                <a:spcPct val="150000"/>
              </a:lnSpc>
              <a:spcBef>
                <a:spcPts val="0"/>
              </a:spcBef>
              <a:buClrTx/>
              <a:buFont typeface="+mj-lt"/>
            </a:pPr>
            <a:r>
              <a:rPr lang="zh-CN" altLang="en-US" sz="1200" b="1" strike="noStrike" noProof="1" dirty="0">
                <a:solidFill>
                  <a:srgbClr val="00506E"/>
                </a:solidFill>
                <a:latin typeface="Helvetica 55 Roman" pitchFamily="34" charset="0"/>
                <a:ea typeface="宋体" panose="02010600030101010101" pitchFamily="2" charset="-122"/>
                <a:cs typeface="+mn-ea"/>
              </a:rPr>
              <a:t>注：</a:t>
            </a:r>
            <a:r>
              <a:rPr lang="en-US" altLang="zh-CN" sz="1200" b="1" strike="noStrike" noProof="1" dirty="0">
                <a:solidFill>
                  <a:srgbClr val="00506E"/>
                </a:solidFill>
                <a:latin typeface="Helvetica 55 Roman" pitchFamily="34" charset="0"/>
                <a:ea typeface="宋体" panose="02010600030101010101" pitchFamily="2" charset="-122"/>
                <a:cs typeface="+mn-ea"/>
              </a:rPr>
              <a:t>swan2.0</a:t>
            </a:r>
            <a:r>
              <a:rPr lang="zh-CN" altLang="en-US" sz="1200" b="1" strike="noStrike" noProof="1" dirty="0">
                <a:solidFill>
                  <a:srgbClr val="00506E"/>
                </a:solidFill>
                <a:latin typeface="Helvetica 55 Roman" pitchFamily="34" charset="0"/>
                <a:ea typeface="宋体" panose="02010600030101010101" pitchFamily="2" charset="-122"/>
                <a:cs typeface="+mn-ea"/>
              </a:rPr>
              <a:t>资源文件夹中</a:t>
            </a:r>
            <a:r>
              <a:rPr lang="en-US" altLang="zh-CN" sz="1200" b="1" strike="noStrike" noProof="1" dirty="0">
                <a:solidFill>
                  <a:srgbClr val="00506E"/>
                </a:solidFill>
                <a:latin typeface="Helvetica 55 Roman" pitchFamily="34" charset="0"/>
                <a:ea typeface="宋体" panose="02010600030101010101" pitchFamily="2" charset="-122"/>
                <a:cs typeface="+mn-ea"/>
              </a:rPr>
              <a:t>chart</a:t>
            </a:r>
            <a:r>
              <a:rPr lang="zh-CN" altLang="en-US" sz="1200" b="1" strike="noStrike" noProof="1" dirty="0">
                <a:solidFill>
                  <a:srgbClr val="00506E"/>
                </a:solidFill>
                <a:latin typeface="Helvetica 55 Roman" pitchFamily="34" charset="0"/>
                <a:ea typeface="宋体" panose="02010600030101010101" pitchFamily="2" charset="-122"/>
                <a:cs typeface="+mn-ea"/>
              </a:rPr>
              <a:t>包含两种插件，Chart.js和</a:t>
            </a:r>
            <a:r>
              <a:rPr lang="en-US" altLang="zh-CN" sz="1200" b="1" strike="noStrike" noProof="1" dirty="0">
                <a:solidFill>
                  <a:srgbClr val="00506E"/>
                </a:solidFill>
                <a:latin typeface="Helvetica 55 Roman" pitchFamily="34" charset="0"/>
                <a:ea typeface="宋体" panose="02010600030101010101" pitchFamily="2" charset="-122"/>
                <a:cs typeface="+mn-ea"/>
              </a:rPr>
              <a:t>EChart</a:t>
            </a:r>
            <a:r>
              <a:rPr lang="zh-CN" altLang="en-US" sz="1200" b="1" strike="noStrike" noProof="1" dirty="0">
                <a:solidFill>
                  <a:srgbClr val="00506E"/>
                </a:solidFill>
                <a:latin typeface="Helvetica 55 Roman" pitchFamily="34" charset="0"/>
                <a:ea typeface="宋体" panose="02010600030101010101" pitchFamily="2" charset="-122"/>
                <a:cs typeface="+mn-ea"/>
              </a:rPr>
              <a:t>，此处仅以</a:t>
            </a:r>
            <a:r>
              <a:rPr lang="en-US" altLang="zh-CN" sz="1200" b="1" strike="noStrike" noProof="1" dirty="0">
                <a:solidFill>
                  <a:srgbClr val="00506E"/>
                </a:solidFill>
                <a:latin typeface="Helvetica 55 Roman" pitchFamily="34" charset="0"/>
                <a:ea typeface="宋体" panose="02010600030101010101" pitchFamily="2" charset="-122"/>
                <a:cs typeface="+mn-ea"/>
              </a:rPr>
              <a:t>Chart.js</a:t>
            </a:r>
            <a:r>
              <a:rPr lang="zh-CN" altLang="en-US" sz="1200" b="1" strike="noStrike" noProof="1" dirty="0">
                <a:solidFill>
                  <a:srgbClr val="00506E"/>
                </a:solidFill>
                <a:latin typeface="Helvetica 55 Roman" pitchFamily="34" charset="0"/>
                <a:ea typeface="宋体" panose="02010600030101010101" pitchFamily="2" charset="-122"/>
                <a:cs typeface="+mn-ea"/>
              </a:rPr>
              <a:t>为示例。</a:t>
            </a: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Tx/>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Tx/>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Tx/>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49156" name="文本框 4"/>
          <p:cNvSpPr txBox="1"/>
          <p:nvPr/>
        </p:nvSpPr>
        <p:spPr>
          <a:xfrm>
            <a:off x="3551714" y="5565140"/>
            <a:ext cx="2176462" cy="352425"/>
          </a:xfrm>
          <a:prstGeom prst="rect">
            <a:avLst/>
          </a:prstGeom>
          <a:noFill/>
          <a:ln w="9525">
            <a:noFill/>
          </a:ln>
        </p:spPr>
        <p:txBody>
          <a:bodyPr wrap="square" anchor="t">
            <a:spAutoFit/>
          </a:bodyPr>
          <a:p>
            <a:pPr lvl="0" indent="0"/>
            <a:r>
              <a:rPr lang="en-US" altLang="zh-CN" sz="1400" b="1">
                <a:solidFill>
                  <a:srgbClr val="00506E"/>
                </a:solidFill>
                <a:latin typeface="Helvetica 55 Roman" pitchFamily="34" charset="0"/>
                <a:ea typeface="Helvetica 55 Roman" pitchFamily="34" charset="0"/>
              </a:rPr>
              <a:t>ui.</a:t>
            </a:r>
            <a:r>
              <a:rPr lang="en-US" altLang="zh-CN" sz="1400" b="1">
                <a:solidFill>
                  <a:srgbClr val="00506E"/>
                </a:solidFill>
                <a:latin typeface="Helvetica 55 Roman" pitchFamily="34" charset="0"/>
                <a:ea typeface="Helvetica 55 Roman" pitchFamily="34" charset="0"/>
                <a:sym typeface="MingLiU" panose="02020509000000000000" charset="-122"/>
              </a:rPr>
              <a:t>chart</a:t>
            </a:r>
            <a:r>
              <a:rPr lang="zh-CN" altLang="en-US" sz="1400" b="1">
                <a:solidFill>
                  <a:srgbClr val="00506E"/>
                </a:solidFill>
                <a:latin typeface="Arial" panose="020B0604020202020204" pitchFamily="34" charset="0"/>
                <a:ea typeface="宋体" panose="02010600030101010101" pitchFamily="2" charset="-122"/>
              </a:rPr>
              <a:t>引入示例图</a:t>
            </a:r>
            <a:endParaRPr lang="en-US" altLang="zh-CN" sz="1400" b="1">
              <a:solidFill>
                <a:srgbClr val="00506E"/>
              </a:solidFill>
              <a:latin typeface="Helvetica 55 Roman" pitchFamily="34" charset="0"/>
              <a:ea typeface="Helvetica 55 Roman" pitchFamily="34" charset="0"/>
            </a:endParaRPr>
          </a:p>
        </p:txBody>
      </p:sp>
      <p:pic>
        <p:nvPicPr>
          <p:cNvPr id="3" name="图片 2"/>
          <p:cNvPicPr>
            <a:picLocks noChangeAspect="1"/>
          </p:cNvPicPr>
          <p:nvPr/>
        </p:nvPicPr>
        <p:blipFill>
          <a:blip r:embed="rId1"/>
          <a:stretch>
            <a:fillRect/>
          </a:stretch>
        </p:blipFill>
        <p:spPr>
          <a:xfrm>
            <a:off x="2380615" y="2211070"/>
            <a:ext cx="4518660" cy="3238500"/>
          </a:xfrm>
          <a:prstGeom prst="rect">
            <a:avLst/>
          </a:prstGeom>
          <a:ln>
            <a:solidFill>
              <a:schemeClr val="tx1"/>
            </a:solidFill>
          </a:ln>
        </p:spPr>
      </p:pic>
    </p:spTree>
  </p:cSld>
  <p:clrMapOvr>
    <a:masterClrMapping/>
  </p:clrMapOvr>
  <p:transition spd="med">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a:t>
            </a:r>
            <a:r>
              <a:rPr kumimoji="0" lang="en-US" sz="3800" b="1" i="0" u="none" strike="noStrike" kern="0" cap="none" spc="0" normalizeH="0" baseline="0" noProof="0" dirty="0" smtClean="0">
                <a:ln>
                  <a:noFill/>
                </a:ln>
                <a:solidFill>
                  <a:srgbClr val="00506E"/>
                </a:solidFill>
                <a:effectLst/>
                <a:uLnTx/>
                <a:uFillTx/>
                <a:latin typeface="+mj-lt"/>
                <a:ea typeface="+mj-ea"/>
                <a:cs typeface="+mj-cs"/>
              </a:rPr>
              <a:t>chart</a:t>
            </a:r>
            <a:endParaRPr kumimoji="0" 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909638"/>
            <a:ext cx="8628063" cy="4824413"/>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506E"/>
              </a:buClr>
              <a:buSzPct val="99000"/>
              <a:buFont typeface="+mj-lt"/>
              <a:buAutoNum type="arabicPeriod" startAt="2"/>
            </a:pPr>
            <a:r>
              <a:rPr lang="en-US" altLang="zh-CN" sz="1600" b="1" strike="noStrike" noProof="1" dirty="0">
                <a:solidFill>
                  <a:srgbClr val="00506E"/>
                </a:solidFill>
                <a:latin typeface="Helvetica 55 Roman" pitchFamily="34" charset="0"/>
                <a:ea typeface="宋体" panose="02010600030101010101" pitchFamily="2" charset="-122"/>
                <a:cs typeface="+mn-ea"/>
              </a:rPr>
              <a:t>view</a:t>
            </a:r>
            <a:r>
              <a:rPr lang="zh-CN" altLang="en-US" sz="1600" b="1" strike="noStrike" noProof="1" dirty="0">
                <a:solidFill>
                  <a:srgbClr val="00506E"/>
                </a:solidFill>
                <a:latin typeface="Helvetica 55 Roman" pitchFamily="34" charset="0"/>
                <a:ea typeface="宋体" panose="02010600030101010101" pitchFamily="2" charset="-122"/>
                <a:cs typeface="+mn-ea"/>
              </a:rPr>
              <a:t>的实现</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    </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如下图展示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view</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实现的两种方式：</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
                <a:srgbClr val="00506E"/>
              </a:buClr>
              <a:buSzPct val="99000"/>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的类型确定，在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class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中确定</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的类型，有</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'chart-pie'(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饼图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'chart-line'(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曲线图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'chart-radar'(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雷达图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'chart-polar-area'(</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级线图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'chart-bar'(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柱状图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'chart-horizontal-bar'(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水平方向柱状图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'chart-bubble'(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散点图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
                <a:srgbClr val="00506E"/>
              </a:buClr>
              <a:buSzPct val="99000"/>
              <a:buFont typeface="Wingdings" panose="05000000000000000000" charset="0"/>
              <a:buChar char="u"/>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类型可做动态切换，在</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class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中定义为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'chart-base'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，通过改变</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'chart-type'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属性的值来切换</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类型</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0179" name="文本框 4"/>
          <p:cNvSpPr txBox="1"/>
          <p:nvPr/>
        </p:nvSpPr>
        <p:spPr>
          <a:xfrm>
            <a:off x="3644900" y="5643563"/>
            <a:ext cx="2792413" cy="354012"/>
          </a:xfrm>
          <a:prstGeom prst="rect">
            <a:avLst/>
          </a:prstGeom>
          <a:noFill/>
          <a:ln w="9525">
            <a:noFill/>
          </a:ln>
        </p:spPr>
        <p:txBody>
          <a:bodyPr wrap="square" anchor="t">
            <a:spAutoFit/>
          </a:bodyPr>
          <a:p>
            <a:pPr lvl="0" indent="0"/>
            <a:r>
              <a:rPr lang="zh-CN" altLang="en-US" sz="1400" b="1">
                <a:solidFill>
                  <a:srgbClr val="00506E"/>
                </a:solidFill>
                <a:latin typeface="Helvetica 55 Roman" pitchFamily="34" charset="0"/>
                <a:ea typeface="宋体" panose="02010600030101010101" pitchFamily="2" charset="-122"/>
                <a:sym typeface="MingLiU" panose="02020509000000000000" charset="-122"/>
              </a:rPr>
              <a:t>动态切换</a:t>
            </a:r>
            <a:r>
              <a:rPr lang="en-US" altLang="zh-CN" sz="1400" b="1">
                <a:solidFill>
                  <a:srgbClr val="00506E"/>
                </a:solidFill>
                <a:latin typeface="Helvetica 55 Roman" pitchFamily="34" charset="0"/>
                <a:ea typeface="Helvetica 55 Roman" pitchFamily="34" charset="0"/>
                <a:sym typeface="MingLiU" panose="02020509000000000000" charset="-122"/>
              </a:rPr>
              <a:t>chart view</a:t>
            </a:r>
            <a:r>
              <a:rPr lang="zh-CN" altLang="en-US" sz="1400" b="1">
                <a:solidFill>
                  <a:srgbClr val="00506E"/>
                </a:solidFill>
                <a:latin typeface="Arial" panose="020B0604020202020204" pitchFamily="34" charset="0"/>
                <a:ea typeface="宋体" panose="02010600030101010101" pitchFamily="2" charset="-122"/>
              </a:rPr>
              <a:t>示例图</a:t>
            </a:r>
            <a:endParaRPr lang="en-US" altLang="zh-CN" sz="1400" b="1">
              <a:solidFill>
                <a:srgbClr val="00506E"/>
              </a:solidFill>
              <a:latin typeface="Helvetica 55 Roman" pitchFamily="34" charset="0"/>
              <a:ea typeface="Helvetica 55 Roman" pitchFamily="34" charset="0"/>
            </a:endParaRPr>
          </a:p>
        </p:txBody>
      </p:sp>
      <p:pic>
        <p:nvPicPr>
          <p:cNvPr id="50180" name="图片 5" descr="1"/>
          <p:cNvPicPr>
            <a:picLocks noChangeAspect="1"/>
          </p:cNvPicPr>
          <p:nvPr/>
        </p:nvPicPr>
        <p:blipFill>
          <a:blip r:embed="rId1"/>
          <a:stretch>
            <a:fillRect/>
          </a:stretch>
        </p:blipFill>
        <p:spPr>
          <a:xfrm>
            <a:off x="1373188" y="3530600"/>
            <a:ext cx="6684962" cy="762000"/>
          </a:xfrm>
          <a:prstGeom prst="rect">
            <a:avLst/>
          </a:prstGeom>
          <a:noFill/>
          <a:ln w="9525">
            <a:noFill/>
          </a:ln>
        </p:spPr>
      </p:pic>
      <p:pic>
        <p:nvPicPr>
          <p:cNvPr id="50181" name="图片 7" descr="1"/>
          <p:cNvPicPr>
            <a:picLocks noChangeAspect="1"/>
          </p:cNvPicPr>
          <p:nvPr/>
        </p:nvPicPr>
        <p:blipFill>
          <a:blip r:embed="rId2"/>
          <a:stretch>
            <a:fillRect/>
          </a:stretch>
        </p:blipFill>
        <p:spPr>
          <a:xfrm>
            <a:off x="701675" y="5040313"/>
            <a:ext cx="8027988" cy="628650"/>
          </a:xfrm>
          <a:prstGeom prst="rect">
            <a:avLst/>
          </a:prstGeom>
          <a:noFill/>
          <a:ln w="9525">
            <a:noFill/>
          </a:ln>
        </p:spPr>
      </p:pic>
      <p:sp>
        <p:nvSpPr>
          <p:cNvPr id="50182" name="文本框 8"/>
          <p:cNvSpPr txBox="1"/>
          <p:nvPr/>
        </p:nvSpPr>
        <p:spPr>
          <a:xfrm>
            <a:off x="3538538" y="4291013"/>
            <a:ext cx="2725737" cy="352425"/>
          </a:xfrm>
          <a:prstGeom prst="rect">
            <a:avLst/>
          </a:prstGeom>
          <a:noFill/>
          <a:ln w="9525">
            <a:noFill/>
          </a:ln>
        </p:spPr>
        <p:txBody>
          <a:bodyPr wrap="square" anchor="t">
            <a:spAutoFit/>
          </a:bodyPr>
          <a:p>
            <a:pPr lvl="0" indent="0"/>
            <a:r>
              <a:rPr lang="zh-CN" altLang="en-US" sz="1400" b="1">
                <a:solidFill>
                  <a:srgbClr val="00506E"/>
                </a:solidFill>
                <a:latin typeface="Helvetica 55 Roman" pitchFamily="34" charset="0"/>
                <a:ea typeface="宋体" panose="02010600030101010101" pitchFamily="2" charset="-122"/>
                <a:sym typeface="MingLiU" panose="02020509000000000000" charset="-122"/>
              </a:rPr>
              <a:t>固定类型</a:t>
            </a:r>
            <a:r>
              <a:rPr lang="en-US" altLang="zh-CN" sz="1400" b="1">
                <a:solidFill>
                  <a:srgbClr val="00506E"/>
                </a:solidFill>
                <a:latin typeface="Helvetica 55 Roman" pitchFamily="34" charset="0"/>
                <a:ea typeface="Helvetica 55 Roman" pitchFamily="34" charset="0"/>
                <a:sym typeface="MingLiU" panose="02020509000000000000" charset="-122"/>
              </a:rPr>
              <a:t>chart view</a:t>
            </a:r>
            <a:r>
              <a:rPr lang="zh-CN" altLang="en-US" sz="1400" b="1">
                <a:solidFill>
                  <a:srgbClr val="00506E"/>
                </a:solidFill>
                <a:latin typeface="Arial" panose="020B0604020202020204" pitchFamily="34" charset="0"/>
                <a:ea typeface="宋体" panose="02010600030101010101" pitchFamily="2" charset="-122"/>
              </a:rPr>
              <a:t>示例图</a:t>
            </a:r>
            <a:endParaRPr lang="en-US" altLang="zh-CN" sz="1400" b="1">
              <a:solidFill>
                <a:srgbClr val="00506E"/>
              </a:solidFill>
              <a:latin typeface="Helvetica 55 Roman" pitchFamily="34" charset="0"/>
              <a:ea typeface="Helvetica 55 Roman" pitchFamily="34" charset="0"/>
            </a:endParaRPr>
          </a:p>
        </p:txBody>
      </p:sp>
    </p:spTree>
  </p:cSld>
  <p:clrMapOvr>
    <a:masterClrMapping/>
  </p:clrMapOvr>
  <p:transition spd="med">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8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800" b="1" i="0" u="none" strike="noStrike" kern="0" cap="none" spc="0" normalizeH="0" baseline="0" noProof="0" dirty="0" smtClean="0">
                <a:ln>
                  <a:noFill/>
                </a:ln>
                <a:solidFill>
                  <a:srgbClr val="00506E"/>
                </a:solidFill>
                <a:effectLst/>
                <a:uLnTx/>
                <a:uFillTx/>
                <a:latin typeface="+mj-lt"/>
                <a:ea typeface="+mj-ea"/>
                <a:cs typeface="+mj-cs"/>
              </a:rPr>
              <a:t>-</a:t>
            </a:r>
            <a:r>
              <a:rPr kumimoji="0" lang="en-US" sz="3800" b="1" i="0" u="none" strike="noStrike" kern="0" cap="none" spc="0" normalizeH="0" baseline="0" noProof="0" dirty="0" smtClean="0">
                <a:ln>
                  <a:noFill/>
                </a:ln>
                <a:solidFill>
                  <a:srgbClr val="00506E"/>
                </a:solidFill>
                <a:effectLst/>
                <a:uLnTx/>
                <a:uFillTx/>
                <a:latin typeface="+mj-lt"/>
                <a:ea typeface="+mj-ea"/>
                <a:cs typeface="+mj-cs"/>
              </a:rPr>
              <a:t>chart</a:t>
            </a:r>
            <a:endParaRPr kumimoji="0" lang="en-US" sz="3800" b="1" i="0" u="none" strike="noStrike" kern="0" cap="none" spc="0" normalizeH="0" baseline="0" noProof="0" dirty="0" smtClean="0">
              <a:ln>
                <a:noFill/>
              </a:ln>
              <a:solidFill>
                <a:srgbClr val="00506E"/>
              </a:solidFill>
              <a:effectLst/>
              <a:uLnTx/>
              <a:uFillTx/>
              <a:latin typeface="Times New Roman" panose="02020603050405020304" pitchFamily="18" charset="0"/>
              <a:ea typeface="+mj-ea"/>
              <a:cs typeface="+mj-cs"/>
            </a:endParaRPr>
          </a:p>
        </p:txBody>
      </p:sp>
      <p:sp>
        <p:nvSpPr>
          <p:cNvPr id="22530" name="Rectangle 3"/>
          <p:cNvSpPr txBox="1"/>
          <p:nvPr/>
        </p:nvSpPr>
        <p:spPr>
          <a:xfrm>
            <a:off x="325438" y="693738"/>
            <a:ext cx="8628063" cy="4824413"/>
          </a:xfrm>
          <a:prstGeom prst="rect">
            <a:avLst/>
          </a:prstGeom>
          <a:noFill/>
          <a:ln w="9525">
            <a:noFill/>
          </a:ln>
        </p:spPr>
        <p:txBody>
          <a:bodyPr anchor="t"/>
          <a:p>
            <a:pPr lvl="0" fontAlgn="base">
              <a:spcBef>
                <a:spcPct val="20000"/>
              </a:spcBef>
              <a:buClr>
                <a:srgbClr val="00506E"/>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506E"/>
              </a:buClr>
              <a:buSzPct val="99000"/>
              <a:buFont typeface="+mj-lt"/>
              <a:buAutoNum type="arabicPeriod" startAt="3"/>
            </a:pPr>
            <a:r>
              <a:rPr lang="en-US" altLang="zh-CN" sz="1600" b="1" strike="noStrike" noProof="1" dirty="0">
                <a:solidFill>
                  <a:srgbClr val="00506E"/>
                </a:solidFill>
                <a:latin typeface="Helvetica 55 Roman" pitchFamily="34" charset="0"/>
                <a:ea typeface="宋体" panose="02010600030101010101" pitchFamily="2" charset="-122"/>
                <a:cs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rPr>
              <a:t>的实现</a:t>
            </a: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   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的实现主要有两步：</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506E"/>
              </a:buClr>
              <a:buSzPct val="99000"/>
              <a:buFont typeface="+mj-lt"/>
              <a:buAutoNum type="alphaLcParenR"/>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全局属性</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1" fontAlgn="base">
              <a:spcBef>
                <a:spcPct val="20000"/>
              </a:spcBef>
              <a:buClr>
                <a:srgbClr val="00506E"/>
              </a:buClr>
              <a:buSzPct val="99000"/>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如图中所示，</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
                <a:srgbClr val="00506E"/>
              </a:buClr>
              <a:buSzPct val="99000"/>
              <a:buFont typeface="Wingdings" panose="05000000000000000000" charset="0"/>
              <a:buChar char="Ø"/>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colors: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配置全局</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colors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，如果各个</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在定义的时候没有设置</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colors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属性，则会按照全局</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colors</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来展示，每个</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展示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n(n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为大于</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0</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的整数</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组数据，则对应的颜色值为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colors[0]~colors[n-1]</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
                <a:srgbClr val="00506E"/>
              </a:buClr>
              <a:buSzPct val="99000"/>
              <a:buFont typeface="Wingdings" panose="05000000000000000000" charset="0"/>
              <a:buChar char="Ø"/>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responsive:chart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大小是否自适应，设置为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true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时，</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的大小会依据父级的大小自动调整，如果设置为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false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的大小为默认值 </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width:300px,height:150px ;</a:t>
            </a:r>
            <a:endParaRPr lang="en-US" altLang="zh-CN" sz="1600" b="1" strike="noStrike" noProof="1" dirty="0">
              <a:solidFill>
                <a:srgbClr val="00506E"/>
              </a:solidFill>
              <a:latin typeface="Helvetica 55 Roman" pitchFamily="34" charset="0"/>
              <a:ea typeface="宋体" panose="02010600030101010101" pitchFamily="2" charset="-122"/>
              <a:cs typeface="+mn-ea"/>
              <a:sym typeface="+mn-ea"/>
            </a:endParaRPr>
          </a:p>
          <a:p>
            <a:pPr marL="742950" lvl="1" indent="-285750" fontAlgn="base">
              <a:spcBef>
                <a:spcPct val="20000"/>
              </a:spcBef>
              <a:buClr>
                <a:srgbClr val="00506E"/>
              </a:buClr>
              <a:buSzPct val="99000"/>
              <a:buFont typeface="Wingdings" panose="05000000000000000000" charset="0"/>
              <a:buChar char="Ø"/>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legend: </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图例设置，</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display</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设置为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true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表示显示，设置为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false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表示不显示，</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1" fontAlgn="base">
              <a:spcBef>
                <a:spcPct val="20000"/>
              </a:spcBef>
              <a:buClr>
                <a:srgbClr val="00506E"/>
              </a:buClr>
              <a:buSzPct val="99000"/>
              <a:buFont typeface="Wingdings" panose="05000000000000000000" charset="0"/>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    position</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表示图例的位置，可设置为</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'top','bottom','left','right'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51203" name="图片 3" descr="1"/>
          <p:cNvPicPr>
            <a:picLocks noChangeAspect="1"/>
          </p:cNvPicPr>
          <p:nvPr/>
        </p:nvPicPr>
        <p:blipFill>
          <a:blip r:embed="rId1"/>
          <a:stretch>
            <a:fillRect/>
          </a:stretch>
        </p:blipFill>
        <p:spPr>
          <a:xfrm>
            <a:off x="2997200" y="4246563"/>
            <a:ext cx="3540125" cy="2333625"/>
          </a:xfrm>
          <a:prstGeom prst="rect">
            <a:avLst/>
          </a:prstGeom>
          <a:noFill/>
          <a:ln w="9525">
            <a:noFill/>
          </a:ln>
        </p:spPr>
      </p:pic>
    </p:spTree>
  </p:cSld>
  <p:clrMapOvr>
    <a:masterClrMapping/>
  </p:clrMapOvr>
  <p:transition spd="med">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chart-controller</a:t>
            </a:r>
            <a:r>
              <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rPr>
              <a:t>的实现</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95325"/>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506E"/>
              </a:buClr>
              <a:buSzPct val="99000"/>
              <a:buFont typeface="+mj-lt"/>
              <a:buAutoNum type="alphaLcParenR" startAt="2"/>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controller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实现</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lvl="1" fontAlgn="base">
              <a:spcBef>
                <a:spcPct val="20000"/>
              </a:spcBef>
              <a:buClr>
                <a:srgbClr val="00506E"/>
              </a:buClr>
              <a:buSzPct val="99000"/>
              <a:buFont typeface="+mj-lt"/>
            </a:pP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图中示例展示了</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chart-bar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的实现方法</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2"/>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rPr>
              <a:t>说明：</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options</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chart</a:t>
            </a:r>
            <a:r>
              <a:rPr lang="zh-CN" altLang="en-US" sz="1400" b="1" strike="noStrike" noProof="1" dirty="0">
                <a:solidFill>
                  <a:srgbClr val="00506E"/>
                </a:solidFill>
                <a:latin typeface="Helvetica 55 Roman" pitchFamily="34" charset="0"/>
                <a:ea typeface="宋体" panose="02010600030101010101" pitchFamily="2" charset="-122"/>
                <a:cs typeface="+mn-ea"/>
              </a:rPr>
              <a:t>的相关配置，如图中示例配置了</a:t>
            </a:r>
            <a:r>
              <a:rPr lang="en-US" altLang="zh-CN" sz="1400" b="1" strike="noStrike" noProof="1" dirty="0">
                <a:solidFill>
                  <a:srgbClr val="00506E"/>
                </a:solidFill>
                <a:latin typeface="Helvetica 55 Roman" pitchFamily="34" charset="0"/>
                <a:ea typeface="宋体" panose="02010600030101010101" pitchFamily="2" charset="-122"/>
                <a:cs typeface="+mn-ea"/>
              </a:rPr>
              <a:t>title</a:t>
            </a:r>
            <a:r>
              <a:rPr lang="zh-CN" altLang="en-US" sz="1400" b="1" strike="noStrike" noProof="1" dirty="0">
                <a:solidFill>
                  <a:srgbClr val="00506E"/>
                </a:solidFill>
                <a:latin typeface="Helvetica 55 Roman" pitchFamily="34" charset="0"/>
                <a:ea typeface="宋体" panose="02010600030101010101" pitchFamily="2" charset="-122"/>
                <a:cs typeface="+mn-ea"/>
              </a:rPr>
              <a:t>属性；</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labels</a:t>
            </a:r>
            <a:r>
              <a:rPr lang="zh-CN" altLang="en-US" sz="1400" b="1" strike="noStrike" noProof="1" dirty="0">
                <a:solidFill>
                  <a:srgbClr val="00506E"/>
                </a:solidFill>
                <a:latin typeface="Helvetica 55 Roman" pitchFamily="34" charset="0"/>
                <a:ea typeface="宋体" panose="02010600030101010101" pitchFamily="2" charset="-122"/>
                <a:cs typeface="+mn-ea"/>
              </a:rPr>
              <a:t>：对应于展示效果中的</a:t>
            </a:r>
            <a:r>
              <a:rPr lang="en-US" altLang="zh-CN" sz="1400" b="1" strike="noStrike" noProof="1" dirty="0">
                <a:solidFill>
                  <a:srgbClr val="00506E"/>
                </a:solidFill>
                <a:latin typeface="Helvetica 55 Roman" pitchFamily="34" charset="0"/>
                <a:ea typeface="宋体" panose="02010600030101010101" pitchFamily="2" charset="-122"/>
                <a:cs typeface="+mn-ea"/>
              </a:rPr>
              <a:t>x</a:t>
            </a:r>
            <a:r>
              <a:rPr lang="zh-CN" altLang="en-US" sz="1400" b="1" strike="noStrike" noProof="1" dirty="0">
                <a:solidFill>
                  <a:srgbClr val="00506E"/>
                </a:solidFill>
                <a:latin typeface="Helvetica 55 Roman" pitchFamily="34" charset="0"/>
                <a:ea typeface="宋体" panose="02010600030101010101" pitchFamily="2" charset="-122"/>
                <a:cs typeface="+mn-ea"/>
              </a:rPr>
              <a:t>轴；</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series</a:t>
            </a:r>
            <a:r>
              <a:rPr lang="zh-CN" altLang="en-US" sz="1400" b="1" strike="noStrike" noProof="1" dirty="0">
                <a:solidFill>
                  <a:srgbClr val="00506E"/>
                </a:solidFill>
                <a:latin typeface="Helvetica 55 Roman" pitchFamily="34" charset="0"/>
                <a:ea typeface="宋体" panose="02010600030101010101" pitchFamily="2" charset="-122"/>
                <a:cs typeface="+mn-ea"/>
              </a:rPr>
              <a:t>：图例的内容；</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data</a:t>
            </a:r>
            <a:r>
              <a:rPr lang="zh-CN" altLang="en-US" sz="1400" b="1" strike="noStrike" noProof="1" dirty="0">
                <a:solidFill>
                  <a:srgbClr val="00506E"/>
                </a:solidFill>
                <a:latin typeface="Helvetica 55 Roman" pitchFamily="34" charset="0"/>
                <a:ea typeface="宋体" panose="02010600030101010101" pitchFamily="2" charset="-122"/>
                <a:cs typeface="+mn-ea"/>
              </a:rPr>
              <a:t>：展示数据，展示几组数据则对应几个图例，每组数据的长度应与</a:t>
            </a:r>
            <a:r>
              <a:rPr lang="en-US" altLang="zh-CN" sz="1400" b="1" strike="noStrike" noProof="1" dirty="0">
                <a:solidFill>
                  <a:srgbClr val="00506E"/>
                </a:solidFill>
                <a:latin typeface="Helvetica 55 Roman" pitchFamily="34" charset="0"/>
                <a:ea typeface="宋体" panose="02010600030101010101" pitchFamily="2" charset="-122"/>
                <a:cs typeface="+mn-ea"/>
              </a:rPr>
              <a:t>labels</a:t>
            </a:r>
            <a:r>
              <a:rPr lang="zh-CN" altLang="en-US" sz="1400" b="1" strike="noStrike" noProof="1" dirty="0">
                <a:solidFill>
                  <a:srgbClr val="00506E"/>
                </a:solidFill>
                <a:latin typeface="Helvetica 55 Roman" pitchFamily="34" charset="0"/>
                <a:ea typeface="宋体" panose="02010600030101010101" pitchFamily="2" charset="-122"/>
                <a:cs typeface="+mn-ea"/>
              </a:rPr>
              <a:t>的长度相同</a:t>
            </a: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pic>
        <p:nvPicPr>
          <p:cNvPr id="52227" name="图片 4" descr="1"/>
          <p:cNvPicPr>
            <a:picLocks noChangeAspect="1"/>
          </p:cNvPicPr>
          <p:nvPr/>
        </p:nvPicPr>
        <p:blipFill>
          <a:blip r:embed="rId1"/>
          <a:stretch>
            <a:fillRect/>
          </a:stretch>
        </p:blipFill>
        <p:spPr>
          <a:xfrm>
            <a:off x="4981575" y="2697163"/>
            <a:ext cx="3756025" cy="1951037"/>
          </a:xfrm>
          <a:prstGeom prst="rect">
            <a:avLst/>
          </a:prstGeom>
          <a:noFill/>
          <a:ln w="9525">
            <a:noFill/>
          </a:ln>
        </p:spPr>
      </p:pic>
      <p:pic>
        <p:nvPicPr>
          <p:cNvPr id="52228" name="图片 2" descr="1"/>
          <p:cNvPicPr>
            <a:picLocks noChangeAspect="1"/>
          </p:cNvPicPr>
          <p:nvPr/>
        </p:nvPicPr>
        <p:blipFill>
          <a:blip r:embed="rId2"/>
          <a:stretch>
            <a:fillRect/>
          </a:stretch>
        </p:blipFill>
        <p:spPr>
          <a:xfrm>
            <a:off x="693738" y="2625725"/>
            <a:ext cx="3676650" cy="2093913"/>
          </a:xfrm>
          <a:prstGeom prst="rect">
            <a:avLst/>
          </a:prstGeom>
          <a:noFill/>
          <a:ln w="9525">
            <a:noFill/>
          </a:ln>
        </p:spPr>
      </p:pic>
      <p:pic>
        <p:nvPicPr>
          <p:cNvPr id="52229" name="图片 5" descr="1"/>
          <p:cNvPicPr>
            <a:picLocks noChangeAspect="1"/>
          </p:cNvPicPr>
          <p:nvPr/>
        </p:nvPicPr>
        <p:blipFill>
          <a:blip r:embed="rId3"/>
          <a:stretch>
            <a:fillRect/>
          </a:stretch>
        </p:blipFill>
        <p:spPr>
          <a:xfrm>
            <a:off x="1423988" y="1670050"/>
            <a:ext cx="6229350" cy="593725"/>
          </a:xfrm>
          <a:prstGeom prst="rect">
            <a:avLst/>
          </a:prstGeom>
          <a:noFill/>
          <a:ln w="9525">
            <a:noFill/>
          </a:ln>
        </p:spPr>
      </p:pic>
      <p:sp>
        <p:nvSpPr>
          <p:cNvPr id="52230" name="文本框 6"/>
          <p:cNvSpPr txBox="1"/>
          <p:nvPr/>
        </p:nvSpPr>
        <p:spPr>
          <a:xfrm>
            <a:off x="3457575" y="2263775"/>
            <a:ext cx="1793875"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chart-bar view</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2231" name="文本框 7"/>
          <p:cNvSpPr txBox="1"/>
          <p:nvPr/>
        </p:nvSpPr>
        <p:spPr>
          <a:xfrm>
            <a:off x="1423988" y="4719638"/>
            <a:ext cx="2135187" cy="274637"/>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chart-bar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2232" name="文本框 8"/>
          <p:cNvSpPr txBox="1"/>
          <p:nvPr/>
        </p:nvSpPr>
        <p:spPr>
          <a:xfrm>
            <a:off x="6122988" y="4648200"/>
            <a:ext cx="1473200"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chart-bar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idx="4294967295"/>
          </p:nvPr>
        </p:nvSpPr>
        <p:spPr>
          <a:xfrm>
            <a:off x="611188" y="838200"/>
            <a:ext cx="7920038" cy="5637213"/>
          </a:xfrm>
        </p:spPr>
        <p:txBody>
          <a:bodyPr wrap="square" lIns="91440" tIns="45720" rIns="91440" bIns="45720" anchor="t"/>
          <a:p>
            <a:pPr marL="0" lvl="0" indent="0" eaLnBrk="1" fontAlgn="base" hangingPunct="1">
              <a:buNone/>
            </a:pPr>
            <a:r>
              <a:rPr lang="en-US" altLang="zh-CN" sz="2000" strike="noStrike" noProof="1" dirty="0">
                <a:sym typeface="MingLiU" panose="02020509000000000000" charset="-122"/>
              </a:rPr>
              <a:t>2.</a:t>
            </a:r>
            <a:r>
              <a:rPr lang="zh-CN" altLang="en-US" sz="1800" strike="noStrike" noProof="1" dirty="0">
                <a:ea typeface="宋体" panose="02010600030101010101" pitchFamily="2" charset="-122"/>
                <a:sym typeface="MingLiU" panose="02020509000000000000" charset="-122"/>
              </a:rPr>
              <a:t>首页</a:t>
            </a:r>
            <a:r>
              <a:rPr lang="zh-CN" altLang="en-US" sz="1800" strike="noStrike" noProof="1" dirty="0">
                <a:sym typeface="MingLiU" panose="02020509000000000000" charset="-122"/>
              </a:rPr>
              <a:t>引入基础资源</a:t>
            </a:r>
            <a:endParaRPr lang="zh-CN" altLang="en-US" sz="1800" strike="noStrike" noProof="1" dirty="0">
              <a:sym typeface="MingLiU" panose="02020509000000000000" charset="-122"/>
            </a:endParaRPr>
          </a:p>
          <a:p>
            <a:pPr marL="0" lvl="0" indent="0" eaLnBrk="1" fontAlgn="base" hangingPunct="1">
              <a:buNone/>
            </a:pPr>
            <a:endParaRPr lang="zh-CN" altLang="en-US" sz="2000" strike="noStrike" noProof="1" dirty="0">
              <a:sym typeface="MingLiU" panose="02020509000000000000" charset="-122"/>
            </a:endParaRPr>
          </a:p>
          <a:p>
            <a:pPr marL="0" lvl="0" indent="0" eaLnBrk="1" fontAlgn="base" hangingPunct="1">
              <a:buNone/>
            </a:pPr>
            <a:endParaRPr lang="zh-CN" altLang="en-US" sz="2000" strike="noStrike" noProof="1" dirty="0">
              <a:sym typeface="MingLiU" panose="02020509000000000000" charset="-122"/>
            </a:endParaRPr>
          </a:p>
          <a:p>
            <a:pPr marL="0" lvl="0" indent="0" eaLnBrk="1" fontAlgn="base" hangingPunct="1">
              <a:buNone/>
            </a:pPr>
            <a:endParaRPr lang="zh-CN" altLang="en-US" sz="1800" strike="noStrike" noProof="1" dirty="0">
              <a:sym typeface="MingLiU" panose="02020509000000000000" charset="-122"/>
            </a:endParaRPr>
          </a:p>
          <a:p>
            <a:pPr marL="0" lvl="0" indent="0" eaLnBrk="1" fontAlgn="base" hangingPunct="1">
              <a:buNone/>
            </a:pPr>
            <a:endParaRPr lang="zh-CN" altLang="en-US" sz="1800" strike="noStrike" noProof="1" dirty="0">
              <a:sym typeface="MingLiU" panose="02020509000000000000" charset="-122"/>
            </a:endParaRPr>
          </a:p>
          <a:p>
            <a:pPr marL="0" lvl="0" indent="0" eaLnBrk="1" fontAlgn="base" hangingPunct="1">
              <a:buNone/>
            </a:pPr>
            <a:endParaRPr lang="zh-CN" altLang="en-US" sz="1400" strike="noStrike" noProof="1" dirty="0">
              <a:ea typeface="宋体" panose="02010600030101010101" pitchFamily="2" charset="-122"/>
              <a:sym typeface="MingLiU" panose="02020509000000000000" charset="-122"/>
            </a:endParaRPr>
          </a:p>
          <a:p>
            <a:pPr marL="0" lvl="0" indent="0" eaLnBrk="1" fontAlgn="base" hangingPunct="1">
              <a:buNone/>
            </a:pPr>
            <a:endParaRPr lang="zh-CN" altLang="en-US" sz="1400" strike="noStrike" noProof="1" dirty="0">
              <a:ea typeface="宋体" panose="02010600030101010101" pitchFamily="2" charset="-122"/>
              <a:sym typeface="MingLiU" panose="02020509000000000000" charset="-122"/>
            </a:endParaRPr>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zh-CN" altLang="en-US"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p:txBody>
      </p:sp>
      <p:sp>
        <p:nvSpPr>
          <p:cNvPr id="8194" name="Rectangle 2"/>
          <p:cNvSpPr>
            <a:spLocks noGrp="1"/>
          </p:cNvSpPr>
          <p:nvPr>
            <p:ph type="title"/>
          </p:nvPr>
        </p:nvSpPr>
        <p:spPr/>
        <p:txBody>
          <a:bodyPr wrap="square" lIns="91440" tIns="45720" rIns="91440" bIns="45720" anchor="ctr"/>
          <a:p>
            <a:pPr lvl="0" eaLnBrk="1" hangingPunct="1"/>
            <a:r>
              <a:rPr lang="en-US" altLang="zh-CN" sz="3200" dirty="0"/>
              <a:t>Swan</a:t>
            </a:r>
            <a:r>
              <a:rPr lang="zh-CN" altLang="en-US" sz="3200" dirty="0"/>
              <a:t>的装载</a:t>
            </a:r>
            <a:endParaRPr lang="zh-CN" altLang="en-US" sz="3200" dirty="0">
              <a:latin typeface="Times New Roman" panose="02020603050405020304" pitchFamily="18" charset="0"/>
            </a:endParaRPr>
          </a:p>
        </p:txBody>
      </p:sp>
      <p:sp>
        <p:nvSpPr>
          <p:cNvPr id="3" name="文本框 2"/>
          <p:cNvSpPr txBox="1"/>
          <p:nvPr/>
        </p:nvSpPr>
        <p:spPr>
          <a:xfrm>
            <a:off x="3811270" y="5424805"/>
            <a:ext cx="1584325" cy="274320"/>
          </a:xfrm>
          <a:prstGeom prst="rect">
            <a:avLst/>
          </a:prstGeom>
          <a:noFill/>
        </p:spPr>
        <p:txBody>
          <a:bodyPr wrap="square" rtlCol="0">
            <a:spAutoFit/>
          </a:bodyPr>
          <a:p>
            <a:r>
              <a:rPr lang="zh-CN" altLang="zh-CN" sz="1200" b="1">
                <a:solidFill>
                  <a:srgbClr val="00506E"/>
                </a:solidFill>
              </a:rPr>
              <a:t>首页编写示例图</a:t>
            </a:r>
            <a:endParaRPr lang="zh-CN" altLang="zh-CN" sz="1200" b="1">
              <a:solidFill>
                <a:srgbClr val="00506E"/>
              </a:solidFill>
            </a:endParaRPr>
          </a:p>
        </p:txBody>
      </p:sp>
      <p:pic>
        <p:nvPicPr>
          <p:cNvPr id="4" name="图片 3"/>
          <p:cNvPicPr>
            <a:picLocks noChangeAspect="1"/>
          </p:cNvPicPr>
          <p:nvPr/>
        </p:nvPicPr>
        <p:blipFill>
          <a:blip r:embed="rId1"/>
          <a:stretch>
            <a:fillRect/>
          </a:stretch>
        </p:blipFill>
        <p:spPr>
          <a:xfrm>
            <a:off x="522605" y="1478280"/>
            <a:ext cx="8161655" cy="3818890"/>
          </a:xfrm>
          <a:prstGeom prst="rect">
            <a:avLst/>
          </a:prstGeom>
          <a:ln>
            <a:solidFill>
              <a:schemeClr val="tx1"/>
            </a:solidFill>
          </a:ln>
        </p:spPr>
      </p:pic>
    </p:spTree>
  </p:cSld>
  <p:clrMapOvr>
    <a:masterClrMapping/>
  </p:clrMapOvr>
  <p:transition spd="med">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chart-pie</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95325"/>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506E"/>
              </a:buClr>
              <a:buSzPct val="99000"/>
              <a:buFont typeface="+mj-lt"/>
              <a:buAutoNum type="arabicPeriod"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chart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分类举例</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pie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饼图</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r>
              <a:rPr lang="zh-CN" altLang="en-US" sz="1400" b="1" strike="noStrike" noProof="1" dirty="0">
                <a:solidFill>
                  <a:srgbClr val="00506E"/>
                </a:solidFill>
                <a:latin typeface="Helvetica 55 Roman" pitchFamily="34" charset="0"/>
                <a:ea typeface="宋体" panose="02010600030101010101" pitchFamily="2" charset="-122"/>
                <a:cs typeface="+mn-ea"/>
              </a:rPr>
              <a:t>说明：</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labels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：图例的具体内容；</a:t>
            </a:r>
            <a:endParaRPr lang="zh-CN" altLang="en-US" sz="1400" b="1" strike="noStrike" noProof="1" dirty="0">
              <a:solidFill>
                <a:srgbClr val="00506E"/>
              </a:solidFill>
              <a:latin typeface="Helvetica 55 Roman" pitchFamily="34" charset="0"/>
              <a:ea typeface="宋体" panose="02010600030101010101" pitchFamily="2" charset="-122"/>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data</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：展示数据，展示几组数据则对应几个图例，每组数据的长度应与</a:t>
            </a:r>
            <a:r>
              <a:rPr lang="en-US" altLang="zh-CN" sz="1400" b="1" strike="noStrike" noProof="1" dirty="0">
                <a:solidFill>
                  <a:srgbClr val="00506E"/>
                </a:solidFill>
                <a:latin typeface="Helvetica 55 Roman" pitchFamily="34" charset="0"/>
                <a:ea typeface="宋体" panose="02010600030101010101" pitchFamily="2" charset="-122"/>
                <a:cs typeface="+mn-ea"/>
                <a:sym typeface="+mn-ea"/>
              </a:rPr>
              <a:t>labels</a:t>
            </a:r>
            <a:r>
              <a:rPr lang="zh-CN" altLang="en-US" sz="1400" b="1" strike="noStrike" noProof="1" dirty="0">
                <a:solidFill>
                  <a:srgbClr val="00506E"/>
                </a:solidFill>
                <a:latin typeface="Helvetica 55 Roman" pitchFamily="34" charset="0"/>
                <a:ea typeface="宋体" panose="02010600030101010101" pitchFamily="2" charset="-122"/>
                <a:cs typeface="+mn-ea"/>
                <a:sym typeface="+mn-ea"/>
              </a:rPr>
              <a:t>的长度相同</a:t>
            </a: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r>
              <a:rPr lang="en-US" altLang="zh-CN" sz="1400" b="1" strike="noStrike" noProof="1" dirty="0">
                <a:solidFill>
                  <a:srgbClr val="00506E"/>
                </a:solidFill>
                <a:latin typeface="Helvetica 55 Roman" pitchFamily="34" charset="0"/>
                <a:ea typeface="宋体" panose="02010600030101010101" pitchFamily="2" charset="-122"/>
                <a:cs typeface="+mn-ea"/>
              </a:rPr>
              <a:t>options</a:t>
            </a:r>
            <a:r>
              <a:rPr lang="zh-CN" altLang="en-US" sz="1400" b="1" strike="noStrike" noProof="1" dirty="0">
                <a:solidFill>
                  <a:srgbClr val="00506E"/>
                </a:solidFill>
                <a:latin typeface="Helvetica 55 Roman" pitchFamily="34" charset="0"/>
                <a:ea typeface="宋体" panose="02010600030101010101" pitchFamily="2" charset="-122"/>
                <a:cs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marL="742950" lvl="1" indent="-285750" fontAlgn="base">
              <a:spcBef>
                <a:spcPct val="20000"/>
              </a:spcBef>
              <a:buClr>
                <a:srgbClr val="00506E"/>
              </a:buClr>
              <a:buSzPct val="90000"/>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rPr>
              <a:t>legend</a:t>
            </a:r>
            <a:r>
              <a:rPr lang="zh-CN" altLang="en-US" sz="1400" b="1" strike="noStrike" noProof="1" dirty="0">
                <a:solidFill>
                  <a:srgbClr val="00506E"/>
                </a:solidFill>
                <a:latin typeface="Helvetica 55 Roman" pitchFamily="34" charset="0"/>
                <a:ea typeface="宋体" panose="02010600030101010101" pitchFamily="2" charset="-122"/>
                <a:cs typeface="+mn-ea"/>
              </a:rPr>
              <a:t>：图例配置项，</a:t>
            </a:r>
            <a:r>
              <a:rPr lang="en-US" altLang="zh-CN" sz="1400" b="1" strike="noStrike" noProof="1" dirty="0">
                <a:solidFill>
                  <a:srgbClr val="00506E"/>
                </a:solidFill>
                <a:latin typeface="Helvetica 55 Roman" pitchFamily="34" charset="0"/>
                <a:ea typeface="宋体" panose="02010600030101010101" pitchFamily="2" charset="-122"/>
                <a:cs typeface="+mn-ea"/>
              </a:rPr>
              <a:t> display</a:t>
            </a:r>
            <a:r>
              <a:rPr lang="zh-CN" altLang="en-US" sz="1400" b="1" strike="noStrike" noProof="1" dirty="0">
                <a:solidFill>
                  <a:srgbClr val="00506E"/>
                </a:solidFill>
                <a:latin typeface="Helvetica 55 Roman" pitchFamily="34" charset="0"/>
                <a:ea typeface="宋体" panose="02010600030101010101" pitchFamily="2" charset="-122"/>
                <a:cs typeface="+mn-ea"/>
              </a:rPr>
              <a:t>设置</a:t>
            </a:r>
            <a:r>
              <a:rPr lang="en-US" altLang="zh-CN" sz="1400" b="1" strike="noStrike" noProof="1" dirty="0">
                <a:solidFill>
                  <a:srgbClr val="00506E"/>
                </a:solidFill>
                <a:latin typeface="Helvetica 55 Roman" pitchFamily="34" charset="0"/>
                <a:ea typeface="宋体" panose="02010600030101010101" pitchFamily="2" charset="-122"/>
                <a:cs typeface="+mn-ea"/>
              </a:rPr>
              <a:t>true</a:t>
            </a:r>
            <a:r>
              <a:rPr lang="zh-CN" altLang="en-US" sz="1400" b="1" strike="noStrike" noProof="1" dirty="0">
                <a:solidFill>
                  <a:srgbClr val="00506E"/>
                </a:solidFill>
                <a:latin typeface="Helvetica 55 Roman" pitchFamily="34" charset="0"/>
                <a:ea typeface="宋体" panose="02010600030101010101" pitchFamily="2" charset="-122"/>
                <a:cs typeface="+mn-ea"/>
              </a:rPr>
              <a:t>或</a:t>
            </a:r>
            <a:r>
              <a:rPr lang="en-US" altLang="zh-CN" sz="1400" b="1" strike="noStrike" noProof="1" dirty="0">
                <a:solidFill>
                  <a:srgbClr val="00506E"/>
                </a:solidFill>
                <a:latin typeface="Helvetica 55 Roman" pitchFamily="34" charset="0"/>
                <a:ea typeface="宋体" panose="02010600030101010101" pitchFamily="2" charset="-122"/>
                <a:cs typeface="+mn-ea"/>
              </a:rPr>
              <a:t>false(</a:t>
            </a:r>
            <a:r>
              <a:rPr lang="zh-CN" altLang="en-US" sz="1400" b="1" strike="noStrike" noProof="1" dirty="0">
                <a:solidFill>
                  <a:srgbClr val="00506E"/>
                </a:solidFill>
                <a:latin typeface="Helvetica 55 Roman" pitchFamily="34" charset="0"/>
                <a:ea typeface="宋体" panose="02010600030101010101" pitchFamily="2" charset="-122"/>
                <a:cs typeface="+mn-ea"/>
              </a:rPr>
              <a:t>显示或隐藏</a:t>
            </a:r>
            <a:r>
              <a:rPr lang="en-US" altLang="zh-CN" sz="1400" b="1" strike="noStrike" noProof="1" dirty="0">
                <a:solidFill>
                  <a:srgbClr val="00506E"/>
                </a:solidFill>
                <a:latin typeface="Helvetica 55 Roman" pitchFamily="34" charset="0"/>
                <a:ea typeface="宋体" panose="02010600030101010101" pitchFamily="2" charset="-122"/>
                <a:cs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legend position</a:t>
            </a:r>
            <a:r>
              <a:rPr lang="zh-CN" altLang="en-US" sz="1400" b="1" strike="noStrike" noProof="1" dirty="0">
                <a:solidFill>
                  <a:srgbClr val="00506E"/>
                </a:solidFill>
                <a:latin typeface="Helvetica 55 Roman" pitchFamily="34" charset="0"/>
                <a:ea typeface="宋体" panose="02010600030101010101" pitchFamily="2" charset="-122"/>
                <a:cs typeface="+mn-ea"/>
              </a:rPr>
              <a:t>可设置为</a:t>
            </a:r>
            <a:r>
              <a:rPr lang="en-US" altLang="zh-CN" sz="1400" b="1" strike="noStrike" noProof="1" dirty="0">
                <a:solidFill>
                  <a:srgbClr val="00506E"/>
                </a:solidFill>
                <a:latin typeface="Helvetica 55 Roman" pitchFamily="34" charset="0"/>
                <a:ea typeface="宋体" panose="02010600030101010101" pitchFamily="2" charset="-122"/>
                <a:cs typeface="+mn-ea"/>
              </a:rPr>
              <a:t>top(</a:t>
            </a:r>
            <a:r>
              <a:rPr lang="zh-CN" altLang="en-US" sz="1400" b="1" strike="noStrike" noProof="1" dirty="0">
                <a:solidFill>
                  <a:srgbClr val="00506E"/>
                </a:solidFill>
                <a:latin typeface="Helvetica 55 Roman" pitchFamily="34" charset="0"/>
                <a:ea typeface="宋体" panose="02010600030101010101" pitchFamily="2" charset="-122"/>
                <a:cs typeface="+mn-ea"/>
              </a:rPr>
              <a:t>上</a:t>
            </a:r>
            <a:r>
              <a:rPr lang="en-US" altLang="zh-CN" sz="1400" b="1" strike="noStrike" noProof="1" dirty="0">
                <a:solidFill>
                  <a:srgbClr val="00506E"/>
                </a:solidFill>
                <a:latin typeface="Helvetica 55 Roman" pitchFamily="34" charset="0"/>
                <a:ea typeface="宋体" panose="02010600030101010101" pitchFamily="2" charset="-122"/>
                <a:cs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bottom(</a:t>
            </a:r>
            <a:r>
              <a:rPr lang="zh-CN" altLang="en-US" sz="1400" b="1" strike="noStrike" noProof="1" dirty="0">
                <a:solidFill>
                  <a:srgbClr val="00506E"/>
                </a:solidFill>
                <a:latin typeface="Helvetica 55 Roman" pitchFamily="34" charset="0"/>
                <a:ea typeface="宋体" panose="02010600030101010101" pitchFamily="2" charset="-122"/>
                <a:cs typeface="+mn-ea"/>
              </a:rPr>
              <a:t>下</a:t>
            </a:r>
            <a:r>
              <a:rPr lang="en-US" altLang="zh-CN" sz="1400" b="1" strike="noStrike" noProof="1" dirty="0">
                <a:solidFill>
                  <a:srgbClr val="00506E"/>
                </a:solidFill>
                <a:latin typeface="Helvetica 55 Roman" pitchFamily="34" charset="0"/>
                <a:ea typeface="宋体" panose="02010600030101010101" pitchFamily="2" charset="-122"/>
                <a:cs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left(</a:t>
            </a:r>
            <a:r>
              <a:rPr lang="zh-CN" altLang="en-US" sz="1400" b="1" strike="noStrike" noProof="1" dirty="0">
                <a:solidFill>
                  <a:srgbClr val="00506E"/>
                </a:solidFill>
                <a:latin typeface="Helvetica 55 Roman" pitchFamily="34" charset="0"/>
                <a:ea typeface="宋体" panose="02010600030101010101" pitchFamily="2" charset="-122"/>
                <a:cs typeface="+mn-ea"/>
              </a:rPr>
              <a:t>左</a:t>
            </a:r>
            <a:r>
              <a:rPr lang="en-US" altLang="zh-CN" sz="1400" b="1" strike="noStrike" noProof="1" dirty="0">
                <a:solidFill>
                  <a:srgbClr val="00506E"/>
                </a:solidFill>
                <a:latin typeface="Helvetica 55 Roman" pitchFamily="34" charset="0"/>
                <a:ea typeface="宋体" panose="02010600030101010101" pitchFamily="2" charset="-122"/>
                <a:cs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right(</a:t>
            </a:r>
            <a:r>
              <a:rPr lang="zh-CN" altLang="en-US" sz="1400" b="1" strike="noStrike" noProof="1" dirty="0">
                <a:solidFill>
                  <a:srgbClr val="00506E"/>
                </a:solidFill>
                <a:latin typeface="Helvetica 55 Roman" pitchFamily="34" charset="0"/>
                <a:ea typeface="宋体" panose="02010600030101010101" pitchFamily="2" charset="-122"/>
                <a:cs typeface="+mn-ea"/>
              </a:rPr>
              <a:t>右</a:t>
            </a:r>
            <a:r>
              <a:rPr lang="en-US" altLang="zh-CN" sz="1400" b="1" strike="noStrike" noProof="1" dirty="0">
                <a:solidFill>
                  <a:srgbClr val="00506E"/>
                </a:solidFill>
                <a:latin typeface="Helvetica 55 Roman" pitchFamily="34" charset="0"/>
                <a:ea typeface="宋体" panose="02010600030101010101" pitchFamily="2" charset="-122"/>
                <a:cs typeface="+mn-ea"/>
              </a:rPr>
              <a:t>)</a:t>
            </a:r>
            <a:r>
              <a:rPr lang="zh-CN" altLang="en-US" sz="1400" b="1" strike="noStrike" noProof="1" dirty="0">
                <a:solidFill>
                  <a:srgbClr val="00506E"/>
                </a:solidFill>
                <a:latin typeface="Helvetica 55 Roman" pitchFamily="34" charset="0"/>
                <a:ea typeface="宋体" panose="02010600030101010101" pitchFamily="2" charset="-122"/>
                <a:cs typeface="+mn-ea"/>
              </a:rPr>
              <a:t>；</a:t>
            </a:r>
            <a:endParaRPr lang="zh-CN" altLang="en-US" sz="1400" b="1" strike="noStrike" noProof="1" dirty="0">
              <a:solidFill>
                <a:srgbClr val="00506E"/>
              </a:solidFill>
              <a:latin typeface="Helvetica 55 Roman" pitchFamily="34" charset="0"/>
              <a:ea typeface="宋体" panose="02010600030101010101" pitchFamily="2" charset="-122"/>
              <a:cs typeface="+mn-ea"/>
            </a:endParaRPr>
          </a:p>
          <a:p>
            <a:pPr marL="742950" lvl="1" indent="-285750" fontAlgn="base">
              <a:spcBef>
                <a:spcPct val="20000"/>
              </a:spcBef>
              <a:buClr>
                <a:srgbClr val="00506E"/>
              </a:buClr>
              <a:buSzPct val="90000"/>
              <a:buFont typeface="Wingdings" panose="05000000000000000000" charset="0"/>
              <a:buChar char="l"/>
            </a:pPr>
            <a:r>
              <a:rPr lang="en-US" altLang="zh-CN" sz="1400" b="1" strike="noStrike" noProof="1" dirty="0">
                <a:solidFill>
                  <a:srgbClr val="00506E"/>
                </a:solidFill>
                <a:latin typeface="Helvetica 55 Roman" pitchFamily="34" charset="0"/>
                <a:ea typeface="宋体" panose="02010600030101010101" pitchFamily="2" charset="-122"/>
                <a:cs typeface="+mn-ea"/>
              </a:rPr>
              <a:t>title</a:t>
            </a:r>
            <a:r>
              <a:rPr lang="zh-CN" altLang="en-US" sz="1400" b="1" strike="noStrike" noProof="1" dirty="0">
                <a:solidFill>
                  <a:srgbClr val="00506E"/>
                </a:solidFill>
                <a:latin typeface="Helvetica 55 Roman" pitchFamily="34" charset="0"/>
                <a:ea typeface="宋体" panose="02010600030101010101" pitchFamily="2" charset="-122"/>
                <a:cs typeface="+mn-ea"/>
              </a:rPr>
              <a:t>：</a:t>
            </a:r>
            <a:r>
              <a:rPr lang="en-US" altLang="zh-CN" sz="1400" b="1" strike="noStrike" noProof="1" dirty="0">
                <a:solidFill>
                  <a:srgbClr val="00506E"/>
                </a:solidFill>
                <a:latin typeface="Helvetica 55 Roman" pitchFamily="34" charset="0"/>
                <a:ea typeface="宋体" panose="02010600030101010101" pitchFamily="2" charset="-122"/>
                <a:cs typeface="+mn-ea"/>
              </a:rPr>
              <a:t>chart</a:t>
            </a:r>
            <a:r>
              <a:rPr lang="zh-CN" altLang="en-US" sz="1400" b="1" strike="noStrike" noProof="1" dirty="0">
                <a:solidFill>
                  <a:srgbClr val="00506E"/>
                </a:solidFill>
                <a:latin typeface="Helvetica 55 Roman" pitchFamily="34" charset="0"/>
                <a:ea typeface="宋体" panose="02010600030101010101" pitchFamily="2" charset="-122"/>
                <a:cs typeface="+mn-ea"/>
              </a:rPr>
              <a:t>的标题，</a:t>
            </a:r>
            <a:r>
              <a:rPr lang="en-US" altLang="zh-CN" sz="1400" b="1" strike="noStrike" noProof="1" dirty="0">
                <a:solidFill>
                  <a:srgbClr val="00506E"/>
                </a:solidFill>
                <a:latin typeface="Helvetica 55 Roman" pitchFamily="34" charset="0"/>
                <a:ea typeface="宋体" panose="02010600030101010101" pitchFamily="2" charset="-122"/>
                <a:cs typeface="+mn-ea"/>
              </a:rPr>
              <a:t>display</a:t>
            </a:r>
            <a:r>
              <a:rPr lang="zh-CN" altLang="en-US" sz="1400" b="1" strike="noStrike" noProof="1" dirty="0">
                <a:solidFill>
                  <a:srgbClr val="00506E"/>
                </a:solidFill>
                <a:latin typeface="Helvetica 55 Roman" pitchFamily="34" charset="0"/>
                <a:ea typeface="宋体" panose="02010600030101010101" pitchFamily="2" charset="-122"/>
                <a:cs typeface="+mn-ea"/>
              </a:rPr>
              <a:t>设置为</a:t>
            </a:r>
            <a:r>
              <a:rPr lang="en-US" altLang="zh-CN" sz="1400" b="1" strike="noStrike" noProof="1" dirty="0">
                <a:solidFill>
                  <a:srgbClr val="00506E"/>
                </a:solidFill>
                <a:latin typeface="Helvetica 55 Roman" pitchFamily="34" charset="0"/>
                <a:ea typeface="宋体" panose="02010600030101010101" pitchFamily="2" charset="-122"/>
                <a:cs typeface="+mn-ea"/>
              </a:rPr>
              <a:t>true</a:t>
            </a:r>
            <a:r>
              <a:rPr lang="zh-CN" altLang="en-US" sz="1400" b="1" strike="noStrike" noProof="1" dirty="0">
                <a:solidFill>
                  <a:srgbClr val="00506E"/>
                </a:solidFill>
                <a:latin typeface="Helvetica 55 Roman" pitchFamily="34" charset="0"/>
                <a:ea typeface="宋体" panose="02010600030101010101" pitchFamily="2" charset="-122"/>
                <a:cs typeface="+mn-ea"/>
              </a:rPr>
              <a:t>或</a:t>
            </a:r>
            <a:r>
              <a:rPr lang="en-US" altLang="zh-CN" sz="1400" b="1" strike="noStrike" noProof="1" dirty="0">
                <a:solidFill>
                  <a:srgbClr val="00506E"/>
                </a:solidFill>
                <a:latin typeface="Helvetica 55 Roman" pitchFamily="34" charset="0"/>
                <a:ea typeface="宋体" panose="02010600030101010101" pitchFamily="2" charset="-122"/>
                <a:cs typeface="+mn-ea"/>
              </a:rPr>
              <a:t>false(</a:t>
            </a:r>
            <a:r>
              <a:rPr lang="zh-CN" altLang="en-US" sz="1400" b="1" strike="noStrike" noProof="1" dirty="0">
                <a:solidFill>
                  <a:srgbClr val="00506E"/>
                </a:solidFill>
                <a:latin typeface="Helvetica 55 Roman" pitchFamily="34" charset="0"/>
                <a:ea typeface="宋体" panose="02010600030101010101" pitchFamily="2" charset="-122"/>
                <a:cs typeface="+mn-ea"/>
              </a:rPr>
              <a:t>显示或隐藏</a:t>
            </a:r>
            <a:r>
              <a:rPr lang="en-US" altLang="zh-CN" sz="1400" b="1" strike="noStrike" noProof="1" dirty="0">
                <a:solidFill>
                  <a:srgbClr val="00506E"/>
                </a:solidFill>
                <a:latin typeface="Helvetica 55 Roman" pitchFamily="34" charset="0"/>
                <a:ea typeface="宋体" panose="02010600030101010101" pitchFamily="2" charset="-122"/>
                <a:cs typeface="+mn-ea"/>
              </a:rPr>
              <a:t>)</a:t>
            </a: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3251" name="文本框 7"/>
          <p:cNvSpPr txBox="1"/>
          <p:nvPr/>
        </p:nvSpPr>
        <p:spPr>
          <a:xfrm>
            <a:off x="1382713" y="4319588"/>
            <a:ext cx="2135187" cy="274637"/>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chart-pie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3252" name="文本框 8"/>
          <p:cNvSpPr txBox="1"/>
          <p:nvPr/>
        </p:nvSpPr>
        <p:spPr>
          <a:xfrm>
            <a:off x="6194425" y="4594225"/>
            <a:ext cx="1473200"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chart-pie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3253" name="图片 9" descr="1"/>
          <p:cNvPicPr>
            <a:picLocks noChangeAspect="1"/>
          </p:cNvPicPr>
          <p:nvPr/>
        </p:nvPicPr>
        <p:blipFill>
          <a:blip r:embed="rId1"/>
          <a:stretch>
            <a:fillRect/>
          </a:stretch>
        </p:blipFill>
        <p:spPr>
          <a:xfrm>
            <a:off x="409575" y="1716088"/>
            <a:ext cx="8318500" cy="411162"/>
          </a:xfrm>
          <a:prstGeom prst="rect">
            <a:avLst/>
          </a:prstGeom>
          <a:noFill/>
          <a:ln w="9525">
            <a:noFill/>
          </a:ln>
        </p:spPr>
      </p:pic>
      <p:pic>
        <p:nvPicPr>
          <p:cNvPr id="53254" name="图片 2" descr="1"/>
          <p:cNvPicPr>
            <a:picLocks noChangeAspect="1"/>
          </p:cNvPicPr>
          <p:nvPr/>
        </p:nvPicPr>
        <p:blipFill>
          <a:blip r:embed="rId2"/>
          <a:stretch>
            <a:fillRect/>
          </a:stretch>
        </p:blipFill>
        <p:spPr>
          <a:xfrm>
            <a:off x="5486400" y="2295525"/>
            <a:ext cx="2479675" cy="2168525"/>
          </a:xfrm>
          <a:prstGeom prst="rect">
            <a:avLst/>
          </a:prstGeom>
          <a:noFill/>
          <a:ln w="9525">
            <a:noFill/>
          </a:ln>
        </p:spPr>
      </p:pic>
      <p:pic>
        <p:nvPicPr>
          <p:cNvPr id="53255" name="图片 3" descr="1"/>
          <p:cNvPicPr>
            <a:picLocks noChangeAspect="1"/>
          </p:cNvPicPr>
          <p:nvPr/>
        </p:nvPicPr>
        <p:blipFill>
          <a:blip r:embed="rId3"/>
          <a:stretch>
            <a:fillRect/>
          </a:stretch>
        </p:blipFill>
        <p:spPr>
          <a:xfrm>
            <a:off x="949325" y="2476500"/>
            <a:ext cx="2657475" cy="1763713"/>
          </a:xfrm>
          <a:prstGeom prst="rect">
            <a:avLst/>
          </a:prstGeom>
          <a:noFill/>
          <a:ln w="9525">
            <a:noFill/>
          </a:ln>
        </p:spPr>
      </p:pic>
    </p:spTree>
  </p:cSld>
  <p:clrMapOvr>
    <a:masterClrMapping/>
  </p:clrMapOvr>
  <p:transition spd="med">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chart-line</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95325"/>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startAt="2"/>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line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曲线图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单</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y</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轴</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4275" name="文本框 7"/>
          <p:cNvSpPr txBox="1"/>
          <p:nvPr/>
        </p:nvSpPr>
        <p:spPr>
          <a:xfrm>
            <a:off x="1512888" y="6118225"/>
            <a:ext cx="2135187"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chart-line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4276" name="文本框 8"/>
          <p:cNvSpPr txBox="1"/>
          <p:nvPr/>
        </p:nvSpPr>
        <p:spPr>
          <a:xfrm>
            <a:off x="6638925" y="5140325"/>
            <a:ext cx="1473200"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chart-line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4277" name="图片 6" descr="1"/>
          <p:cNvPicPr>
            <a:picLocks noChangeAspect="1"/>
          </p:cNvPicPr>
          <p:nvPr/>
        </p:nvPicPr>
        <p:blipFill>
          <a:blip r:embed="rId1"/>
          <a:stretch>
            <a:fillRect/>
          </a:stretch>
        </p:blipFill>
        <p:spPr>
          <a:xfrm>
            <a:off x="454025" y="2144713"/>
            <a:ext cx="4397375" cy="3911600"/>
          </a:xfrm>
          <a:prstGeom prst="rect">
            <a:avLst/>
          </a:prstGeom>
          <a:noFill/>
          <a:ln w="9525">
            <a:noFill/>
          </a:ln>
        </p:spPr>
      </p:pic>
      <p:pic>
        <p:nvPicPr>
          <p:cNvPr id="54278" name="图片 7" descr="1"/>
          <p:cNvPicPr>
            <a:picLocks noChangeAspect="1"/>
          </p:cNvPicPr>
          <p:nvPr/>
        </p:nvPicPr>
        <p:blipFill>
          <a:blip r:embed="rId2"/>
          <a:stretch>
            <a:fillRect/>
          </a:stretch>
        </p:blipFill>
        <p:spPr>
          <a:xfrm>
            <a:off x="4979988" y="2962275"/>
            <a:ext cx="3973512" cy="2014538"/>
          </a:xfrm>
          <a:prstGeom prst="rect">
            <a:avLst/>
          </a:prstGeom>
          <a:noFill/>
          <a:ln w="9525">
            <a:noFill/>
          </a:ln>
        </p:spPr>
      </p:pic>
      <p:pic>
        <p:nvPicPr>
          <p:cNvPr id="54279" name="图片 8" descr="1"/>
          <p:cNvPicPr>
            <a:picLocks noChangeAspect="1"/>
          </p:cNvPicPr>
          <p:nvPr/>
        </p:nvPicPr>
        <p:blipFill>
          <a:blip r:embed="rId3"/>
          <a:stretch>
            <a:fillRect/>
          </a:stretch>
        </p:blipFill>
        <p:spPr>
          <a:xfrm>
            <a:off x="1301750" y="1325563"/>
            <a:ext cx="6810375" cy="609600"/>
          </a:xfrm>
          <a:prstGeom prst="rect">
            <a:avLst/>
          </a:prstGeom>
          <a:noFill/>
          <a:ln w="9525">
            <a:noFill/>
          </a:ln>
        </p:spPr>
      </p:pic>
    </p:spTree>
  </p:cSld>
  <p:clrMapOvr>
    <a:masterClrMapping/>
  </p:clrMapOvr>
  <p:transition spd="med">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chart-line</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95325"/>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startAt="2"/>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line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曲线图</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双</a:t>
            </a: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y</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轴</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5299" name="文本框 7"/>
          <p:cNvSpPr txBox="1"/>
          <p:nvPr/>
        </p:nvSpPr>
        <p:spPr>
          <a:xfrm>
            <a:off x="5530850" y="5999163"/>
            <a:ext cx="2135188" cy="274637"/>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chart-line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5300" name="文本框 8"/>
          <p:cNvSpPr txBox="1"/>
          <p:nvPr/>
        </p:nvSpPr>
        <p:spPr>
          <a:xfrm>
            <a:off x="1598613" y="4521200"/>
            <a:ext cx="1473200" cy="273050"/>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chart-line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5301" name="图片 3" descr="1"/>
          <p:cNvPicPr>
            <a:picLocks noChangeAspect="1"/>
          </p:cNvPicPr>
          <p:nvPr/>
        </p:nvPicPr>
        <p:blipFill>
          <a:blip r:embed="rId1"/>
          <a:stretch>
            <a:fillRect/>
          </a:stretch>
        </p:blipFill>
        <p:spPr>
          <a:xfrm>
            <a:off x="5118100" y="930275"/>
            <a:ext cx="3108325" cy="5068888"/>
          </a:xfrm>
          <a:prstGeom prst="rect">
            <a:avLst/>
          </a:prstGeom>
          <a:noFill/>
          <a:ln w="9525">
            <a:noFill/>
          </a:ln>
        </p:spPr>
      </p:pic>
      <p:pic>
        <p:nvPicPr>
          <p:cNvPr id="55302" name="图片 5" descr="1"/>
          <p:cNvPicPr>
            <a:picLocks noChangeAspect="1"/>
          </p:cNvPicPr>
          <p:nvPr/>
        </p:nvPicPr>
        <p:blipFill>
          <a:blip r:embed="rId2"/>
          <a:stretch>
            <a:fillRect/>
          </a:stretch>
        </p:blipFill>
        <p:spPr>
          <a:xfrm>
            <a:off x="292100" y="2232025"/>
            <a:ext cx="4229100" cy="2270125"/>
          </a:xfrm>
          <a:prstGeom prst="rect">
            <a:avLst/>
          </a:prstGeom>
          <a:noFill/>
          <a:ln w="9525">
            <a:noFill/>
          </a:ln>
        </p:spPr>
      </p:pic>
      <p:sp>
        <p:nvSpPr>
          <p:cNvPr id="55303" name="文本框 9"/>
          <p:cNvSpPr txBox="1"/>
          <p:nvPr/>
        </p:nvSpPr>
        <p:spPr>
          <a:xfrm>
            <a:off x="5568950" y="2732088"/>
            <a:ext cx="336550" cy="274637"/>
          </a:xfrm>
          <a:prstGeom prst="rect">
            <a:avLst/>
          </a:prstGeom>
          <a:noFill/>
          <a:ln w="9525">
            <a:noFill/>
          </a:ln>
        </p:spPr>
        <p:txBody>
          <a:bodyPr wrap="none" anchor="t">
            <a:spAutoFit/>
          </a:bodyPr>
          <a:p>
            <a:pPr lvl="0" indent="0"/>
            <a:r>
              <a:rPr lang="zh-CN" altLang="en-US" sz="1200">
                <a:latin typeface="Arial" panose="020B0604020202020204" pitchFamily="34" charset="0"/>
                <a:ea typeface="宋体" panose="02010600030101010101" pitchFamily="2" charset="-122"/>
              </a:rPr>
              <a:t>，</a:t>
            </a:r>
            <a:endParaRPr lang="zh-CN" altLang="en-US" sz="1200">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chart-radar</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95325"/>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startAt="3"/>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radar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雷达图</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6323" name="文本框 7"/>
          <p:cNvSpPr txBox="1"/>
          <p:nvPr/>
        </p:nvSpPr>
        <p:spPr>
          <a:xfrm>
            <a:off x="1143000" y="5915025"/>
            <a:ext cx="2449513"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chart-radar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6324" name="图片 3" descr="1"/>
          <p:cNvPicPr>
            <a:picLocks noChangeAspect="1"/>
          </p:cNvPicPr>
          <p:nvPr/>
        </p:nvPicPr>
        <p:blipFill>
          <a:blip r:embed="rId1"/>
          <a:stretch>
            <a:fillRect/>
          </a:stretch>
        </p:blipFill>
        <p:spPr>
          <a:xfrm>
            <a:off x="347663" y="1468438"/>
            <a:ext cx="8447087" cy="619125"/>
          </a:xfrm>
          <a:prstGeom prst="rect">
            <a:avLst/>
          </a:prstGeom>
          <a:noFill/>
          <a:ln w="9525">
            <a:noFill/>
          </a:ln>
        </p:spPr>
      </p:pic>
      <p:pic>
        <p:nvPicPr>
          <p:cNvPr id="56325" name="图片 6" descr="1"/>
          <p:cNvPicPr>
            <a:picLocks noChangeAspect="1"/>
          </p:cNvPicPr>
          <p:nvPr/>
        </p:nvPicPr>
        <p:blipFill>
          <a:blip r:embed="rId2"/>
          <a:stretch>
            <a:fillRect/>
          </a:stretch>
        </p:blipFill>
        <p:spPr>
          <a:xfrm>
            <a:off x="652463" y="2206625"/>
            <a:ext cx="3509962" cy="3517900"/>
          </a:xfrm>
          <a:prstGeom prst="rect">
            <a:avLst/>
          </a:prstGeom>
          <a:noFill/>
          <a:ln w="9525">
            <a:noFill/>
          </a:ln>
        </p:spPr>
      </p:pic>
      <p:sp>
        <p:nvSpPr>
          <p:cNvPr id="56326" name="文本框 7"/>
          <p:cNvSpPr txBox="1"/>
          <p:nvPr/>
        </p:nvSpPr>
        <p:spPr>
          <a:xfrm>
            <a:off x="6051550" y="5568950"/>
            <a:ext cx="1631950"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chart-radar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6327" name="图片 9" descr="1"/>
          <p:cNvPicPr>
            <a:picLocks noChangeAspect="1"/>
          </p:cNvPicPr>
          <p:nvPr/>
        </p:nvPicPr>
        <p:blipFill>
          <a:blip r:embed="rId3"/>
          <a:stretch>
            <a:fillRect/>
          </a:stretch>
        </p:blipFill>
        <p:spPr>
          <a:xfrm>
            <a:off x="5070475" y="2524125"/>
            <a:ext cx="3122613" cy="2884488"/>
          </a:xfrm>
          <a:prstGeom prst="rect">
            <a:avLst/>
          </a:prstGeom>
          <a:noFill/>
          <a:ln w="9525">
            <a:noFill/>
          </a:ln>
        </p:spPr>
      </p:pic>
    </p:spTree>
  </p:cSld>
  <p:clrMapOvr>
    <a:masterClrMapping/>
  </p:clrMapOvr>
  <p:transition spd="med">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chart-bar</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23888"/>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startAt="4"/>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bar</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柱状图</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7347" name="文本框 7"/>
          <p:cNvSpPr txBox="1"/>
          <p:nvPr/>
        </p:nvSpPr>
        <p:spPr>
          <a:xfrm>
            <a:off x="677863" y="6118225"/>
            <a:ext cx="2449512"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chart-bar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7348" name="文本框 7"/>
          <p:cNvSpPr txBox="1"/>
          <p:nvPr/>
        </p:nvSpPr>
        <p:spPr>
          <a:xfrm>
            <a:off x="5915025" y="6118225"/>
            <a:ext cx="1631950"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chart-bar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7349" name="图片 7" descr="1"/>
          <p:cNvPicPr>
            <a:picLocks noChangeAspect="1"/>
          </p:cNvPicPr>
          <p:nvPr/>
        </p:nvPicPr>
        <p:blipFill>
          <a:blip r:embed="rId1"/>
          <a:stretch>
            <a:fillRect/>
          </a:stretch>
        </p:blipFill>
        <p:spPr>
          <a:xfrm>
            <a:off x="252413" y="1287463"/>
            <a:ext cx="3484562" cy="4830762"/>
          </a:xfrm>
          <a:prstGeom prst="rect">
            <a:avLst/>
          </a:prstGeom>
          <a:noFill/>
          <a:ln w="9525">
            <a:noFill/>
          </a:ln>
        </p:spPr>
      </p:pic>
      <p:pic>
        <p:nvPicPr>
          <p:cNvPr id="57350" name="图片 10" descr="1"/>
          <p:cNvPicPr>
            <a:picLocks noChangeAspect="1"/>
          </p:cNvPicPr>
          <p:nvPr/>
        </p:nvPicPr>
        <p:blipFill>
          <a:blip r:embed="rId2"/>
          <a:stretch>
            <a:fillRect/>
          </a:stretch>
        </p:blipFill>
        <p:spPr>
          <a:xfrm>
            <a:off x="3929063" y="1287463"/>
            <a:ext cx="5114925" cy="733425"/>
          </a:xfrm>
          <a:prstGeom prst="rect">
            <a:avLst/>
          </a:prstGeom>
          <a:noFill/>
          <a:ln w="9525">
            <a:noFill/>
          </a:ln>
        </p:spPr>
      </p:pic>
      <p:pic>
        <p:nvPicPr>
          <p:cNvPr id="57351" name="图片 13" descr="1"/>
          <p:cNvPicPr>
            <a:picLocks noChangeAspect="1"/>
          </p:cNvPicPr>
          <p:nvPr/>
        </p:nvPicPr>
        <p:blipFill>
          <a:blip r:embed="rId3"/>
          <a:stretch>
            <a:fillRect/>
          </a:stretch>
        </p:blipFill>
        <p:spPr>
          <a:xfrm>
            <a:off x="4710113" y="4154488"/>
            <a:ext cx="3636962" cy="1841500"/>
          </a:xfrm>
          <a:prstGeom prst="rect">
            <a:avLst/>
          </a:prstGeom>
          <a:noFill/>
          <a:ln w="9525">
            <a:noFill/>
          </a:ln>
        </p:spPr>
      </p:pic>
      <p:pic>
        <p:nvPicPr>
          <p:cNvPr id="57352" name="图片 14" descr="1"/>
          <p:cNvPicPr>
            <a:picLocks noChangeAspect="1"/>
          </p:cNvPicPr>
          <p:nvPr/>
        </p:nvPicPr>
        <p:blipFill>
          <a:blip r:embed="rId4"/>
          <a:stretch>
            <a:fillRect/>
          </a:stretch>
        </p:blipFill>
        <p:spPr>
          <a:xfrm>
            <a:off x="4710113" y="2084388"/>
            <a:ext cx="3638550" cy="1979612"/>
          </a:xfrm>
          <a:prstGeom prst="rect">
            <a:avLst/>
          </a:prstGeom>
          <a:noFill/>
          <a:ln w="9525">
            <a:noFill/>
          </a:ln>
        </p:spPr>
      </p:pic>
    </p:spTree>
  </p:cSld>
  <p:clrMapOvr>
    <a:masterClrMapping/>
  </p:clrMapOvr>
  <p:transition spd="med">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chart-bubble</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623888"/>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startAt="5"/>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bubble</a:t>
            </a:r>
            <a:r>
              <a:rPr lang="zh-CN" altLang="en-US" sz="1600" b="1" strike="noStrike" noProof="1" dirty="0">
                <a:solidFill>
                  <a:srgbClr val="00506E"/>
                </a:solidFill>
                <a:latin typeface="Helvetica 55 Roman" pitchFamily="34" charset="0"/>
                <a:ea typeface="宋体" panose="02010600030101010101" pitchFamily="2" charset="-122"/>
                <a:cs typeface="+mn-ea"/>
                <a:sym typeface="+mn-ea"/>
              </a:rPr>
              <a:t>散点图</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8371" name="文本框 7"/>
          <p:cNvSpPr txBox="1"/>
          <p:nvPr/>
        </p:nvSpPr>
        <p:spPr>
          <a:xfrm>
            <a:off x="677863" y="6118225"/>
            <a:ext cx="2449512"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chart-bubble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8372" name="文本框 7"/>
          <p:cNvSpPr txBox="1"/>
          <p:nvPr/>
        </p:nvSpPr>
        <p:spPr>
          <a:xfrm>
            <a:off x="5940425" y="5740400"/>
            <a:ext cx="1631950" cy="273050"/>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chart-bubble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8373" name="图片 3" descr="1"/>
          <p:cNvPicPr>
            <a:picLocks noChangeAspect="1"/>
          </p:cNvPicPr>
          <p:nvPr/>
        </p:nvPicPr>
        <p:blipFill>
          <a:blip r:embed="rId1"/>
          <a:stretch>
            <a:fillRect/>
          </a:stretch>
        </p:blipFill>
        <p:spPr>
          <a:xfrm>
            <a:off x="4572000" y="3416300"/>
            <a:ext cx="4105275" cy="2152650"/>
          </a:xfrm>
          <a:prstGeom prst="rect">
            <a:avLst/>
          </a:prstGeom>
          <a:noFill/>
          <a:ln w="9525">
            <a:noFill/>
          </a:ln>
        </p:spPr>
      </p:pic>
      <p:pic>
        <p:nvPicPr>
          <p:cNvPr id="58374" name="图片 4" descr="1"/>
          <p:cNvPicPr>
            <a:picLocks noChangeAspect="1"/>
          </p:cNvPicPr>
          <p:nvPr/>
        </p:nvPicPr>
        <p:blipFill>
          <a:blip r:embed="rId2"/>
          <a:stretch>
            <a:fillRect/>
          </a:stretch>
        </p:blipFill>
        <p:spPr>
          <a:xfrm>
            <a:off x="442913" y="1235075"/>
            <a:ext cx="2682875" cy="4883150"/>
          </a:xfrm>
          <a:prstGeom prst="rect">
            <a:avLst/>
          </a:prstGeom>
          <a:noFill/>
          <a:ln w="9525">
            <a:noFill/>
          </a:ln>
        </p:spPr>
      </p:pic>
      <p:pic>
        <p:nvPicPr>
          <p:cNvPr id="58375" name="图片 6" descr="1"/>
          <p:cNvPicPr>
            <a:picLocks noChangeAspect="1"/>
          </p:cNvPicPr>
          <p:nvPr/>
        </p:nvPicPr>
        <p:blipFill>
          <a:blip r:embed="rId3"/>
          <a:stretch>
            <a:fillRect/>
          </a:stretch>
        </p:blipFill>
        <p:spPr>
          <a:xfrm>
            <a:off x="3963988" y="1454150"/>
            <a:ext cx="4922837" cy="752475"/>
          </a:xfrm>
          <a:prstGeom prst="rect">
            <a:avLst/>
          </a:prstGeom>
          <a:noFill/>
          <a:ln w="9525">
            <a:noFill/>
          </a:ln>
        </p:spPr>
      </p:pic>
    </p:spTree>
  </p:cSld>
  <p:clrMapOvr>
    <a:masterClrMapping/>
  </p:clrMapOvr>
  <p:transition spd="med">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008063" y="207963"/>
            <a:ext cx="81200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b="1">
                <a:solidFill>
                  <a:srgbClr val="00506E"/>
                </a:solidFill>
                <a:latin typeface="+mj-lt"/>
                <a:ea typeface="+mj-ea"/>
                <a:cs typeface="+mj-cs"/>
              </a:defRPr>
            </a:lvl1pPr>
            <a:lvl2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2pPr>
            <a:lvl3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3pPr>
            <a:lvl4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4pPr>
            <a:lvl5pPr algn="l" rtl="0" eaLnBrk="0" fontAlgn="base" hangingPunct="0">
              <a:spcBef>
                <a:spcPct val="0"/>
              </a:spcBef>
              <a:spcAft>
                <a:spcPct val="0"/>
              </a:spcAft>
              <a:defRPr sz="3800" b="1">
                <a:solidFill>
                  <a:srgbClr val="00506E"/>
                </a:solidFill>
                <a:latin typeface="Helvetica 55 Roman" pitchFamily="34" charset="0"/>
                <a:ea typeface="PMingLiU" panose="02020500000000000000" pitchFamily="18"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Swan</a:t>
            </a:r>
            <a:r>
              <a:rPr kumimoji="0" lang="zh-CN" altLang="en-US" sz="3200" b="1" i="0" u="none" strike="noStrike" kern="0" cap="none" spc="0" normalizeH="0" baseline="0" noProof="0" dirty="0" smtClean="0">
                <a:ln>
                  <a:noFill/>
                </a:ln>
                <a:solidFill>
                  <a:srgbClr val="00506E"/>
                </a:solidFill>
                <a:effectLst/>
                <a:uLnTx/>
                <a:uFillTx/>
                <a:latin typeface="+mj-lt"/>
                <a:ea typeface="+mj-ea"/>
                <a:cs typeface="+mj-cs"/>
              </a:rPr>
              <a:t>的使用</a:t>
            </a:r>
            <a:r>
              <a:rPr kumimoji="0" lang="en-US" altLang="zh-CN" sz="3200" b="1" i="0" u="none" strike="noStrike" kern="0" cap="none" spc="0" normalizeH="0" baseline="0" noProof="0" dirty="0" smtClean="0">
                <a:ln>
                  <a:noFill/>
                </a:ln>
                <a:solidFill>
                  <a:srgbClr val="00506E"/>
                </a:solidFill>
                <a:effectLst/>
                <a:uLnTx/>
                <a:uFillTx/>
                <a:latin typeface="+mj-lt"/>
                <a:ea typeface="+mj-ea"/>
                <a:cs typeface="+mj-cs"/>
              </a:rPr>
              <a:t>-</a:t>
            </a:r>
            <a:r>
              <a:rPr kumimoji="0" lang="en-US" sz="3200" b="1" i="0" u="none" strike="noStrike" kern="0" cap="none" spc="0" normalizeH="0" baseline="0" noProof="0" dirty="0" smtClean="0">
                <a:ln>
                  <a:noFill/>
                </a:ln>
                <a:solidFill>
                  <a:srgbClr val="00506E"/>
                </a:solidFill>
                <a:effectLst/>
                <a:uLnTx/>
                <a:uFillTx/>
                <a:latin typeface="+mj-lt"/>
                <a:ea typeface="+mj-ea"/>
                <a:cs typeface="+mj-cs"/>
              </a:rPr>
              <a:t>chart-mixed</a:t>
            </a:r>
            <a:endParaRPr kumimoji="0" lang="zh-CN" altLang="en-US" sz="3200" b="1" i="0" u="none" strike="noStrike" kern="0" cap="none" spc="0" normalizeH="0" baseline="0" noProof="0" dirty="0" smtClean="0">
              <a:ln>
                <a:noFill/>
              </a:ln>
              <a:solidFill>
                <a:srgbClr val="00506E"/>
              </a:solidFill>
              <a:effectLst/>
              <a:uLnTx/>
              <a:uFillTx/>
              <a:latin typeface="+mj-lt"/>
              <a:ea typeface="宋体" panose="02010600030101010101" pitchFamily="2" charset="-122"/>
              <a:cs typeface="+mj-cs"/>
            </a:endParaRPr>
          </a:p>
        </p:txBody>
      </p:sp>
      <p:sp>
        <p:nvSpPr>
          <p:cNvPr id="22530" name="Rectangle 3"/>
          <p:cNvSpPr txBox="1"/>
          <p:nvPr/>
        </p:nvSpPr>
        <p:spPr>
          <a:xfrm>
            <a:off x="325438" y="552450"/>
            <a:ext cx="8628063" cy="5494338"/>
          </a:xfrm>
          <a:prstGeom prst="rect">
            <a:avLst/>
          </a:prstGeom>
          <a:noFill/>
          <a:ln w="9525">
            <a:noFill/>
          </a:ln>
        </p:spPr>
        <p:txBody>
          <a:bodyPr anchor="t"/>
          <a:p>
            <a:pPr marL="342900" lvl="0" indent="-342900" fontAlgn="base">
              <a:spcBef>
                <a:spcPct val="20000"/>
              </a:spcBef>
              <a:buClr>
                <a:srgbClr val="00506E"/>
              </a:buClr>
              <a:buSzPct val="99000"/>
              <a:buFont typeface="+mj-lt"/>
              <a:buAutoNum type="arabicPeriod" startAt="3"/>
            </a:pP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800100" lvl="1" indent="-342900" fontAlgn="base">
              <a:spcBef>
                <a:spcPct val="20000"/>
              </a:spcBef>
              <a:buClr>
                <a:srgbClr val="00506E"/>
              </a:buClr>
              <a:buSzPct val="90000"/>
              <a:buFont typeface="+mj-lt"/>
              <a:buAutoNum type="alphaLcParenR" startAt="5"/>
            </a:pPr>
            <a:r>
              <a:rPr lang="en-US" altLang="zh-CN" sz="1600" b="1" strike="noStrike" noProof="1" dirty="0">
                <a:solidFill>
                  <a:srgbClr val="00506E"/>
                </a:solidFill>
                <a:latin typeface="Helvetica 55 Roman" pitchFamily="34" charset="0"/>
                <a:ea typeface="宋体" panose="02010600030101010101" pitchFamily="2" charset="-122"/>
                <a:cs typeface="+mn-ea"/>
                <a:sym typeface="+mn-ea"/>
              </a:rPr>
              <a:t>mixed</a:t>
            </a:r>
            <a:r>
              <a:rPr lang="zh-CN" altLang="zh-CN" sz="1600" b="1" strike="noStrike" noProof="1" dirty="0">
                <a:solidFill>
                  <a:srgbClr val="00506E"/>
                </a:solidFill>
                <a:latin typeface="Helvetica 55 Roman" pitchFamily="34" charset="0"/>
                <a:ea typeface="宋体" panose="02010600030101010101" pitchFamily="2" charset="-122"/>
                <a:cs typeface="+mn-ea"/>
                <a:sym typeface="+mn-ea"/>
              </a:rPr>
              <a:t>混合型</a:t>
            </a:r>
            <a:endParaRPr lang="zh-CN" altLang="en-US" sz="1600" b="1" strike="noStrike" noProof="1" dirty="0">
              <a:solidFill>
                <a:srgbClr val="00506E"/>
              </a:solidFill>
              <a:latin typeface="Helvetica 55 Roman" pitchFamily="34" charset="0"/>
              <a:ea typeface="宋体" panose="02010600030101010101" pitchFamily="2" charset="-122"/>
              <a:cs typeface="+mn-ea"/>
              <a:sym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l"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algn="ctr"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lnSpc>
                <a:spcPct val="150000"/>
              </a:lnSpc>
              <a:spcBef>
                <a:spcPts val="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4"/>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en-US" altLang="zh-CN" sz="1400" b="1" strike="noStrike" noProof="1" dirty="0">
              <a:solidFill>
                <a:srgbClr val="00506E"/>
              </a:solidFill>
              <a:latin typeface="Helvetica 55 Roman" pitchFamily="34" charset="0"/>
              <a:ea typeface="宋体" panose="02010600030101010101" pitchFamily="2" charset="-122"/>
              <a:cs typeface="+mn-ea"/>
            </a:endParaRPr>
          </a:p>
          <a:p>
            <a:pPr marL="285750" lvl="0" indent="-285750" fontAlgn="base">
              <a:spcBef>
                <a:spcPct val="20000"/>
              </a:spcBef>
              <a:buClr>
                <a:srgbClr val="00506E"/>
              </a:buClr>
              <a:buSzPct val="90000"/>
              <a:buFont typeface="Wingdings" panose="05000000000000000000" charset="0"/>
              <a:buChar char="u"/>
            </a:pPr>
            <a:endParaRPr lang="zh-CN" altLang="en-US" sz="1400" b="1" strike="noStrike" noProof="1" dirty="0">
              <a:solidFill>
                <a:srgbClr val="00506E"/>
              </a:solidFill>
              <a:latin typeface="Helvetica 55 Roman" pitchFamily="34" charset="0"/>
              <a:ea typeface="宋体" panose="02010600030101010101" pitchFamily="2" charset="-122"/>
            </a:endParaRPr>
          </a:p>
          <a:p>
            <a:pPr lvl="0" fontAlgn="base">
              <a:spcBef>
                <a:spcPct val="20000"/>
              </a:spcBef>
              <a:buClr>
                <a:srgbClr val="000000"/>
              </a:buClr>
              <a:buSzPct val="99000"/>
              <a:buFont typeface="+mj-lt"/>
            </a:pPr>
            <a:endParaRPr lang="zh-CN" altLang="en-US" sz="1600" b="1" strike="noStrike" noProof="1" dirty="0">
              <a:solidFill>
                <a:srgbClr val="00506E"/>
              </a:solidFill>
              <a:latin typeface="Helvetica 55 Roman" pitchFamily="34" charset="0"/>
              <a:ea typeface="宋体" panose="02010600030101010101" pitchFamily="2" charset="-122"/>
            </a:endParaRPr>
          </a:p>
          <a:p>
            <a:pPr marL="228600" lvl="0" indent="-228600" algn="ctr" fontAlgn="base">
              <a:spcBef>
                <a:spcPct val="20000"/>
              </a:spcBef>
              <a:buClr>
                <a:srgbClr val="000000"/>
              </a:buClr>
              <a:buSzPct val="99000"/>
              <a:buFont typeface="+mj-lt"/>
              <a:buAutoNum type="arabicPeriod" startAt="2"/>
            </a:pPr>
            <a:endParaRPr lang="en-US" altLang="zh-CN" sz="1200" b="1" strike="noStrike" noProof="1" dirty="0">
              <a:solidFill>
                <a:srgbClr val="00506E"/>
              </a:solidFill>
              <a:latin typeface="Helvetica 55 Roman" pitchFamily="34" charset="0"/>
              <a:ea typeface="宋体" panose="02010600030101010101" pitchFamily="2" charset="-122"/>
              <a:cs typeface="+mn-ea"/>
            </a:endParaRPr>
          </a:p>
          <a:p>
            <a:pPr marL="228600" lvl="0" indent="-228600" algn="l" fontAlgn="base">
              <a:lnSpc>
                <a:spcPct val="150000"/>
              </a:lnSpc>
              <a:spcBef>
                <a:spcPts val="0"/>
              </a:spcBef>
              <a:buClr>
                <a:srgbClr val="000000"/>
              </a:buClr>
              <a:buSzPct val="99000"/>
              <a:buFont typeface="+mj-lt"/>
              <a:buAutoNum type="arabicPeriod" startAt="2"/>
            </a:pPr>
            <a:endParaRPr lang="zh-CN" altLang="en-US" sz="1200" b="1" strike="noStrike" noProof="1" dirty="0">
              <a:solidFill>
                <a:srgbClr val="00506E"/>
              </a:solidFill>
              <a:latin typeface="Helvetica 55 Roman" pitchFamily="34" charset="0"/>
              <a:ea typeface="宋体" panose="02010600030101010101" pitchFamily="2" charset="-122"/>
              <a:cs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sym typeface="+mn-ea"/>
            </a:endParaRPr>
          </a:p>
          <a:p>
            <a:pPr marL="342900" lvl="0" indent="-342900" fontAlgn="base">
              <a:spcBef>
                <a:spcPct val="20000"/>
              </a:spcBef>
              <a:buClr>
                <a:srgbClr val="000000"/>
              </a:buClr>
              <a:buSzPct val="99000"/>
              <a:buFont typeface="+mj-lt"/>
              <a:buAutoNum type="arabicPeriod" startAt="2"/>
            </a:pPr>
            <a:endParaRPr lang="zh-CN" altLang="en-US" sz="1600" b="1" strike="noStrike" noProof="1" dirty="0">
              <a:solidFill>
                <a:srgbClr val="00506E"/>
              </a:solidFill>
              <a:latin typeface="Helvetica 55 Roman" pitchFamily="34" charset="0"/>
              <a:ea typeface="宋体" panose="02010600030101010101" pitchFamily="2" charset="-122"/>
            </a:endParaRPr>
          </a:p>
          <a:p>
            <a:pPr marL="342900" lvl="0" indent="-342900" fontAlgn="base">
              <a:spcBef>
                <a:spcPct val="20000"/>
              </a:spcBef>
              <a:buClr>
                <a:srgbClr val="000000"/>
              </a:buClr>
              <a:buSzPct val="99000"/>
              <a:buFont typeface="+mj-lt"/>
              <a:buAutoNum type="arabicPeriod" startAt="2"/>
            </a:pPr>
            <a:endParaRPr lang="en-US" altLang="zh-CN" sz="16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buClr>
                <a:srgbClr val="000000"/>
              </a:buClr>
              <a:buSzPct val="99000"/>
              <a:buFont typeface="+mj-lt"/>
              <a:buAutoNum type="arabicPeriod" startAt="2"/>
            </a:pPr>
            <a:endParaRPr lang="en-US" altLang="zh-CN" sz="2000" b="1" strike="noStrike" noProof="1" dirty="0">
              <a:solidFill>
                <a:srgbClr val="00506E"/>
              </a:solidFill>
              <a:latin typeface="Helvetica 55 Roman" pitchFamily="34" charset="0"/>
              <a:ea typeface="宋体" panose="02010600030101010101" pitchFamily="2" charset="-122"/>
            </a:endParaRPr>
          </a:p>
          <a:p>
            <a:pPr marL="457200" lvl="0" indent="-457200" fontAlgn="base">
              <a:spcBef>
                <a:spcPct val="20000"/>
              </a:spcBef>
            </a:pPr>
            <a:endParaRPr lang="en-US" altLang="zh-CN" sz="2000" b="1" strike="noStrike" noProof="1" dirty="0">
              <a:solidFill>
                <a:srgbClr val="00506E"/>
              </a:solidFill>
              <a:latin typeface="Helvetica 55 Roman" pitchFamily="34" charset="0"/>
              <a:ea typeface="宋体" panose="02010600030101010101" pitchFamily="2" charset="-122"/>
            </a:endParaRPr>
          </a:p>
        </p:txBody>
      </p:sp>
      <p:sp>
        <p:nvSpPr>
          <p:cNvPr id="59395" name="文本框 7"/>
          <p:cNvSpPr txBox="1"/>
          <p:nvPr/>
        </p:nvSpPr>
        <p:spPr>
          <a:xfrm>
            <a:off x="677863" y="6118225"/>
            <a:ext cx="2449512"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chart-bubble controller</a:t>
            </a:r>
            <a:r>
              <a:rPr lang="zh-CN" altLang="en-US" sz="1200" b="1">
                <a:solidFill>
                  <a:srgbClr val="00506E"/>
                </a:solidFill>
                <a:latin typeface="Arial" panose="020B0604020202020204" pitchFamily="34" charset="0"/>
                <a:ea typeface="宋体" panose="02010600030101010101" pitchFamily="2" charset="-122"/>
              </a:rPr>
              <a:t>示例图</a:t>
            </a:r>
            <a:endParaRPr lang="zh-CN" altLang="en-US" sz="1200" b="1">
              <a:solidFill>
                <a:srgbClr val="00506E"/>
              </a:solidFill>
              <a:latin typeface="Arial" panose="020B0604020202020204" pitchFamily="34" charset="0"/>
              <a:ea typeface="宋体" panose="02010600030101010101" pitchFamily="2" charset="-122"/>
            </a:endParaRPr>
          </a:p>
        </p:txBody>
      </p:sp>
      <p:sp>
        <p:nvSpPr>
          <p:cNvPr id="59396" name="文本框 7"/>
          <p:cNvSpPr txBox="1"/>
          <p:nvPr/>
        </p:nvSpPr>
        <p:spPr>
          <a:xfrm>
            <a:off x="5868988" y="5597525"/>
            <a:ext cx="1631950" cy="274638"/>
          </a:xfrm>
          <a:prstGeom prst="rect">
            <a:avLst/>
          </a:prstGeom>
          <a:noFill/>
          <a:ln w="9525">
            <a:noFill/>
          </a:ln>
        </p:spPr>
        <p:txBody>
          <a:bodyPr wrap="square" anchor="t">
            <a:spAutoFit/>
          </a:bodyPr>
          <a:p>
            <a:pPr lvl="0" indent="0"/>
            <a:r>
              <a:rPr lang="en-US" altLang="zh-CN" sz="1200" b="1">
                <a:solidFill>
                  <a:srgbClr val="00506E"/>
                </a:solidFill>
                <a:latin typeface="Arial" panose="020B0604020202020204" pitchFamily="34" charset="0"/>
                <a:ea typeface="宋体" panose="02010600030101010101" pitchFamily="2" charset="-122"/>
              </a:rPr>
              <a:t>chart-mixed </a:t>
            </a:r>
            <a:r>
              <a:rPr lang="zh-CN" altLang="en-US" sz="1200" b="1">
                <a:solidFill>
                  <a:srgbClr val="00506E"/>
                </a:solidFill>
                <a:latin typeface="Arial" panose="020B0604020202020204" pitchFamily="34" charset="0"/>
                <a:ea typeface="宋体" panose="02010600030101010101" pitchFamily="2" charset="-122"/>
              </a:rPr>
              <a:t>效果图</a:t>
            </a:r>
            <a:endParaRPr lang="zh-CN" altLang="en-US" sz="1200" b="1">
              <a:solidFill>
                <a:srgbClr val="00506E"/>
              </a:solidFill>
              <a:latin typeface="Arial" panose="020B0604020202020204" pitchFamily="34" charset="0"/>
              <a:ea typeface="宋体" panose="02010600030101010101" pitchFamily="2" charset="-122"/>
            </a:endParaRPr>
          </a:p>
        </p:txBody>
      </p:sp>
      <p:pic>
        <p:nvPicPr>
          <p:cNvPr id="59397" name="图片 2" descr="1"/>
          <p:cNvPicPr>
            <a:picLocks noChangeAspect="1"/>
          </p:cNvPicPr>
          <p:nvPr/>
        </p:nvPicPr>
        <p:blipFill>
          <a:blip r:embed="rId1"/>
          <a:stretch>
            <a:fillRect/>
          </a:stretch>
        </p:blipFill>
        <p:spPr>
          <a:xfrm>
            <a:off x="4271963" y="3114675"/>
            <a:ext cx="4538662" cy="2463800"/>
          </a:xfrm>
          <a:prstGeom prst="rect">
            <a:avLst/>
          </a:prstGeom>
          <a:noFill/>
          <a:ln w="9525">
            <a:noFill/>
          </a:ln>
        </p:spPr>
      </p:pic>
      <p:pic>
        <p:nvPicPr>
          <p:cNvPr id="59398" name="图片 3" descr="1"/>
          <p:cNvPicPr>
            <a:picLocks noChangeAspect="1"/>
          </p:cNvPicPr>
          <p:nvPr/>
        </p:nvPicPr>
        <p:blipFill>
          <a:blip r:embed="rId2"/>
          <a:stretch>
            <a:fillRect/>
          </a:stretch>
        </p:blipFill>
        <p:spPr>
          <a:xfrm>
            <a:off x="4232275" y="1655763"/>
            <a:ext cx="4616450" cy="665162"/>
          </a:xfrm>
          <a:prstGeom prst="rect">
            <a:avLst/>
          </a:prstGeom>
          <a:noFill/>
          <a:ln w="9525">
            <a:noFill/>
          </a:ln>
        </p:spPr>
      </p:pic>
      <p:pic>
        <p:nvPicPr>
          <p:cNvPr id="59399" name="图片 2" descr="1"/>
          <p:cNvPicPr>
            <a:picLocks noChangeAspect="1"/>
          </p:cNvPicPr>
          <p:nvPr/>
        </p:nvPicPr>
        <p:blipFill>
          <a:blip r:embed="rId3"/>
          <a:stretch>
            <a:fillRect/>
          </a:stretch>
        </p:blipFill>
        <p:spPr>
          <a:xfrm>
            <a:off x="219075" y="1190625"/>
            <a:ext cx="3746500" cy="4975225"/>
          </a:xfrm>
          <a:prstGeom prst="rect">
            <a:avLst/>
          </a:prstGeom>
          <a:noFill/>
          <a:ln w="9525">
            <a:noFill/>
          </a:ln>
        </p:spPr>
      </p:pic>
    </p:spTree>
  </p:cSld>
  <p:clrMapOvr>
    <a:masterClrMapping/>
  </p:clrMapOvr>
  <p:transition spd="med">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idx="4294967295"/>
          </p:nvPr>
        </p:nvSpPr>
        <p:spPr>
          <a:xfrm>
            <a:off x="611188" y="838200"/>
            <a:ext cx="7920038" cy="5637213"/>
          </a:xfrm>
        </p:spPr>
        <p:txBody>
          <a:bodyPr wrap="square" lIns="91440" tIns="45720" rIns="91440" bIns="45720" anchor="t"/>
          <a:p>
            <a:pPr marL="0" lvl="0" indent="0" eaLnBrk="1" fontAlgn="base" hangingPunct="1">
              <a:buNone/>
            </a:pPr>
            <a:r>
              <a:rPr lang="en-US" altLang="zh-CN" sz="2000" strike="noStrike" noProof="1" dirty="0">
                <a:sym typeface="MingLiU" panose="02020509000000000000" charset="-122"/>
              </a:rPr>
              <a:t>2.</a:t>
            </a:r>
            <a:r>
              <a:rPr lang="zh-CN" altLang="en-US" sz="1800" strike="noStrike" noProof="1" dirty="0">
                <a:ea typeface="宋体" panose="02010600030101010101" pitchFamily="2" charset="-122"/>
                <a:sym typeface="MingLiU" panose="02020509000000000000" charset="-122"/>
              </a:rPr>
              <a:t>首页</a:t>
            </a:r>
            <a:r>
              <a:rPr lang="zh-CN" altLang="en-US" sz="1800" strike="noStrike" noProof="1" dirty="0">
                <a:sym typeface="MingLiU" panose="02020509000000000000" charset="-122"/>
              </a:rPr>
              <a:t>引入基础资源</a:t>
            </a:r>
            <a:endParaRPr lang="zh-CN" altLang="en-US" sz="1800" strike="noStrike" noProof="1" dirty="0">
              <a:sym typeface="MingLiU" panose="02020509000000000000" charset="-122"/>
            </a:endParaRPr>
          </a:p>
          <a:p>
            <a:pPr marL="0" lvl="0" indent="0" algn="ctr" eaLnBrk="1" fontAlgn="base" hangingPunct="1">
              <a:buNone/>
            </a:pPr>
            <a:endParaRPr lang="zh-CN" altLang="en-US" sz="1200" strike="noStrike" noProof="1" dirty="0">
              <a:solidFill>
                <a:srgbClr val="00506E"/>
              </a:solidFill>
              <a:sym typeface="MingLiU" panose="02020509000000000000" charset="-122"/>
            </a:endParaRPr>
          </a:p>
          <a:p>
            <a:pPr marL="0" lvl="0" indent="0" eaLnBrk="1" fontAlgn="base" hangingPunct="1">
              <a:buNone/>
            </a:pPr>
            <a:r>
              <a:rPr lang="zh-CN" altLang="en-US" sz="1400" strike="noStrike" noProof="1" dirty="0">
                <a:sym typeface="MingLiU" panose="02020509000000000000" charset="-122"/>
              </a:rPr>
              <a:t>在</a:t>
            </a:r>
            <a:r>
              <a:rPr lang="en-US" altLang="zh-CN" sz="1400" strike="noStrike" noProof="1" dirty="0">
                <a:sym typeface="MingLiU" panose="02020509000000000000" charset="-122"/>
              </a:rPr>
              <a:t>web</a:t>
            </a:r>
            <a:r>
              <a:rPr lang="zh-CN" altLang="en-US" sz="1400" strike="noStrike" noProof="1" dirty="0">
                <a:ea typeface="宋体" panose="02010600030101010101" pitchFamily="2" charset="-122"/>
                <a:sym typeface="MingLiU" panose="02020509000000000000" charset="-122"/>
              </a:rPr>
              <a:t>系统</a:t>
            </a:r>
            <a:r>
              <a:rPr lang="zh-CN" altLang="en-US" sz="1400" strike="noStrike" noProof="1" dirty="0">
                <a:sym typeface="MingLiU" panose="02020509000000000000" charset="-122"/>
              </a:rPr>
              <a:t>首页引入了以上基础资源，</a:t>
            </a:r>
            <a:r>
              <a:rPr lang="zh-CN" altLang="en-US" sz="1400" strike="noStrike" noProof="1" dirty="0">
                <a:ea typeface="宋体" panose="02010600030101010101" pitchFamily="2" charset="-122"/>
                <a:sym typeface="MingLiU" panose="02020509000000000000" charset="-122"/>
              </a:rPr>
              <a:t>以下是对各基础资源的简要说明</a:t>
            </a:r>
            <a:r>
              <a:rPr lang="zh-CN" altLang="en-US" sz="1400" strike="noStrike" noProof="1" dirty="0">
                <a:sym typeface="MingLiU" panose="02020509000000000000" charset="-122"/>
              </a:rPr>
              <a:t>：</a:t>
            </a:r>
            <a:endParaRPr lang="zh-CN" altLang="en-US" sz="1400" strike="noStrike" noProof="1" dirty="0">
              <a:sym typeface="MingLiU" panose="02020509000000000000" charset="-122"/>
            </a:endParaRPr>
          </a:p>
          <a:p>
            <a:pPr marL="285750" lvl="0" indent="-285750" eaLnBrk="1" fontAlgn="base" latinLnBrk="0" hangingPunct="1">
              <a:lnSpc>
                <a:spcPct val="150000"/>
              </a:lnSpc>
              <a:spcBef>
                <a:spcPct val="0"/>
              </a:spcBef>
              <a:buClrTx/>
              <a:buFont typeface="Wingdings" panose="05000000000000000000" charset="0"/>
              <a:buChar char="u"/>
            </a:pPr>
            <a:r>
              <a:rPr lang="en-US" altLang="zh-CN" sz="1400" strike="noStrike" noProof="1" dirty="0">
                <a:ea typeface="宋体" panose="02010600030101010101" pitchFamily="2" charset="-122"/>
                <a:sym typeface="MingLiU" panose="02020509000000000000" charset="-122"/>
              </a:rPr>
              <a:t>angular.js</a:t>
            </a:r>
            <a:r>
              <a:rPr lang="zh-CN" altLang="en-US" sz="1400" strike="noStrike" noProof="1" dirty="0">
                <a:ea typeface="宋体" panose="02010600030101010101" pitchFamily="2" charset="-122"/>
                <a:sym typeface="MingLiU" panose="02020509000000000000" charset="-122"/>
              </a:rPr>
              <a:t>：</a:t>
            </a:r>
            <a:r>
              <a:rPr lang="en-US" altLang="zh-CN" sz="1400" strike="noStrike" noProof="1" dirty="0">
                <a:ea typeface="宋体" panose="02010600030101010101" pitchFamily="2" charset="-122"/>
                <a:sym typeface="MingLiU" panose="02020509000000000000" charset="-122"/>
              </a:rPr>
              <a:t>AngularJS</a:t>
            </a:r>
            <a:r>
              <a:rPr lang="zh-CN" altLang="en-US" sz="1400" strike="noStrike" noProof="1" dirty="0">
                <a:ea typeface="宋体" panose="02010600030101010101" pitchFamily="2" charset="-122"/>
                <a:sym typeface="MingLiU" panose="02020509000000000000" charset="-122"/>
              </a:rPr>
              <a:t>文件，所有的功能实现都基于该文件内容；</a:t>
            </a:r>
            <a:endParaRPr lang="zh-CN" altLang="en-US" sz="1400" strike="noStrike" noProof="1" dirty="0">
              <a:ea typeface="宋体" panose="02010600030101010101" pitchFamily="2" charset="-122"/>
              <a:sym typeface="MingLiU" panose="02020509000000000000" charset="-122"/>
            </a:endParaRPr>
          </a:p>
          <a:p>
            <a:pPr marL="285750" lvl="0" indent="-285750" eaLnBrk="1" fontAlgn="base" latinLnBrk="0" hangingPunct="1">
              <a:lnSpc>
                <a:spcPct val="150000"/>
              </a:lnSpc>
              <a:spcBef>
                <a:spcPct val="0"/>
              </a:spcBef>
              <a:buClrTx/>
              <a:buFont typeface="Wingdings" panose="05000000000000000000" charset="0"/>
              <a:buChar char="u"/>
            </a:pPr>
            <a:r>
              <a:rPr lang="en-US" altLang="zh-CN" sz="1400" strike="noStrike" noProof="1" dirty="0">
                <a:ea typeface="宋体" panose="02010600030101010101" pitchFamily="2" charset="-122"/>
                <a:sym typeface="MingLiU" panose="02020509000000000000" charset="-122"/>
              </a:rPr>
              <a:t>angular-ui-router.min.js</a:t>
            </a:r>
            <a:r>
              <a:rPr lang="zh-CN" altLang="en-US" sz="1400" strike="noStrike" noProof="1" dirty="0">
                <a:ea typeface="宋体" panose="02010600030101010101" pitchFamily="2" charset="-122"/>
                <a:sym typeface="MingLiU" panose="02020509000000000000" charset="-122"/>
              </a:rPr>
              <a:t>：路由插件；</a:t>
            </a:r>
            <a:endParaRPr lang="zh-CN" altLang="en-US" sz="1400" strike="noStrike" noProof="1" dirty="0">
              <a:ea typeface="宋体" panose="02010600030101010101" pitchFamily="2" charset="-122"/>
              <a:sym typeface="MingLiU" panose="02020509000000000000" charset="-122"/>
            </a:endParaRPr>
          </a:p>
          <a:p>
            <a:pPr marL="285750" lvl="0" indent="-285750" eaLnBrk="1" fontAlgn="base" latinLnBrk="0" hangingPunct="1">
              <a:lnSpc>
                <a:spcPct val="150000"/>
              </a:lnSpc>
              <a:spcBef>
                <a:spcPct val="0"/>
              </a:spcBef>
              <a:buClrTx/>
              <a:buFont typeface="Wingdings" panose="05000000000000000000" charset="0"/>
              <a:buChar char="u"/>
            </a:pPr>
            <a:r>
              <a:rPr lang="en-US" altLang="zh-CN" sz="1400" strike="noStrike" noProof="1" dirty="0">
                <a:ea typeface="宋体" panose="02010600030101010101" pitchFamily="2" charset="-122"/>
                <a:sym typeface="MingLiU" panose="02020509000000000000" charset="-122"/>
              </a:rPr>
              <a:t>angular-cookies.js</a:t>
            </a:r>
            <a:r>
              <a:rPr lang="zh-CN" altLang="en-US" sz="1400" strike="noStrike" noProof="1" dirty="0">
                <a:ea typeface="宋体" panose="02010600030101010101" pitchFamily="2" charset="-122"/>
                <a:sym typeface="MingLiU" panose="02020509000000000000" charset="-122"/>
              </a:rPr>
              <a:t>：用到</a:t>
            </a:r>
            <a:r>
              <a:rPr lang="en-US" altLang="zh-CN" sz="1400" strike="noStrike" noProof="1" dirty="0">
                <a:ea typeface="宋体" panose="02010600030101010101" pitchFamily="2" charset="-122"/>
                <a:sym typeface="MingLiU" panose="02020509000000000000" charset="-122"/>
              </a:rPr>
              <a:t>cookies</a:t>
            </a:r>
            <a:r>
              <a:rPr lang="zh-CN" altLang="en-US" sz="1400" strike="noStrike" noProof="1" dirty="0">
                <a:ea typeface="宋体" panose="02010600030101010101" pitchFamily="2" charset="-122"/>
                <a:sym typeface="MingLiU" panose="02020509000000000000" charset="-122"/>
              </a:rPr>
              <a:t>存储信息，需要引入该资源文件</a:t>
            </a:r>
            <a:endParaRPr lang="zh-CN" altLang="en-US" sz="1400" strike="noStrike" noProof="1" dirty="0">
              <a:ea typeface="宋体" panose="02010600030101010101" pitchFamily="2" charset="-122"/>
              <a:sym typeface="MingLiU" panose="02020509000000000000" charset="-122"/>
            </a:endParaRPr>
          </a:p>
          <a:p>
            <a:pPr marL="285750" lvl="0" indent="-285750" eaLnBrk="1" fontAlgn="base" latinLnBrk="0" hangingPunct="1">
              <a:lnSpc>
                <a:spcPct val="150000"/>
              </a:lnSpc>
              <a:spcBef>
                <a:spcPct val="0"/>
              </a:spcBef>
              <a:buClrTx/>
              <a:buFont typeface="Wingdings" panose="05000000000000000000" charset="0"/>
              <a:buChar char="u"/>
            </a:pPr>
            <a:r>
              <a:rPr lang="en-US" altLang="zh-CN" sz="1400" strike="noStrike" noProof="1" dirty="0">
                <a:ea typeface="宋体" panose="02010600030101010101" pitchFamily="2" charset="-122"/>
                <a:sym typeface="MingLiU" panose="02020509000000000000" charset="-122"/>
              </a:rPr>
              <a:t>oalazyload.min.js</a:t>
            </a:r>
            <a:r>
              <a:rPr lang="zh-CN" altLang="en-US" sz="1400" strike="noStrike" noProof="1" dirty="0">
                <a:ea typeface="宋体" panose="02010600030101010101" pitchFamily="2" charset="-122"/>
                <a:sym typeface="MingLiU" panose="02020509000000000000" charset="-122"/>
              </a:rPr>
              <a:t>：延迟加载插件；</a:t>
            </a:r>
            <a:endParaRPr lang="en-US" altLang="zh-CN" sz="1400" strike="noStrike" noProof="1" dirty="0">
              <a:ea typeface="宋体" panose="02010600030101010101" pitchFamily="2" charset="-122"/>
              <a:sym typeface="MingLiU" panose="02020509000000000000" charset="-122"/>
            </a:endParaRPr>
          </a:p>
          <a:p>
            <a:pPr marL="285750" lvl="0" indent="-285750" eaLnBrk="1" fontAlgn="base" latinLnBrk="0" hangingPunct="1">
              <a:lnSpc>
                <a:spcPct val="150000"/>
              </a:lnSpc>
              <a:spcBef>
                <a:spcPct val="0"/>
              </a:spcBef>
              <a:buClrTx/>
              <a:buFont typeface="Wingdings" panose="05000000000000000000" charset="0"/>
              <a:buChar char="u"/>
            </a:pPr>
            <a:r>
              <a:rPr lang="en-US" altLang="zh-CN" sz="1400" strike="noStrike" noProof="1" dirty="0">
                <a:ea typeface="宋体" panose="02010600030101010101" pitchFamily="2" charset="-122"/>
                <a:sym typeface="MingLiU" panose="02020509000000000000" charset="-122"/>
              </a:rPr>
              <a:t>oclazyloadConfig.js</a:t>
            </a:r>
            <a:r>
              <a:rPr lang="zh-CN" altLang="en-US" sz="1400" strike="noStrike" noProof="1" dirty="0">
                <a:ea typeface="宋体" panose="02010600030101010101" pitchFamily="2" charset="-122"/>
                <a:sym typeface="MingLiU" panose="02020509000000000000" charset="-122"/>
              </a:rPr>
              <a:t>：延迟加载配置文件，其中对</a:t>
            </a:r>
            <a:r>
              <a:rPr lang="en-US" altLang="zh-CN" sz="1400" strike="noStrike" noProof="1" dirty="0">
                <a:ea typeface="宋体" panose="02010600030101010101" pitchFamily="2" charset="-122"/>
                <a:sym typeface="MingLiU" panose="02020509000000000000" charset="-122"/>
              </a:rPr>
              <a:t>pagination</a:t>
            </a:r>
            <a:r>
              <a:rPr lang="zh-CN" altLang="en-US" sz="1400" strike="noStrike" noProof="1" dirty="0">
                <a:ea typeface="宋体" panose="02010600030101010101" pitchFamily="2" charset="-122"/>
                <a:sym typeface="MingLiU" panose="02020509000000000000" charset="-122"/>
              </a:rPr>
              <a:t>、</a:t>
            </a:r>
            <a:r>
              <a:rPr lang="en-US" altLang="zh-CN" sz="1400" strike="noStrike" noProof="1" dirty="0">
                <a:ea typeface="宋体" panose="02010600030101010101" pitchFamily="2" charset="-122"/>
                <a:sym typeface="MingLiU" panose="02020509000000000000" charset="-122"/>
              </a:rPr>
              <a:t>dialog</a:t>
            </a:r>
            <a:r>
              <a:rPr lang="zh-CN" altLang="en-US" sz="1400" strike="noStrike" noProof="1" dirty="0">
                <a:ea typeface="宋体" panose="02010600030101010101" pitchFamily="2" charset="-122"/>
                <a:sym typeface="MingLiU" panose="02020509000000000000" charset="-122"/>
              </a:rPr>
              <a:t>、</a:t>
            </a:r>
            <a:r>
              <a:rPr lang="en-US" altLang="zh-CN" sz="1400" strike="noStrike" noProof="1" dirty="0">
                <a:ea typeface="宋体" panose="02010600030101010101" pitchFamily="2" charset="-122"/>
                <a:sym typeface="MingLiU" panose="02020509000000000000" charset="-122"/>
              </a:rPr>
              <a:t>fileUpload</a:t>
            </a:r>
            <a:r>
              <a:rPr lang="zh-CN" altLang="en-US" sz="1400" strike="noStrike" noProof="1" dirty="0">
                <a:ea typeface="宋体" panose="02010600030101010101" pitchFamily="2" charset="-122"/>
                <a:sym typeface="MingLiU" panose="02020509000000000000" charset="-122"/>
              </a:rPr>
              <a:t>等各个控件进行了模块化；</a:t>
            </a:r>
            <a:endParaRPr lang="zh-CN" altLang="en-US" sz="1400" strike="noStrike" noProof="1" dirty="0">
              <a:ea typeface="宋体" panose="02010600030101010101" pitchFamily="2" charset="-122"/>
              <a:sym typeface="MingLiU" panose="02020509000000000000" charset="-122"/>
            </a:endParaRPr>
          </a:p>
          <a:p>
            <a:pPr marL="0" lvl="0" indent="0" eaLnBrk="1" fontAlgn="base" latinLnBrk="0" hangingPunct="1">
              <a:lnSpc>
                <a:spcPct val="150000"/>
              </a:lnSpc>
              <a:spcBef>
                <a:spcPct val="0"/>
              </a:spcBef>
              <a:buClrTx/>
              <a:buFont typeface="Wingdings" panose="05000000000000000000" charset="0"/>
              <a:buNone/>
            </a:pPr>
            <a:r>
              <a:rPr lang="zh-CN" altLang="en-US" sz="1400" strike="noStrike" noProof="1" dirty="0">
                <a:ea typeface="宋体" panose="02010600030101010101" pitchFamily="2" charset="-122"/>
                <a:sym typeface="MingLiU" panose="02020509000000000000" charset="-122"/>
              </a:rPr>
              <a:t>以上为基础资源文件，开发过程中不需要做更改。</a:t>
            </a:r>
            <a:endParaRPr lang="zh-CN" altLang="en-US" sz="1400" strike="noStrike" noProof="1" dirty="0">
              <a:ea typeface="宋体" panose="02010600030101010101" pitchFamily="2" charset="-122"/>
              <a:sym typeface="MingLiU" panose="02020509000000000000" charset="-122"/>
            </a:endParaRPr>
          </a:p>
          <a:p>
            <a:pPr marL="0" lvl="0" indent="0" eaLnBrk="1" fontAlgn="base" latinLnBrk="0" hangingPunct="1">
              <a:lnSpc>
                <a:spcPct val="150000"/>
              </a:lnSpc>
              <a:spcBef>
                <a:spcPct val="0"/>
              </a:spcBef>
              <a:buClrTx/>
              <a:buFont typeface="Wingdings" panose="05000000000000000000" charset="0"/>
              <a:buNone/>
            </a:pPr>
            <a:endParaRPr lang="en-US" altLang="zh-CN" sz="1400" strike="noStrike" noProof="1" dirty="0">
              <a:ea typeface="宋体" panose="02010600030101010101" pitchFamily="2" charset="-122"/>
              <a:sym typeface="MingLiU" panose="02020509000000000000" charset="-122"/>
            </a:endParaRPr>
          </a:p>
          <a:p>
            <a:pPr marL="0" lvl="0" indent="0" eaLnBrk="1" fontAlgn="base" latinLnBrk="0" hangingPunct="1">
              <a:lnSpc>
                <a:spcPct val="150000"/>
              </a:lnSpc>
              <a:spcBef>
                <a:spcPct val="0"/>
              </a:spcBef>
              <a:buClrTx/>
              <a:buFont typeface="Wingdings" panose="05000000000000000000" charset="0"/>
              <a:buNone/>
            </a:pPr>
            <a:r>
              <a:rPr lang="en-US" altLang="zh-CN" sz="1400" u="sng" dirty="0">
                <a:sym typeface="MingLiU" panose="02020509000000000000" charset="-122"/>
              </a:rPr>
              <a:t>app.js(</a:t>
            </a:r>
            <a:r>
              <a:rPr lang="en-US" altLang="zh-CN" sz="1400" u="sng" dirty="0">
                <a:ea typeface="宋体" panose="02010600030101010101" pitchFamily="2" charset="-122"/>
                <a:sym typeface="MingLiU" panose="02020509000000000000" charset="-122"/>
              </a:rPr>
              <a:t>web</a:t>
            </a:r>
            <a:r>
              <a:rPr lang="zh-CN" altLang="en-US" sz="1400" u="sng" dirty="0">
                <a:ea typeface="宋体" panose="02010600030101010101" pitchFamily="2" charset="-122"/>
                <a:sym typeface="MingLiU" panose="02020509000000000000" charset="-122"/>
              </a:rPr>
              <a:t>系统主模块的初始化</a:t>
            </a:r>
            <a:r>
              <a:rPr lang="en-US" altLang="zh-CN" sz="1400" u="sng" dirty="0">
                <a:ea typeface="宋体" panose="02010600030101010101" pitchFamily="2" charset="-122"/>
                <a:sym typeface="MingLiU" panose="02020509000000000000" charset="-122"/>
              </a:rPr>
              <a:t>)</a:t>
            </a:r>
            <a:r>
              <a:rPr lang="zh-CN" altLang="en-US" sz="1400" u="sng" dirty="0">
                <a:ea typeface="宋体" panose="02010600030101010101" pitchFamily="2" charset="-122"/>
                <a:sym typeface="MingLiU" panose="02020509000000000000" charset="-122"/>
              </a:rPr>
              <a:t>、</a:t>
            </a:r>
            <a:r>
              <a:rPr lang="en-US" altLang="zh-CN" sz="1400" u="sng" strike="noStrike" noProof="1" dirty="0">
                <a:ea typeface="宋体" panose="02010600030101010101" pitchFamily="2" charset="-122"/>
                <a:sym typeface="MingLiU" panose="02020509000000000000" charset="-122"/>
              </a:rPr>
              <a:t>relPathConstant.js(</a:t>
            </a:r>
            <a:r>
              <a:rPr lang="zh-CN" altLang="en-US" sz="1400" u="sng" strike="noStrike" noProof="1" dirty="0">
                <a:ea typeface="宋体" panose="02010600030101010101" pitchFamily="2" charset="-122"/>
                <a:sym typeface="MingLiU" panose="02020509000000000000" charset="-122"/>
              </a:rPr>
              <a:t>配置相对路径</a:t>
            </a:r>
            <a:r>
              <a:rPr lang="en-US" altLang="zh-CN" sz="1400" u="sng" strike="noStrike" noProof="1" dirty="0">
                <a:ea typeface="宋体" panose="02010600030101010101" pitchFamily="2" charset="-122"/>
                <a:sym typeface="MingLiU" panose="02020509000000000000" charset="-122"/>
              </a:rPr>
              <a:t>)</a:t>
            </a:r>
            <a:r>
              <a:rPr lang="zh-CN" altLang="en-US" sz="1400" u="sng" strike="noStrike" noProof="1" dirty="0">
                <a:ea typeface="宋体" panose="02010600030101010101" pitchFamily="2" charset="-122"/>
                <a:sym typeface="MingLiU" panose="02020509000000000000" charset="-122"/>
              </a:rPr>
              <a:t>、</a:t>
            </a:r>
            <a:r>
              <a:rPr lang="en-US" altLang="zh-CN" sz="1400" u="sng" strike="noStrike" noProof="1" dirty="0">
                <a:ea typeface="宋体" panose="02010600030101010101" pitchFamily="2" charset="-122"/>
                <a:sym typeface="MingLiU" panose="02020509000000000000" charset="-122"/>
              </a:rPr>
              <a:t>routeConfig.js(</a:t>
            </a:r>
            <a:r>
              <a:rPr lang="zh-CN" altLang="en-US" sz="1400" u="sng" strike="noStrike" noProof="1" dirty="0">
                <a:ea typeface="宋体" panose="02010600030101010101" pitchFamily="2" charset="-122"/>
                <a:sym typeface="MingLiU" panose="02020509000000000000" charset="-122"/>
              </a:rPr>
              <a:t>配置路由</a:t>
            </a:r>
            <a:r>
              <a:rPr lang="en-US" altLang="zh-CN" sz="1400" u="sng" strike="noStrike" noProof="1" dirty="0">
                <a:ea typeface="宋体" panose="02010600030101010101" pitchFamily="2" charset="-122"/>
                <a:sym typeface="MingLiU" panose="02020509000000000000" charset="-122"/>
              </a:rPr>
              <a:t>)</a:t>
            </a:r>
            <a:r>
              <a:rPr lang="zh-CN" altLang="en-US" sz="1400" u="sng" strike="noStrike" noProof="1" dirty="0">
                <a:ea typeface="宋体" panose="02010600030101010101" pitchFamily="2" charset="-122"/>
                <a:sym typeface="MingLiU" panose="02020509000000000000" charset="-122"/>
              </a:rPr>
              <a:t>、</a:t>
            </a:r>
            <a:r>
              <a:rPr lang="en-US" altLang="zh-CN" sz="1400" u="sng" strike="noStrike" noProof="1" dirty="0">
                <a:ea typeface="宋体" panose="02010600030101010101" pitchFamily="2" charset="-122"/>
                <a:sym typeface="MingLiU" panose="02020509000000000000" charset="-122"/>
              </a:rPr>
              <a:t>constant.js(</a:t>
            </a:r>
            <a:r>
              <a:rPr lang="zh-CN" altLang="en-US" sz="1400" u="sng" strike="noStrike" noProof="1" dirty="0">
                <a:ea typeface="宋体" panose="02010600030101010101" pitchFamily="2" charset="-122"/>
                <a:sym typeface="MingLiU" panose="02020509000000000000" charset="-122"/>
              </a:rPr>
              <a:t>常量配置</a:t>
            </a:r>
            <a:r>
              <a:rPr lang="en-US" altLang="zh-CN" sz="1400" u="sng" strike="noStrike" noProof="1" dirty="0">
                <a:ea typeface="宋体" panose="02010600030101010101" pitchFamily="2" charset="-122"/>
                <a:sym typeface="MingLiU" panose="02020509000000000000" charset="-122"/>
              </a:rPr>
              <a:t>)</a:t>
            </a:r>
            <a:r>
              <a:rPr lang="zh-CN" altLang="en-US" sz="1400" u="sng" strike="noStrike" noProof="1" dirty="0">
                <a:ea typeface="宋体" panose="02010600030101010101" pitchFamily="2" charset="-122"/>
                <a:sym typeface="MingLiU" panose="02020509000000000000" charset="-122"/>
              </a:rPr>
              <a:t>、</a:t>
            </a:r>
            <a:r>
              <a:rPr lang="en-US" altLang="zh-CN" sz="1400" u="sng" strike="noStrike" noProof="1" dirty="0">
                <a:ea typeface="宋体" panose="02010600030101010101" pitchFamily="2" charset="-122"/>
                <a:sym typeface="MingLiU" panose="02020509000000000000" charset="-122"/>
              </a:rPr>
              <a:t>indexController.js(</a:t>
            </a:r>
            <a:r>
              <a:rPr lang="zh-CN" altLang="en-US" sz="1400" u="sng" strike="noStrike" noProof="1" dirty="0">
                <a:ea typeface="宋体" panose="02010600030101010101" pitchFamily="2" charset="-122"/>
                <a:sym typeface="MingLiU" panose="02020509000000000000" charset="-122"/>
              </a:rPr>
              <a:t>多语言控制器</a:t>
            </a:r>
            <a:r>
              <a:rPr lang="en-US" altLang="zh-CN" sz="1400" u="sng" strike="noStrike" noProof="1" dirty="0">
                <a:ea typeface="宋体" panose="02010600030101010101" pitchFamily="2" charset="-122"/>
                <a:sym typeface="MingLiU" panose="02020509000000000000" charset="-122"/>
              </a:rPr>
              <a:t>)</a:t>
            </a:r>
            <a:r>
              <a:rPr lang="zh-CN" altLang="en-US" sz="1400" u="sng" strike="noStrike" noProof="1" dirty="0">
                <a:ea typeface="宋体" panose="02010600030101010101" pitchFamily="2" charset="-122"/>
                <a:sym typeface="MingLiU" panose="02020509000000000000" charset="-122"/>
              </a:rPr>
              <a:t>都于实际开发中编写，后文会详细说明。</a:t>
            </a:r>
            <a:endParaRPr lang="zh-CN" altLang="en-US" sz="1400" u="sng" strike="noStrike" noProof="1" dirty="0">
              <a:ea typeface="宋体" panose="02010600030101010101" pitchFamily="2" charset="-122"/>
              <a:sym typeface="MingLiU" panose="02020509000000000000" charset="-122"/>
            </a:endParaRPr>
          </a:p>
          <a:p>
            <a:pPr marL="0" lvl="0" indent="0" eaLnBrk="1" fontAlgn="base" latinLnBrk="0" hangingPunct="1">
              <a:lnSpc>
                <a:spcPct val="150000"/>
              </a:lnSpc>
              <a:spcBef>
                <a:spcPct val="0"/>
              </a:spcBef>
              <a:buClrTx/>
              <a:buFont typeface="Wingdings" panose="05000000000000000000" charset="0"/>
              <a:buNone/>
            </a:pPr>
            <a:endParaRPr lang="zh-CN" altLang="en-US" sz="1400" strike="noStrike" noProof="1" dirty="0">
              <a:ea typeface="宋体" panose="02010600030101010101" pitchFamily="2" charset="-122"/>
              <a:sym typeface="MingLiU" panose="02020509000000000000" charset="-122"/>
            </a:endParaRPr>
          </a:p>
          <a:p>
            <a:pPr marL="0" lvl="0" indent="0" eaLnBrk="1" fontAlgn="base" latinLnBrk="0" hangingPunct="1">
              <a:lnSpc>
                <a:spcPct val="150000"/>
              </a:lnSpc>
              <a:spcBef>
                <a:spcPct val="0"/>
              </a:spcBef>
              <a:buClrTx/>
              <a:buFont typeface="Wingdings" panose="05000000000000000000" charset="0"/>
              <a:buNone/>
            </a:pPr>
            <a:endParaRPr lang="zh-CN" altLang="en-US" sz="1400" strike="noStrike" noProof="1" dirty="0">
              <a:ea typeface="宋体" panose="02010600030101010101" pitchFamily="2" charset="-122"/>
              <a:sym typeface="MingLiU" panose="02020509000000000000" charset="-122"/>
            </a:endParaRPr>
          </a:p>
          <a:p>
            <a:pPr marL="0" lvl="0" indent="0" eaLnBrk="1" fontAlgn="base" hangingPunct="1">
              <a:buNone/>
            </a:pPr>
            <a:endParaRPr lang="zh-CN" altLang="en-US" sz="1400" strike="noStrike" noProof="1" dirty="0">
              <a:ea typeface="宋体" panose="02010600030101010101" pitchFamily="2" charset="-122"/>
              <a:sym typeface="MingLiU" panose="02020509000000000000" charset="-122"/>
            </a:endParaRPr>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zh-CN" altLang="en-US"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a:p>
            <a:pPr marL="0" lvl="0" indent="0" eaLnBrk="1" fontAlgn="base" hangingPunct="1">
              <a:buNone/>
            </a:pPr>
            <a:endParaRPr lang="en-US" altLang="zh-CN" sz="2000" strike="noStrike" noProof="1" dirty="0"/>
          </a:p>
        </p:txBody>
      </p:sp>
      <p:sp>
        <p:nvSpPr>
          <p:cNvPr id="8194" name="Rectangle 2"/>
          <p:cNvSpPr>
            <a:spLocks noGrp="1"/>
          </p:cNvSpPr>
          <p:nvPr>
            <p:ph type="title"/>
          </p:nvPr>
        </p:nvSpPr>
        <p:spPr/>
        <p:txBody>
          <a:bodyPr wrap="square" lIns="91440" tIns="45720" rIns="91440" bIns="45720" anchor="ctr"/>
          <a:p>
            <a:pPr lvl="0" eaLnBrk="1" hangingPunct="1"/>
            <a:r>
              <a:rPr lang="en-US" altLang="zh-CN" sz="3200" dirty="0"/>
              <a:t>Swan</a:t>
            </a:r>
            <a:r>
              <a:rPr lang="zh-CN" altLang="en-US" sz="3200" dirty="0"/>
              <a:t>的装载</a:t>
            </a:r>
            <a:endParaRPr lang="zh-CN" altLang="en-US" sz="3200" dirty="0">
              <a:latin typeface="Times New Roman" panose="02020603050405020304" pitchFamily="18" charset="0"/>
            </a:endParaRPr>
          </a:p>
        </p:txBody>
      </p:sp>
    </p:spTree>
  </p:cSld>
  <p:clrMapOvr>
    <a:masterClrMapping/>
  </p:clrMapOvr>
  <p:transition spd="med">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3"/>
          <p:cNvSpPr>
            <a:spLocks noGrp="1"/>
          </p:cNvSpPr>
          <p:nvPr>
            <p:ph idx="4294967295"/>
          </p:nvPr>
        </p:nvSpPr>
        <p:spPr>
          <a:xfrm>
            <a:off x="433388" y="909638"/>
            <a:ext cx="8193087" cy="5111750"/>
          </a:xfrm>
        </p:spPr>
        <p:txBody>
          <a:bodyPr wrap="square" lIns="91440" tIns="45720" rIns="91440" bIns="45720" anchor="t"/>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400" dirty="0"/>
          </a:p>
          <a:p>
            <a:pPr marL="0" lvl="0" indent="0" eaLnBrk="1" hangingPunct="1">
              <a:buNone/>
            </a:pPr>
            <a:endParaRPr lang="zh-CN" altLang="en-US" sz="1200" dirty="0">
              <a:ea typeface="宋体" panose="02010600030101010101" pitchFamily="2" charset="-122"/>
            </a:endParaRPr>
          </a:p>
          <a:p>
            <a:pPr marL="0" lvl="0" indent="0" eaLnBrk="1" hangingPunct="1">
              <a:buNone/>
            </a:pPr>
            <a:endParaRPr lang="en-US" altLang="zh-CN" sz="1400" dirty="0"/>
          </a:p>
          <a:p>
            <a:pPr marL="0" lvl="0" indent="0" eaLnBrk="1" hangingPunct="1">
              <a:buNone/>
            </a:pPr>
            <a:endParaRPr lang="en-US" altLang="zh-CN" sz="1400" dirty="0"/>
          </a:p>
          <a:p>
            <a:pPr marL="0" lvl="0" indent="0" eaLnBrk="1" hangingPunct="1">
              <a:buNone/>
            </a:pPr>
            <a:endParaRPr lang="en-US" altLang="zh-CN" sz="1400" dirty="0"/>
          </a:p>
          <a:p>
            <a:pPr marL="0" lvl="0" indent="0" eaLnBrk="1" hangingPunct="1">
              <a:buNone/>
            </a:pPr>
            <a:endParaRPr lang="en-US" altLang="zh-CN" sz="1400" dirty="0"/>
          </a:p>
          <a:p>
            <a:pPr marL="0" lvl="0" indent="0" algn="ctr" eaLnBrk="1" hangingPunct="1">
              <a:buNone/>
            </a:pPr>
            <a:r>
              <a:rPr lang="en-US" altLang="zh-CN" sz="1400" dirty="0"/>
              <a:t>app.js</a:t>
            </a:r>
            <a:r>
              <a:rPr lang="zh-CN" altLang="en-US" sz="1400" dirty="0">
                <a:ea typeface="宋体" panose="02010600030101010101" pitchFamily="2" charset="-122"/>
              </a:rPr>
              <a:t>示例图</a:t>
            </a:r>
            <a:endParaRPr lang="zh-CN" altLang="en-US" sz="14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zh-CN" altLang="en-US" sz="1200" dirty="0">
              <a:latin typeface="宋体" panose="02010600030101010101" pitchFamily="2" charset="-122"/>
              <a:ea typeface="宋体" panose="02010600030101010101" pitchFamily="2" charset="-122"/>
            </a:endParaRPr>
          </a:p>
          <a:p>
            <a:pPr marL="0" lvl="0" indent="0" eaLnBrk="1" hangingPunct="1">
              <a:buNone/>
            </a:pPr>
            <a:endParaRPr lang="zh-CN" altLang="en-US" sz="16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800" dirty="0"/>
          </a:p>
          <a:p>
            <a:pPr marL="0" lvl="0" indent="0" eaLnBrk="1" hangingPunct="1">
              <a:buNone/>
            </a:pPr>
            <a:endParaRPr lang="zh-CN" altLang="en-US" sz="1800" dirty="0">
              <a:ea typeface="宋体" panose="02010600030101010101" pitchFamily="2" charset="-122"/>
            </a:endParaRPr>
          </a:p>
          <a:p>
            <a:pPr marL="0" lvl="0" indent="0" eaLnBrk="1" hangingPunct="1">
              <a:buNone/>
            </a:pPr>
            <a:endParaRPr lang="zh-CN" altLang="en-US" sz="1800" dirty="0">
              <a:ea typeface="宋体" panose="02010600030101010101" pitchFamily="2" charset="-122"/>
            </a:endParaRPr>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zh-CN" altLang="en-US"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p:txBody>
      </p:sp>
      <p:sp>
        <p:nvSpPr>
          <p:cNvPr id="10242" name="Rectangle 2"/>
          <p:cNvSpPr>
            <a:spLocks noGrp="1"/>
          </p:cNvSpPr>
          <p:nvPr>
            <p:ph type="title"/>
          </p:nvPr>
        </p:nvSpPr>
        <p:spPr/>
        <p:txBody>
          <a:bodyPr wrap="square" lIns="91440" tIns="45720" rIns="91440" bIns="45720" anchor="ctr"/>
          <a:p>
            <a:pPr lvl="0" eaLnBrk="1" hangingPunct="1"/>
            <a:r>
              <a:rPr lang="en-US" altLang="zh-CN" sz="2800" dirty="0"/>
              <a:t>Swan</a:t>
            </a:r>
            <a:r>
              <a:rPr lang="zh-CN" altLang="en-US" sz="2800" dirty="0"/>
              <a:t>的装载</a:t>
            </a:r>
            <a:r>
              <a:rPr lang="en-US" altLang="zh-CN" sz="2800" dirty="0"/>
              <a:t>-app.js</a:t>
            </a:r>
            <a:r>
              <a:rPr lang="zh-CN" altLang="en-US" sz="2800" dirty="0">
                <a:ea typeface="宋体" panose="02010600030101010101" pitchFamily="2" charset="-122"/>
              </a:rPr>
              <a:t>说明</a:t>
            </a:r>
            <a:endParaRPr lang="zh-CN" altLang="en-US" sz="2800" dirty="0">
              <a:latin typeface="Times New Roman" panose="02020603050405020304" pitchFamily="18" charset="0"/>
              <a:ea typeface="宋体" panose="02010600030101010101" pitchFamily="2" charset="-122"/>
            </a:endParaRPr>
          </a:p>
        </p:txBody>
      </p:sp>
      <p:sp>
        <p:nvSpPr>
          <p:cNvPr id="5" name="文本框 4"/>
          <p:cNvSpPr txBox="1"/>
          <p:nvPr/>
        </p:nvSpPr>
        <p:spPr>
          <a:xfrm>
            <a:off x="433388" y="4387850"/>
            <a:ext cx="8412163" cy="1584960"/>
          </a:xfrm>
          <a:prstGeom prst="rect">
            <a:avLst/>
          </a:prstGeom>
          <a:noFill/>
          <a:ln>
            <a:solidFill>
              <a:srgbClr val="00506E"/>
            </a:solidFill>
            <a:prstDash val="sysDash"/>
          </a:ln>
        </p:spPr>
        <p:txBody>
          <a:bodyPr wrap="square" rtlCol="0">
            <a:spAutoFit/>
          </a:bodyPr>
          <a:p>
            <a:pPr fontAlgn="base">
              <a:lnSpc>
                <a:spcPct val="100000"/>
              </a:lnSpc>
            </a:pPr>
            <a:r>
              <a:rPr lang="zh-CN" altLang="en-US" sz="1400" b="1" strike="noStrike" noProof="1">
                <a:solidFill>
                  <a:srgbClr val="00506E"/>
                </a:solidFill>
                <a:latin typeface="Arial" panose="020B0604020202020204" pitchFamily="34" charset="0"/>
                <a:ea typeface="宋体" panose="02010600030101010101" pitchFamily="2" charset="-122"/>
                <a:cs typeface="+mn-ea"/>
              </a:rPr>
              <a:t>在</a:t>
            </a:r>
            <a:r>
              <a:rPr lang="en-US" altLang="zh-CN" sz="1400" b="1" strike="noStrike" noProof="1">
                <a:solidFill>
                  <a:srgbClr val="00506E"/>
                </a:solidFill>
                <a:latin typeface="Arial" panose="020B0604020202020204" pitchFamily="34" charset="0"/>
                <a:ea typeface="宋体" panose="02010600030101010101" pitchFamily="2" charset="-122"/>
                <a:cs typeface="+mn-ea"/>
              </a:rPr>
              <a:t>app.js</a:t>
            </a:r>
            <a:r>
              <a:rPr lang="zh-CN" altLang="en-US" sz="1400" b="1" strike="noStrike" noProof="1">
                <a:solidFill>
                  <a:srgbClr val="00506E"/>
                </a:solidFill>
                <a:latin typeface="Arial" panose="020B0604020202020204" pitchFamily="34" charset="0"/>
                <a:ea typeface="宋体" panose="02010600030101010101" pitchFamily="2" charset="-122"/>
                <a:cs typeface="+mn-ea"/>
              </a:rPr>
              <a:t>示例中</a:t>
            </a:r>
            <a:endParaRPr lang="zh-CN" altLang="en-US" sz="1200" b="1" strike="noStrike" noProof="1">
              <a:solidFill>
                <a:srgbClr val="00506E"/>
              </a:solidFill>
            </a:endParaRPr>
          </a:p>
          <a:p>
            <a:pPr marL="285750" indent="-285750" algn="l" fontAlgn="base">
              <a:lnSpc>
                <a:spcPct val="150000"/>
              </a:lnSpc>
              <a:buClrTx/>
              <a:buFont typeface="Wingdings" panose="05000000000000000000" charset="0"/>
              <a:buChar char="l"/>
            </a:pPr>
            <a:r>
              <a:rPr lang="zh-CN" altLang="en-US" sz="1400" b="1" strike="noStrike" noProof="1">
                <a:solidFill>
                  <a:srgbClr val="00506E"/>
                </a:solidFill>
                <a:latin typeface="Arial" panose="020B0604020202020204" pitchFamily="34" charset="0"/>
                <a:ea typeface="宋体" panose="02010600030101010101" pitchFamily="2" charset="-122"/>
                <a:cs typeface="+mn-ea"/>
              </a:rPr>
              <a:t>一个</a:t>
            </a:r>
            <a:r>
              <a:rPr lang="en-US" altLang="zh-CN" sz="1400" b="1" strike="noStrike" noProof="1">
                <a:solidFill>
                  <a:srgbClr val="00506E"/>
                </a:solidFill>
                <a:latin typeface="Arial" panose="020B0604020202020204" pitchFamily="34" charset="0"/>
                <a:ea typeface="宋体" panose="02010600030101010101" pitchFamily="2" charset="-122"/>
                <a:cs typeface="+mn-ea"/>
              </a:rPr>
              <a:t>web</a:t>
            </a:r>
            <a:r>
              <a:rPr lang="zh-CN" altLang="en-US" sz="1400" b="1" strike="noStrike" noProof="1">
                <a:solidFill>
                  <a:srgbClr val="00506E"/>
                </a:solidFill>
                <a:latin typeface="Arial" panose="020B0604020202020204" pitchFamily="34" charset="0"/>
                <a:ea typeface="宋体" panose="02010600030101010101" pitchFamily="2" charset="-122"/>
                <a:cs typeface="+mn-ea"/>
              </a:rPr>
              <a:t>应用通常只构建一个主模块，如示例中的</a:t>
            </a:r>
            <a:r>
              <a:rPr lang="en-US" altLang="zh-CN" sz="1400" b="1" strike="noStrike" noProof="1">
                <a:solidFill>
                  <a:srgbClr val="00506E"/>
                </a:solidFill>
                <a:latin typeface="Arial" panose="020B0604020202020204" pitchFamily="34" charset="0"/>
                <a:ea typeface="宋体" panose="02010600030101010101" pitchFamily="2" charset="-122"/>
                <a:cs typeface="+mn-ea"/>
              </a:rPr>
              <a:t>”myApp”</a:t>
            </a:r>
            <a:r>
              <a:rPr lang="zh-CN" altLang="en-US" sz="1400" b="1" strike="noStrike" noProof="1">
                <a:solidFill>
                  <a:srgbClr val="00506E"/>
                </a:solidFill>
                <a:latin typeface="Arial" panose="020B0604020202020204" pitchFamily="34" charset="0"/>
                <a:ea typeface="宋体" panose="02010600030101010101" pitchFamily="2" charset="-122"/>
                <a:cs typeface="+mn-ea"/>
              </a:rPr>
              <a:t>，该web应用下所有功能都所属模块</a:t>
            </a:r>
            <a:r>
              <a:rPr lang="en-US" altLang="zh-CN" sz="1400" b="1" strike="noStrike" noProof="1">
                <a:solidFill>
                  <a:srgbClr val="00506E"/>
                </a:solidFill>
                <a:latin typeface="Arial" panose="020B0604020202020204" pitchFamily="34" charset="0"/>
                <a:ea typeface="宋体" panose="02010600030101010101" pitchFamily="2" charset="-122"/>
                <a:cs typeface="+mn-ea"/>
              </a:rPr>
              <a:t>“myApp”</a:t>
            </a:r>
            <a:r>
              <a:rPr lang="zh-CN" altLang="en-US" sz="1400" b="1" strike="noStrike" noProof="1">
                <a:solidFill>
                  <a:srgbClr val="00506E"/>
                </a:solidFill>
                <a:latin typeface="Arial" panose="020B0604020202020204" pitchFamily="34" charset="0"/>
                <a:ea typeface="宋体" panose="02010600030101010101" pitchFamily="2" charset="-122"/>
                <a:cs typeface="+mn-ea"/>
              </a:rPr>
              <a:t>；</a:t>
            </a:r>
            <a:endParaRPr lang="zh-CN" altLang="en-US" sz="1400" b="1" strike="noStrike" noProof="1">
              <a:solidFill>
                <a:srgbClr val="00506E"/>
              </a:solidFill>
              <a:cs typeface="+mn-ea"/>
            </a:endParaRPr>
          </a:p>
          <a:p>
            <a:pPr marL="285750" indent="-285750" algn="l" fontAlgn="base">
              <a:lnSpc>
                <a:spcPct val="150000"/>
              </a:lnSpc>
              <a:buClrTx/>
              <a:buFont typeface="Wingdings" panose="05000000000000000000" charset="0"/>
              <a:buChar char="l"/>
            </a:pP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“myApp”</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通过依赖其他模块来实现其功能，示例中</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myApp</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依赖：相对路径模块</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(pathModule)</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、路由</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(ui.router)</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、存储</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a:t>
            </a:r>
            <a:r>
              <a:rPr lang="en-US" altLang="zh-CN" sz="1400" b="1">
                <a:solidFill>
                  <a:srgbClr val="00506E"/>
                </a:solidFill>
                <a:cs typeface="+mn-ea"/>
                <a:sym typeface="MingLiU" panose="02020509000000000000" charset="-122"/>
              </a:rPr>
              <a:t>cookies</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、延迟加载</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(oc.lazyLoad,</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通过延迟加载其他控件</a:t>
            </a:r>
            <a:r>
              <a:rPr lang="en-US" altLang="zh-CN" sz="1400" b="1" strike="noStrike" noProof="1">
                <a:solidFill>
                  <a:srgbClr val="00506E"/>
                </a:solidFill>
                <a:latin typeface="Arial" panose="020B0604020202020204" pitchFamily="34" charset="0"/>
                <a:ea typeface="宋体" panose="02010600030101010101" pitchFamily="2" charset="-122"/>
                <a:cs typeface="+mn-ea"/>
                <a:sym typeface="+mn-ea"/>
              </a:rPr>
              <a:t>)</a:t>
            </a:r>
            <a:r>
              <a:rPr lang="zh-CN" altLang="en-US" sz="1400" b="1" strike="noStrike" noProof="1">
                <a:solidFill>
                  <a:srgbClr val="00506E"/>
                </a:solidFill>
                <a:latin typeface="Arial" panose="020B0604020202020204" pitchFamily="34" charset="0"/>
                <a:ea typeface="宋体" panose="02010600030101010101" pitchFamily="2" charset="-122"/>
                <a:cs typeface="+mn-ea"/>
                <a:sym typeface="+mn-ea"/>
              </a:rPr>
              <a:t>；</a:t>
            </a:r>
            <a:endParaRPr lang="zh-CN" altLang="en-US" sz="1400" b="1" strike="noStrike" noProof="1">
              <a:solidFill>
                <a:srgbClr val="00506E"/>
              </a:solidFill>
              <a:cs typeface="+mn-ea"/>
              <a:sym typeface="+mn-ea"/>
            </a:endParaRPr>
          </a:p>
        </p:txBody>
      </p:sp>
      <p:pic>
        <p:nvPicPr>
          <p:cNvPr id="2" name="图片 1"/>
          <p:cNvPicPr>
            <a:picLocks noChangeAspect="1"/>
          </p:cNvPicPr>
          <p:nvPr/>
        </p:nvPicPr>
        <p:blipFill>
          <a:blip r:embed="rId1"/>
          <a:stretch>
            <a:fillRect/>
          </a:stretch>
        </p:blipFill>
        <p:spPr>
          <a:xfrm>
            <a:off x="1226185" y="1364615"/>
            <a:ext cx="6751320" cy="2404745"/>
          </a:xfrm>
          <a:prstGeom prst="rect">
            <a:avLst/>
          </a:prstGeom>
          <a:ln>
            <a:solidFill>
              <a:schemeClr val="tx1"/>
            </a:solidFill>
          </a:ln>
        </p:spPr>
      </p:pic>
    </p:spTree>
  </p:cSld>
  <p:clrMapOvr>
    <a:masterClrMapping/>
  </p:clrMapOvr>
  <p:transition spd="med">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3"/>
          <p:cNvSpPr>
            <a:spLocks noGrp="1"/>
          </p:cNvSpPr>
          <p:nvPr>
            <p:ph idx="4294967295"/>
          </p:nvPr>
        </p:nvSpPr>
        <p:spPr>
          <a:xfrm>
            <a:off x="433388" y="909638"/>
            <a:ext cx="8193087" cy="5111750"/>
          </a:xfrm>
        </p:spPr>
        <p:txBody>
          <a:bodyPr wrap="square" lIns="91440" tIns="45720" rIns="91440" bIns="45720" anchor="t"/>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400" dirty="0"/>
          </a:p>
          <a:p>
            <a:pPr marL="0" lvl="0" indent="0" eaLnBrk="1" hangingPunct="1">
              <a:buNone/>
            </a:pPr>
            <a:endParaRPr lang="zh-CN" altLang="en-US" sz="1200" dirty="0">
              <a:ea typeface="宋体" panose="02010600030101010101" pitchFamily="2" charset="-122"/>
            </a:endParaRPr>
          </a:p>
          <a:p>
            <a:pPr marL="0" lvl="0" indent="0" eaLnBrk="1" hangingPunct="1">
              <a:buNone/>
            </a:pPr>
            <a:endParaRPr lang="en-US" altLang="zh-CN" sz="14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zh-CN" altLang="en-US" sz="1200" dirty="0">
              <a:latin typeface="宋体" panose="02010600030101010101" pitchFamily="2" charset="-122"/>
              <a:ea typeface="宋体" panose="02010600030101010101" pitchFamily="2" charset="-122"/>
            </a:endParaRPr>
          </a:p>
          <a:p>
            <a:pPr marL="0" lvl="0" indent="0" eaLnBrk="1" hangingPunct="1">
              <a:buNone/>
            </a:pPr>
            <a:endParaRPr lang="zh-CN" altLang="en-US" sz="1200" dirty="0">
              <a:latin typeface="宋体" panose="02010600030101010101" pitchFamily="2" charset="-122"/>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800" dirty="0"/>
          </a:p>
          <a:p>
            <a:pPr marL="0" lvl="0" indent="0" eaLnBrk="1" hangingPunct="1">
              <a:buNone/>
            </a:pPr>
            <a:endParaRPr lang="zh-CN" altLang="en-US" sz="1800" dirty="0">
              <a:ea typeface="宋体" panose="02010600030101010101" pitchFamily="2" charset="-122"/>
            </a:endParaRPr>
          </a:p>
          <a:p>
            <a:pPr marL="0" lvl="0" indent="0" eaLnBrk="1" hangingPunct="1">
              <a:buNone/>
            </a:pPr>
            <a:endParaRPr lang="zh-CN" altLang="en-US" sz="1800" dirty="0">
              <a:ea typeface="宋体" panose="02010600030101010101" pitchFamily="2" charset="-122"/>
            </a:endParaRPr>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zh-CN" altLang="en-US"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p:txBody>
      </p:sp>
      <p:sp>
        <p:nvSpPr>
          <p:cNvPr id="12290" name="Rectangle 2"/>
          <p:cNvSpPr>
            <a:spLocks noGrp="1"/>
          </p:cNvSpPr>
          <p:nvPr>
            <p:ph type="title"/>
          </p:nvPr>
        </p:nvSpPr>
        <p:spPr/>
        <p:txBody>
          <a:bodyPr wrap="square" lIns="91440" tIns="45720" rIns="91440" bIns="45720" anchor="ctr"/>
          <a:p>
            <a:pPr lvl="0" eaLnBrk="1" hangingPunct="1"/>
            <a:r>
              <a:rPr lang="en-US" altLang="zh-CN" sz="2800" dirty="0"/>
              <a:t>Swan</a:t>
            </a:r>
            <a:r>
              <a:rPr lang="zh-CN" altLang="en-US" sz="2800" dirty="0"/>
              <a:t>的装载</a:t>
            </a:r>
            <a:r>
              <a:rPr lang="en-US" altLang="zh-CN" sz="2800" dirty="0"/>
              <a:t>-oclazyloadConfig.js</a:t>
            </a:r>
            <a:r>
              <a:rPr lang="zh-CN" altLang="en-US" sz="2800" dirty="0">
                <a:ea typeface="宋体" panose="02010600030101010101" pitchFamily="2" charset="-122"/>
              </a:rPr>
              <a:t>说明</a:t>
            </a:r>
            <a:endParaRPr lang="zh-CN" altLang="en-US" sz="2800" dirty="0">
              <a:latin typeface="Times New Roman" panose="02020603050405020304" pitchFamily="18" charset="0"/>
              <a:ea typeface="宋体" panose="02010600030101010101" pitchFamily="2" charset="-122"/>
            </a:endParaRPr>
          </a:p>
        </p:txBody>
      </p:sp>
      <p:sp>
        <p:nvSpPr>
          <p:cNvPr id="12291" name="文本框 1"/>
          <p:cNvSpPr txBox="1"/>
          <p:nvPr/>
        </p:nvSpPr>
        <p:spPr>
          <a:xfrm>
            <a:off x="5680075" y="1331913"/>
            <a:ext cx="3162300" cy="2971800"/>
          </a:xfrm>
          <a:prstGeom prst="rect">
            <a:avLst/>
          </a:prstGeom>
          <a:noFill/>
          <a:ln w="9525" cap="flat" cmpd="sng">
            <a:solidFill>
              <a:srgbClr val="00506E"/>
            </a:solidFill>
            <a:prstDash val="sysDash"/>
            <a:round/>
            <a:headEnd type="none" w="med" len="med"/>
            <a:tailEnd type="none" w="med" len="med"/>
          </a:ln>
        </p:spPr>
        <p:txBody>
          <a:bodyPr wrap="square" anchor="t">
            <a:spAutoFit/>
          </a:bodyPr>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在</a:t>
            </a:r>
            <a:r>
              <a:rPr lang="en-US" altLang="zh-CN" sz="1400" b="1">
                <a:solidFill>
                  <a:srgbClr val="00506E"/>
                </a:solidFill>
                <a:latin typeface="Arial" panose="020B0604020202020204" pitchFamily="34" charset="0"/>
                <a:ea typeface="宋体" panose="02010600030101010101" pitchFamily="2" charset="-122"/>
              </a:rPr>
              <a:t>oclazyloadConfig.js</a:t>
            </a:r>
            <a:r>
              <a:rPr lang="zh-CN" altLang="en-US" sz="1400" b="1">
                <a:solidFill>
                  <a:srgbClr val="00506E"/>
                </a:solidFill>
                <a:latin typeface="Arial" panose="020B0604020202020204" pitchFamily="34" charset="0"/>
                <a:ea typeface="宋体" panose="02010600030101010101" pitchFamily="2" charset="-122"/>
              </a:rPr>
              <a:t>示例中</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bootstrap</a:t>
            </a:r>
            <a:r>
              <a:rPr lang="zh-CN" altLang="en-US" sz="1400" b="1">
                <a:solidFill>
                  <a:srgbClr val="00506E"/>
                </a:solidFill>
                <a:latin typeface="Arial" panose="020B0604020202020204" pitchFamily="34" charset="0"/>
                <a:ea typeface="宋体" panose="02010600030101010101" pitchFamily="2" charset="-122"/>
              </a:rPr>
              <a:t>控件、</a:t>
            </a:r>
            <a:r>
              <a:rPr lang="en-US" altLang="zh-CN" sz="1400" b="1">
                <a:solidFill>
                  <a:srgbClr val="00506E"/>
                </a:solidFill>
                <a:latin typeface="Arial" panose="020B0604020202020204" pitchFamily="34" charset="0"/>
                <a:ea typeface="宋体" panose="02010600030101010101" pitchFamily="2" charset="-122"/>
              </a:rPr>
              <a:t>pagination</a:t>
            </a:r>
            <a:r>
              <a:rPr lang="zh-CN" altLang="en-US" sz="1400" b="1">
                <a:solidFill>
                  <a:srgbClr val="00506E"/>
                </a:solidFill>
                <a:latin typeface="Arial" panose="020B0604020202020204" pitchFamily="34" charset="0"/>
                <a:ea typeface="宋体" panose="02010600030101010101" pitchFamily="2" charset="-122"/>
              </a:rPr>
              <a:t>控件、</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dialog</a:t>
            </a:r>
            <a:r>
              <a:rPr lang="zh-CN" altLang="en-US" sz="1400" b="1">
                <a:solidFill>
                  <a:srgbClr val="00506E"/>
                </a:solidFill>
                <a:latin typeface="Arial" panose="020B0604020202020204" pitchFamily="34" charset="0"/>
                <a:ea typeface="宋体" panose="02010600030101010101" pitchFamily="2" charset="-122"/>
              </a:rPr>
              <a:t>控件等模块化：</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name: </a:t>
            </a:r>
            <a:r>
              <a:rPr lang="zh-CN" altLang="en-US" sz="1400" b="1">
                <a:solidFill>
                  <a:srgbClr val="00506E"/>
                </a:solidFill>
                <a:latin typeface="Arial" panose="020B0604020202020204" pitchFamily="34" charset="0"/>
                <a:ea typeface="宋体" panose="02010600030101010101" pitchFamily="2" charset="-122"/>
              </a:rPr>
              <a:t>控件模块名；</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serie</a:t>
            </a:r>
            <a:r>
              <a:rPr lang="zh-CN" altLang="en-US" sz="1400" b="1">
                <a:solidFill>
                  <a:srgbClr val="00506E"/>
                </a:solidFill>
                <a:latin typeface="Arial" panose="020B0604020202020204" pitchFamily="34" charset="0"/>
                <a:ea typeface="宋体" panose="02010600030101010101" pitchFamily="2" charset="-122"/>
              </a:rPr>
              <a:t>：按顺序加载（例如</a:t>
            </a:r>
            <a:r>
              <a:rPr lang="en-US" altLang="zh-CN" sz="1400" b="1">
                <a:solidFill>
                  <a:srgbClr val="00506E"/>
                </a:solidFill>
                <a:latin typeface="Arial" panose="020B0604020202020204" pitchFamily="34" charset="0"/>
                <a:ea typeface="宋体" panose="02010600030101010101" pitchFamily="2" charset="-122"/>
              </a:rPr>
              <a:t>ui.chart</a:t>
            </a:r>
            <a:r>
              <a:rPr lang="zh-CN" altLang="en-US" sz="1400" b="1">
                <a:solidFill>
                  <a:srgbClr val="00506E"/>
                </a:solidFill>
                <a:latin typeface="Arial" panose="020B0604020202020204" pitchFamily="34" charset="0"/>
                <a:ea typeface="宋体" panose="02010600030101010101" pitchFamily="2" charset="-122"/>
              </a:rPr>
              <a:t>中的</a:t>
            </a:r>
            <a:r>
              <a:rPr lang="en-US" altLang="zh-CN" sz="1400" b="1">
                <a:solidFill>
                  <a:srgbClr val="00506E"/>
                </a:solidFill>
                <a:latin typeface="Arial" panose="020B0604020202020204" pitchFamily="34" charset="0"/>
                <a:ea typeface="宋体" panose="02010600030101010101" pitchFamily="2" charset="-122"/>
              </a:rPr>
              <a:t>angular-chart.js</a:t>
            </a:r>
            <a:r>
              <a:rPr lang="zh-CN" altLang="en-US" sz="1400" b="1">
                <a:solidFill>
                  <a:srgbClr val="00506E"/>
                </a:solidFill>
                <a:latin typeface="Arial" panose="020B0604020202020204" pitchFamily="34" charset="0"/>
                <a:ea typeface="宋体" panose="02010600030101010101" pitchFamily="2" charset="-122"/>
              </a:rPr>
              <a:t>依赖于</a:t>
            </a:r>
            <a:r>
              <a:rPr lang="en-US" altLang="zh-CN" sz="1400" b="1">
                <a:solidFill>
                  <a:srgbClr val="00506E"/>
                </a:solidFill>
                <a:latin typeface="Arial" panose="020B0604020202020204" pitchFamily="34" charset="0"/>
                <a:ea typeface="宋体" panose="02010600030101010101" pitchFamily="2" charset="-122"/>
              </a:rPr>
              <a:t>Chart.js</a:t>
            </a:r>
            <a:r>
              <a:rPr lang="zh-CN" altLang="en-US" sz="1400" b="1">
                <a:solidFill>
                  <a:srgbClr val="00506E"/>
                </a:solidFill>
                <a:latin typeface="Arial" panose="020B0604020202020204" pitchFamily="34" charset="0"/>
                <a:ea typeface="宋体" panose="02010600030101010101" pitchFamily="2" charset="-122"/>
              </a:rPr>
              <a:t>，则必须设置该属性）；</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需要相应控件只需在录用引入模块即可，在路由中有详细说明</a:t>
            </a:r>
            <a:endParaRPr lang="zh-CN" altLang="en-US" sz="1400" b="1">
              <a:solidFill>
                <a:srgbClr val="00506E"/>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361315" y="1114425"/>
            <a:ext cx="5224145" cy="4629150"/>
          </a:xfrm>
          <a:prstGeom prst="rect">
            <a:avLst/>
          </a:prstGeom>
          <a:ln>
            <a:solidFill>
              <a:schemeClr val="tx1"/>
            </a:solidFill>
          </a:ln>
        </p:spPr>
      </p:pic>
      <p:sp>
        <p:nvSpPr>
          <p:cNvPr id="5" name="文本框 4"/>
          <p:cNvSpPr txBox="1"/>
          <p:nvPr/>
        </p:nvSpPr>
        <p:spPr>
          <a:xfrm>
            <a:off x="548640" y="5849620"/>
            <a:ext cx="4849495" cy="457200"/>
          </a:xfrm>
          <a:prstGeom prst="rect">
            <a:avLst/>
          </a:prstGeom>
          <a:noFill/>
        </p:spPr>
        <p:txBody>
          <a:bodyPr wrap="square" rtlCol="0">
            <a:spAutoFit/>
          </a:bodyPr>
          <a:p>
            <a:pPr algn="ctr"/>
            <a:r>
              <a:rPr lang="en-US" altLang="zh-CN" sz="1200" b="1" dirty="0">
                <a:solidFill>
                  <a:srgbClr val="00506E"/>
                </a:solidFill>
                <a:latin typeface="宋体" panose="02010600030101010101" pitchFamily="2" charset="-122"/>
                <a:sym typeface="MingLiU" panose="02020509000000000000" charset="-122"/>
              </a:rPr>
              <a:t>oclazyloadConfig.js</a:t>
            </a:r>
            <a:r>
              <a:rPr lang="zh-CN" altLang="en-US" sz="1200" b="1" dirty="0">
                <a:solidFill>
                  <a:srgbClr val="00506E"/>
                </a:solidFill>
                <a:latin typeface="宋体" panose="02010600030101010101" pitchFamily="2" charset="-122"/>
                <a:sym typeface="MingLiU" panose="02020509000000000000" charset="-122"/>
              </a:rPr>
              <a:t>中控件</a:t>
            </a:r>
            <a:r>
              <a:rPr lang="zh-CN" altLang="en-US" sz="1200" b="1" dirty="0">
                <a:solidFill>
                  <a:srgbClr val="00506E"/>
                </a:solidFill>
                <a:latin typeface="宋体" panose="02010600030101010101" pitchFamily="2" charset="-122"/>
                <a:sym typeface="+mn-ea"/>
              </a:rPr>
              <a:t>模块初始化</a:t>
            </a:r>
            <a:endParaRPr lang="zh-CN" altLang="en-US" sz="1200" b="1" dirty="0">
              <a:solidFill>
                <a:srgbClr val="00506E"/>
              </a:solidFill>
              <a:latin typeface="宋体" panose="02010600030101010101" pitchFamily="2" charset="-122"/>
              <a:ea typeface="宋体" panose="02010600030101010101" pitchFamily="2" charset="-122"/>
              <a:sym typeface="+mn-ea"/>
            </a:endParaRPr>
          </a:p>
          <a:p>
            <a:pPr algn="ctr"/>
            <a:endParaRPr lang="zh-CN" altLang="en-US" sz="1200" b="1"/>
          </a:p>
        </p:txBody>
      </p:sp>
    </p:spTree>
  </p:cSld>
  <p:clrMapOvr>
    <a:masterClrMapping/>
  </p:clrMapOvr>
  <p:transition spd="med">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4294967295"/>
          </p:nvPr>
        </p:nvSpPr>
        <p:spPr>
          <a:xfrm>
            <a:off x="433388" y="909638"/>
            <a:ext cx="8193087" cy="5111750"/>
          </a:xfrm>
        </p:spPr>
        <p:txBody>
          <a:bodyPr wrap="square" lIns="91440" tIns="45720" rIns="91440" bIns="45720" anchor="t"/>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algn="ctr" eaLnBrk="1" hangingPunct="1">
              <a:buNone/>
            </a:pPr>
            <a:r>
              <a:rPr lang="en-US" altLang="zh-CN" sz="1400" dirty="0"/>
              <a:t>relPathConstant.js</a:t>
            </a:r>
            <a:r>
              <a:rPr lang="zh-CN" altLang="en-US" sz="1400" dirty="0">
                <a:ea typeface="宋体" panose="02010600030101010101" pitchFamily="2" charset="-122"/>
              </a:rPr>
              <a:t>示例图</a:t>
            </a:r>
            <a:endParaRPr lang="zh-CN" altLang="en-US" sz="14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400" dirty="0"/>
          </a:p>
          <a:p>
            <a:pPr marL="0" lvl="0" indent="0" eaLnBrk="1" hangingPunct="1">
              <a:buNone/>
            </a:pPr>
            <a:endParaRPr lang="zh-CN" altLang="en-US" sz="1200" dirty="0">
              <a:ea typeface="宋体" panose="02010600030101010101" pitchFamily="2" charset="-122"/>
            </a:endParaRPr>
          </a:p>
          <a:p>
            <a:pPr marL="0" lvl="0" indent="0" eaLnBrk="1" hangingPunct="1">
              <a:buNone/>
            </a:pPr>
            <a:endParaRPr lang="en-US" altLang="zh-CN" sz="14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endParaRPr lang="en-US" altLang="zh-CN" sz="1200" dirty="0">
              <a:latin typeface="宋体" panose="02010600030101010101" pitchFamily="2" charset="-122"/>
              <a:ea typeface="宋体" panose="02010600030101010101" pitchFamily="2" charset="-122"/>
              <a:sym typeface="MingLiU" panose="02020509000000000000" charset="-122"/>
            </a:endParaRPr>
          </a:p>
          <a:p>
            <a:pPr marL="0" lvl="0" indent="0" eaLnBrk="1" hangingPunct="1">
              <a:buNone/>
            </a:pPr>
            <a:r>
              <a:rPr lang="en-US" altLang="zh-CN" sz="1200" dirty="0">
                <a:latin typeface="宋体" panose="02010600030101010101" pitchFamily="2" charset="-122"/>
                <a:ea typeface="宋体" panose="02010600030101010101" pitchFamily="2" charset="-122"/>
                <a:sym typeface="MingLiU" panose="02020509000000000000" charset="-122"/>
              </a:rPr>
              <a:t>    </a:t>
            </a:r>
            <a:endParaRPr lang="zh-CN" altLang="en-US" sz="1200" dirty="0">
              <a:latin typeface="宋体" panose="02010600030101010101" pitchFamily="2" charset="-122"/>
              <a:ea typeface="宋体" panose="02010600030101010101" pitchFamily="2" charset="-122"/>
            </a:endParaRPr>
          </a:p>
          <a:p>
            <a:pPr marL="0" lvl="0" indent="0" eaLnBrk="1" hangingPunct="1">
              <a:buNone/>
            </a:pPr>
            <a:endParaRPr lang="zh-CN" altLang="en-US" sz="1600" dirty="0">
              <a:ea typeface="宋体" panose="02010600030101010101" pitchFamily="2" charset="-122"/>
            </a:endParaRPr>
          </a:p>
          <a:p>
            <a:pPr marL="0" lvl="0" indent="0" eaLnBrk="1" hangingPunct="1">
              <a:buNone/>
            </a:pPr>
            <a:endParaRPr lang="zh-CN" altLang="en-US" sz="2000" dirty="0"/>
          </a:p>
          <a:p>
            <a:pPr marL="0" lvl="0" indent="0" eaLnBrk="1" hangingPunct="1">
              <a:buNone/>
            </a:pPr>
            <a:endParaRPr lang="zh-CN" altLang="en-US" sz="2000" dirty="0"/>
          </a:p>
          <a:p>
            <a:pPr marL="0" lvl="0" indent="0" eaLnBrk="1" hangingPunct="1">
              <a:buNone/>
            </a:pPr>
            <a:endParaRPr lang="zh-CN" altLang="en-US" sz="1800" dirty="0"/>
          </a:p>
          <a:p>
            <a:pPr marL="0" lvl="0" indent="0" eaLnBrk="1" hangingPunct="1">
              <a:buNone/>
            </a:pPr>
            <a:endParaRPr lang="zh-CN" altLang="en-US" sz="1800" dirty="0">
              <a:ea typeface="宋体" panose="02010600030101010101" pitchFamily="2" charset="-122"/>
            </a:endParaRPr>
          </a:p>
          <a:p>
            <a:pPr marL="0" lvl="0" indent="0" eaLnBrk="1" hangingPunct="1">
              <a:buNone/>
            </a:pPr>
            <a:endParaRPr lang="zh-CN" altLang="en-US" sz="1800" dirty="0">
              <a:ea typeface="宋体" panose="02010600030101010101" pitchFamily="2" charset="-122"/>
            </a:endParaRPr>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zh-CN" altLang="en-US"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a:p>
            <a:pPr marL="0" lvl="0" indent="0" eaLnBrk="1" hangingPunct="1">
              <a:buNone/>
            </a:pPr>
            <a:endParaRPr lang="en-US" altLang="zh-CN" sz="2000" dirty="0"/>
          </a:p>
        </p:txBody>
      </p:sp>
      <p:sp>
        <p:nvSpPr>
          <p:cNvPr id="14338" name="Rectangle 2"/>
          <p:cNvSpPr>
            <a:spLocks noGrp="1"/>
          </p:cNvSpPr>
          <p:nvPr>
            <p:ph type="title"/>
          </p:nvPr>
        </p:nvSpPr>
        <p:spPr/>
        <p:txBody>
          <a:bodyPr wrap="square" lIns="91440" tIns="45720" rIns="91440" bIns="45720" anchor="ctr"/>
          <a:p>
            <a:pPr lvl="0" eaLnBrk="1" hangingPunct="1"/>
            <a:r>
              <a:rPr lang="en-US" altLang="zh-CN" sz="2800" dirty="0"/>
              <a:t>Swan</a:t>
            </a:r>
            <a:r>
              <a:rPr lang="zh-CN" altLang="en-US" sz="2800" dirty="0"/>
              <a:t>的装载</a:t>
            </a:r>
            <a:r>
              <a:rPr lang="en-US" altLang="zh-CN" sz="2800" dirty="0"/>
              <a:t>-relPathConstant.js</a:t>
            </a:r>
            <a:r>
              <a:rPr lang="zh-CN" altLang="en-US" sz="2800" dirty="0">
                <a:ea typeface="宋体" panose="02010600030101010101" pitchFamily="2" charset="-122"/>
              </a:rPr>
              <a:t>说明</a:t>
            </a:r>
            <a:endParaRPr lang="zh-CN" altLang="en-US" sz="2800" dirty="0">
              <a:latin typeface="Times New Roman" panose="02020603050405020304" pitchFamily="18" charset="0"/>
              <a:ea typeface="宋体" panose="02010600030101010101" pitchFamily="2" charset="-122"/>
            </a:endParaRPr>
          </a:p>
        </p:txBody>
      </p:sp>
      <p:sp>
        <p:nvSpPr>
          <p:cNvPr id="14339" name="文本框 1"/>
          <p:cNvSpPr txBox="1"/>
          <p:nvPr/>
        </p:nvSpPr>
        <p:spPr>
          <a:xfrm>
            <a:off x="682625" y="3257550"/>
            <a:ext cx="8050213" cy="2012950"/>
          </a:xfrm>
          <a:prstGeom prst="rect">
            <a:avLst/>
          </a:prstGeom>
          <a:noFill/>
          <a:ln w="9525" cap="flat" cmpd="sng">
            <a:solidFill>
              <a:schemeClr val="bg1"/>
            </a:solidFill>
            <a:prstDash val="sysDash"/>
            <a:round/>
            <a:headEnd type="none" w="med" len="med"/>
            <a:tailEnd type="none" w="med" len="med"/>
          </a:ln>
        </p:spPr>
        <p:txBody>
          <a:bodyPr wrap="square" anchor="t">
            <a:spAutoFit/>
          </a:bodyPr>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说明：</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pathModule</a:t>
            </a:r>
            <a:r>
              <a:rPr lang="zh-CN" altLang="en-US" sz="1400" b="1">
                <a:solidFill>
                  <a:srgbClr val="00506E"/>
                </a:solidFill>
                <a:latin typeface="Arial" panose="020B0604020202020204" pitchFamily="34" charset="0"/>
                <a:ea typeface="宋体" panose="02010600030101010101" pitchFamily="2" charset="-122"/>
              </a:rPr>
              <a:t>：在</a:t>
            </a:r>
            <a:r>
              <a:rPr lang="en-US" altLang="zh-CN" sz="1400" b="1">
                <a:solidFill>
                  <a:srgbClr val="00506E"/>
                </a:solidFill>
                <a:latin typeface="Arial" panose="020B0604020202020204" pitchFamily="34" charset="0"/>
                <a:ea typeface="宋体" panose="02010600030101010101" pitchFamily="2" charset="-122"/>
              </a:rPr>
              <a:t>app.js</a:t>
            </a:r>
            <a:r>
              <a:rPr lang="zh-CN" altLang="en-US" sz="1400" b="1">
                <a:solidFill>
                  <a:srgbClr val="00506E"/>
                </a:solidFill>
                <a:latin typeface="Arial" panose="020B0604020202020204" pitchFamily="34" charset="0"/>
                <a:ea typeface="宋体" panose="02010600030101010101" pitchFamily="2" charset="-122"/>
              </a:rPr>
              <a:t>已经定义该模块；</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swanRelativePath</a:t>
            </a:r>
            <a:r>
              <a:rPr lang="zh-CN" altLang="en-US" sz="1400" b="1">
                <a:solidFill>
                  <a:srgbClr val="00506E"/>
                </a:solidFill>
                <a:latin typeface="Arial" panose="020B0604020202020204" pitchFamily="34" charset="0"/>
                <a:ea typeface="宋体" panose="02010600030101010101" pitchFamily="2" charset="-122"/>
              </a:rPr>
              <a:t>：</a:t>
            </a:r>
            <a:r>
              <a:rPr lang="en-US" altLang="zh-CN" sz="1400" b="1">
                <a:solidFill>
                  <a:srgbClr val="00506E"/>
                </a:solidFill>
                <a:latin typeface="Arial" panose="020B0604020202020204" pitchFamily="34" charset="0"/>
                <a:ea typeface="宋体" panose="02010600030101010101" pitchFamily="2" charset="-122"/>
              </a:rPr>
              <a:t>swan</a:t>
            </a:r>
            <a:r>
              <a:rPr lang="zh-CN" altLang="en-US" sz="1400" b="1">
                <a:solidFill>
                  <a:srgbClr val="00506E"/>
                </a:solidFill>
                <a:latin typeface="Arial" panose="020B0604020202020204" pitchFamily="34" charset="0"/>
                <a:ea typeface="宋体" panose="02010600030101010101" pitchFamily="2" charset="-122"/>
              </a:rPr>
              <a:t>文件夹相对于</a:t>
            </a:r>
            <a:r>
              <a:rPr lang="en-US" altLang="zh-CN" sz="1400" b="1">
                <a:solidFill>
                  <a:srgbClr val="00506E"/>
                </a:solidFill>
                <a:latin typeface="Arial" panose="020B0604020202020204" pitchFamily="34" charset="0"/>
                <a:ea typeface="宋体" panose="02010600030101010101" pitchFamily="2" charset="-122"/>
              </a:rPr>
              <a:t>index.html</a:t>
            </a:r>
            <a:r>
              <a:rPr lang="zh-CN" altLang="en-US" sz="1400" b="1">
                <a:solidFill>
                  <a:srgbClr val="00506E"/>
                </a:solidFill>
                <a:latin typeface="Arial" panose="020B0604020202020204" pitchFamily="34" charset="0"/>
                <a:ea typeface="宋体" panose="02010600030101010101" pitchFamily="2" charset="-122"/>
              </a:rPr>
              <a:t>文件的路径；</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i18nRelativePath</a:t>
            </a:r>
            <a:r>
              <a:rPr lang="zh-CN" altLang="en-US" sz="1400" b="1">
                <a:solidFill>
                  <a:srgbClr val="00506E"/>
                </a:solidFill>
                <a:latin typeface="Arial" panose="020B0604020202020204" pitchFamily="34" charset="0"/>
                <a:ea typeface="宋体" panose="02010600030101010101" pitchFamily="2" charset="-122"/>
              </a:rPr>
              <a:t>：多语言文件相对于</a:t>
            </a:r>
            <a:r>
              <a:rPr lang="en-US" altLang="zh-CN" sz="1400" b="1">
                <a:solidFill>
                  <a:srgbClr val="00506E"/>
                </a:solidFill>
                <a:latin typeface="Arial" panose="020B0604020202020204" pitchFamily="34" charset="0"/>
                <a:ea typeface="宋体" panose="02010600030101010101" pitchFamily="2" charset="-122"/>
              </a:rPr>
              <a:t>index.html</a:t>
            </a:r>
            <a:r>
              <a:rPr lang="zh-CN" altLang="en-US" sz="1400" b="1">
                <a:solidFill>
                  <a:srgbClr val="00506E"/>
                </a:solidFill>
                <a:latin typeface="Arial" panose="020B0604020202020204" pitchFamily="34" charset="0"/>
                <a:ea typeface="宋体" panose="02010600030101010101" pitchFamily="2" charset="-122"/>
              </a:rPr>
              <a:t>文件的路径，在此配置；</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en-US" altLang="zh-CN" sz="1400" b="1">
                <a:solidFill>
                  <a:srgbClr val="00506E"/>
                </a:solidFill>
                <a:latin typeface="Arial" panose="020B0604020202020204" pitchFamily="34" charset="0"/>
                <a:ea typeface="宋体" panose="02010600030101010101" pitchFamily="2" charset="-122"/>
              </a:rPr>
              <a:t>server</a:t>
            </a:r>
            <a:r>
              <a:rPr lang="zh-CN" altLang="en-US" sz="1400" b="1">
                <a:solidFill>
                  <a:srgbClr val="00506E"/>
                </a:solidFill>
                <a:latin typeface="Arial" panose="020B0604020202020204" pitchFamily="34" charset="0"/>
                <a:ea typeface="宋体" panose="02010600030101010101" pitchFamily="2" charset="-122"/>
              </a:rPr>
              <a:t>：</a:t>
            </a:r>
            <a:r>
              <a:rPr lang="en-US" altLang="zh-CN" sz="1400" b="1">
                <a:solidFill>
                  <a:srgbClr val="00506E"/>
                </a:solidFill>
                <a:latin typeface="Arial" panose="020B0604020202020204" pitchFamily="34" charset="0"/>
                <a:ea typeface="宋体" panose="02010600030101010101" pitchFamily="2" charset="-122"/>
              </a:rPr>
              <a:t>http</a:t>
            </a:r>
            <a:r>
              <a:rPr lang="zh-CN" altLang="en-US" sz="1400" b="1">
                <a:solidFill>
                  <a:srgbClr val="00506E"/>
                </a:solidFill>
                <a:latin typeface="Arial" panose="020B0604020202020204" pitchFamily="34" charset="0"/>
                <a:ea typeface="宋体" panose="02010600030101010101" pitchFamily="2" charset="-122"/>
              </a:rPr>
              <a:t>请求</a:t>
            </a:r>
            <a:r>
              <a:rPr lang="en-US" altLang="zh-CN" sz="1400" b="1">
                <a:solidFill>
                  <a:srgbClr val="00506E"/>
                </a:solidFill>
                <a:latin typeface="Arial" panose="020B0604020202020204" pitchFamily="34" charset="0"/>
                <a:ea typeface="宋体" panose="02010600030101010101" pitchFamily="2" charset="-122"/>
              </a:rPr>
              <a:t>url </a:t>
            </a:r>
            <a:r>
              <a:rPr lang="zh-CN" altLang="en-US" sz="1400" b="1">
                <a:solidFill>
                  <a:srgbClr val="00506E"/>
                </a:solidFill>
                <a:latin typeface="Arial" panose="020B0604020202020204" pitchFamily="34" charset="0"/>
                <a:ea typeface="宋体" panose="02010600030101010101" pitchFamily="2" charset="-122"/>
              </a:rPr>
              <a:t>前面公共部分例如</a:t>
            </a:r>
            <a:r>
              <a:rPr lang="en-US" altLang="zh-CN" sz="1400" b="1">
                <a:solidFill>
                  <a:srgbClr val="00506E"/>
                </a:solidFill>
                <a:latin typeface="Arial" panose="020B0604020202020204" pitchFamily="34" charset="0"/>
                <a:ea typeface="宋体" panose="02010600030101010101" pitchFamily="2" charset="-122"/>
              </a:rPr>
              <a:t>”http://localhost:8080/*****/”</a:t>
            </a:r>
            <a:r>
              <a:rPr lang="zh-CN" altLang="en-US" sz="1400" b="1">
                <a:solidFill>
                  <a:srgbClr val="00506E"/>
                </a:solidFill>
                <a:latin typeface="Arial" panose="020B0604020202020204" pitchFamily="34" charset="0"/>
                <a:ea typeface="宋体" panose="02010600030101010101" pitchFamily="2" charset="-122"/>
              </a:rPr>
              <a:t>。</a:t>
            </a:r>
            <a:endParaRPr lang="zh-CN" altLang="en-US" sz="1400" b="1">
              <a:solidFill>
                <a:srgbClr val="00506E"/>
              </a:solidFill>
              <a:latin typeface="Arial" panose="020B0604020202020204" pitchFamily="34" charset="0"/>
              <a:ea typeface="宋体" panose="02010600030101010101" pitchFamily="2" charset="-122"/>
            </a:endParaRPr>
          </a:p>
          <a:p>
            <a:pPr lvl="0" indent="0">
              <a:lnSpc>
                <a:spcPct val="150000"/>
              </a:lnSpc>
            </a:pPr>
            <a:r>
              <a:rPr lang="zh-CN" altLang="en-US" sz="1400" b="1">
                <a:solidFill>
                  <a:srgbClr val="00506E"/>
                </a:solidFill>
                <a:latin typeface="Arial" panose="020B0604020202020204" pitchFamily="34" charset="0"/>
                <a:ea typeface="宋体" panose="02010600030101010101" pitchFamily="2" charset="-122"/>
              </a:rPr>
              <a:t>还需要其他常量也可在此配置，使用方法即通过依赖注入。</a:t>
            </a:r>
            <a:endParaRPr lang="zh-CN" altLang="en-US" sz="1400" b="1">
              <a:solidFill>
                <a:srgbClr val="00506E"/>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50570" y="1555115"/>
            <a:ext cx="7771130" cy="581025"/>
          </a:xfrm>
          <a:prstGeom prst="rect">
            <a:avLst/>
          </a:prstGeom>
          <a:ln>
            <a:solidFill>
              <a:schemeClr val="tx1"/>
            </a:solidFill>
          </a:ln>
        </p:spPr>
      </p:pic>
    </p:spTree>
  </p:cSld>
  <p:clrMapOvr>
    <a:masterClrMapping/>
  </p:clrMapOvr>
  <p:transition spd="med">
    <p:zoom dir="in"/>
  </p:transition>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Helvetica 55 Roman"/>
        <a:ea typeface="新細明體"/>
        <a:cs typeface=""/>
      </a:majorFont>
      <a:minorFont>
        <a:latin typeface="Helvetica 55 Roman"/>
        <a:ea typeface="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12812</Words>
  <Application>WPS 演示</Application>
  <PresentationFormat/>
  <Paragraphs>1697</Paragraphs>
  <Slides>56</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6" baseType="lpstr">
      <vt:lpstr>Arial</vt:lpstr>
      <vt:lpstr>宋体</vt:lpstr>
      <vt:lpstr>Wingdings</vt:lpstr>
      <vt:lpstr>Helvetica 55 Roman</vt:lpstr>
      <vt:lpstr>Helvetica</vt:lpstr>
      <vt:lpstr>文鼎中黑</vt:lpstr>
      <vt:lpstr>PMingLiU</vt:lpstr>
      <vt:lpstr>文鼎粗黑</vt:lpstr>
      <vt:lpstr>MingLiU</vt:lpstr>
      <vt:lpstr>Times New Roman</vt:lpstr>
      <vt:lpstr>MingLiU</vt:lpstr>
      <vt:lpstr>Wingdings</vt:lpstr>
      <vt:lpstr>Segoe Print</vt:lpstr>
      <vt:lpstr>黑体</vt:lpstr>
      <vt:lpstr>微软雅黑</vt:lpstr>
      <vt:lpstr>Calibri</vt:lpstr>
      <vt:lpstr>PMingLiU</vt:lpstr>
      <vt:lpstr>預設簡報設計</vt:lpstr>
      <vt:lpstr>MSPhotoEd.3</vt:lpstr>
      <vt:lpstr>MSPhotoEd.3</vt:lpstr>
      <vt:lpstr>Swan2.0配置及使用</vt:lpstr>
      <vt:lpstr>大纲</vt:lpstr>
      <vt:lpstr>PowerPoint 演示文稿</vt:lpstr>
      <vt:lpstr>Swan2.0的装载</vt:lpstr>
      <vt:lpstr>Swan的装载</vt:lpstr>
      <vt:lpstr>Swan的装载</vt:lpstr>
      <vt:lpstr>Swan的装载-app.js说明</vt:lpstr>
      <vt:lpstr>Swan的装载-oclazyloadConfig.js说明</vt:lpstr>
      <vt:lpstr>Swan的装载-relPathConstant.js说明</vt:lpstr>
      <vt:lpstr>Swan的装载-constant.js说明</vt:lpstr>
      <vt:lpstr>Swan的装载-indexController.js说明</vt:lpstr>
      <vt:lpstr>Swan2.0的使用-全局功能-myApp模块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Swan2.0的使用-dialog</vt:lpstr>
      <vt:lpstr>Swan2.0的使用-dialog</vt:lpstr>
      <vt:lpstr>Swan2.0的使用-dialog</vt:lpstr>
      <vt:lpstr>Swan2.0的使用-dialog</vt:lpstr>
      <vt:lpstr>Swan2.0的使用-dialog</vt:lpstr>
      <vt:lpstr>Swan2.0的使用-dialog</vt:lpstr>
      <vt:lpstr>Swan2.0的使用-dialog</vt:lpstr>
      <vt:lpstr>Swan2.0的使用-dialog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778</cp:revision>
  <dcterms:created xsi:type="dcterms:W3CDTF">2012-03-20T13:46:00Z</dcterms:created>
  <dcterms:modified xsi:type="dcterms:W3CDTF">2017-05-24T03:29:10Z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