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8"/>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F682C63-6876-4BD0-A873-0925825D0132}">
          <p14:sldIdLst>
            <p14:sldId id="256"/>
            <p14:sldId id="257"/>
          </p14:sldIdLst>
        </p14:section>
        <p14:section name="Principles of Flight" id="{328B9732-5576-4998-8DAC-FA018CDC85EB}">
          <p14:sldIdLst>
            <p14:sldId id="258"/>
            <p14:sldId id="260"/>
            <p14:sldId id="261"/>
            <p14:sldId id="262"/>
            <p14:sldId id="263"/>
            <p14:sldId id="264"/>
            <p14:sldId id="265"/>
          </p14:sldIdLst>
        </p14:section>
        <p14:section name="The Circuit" id="{C6A0A51D-9D0E-42FF-95A5-683FF121A573}">
          <p14:sldIdLst>
            <p14:sldId id="266"/>
            <p14:sldId id="267"/>
            <p14:sldId id="268"/>
            <p14:sldId id="269"/>
            <p14:sldId id="270"/>
            <p14:sldId id="271"/>
            <p14:sldId id="272"/>
          </p14:sldIdLst>
        </p14:section>
        <p14:section name="Taking Off" id="{6BB3EBBF-8495-4528-A8DC-730F234CABCD}">
          <p14:sldIdLst>
            <p14:sldId id="273"/>
            <p14:sldId id="274"/>
            <p14:sldId id="275"/>
            <p14:sldId id="276"/>
            <p14:sldId id="277"/>
            <p14:sldId id="278"/>
          </p14:sldIdLst>
        </p14:section>
        <p14:section name="Basic Manoeuvres" id="{5FC6B172-AA98-4BF2-AD80-C7092F7DAB4D}">
          <p14:sldIdLst>
            <p14:sldId id="279"/>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4768E-2EC3-4932-A7D7-64CA7A4A8220}" v="22" dt="2020-09-25T15:32:34.004"/>
    <p1510:client id="{28E1BA76-4189-4745-8F3B-C988542B9CC1}" v="35" dt="2020-09-26T14:57:40.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26.09.2020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494-BAS-03: Basic Flight</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The Circuit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Airfield Circuit</a:t>
            </a:r>
          </a:p>
          <a:p>
            <a:r>
              <a:rPr lang="en-GB" sz="2600" dirty="0"/>
              <a:t>Leaving and Joining the Circuit</a:t>
            </a:r>
          </a:p>
          <a:p>
            <a:r>
              <a:rPr lang="en-GB" sz="2600" dirty="0"/>
              <a:t>The Run and Break</a:t>
            </a:r>
          </a:p>
          <a:p>
            <a:r>
              <a:rPr lang="en-GB" sz="2600" dirty="0"/>
              <a:t>Mandatory Reporting Points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612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Airfield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The ‘structure’ of the Airfield Circuit is depicted in Appendix A of 132-TTP-5 – ATC and Airbase Operations. </a:t>
            </a:r>
          </a:p>
          <a:p>
            <a:r>
              <a:rPr lang="en-GB" sz="2500" dirty="0"/>
              <a:t>Typically, two circuits operate for each runway, separated by altitude – one for fixed wing aircraft and the other for rotary wing aircraft.</a:t>
            </a:r>
          </a:p>
          <a:p>
            <a:r>
              <a:rPr lang="en-GB" sz="2500" dirty="0"/>
              <a:t>Where arrival or departure procedures are not provided for an airfield, the circuit provides a consistent environment which encourages flight safety and should be used by all aircraft.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3540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Leaving and Joining the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To promote flight safety, there are a number of standard methods for joining a circuit:</a:t>
            </a:r>
          </a:p>
          <a:p>
            <a:pPr lvl="1"/>
            <a:r>
              <a:rPr lang="en-GB" sz="2000" b="1" dirty="0"/>
              <a:t>Direct </a:t>
            </a:r>
            <a:r>
              <a:rPr lang="en-GB" sz="2000" dirty="0"/>
              <a:t>entry and exit – a 45 degree track into or out of the downwind leg away from the airfield</a:t>
            </a:r>
          </a:p>
          <a:p>
            <a:pPr lvl="1"/>
            <a:r>
              <a:rPr lang="en-GB" sz="2000" b="1" dirty="0"/>
              <a:t>Non-standard Overhead </a:t>
            </a:r>
            <a:r>
              <a:rPr lang="en-GB" sz="2000" dirty="0"/>
              <a:t>entry – joining over the ‘inactive’ threshold of the active runway and turning into the down-wind leg</a:t>
            </a:r>
          </a:p>
          <a:p>
            <a:pPr lvl="1"/>
            <a:r>
              <a:rPr lang="en-GB" sz="2000" b="1" dirty="0"/>
              <a:t>Standard Overhead </a:t>
            </a:r>
            <a:r>
              <a:rPr lang="en-GB" sz="2000" dirty="0"/>
              <a:t>entry – flying over the active runway threshold to the ‘dead’ side, descending to circuit height and </a:t>
            </a:r>
            <a:r>
              <a:rPr lang="en-GB" sz="2000" dirty="0" err="1"/>
              <a:t>rejoining</a:t>
            </a:r>
            <a:r>
              <a:rPr lang="en-GB" sz="2000" dirty="0"/>
              <a:t> the circuit by flying over the ‘inactive’ threshold of the active runway.</a:t>
            </a:r>
          </a:p>
          <a:p>
            <a:pPr lvl="1"/>
            <a:r>
              <a:rPr lang="en-GB" sz="2000" b="1" dirty="0"/>
              <a:t>Vertical </a:t>
            </a:r>
            <a:r>
              <a:rPr lang="en-GB" sz="2000" dirty="0"/>
              <a:t>exit – climbing out of the circuit along the downwind leg.</a:t>
            </a:r>
          </a:p>
          <a:p>
            <a:pPr lvl="1"/>
            <a:r>
              <a:rPr lang="en-GB" sz="2000" b="1" dirty="0"/>
              <a:t>Straight in</a:t>
            </a:r>
            <a:r>
              <a:rPr lang="en-GB" sz="2000" dirty="0"/>
              <a:t> – Joining the final approach track directly</a:t>
            </a:r>
            <a:endParaRPr lang="en-GB" sz="2000" b="1"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312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The most expeditious method for a formation to join the circuit is using the Run and Break.</a:t>
            </a:r>
          </a:p>
          <a:p>
            <a:r>
              <a:rPr lang="en-GB" sz="2200" dirty="0"/>
              <a:t>The Run and Break involves a formation of aircraft flying along the axis of the active runway at speed, before turning tightly onto the downwind leg at intervals to break up the formation and reduce speed.</a:t>
            </a:r>
          </a:p>
          <a:p>
            <a:r>
              <a:rPr lang="en-GB" sz="2200" dirty="0"/>
              <a:t>In the 494</a:t>
            </a:r>
            <a:r>
              <a:rPr lang="en-GB" sz="2200" baseline="30000" dirty="0"/>
              <a:t>th</a:t>
            </a:r>
            <a:r>
              <a:rPr lang="en-GB" sz="2200" dirty="0"/>
              <a:t> VFS, the ‘initial’ is flown at 800 feet and the break commences either at the touchdown point, or as directed by ATC.</a:t>
            </a:r>
          </a:p>
          <a:p>
            <a:r>
              <a:rPr lang="en-GB" sz="2200" dirty="0"/>
              <a:t>Each aircraft in the formation breaks no earlier than 5 seconds after the preceding aircraft.</a:t>
            </a:r>
          </a:p>
          <a:p>
            <a:r>
              <a:rPr lang="en-GB" sz="2200" dirty="0"/>
              <a:t>The break should be flown by pulling G at 1% of the airspeed. For example, an aircraft flying at 320 knots would pull 3.2G.</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36824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turns through 90 degrees in the break, the gear and flaps should be deployed and the pull should reduce to come ‘on speed’.</a:t>
            </a:r>
          </a:p>
          <a:p>
            <a:r>
              <a:rPr lang="en-GB" sz="2400" dirty="0"/>
              <a:t>The Run and Break is concluded when the aircraft is rolled out onto the downwind leg, at a position referred to as ‘perch’.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31081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Within the vicinity of the aerodrome, a number of positions within the circuit and relative to the airfield are considered mandatory reporting points, requiring the pilot to report when they are in that position.</a:t>
            </a:r>
          </a:p>
          <a:p>
            <a:r>
              <a:rPr lang="en-GB" sz="2400" dirty="0"/>
              <a:t>The two most common reports are ‘downwind’, typically reported abeam the middle of the landing surface, and ‘final’, when the aircraft is lined up with the landing surface and within 3 nautical miles.</a:t>
            </a:r>
          </a:p>
          <a:p>
            <a:r>
              <a:rPr lang="en-GB" sz="2400" dirty="0"/>
              <a:t>Any final call, regardless of the type of approach to be flown, must include the term ‘three greens and locked’ to confirm that the landing gear is correctly deployed.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23126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Other mandatory reporting points include:</a:t>
            </a:r>
          </a:p>
          <a:p>
            <a:pPr lvl="1"/>
            <a:r>
              <a:rPr lang="en-GB" sz="2000" dirty="0"/>
              <a:t>‘Overhead’ when an aircraft is performing a standard overhead join.</a:t>
            </a:r>
          </a:p>
          <a:p>
            <a:pPr lvl="1"/>
            <a:r>
              <a:rPr lang="en-GB" sz="2000" dirty="0"/>
              <a:t>‘Descending dead-side’ when an aircraft is descending on the opposite side of the runway to the circuit direction.</a:t>
            </a:r>
            <a:endParaRPr lang="en-GB" dirty="0"/>
          </a:p>
          <a:p>
            <a:pPr lvl="1"/>
            <a:r>
              <a:rPr lang="en-GB" sz="2000" dirty="0"/>
              <a:t>For aircraft performing a Run and Break, the formation must report crossing ‘initial’.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983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Taking Off</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Lining Up</a:t>
            </a:r>
          </a:p>
          <a:p>
            <a:r>
              <a:rPr lang="en-GB" sz="2600" dirty="0"/>
              <a:t>Taking Off</a:t>
            </a:r>
          </a:p>
          <a:p>
            <a:r>
              <a:rPr lang="en-GB" sz="2600" dirty="0"/>
              <a:t>After Take-Off Checks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7744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Lining Up</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Lining up on the runway is one of the last opportunities that pilots have to ensure their aircraft is ready for flight before taking off.</a:t>
            </a:r>
          </a:p>
          <a:p>
            <a:r>
              <a:rPr lang="en-GB" sz="2500" dirty="0"/>
              <a:t>For single-aircraft departures, the aircraft should always line up on the centreline of the runway before bringing the aircraft to a stop.</a:t>
            </a:r>
          </a:p>
          <a:p>
            <a:r>
              <a:rPr lang="en-GB" sz="2500" dirty="0"/>
              <a:t>Pre-</a:t>
            </a:r>
            <a:r>
              <a:rPr lang="en-GB" sz="2500" dirty="0" err="1"/>
              <a:t>takeoff</a:t>
            </a:r>
            <a:r>
              <a:rPr lang="en-GB" sz="2500" dirty="0"/>
              <a:t> checks </a:t>
            </a:r>
            <a:r>
              <a:rPr lang="en-GB" sz="2500" i="1" dirty="0"/>
              <a:t>must </a:t>
            </a:r>
            <a:r>
              <a:rPr lang="en-GB" sz="2500" dirty="0"/>
              <a:t>be completed in accordance with the 494</a:t>
            </a:r>
            <a:r>
              <a:rPr lang="en-GB" sz="2500" baseline="30000" dirty="0"/>
              <a:t>th</a:t>
            </a:r>
            <a:r>
              <a:rPr lang="en-GB" sz="2500" dirty="0"/>
              <a:t> SOP and Checklist.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9210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Taking off in the F/A-18C Hornet is a fairly simple undertaking.</a:t>
            </a:r>
          </a:p>
          <a:p>
            <a:r>
              <a:rPr lang="en-GB" sz="2500" dirty="0"/>
              <a:t>Hold the aircraft in position with the wheel brakes and advance the throttle so </a:t>
            </a:r>
            <a:r>
              <a:rPr lang="en-GB" sz="2500" dirty="0" err="1"/>
              <a:t>tha</a:t>
            </a:r>
            <a:r>
              <a:rPr lang="en-GB" sz="2500" dirty="0"/>
              <a:t> the RPM of both engines reads approximately 80%. This is referred to as ‘running them up’.</a:t>
            </a:r>
          </a:p>
          <a:p>
            <a:r>
              <a:rPr lang="en-GB" sz="2500" dirty="0"/>
              <a:t>Monitor the engine outputs to ensure that the engines are stable and look for any warning lights.</a:t>
            </a:r>
          </a:p>
          <a:p>
            <a:r>
              <a:rPr lang="en-GB" sz="2500" dirty="0"/>
              <a:t>Keeping the Nosewheel Steering engaged, release the wheel brakes and </a:t>
            </a:r>
            <a:r>
              <a:rPr lang="en-GB" sz="2500" dirty="0" err="1"/>
              <a:t>advane</a:t>
            </a:r>
            <a:r>
              <a:rPr lang="en-GB" sz="2500" dirty="0"/>
              <a:t> the throttle to full military power – do not use the Afterburner at this stage.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9377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Principles of Flight</a:t>
            </a:r>
          </a:p>
          <a:p>
            <a:r>
              <a:rPr lang="en-GB" sz="2600" dirty="0"/>
              <a:t>The Circuit</a:t>
            </a:r>
          </a:p>
          <a:p>
            <a:r>
              <a:rPr lang="en-GB" sz="2600" dirty="0"/>
              <a:t>Taking Off</a:t>
            </a:r>
          </a:p>
          <a:p>
            <a:r>
              <a:rPr lang="en-GB" sz="2600" dirty="0"/>
              <a:t>Basic Manoeuvres </a:t>
            </a:r>
          </a:p>
          <a:p>
            <a:r>
              <a:rPr lang="en-GB" sz="2600" dirty="0" err="1"/>
              <a:t>Rejoining</a:t>
            </a:r>
            <a:r>
              <a:rPr lang="en-GB" sz="2600" dirty="0"/>
              <a:t> the Circuit</a:t>
            </a:r>
          </a:p>
          <a:p>
            <a:r>
              <a:rPr lang="en-GB" sz="2600" dirty="0"/>
              <a:t>Landing</a:t>
            </a:r>
          </a:p>
          <a:p>
            <a:r>
              <a:rPr lang="en-GB" sz="2600" dirty="0"/>
              <a:t>Conducting a Touch and Go</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accelerates, ensure that it is moving in a straight line and advance the throttle to the top of the Afterburner range.</a:t>
            </a:r>
          </a:p>
          <a:p>
            <a:r>
              <a:rPr lang="en-GB" sz="2400" dirty="0"/>
              <a:t>As the airspeed increases through 50 knots, disable the Nosewheel Steering, as the airflow over the rudder will be sufficient to yaw the aircraft.</a:t>
            </a:r>
          </a:p>
          <a:p>
            <a:r>
              <a:rPr lang="en-GB" sz="2400" dirty="0"/>
              <a:t>Continue to apply small rudder inputs to the aircraft to ensure that the aircraft remains on the runway centreline.</a:t>
            </a:r>
          </a:p>
          <a:p>
            <a:r>
              <a:rPr lang="en-GB" sz="2400" dirty="0"/>
              <a:t>As the airspeed passes through 140 knots, slowly apply rearward pressure on the stick to lift the nosewheel off the ground. Once sufficient lift is generated, the aircraft will take off.</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7617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If at any point, something goes wrong in the </a:t>
            </a:r>
            <a:r>
              <a:rPr lang="en-GB" sz="2400" dirty="0" err="1"/>
              <a:t>takeoff</a:t>
            </a:r>
            <a:r>
              <a:rPr lang="en-GB" sz="2400" dirty="0"/>
              <a:t> run, simply reduce the throttle to idle and apply the brakes as firmly as possible, bringing the aircraft to a stop on the runway.</a:t>
            </a:r>
          </a:p>
          <a:p>
            <a:r>
              <a:rPr lang="en-GB" sz="2400" dirty="0"/>
              <a:t>If you are airborne with sufficient runway to land, do so and bring the aircraft to a complete stop.</a:t>
            </a:r>
          </a:p>
          <a:p>
            <a:r>
              <a:rPr lang="en-GB" sz="2400" dirty="0"/>
              <a:t>Once the aircraft is safely airborne, retract the landing gear and flaps and, if necessary, trim the aircraft for flight.</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8529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After Take-off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Once the aircraft has safely taken off and the configuration ‘cleaned up’, a number of checks should be completed.</a:t>
            </a:r>
          </a:p>
          <a:p>
            <a:r>
              <a:rPr lang="en-GB" sz="2400" dirty="0"/>
              <a:t>The pilot should ensure that the aircraft is flying well and that the configuration is appropriate.</a:t>
            </a:r>
          </a:p>
          <a:p>
            <a:r>
              <a:rPr lang="en-GB" sz="2400" dirty="0"/>
              <a:t>The engine performance should be monitored and no alerts should be displayed.</a:t>
            </a:r>
          </a:p>
          <a:p>
            <a:r>
              <a:rPr lang="en-GB" sz="2400" dirty="0"/>
              <a:t>The aircraft lights should be appropriately configured.</a:t>
            </a:r>
          </a:p>
          <a:p>
            <a:r>
              <a:rPr lang="en-GB" sz="2400" dirty="0"/>
              <a:t>The pilot should ensure that they have the means to properly navigate.</a:t>
            </a:r>
          </a:p>
          <a:p>
            <a:pPr marL="0" indent="0">
              <a:buNone/>
            </a:pPr>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44385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Manoeuvres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Turns</a:t>
            </a:r>
          </a:p>
          <a:p>
            <a:r>
              <a:rPr lang="en-GB" sz="2600" dirty="0"/>
              <a:t>Climbs</a:t>
            </a:r>
          </a:p>
          <a:p>
            <a:r>
              <a:rPr lang="en-GB" sz="2600" dirty="0"/>
              <a:t>Descents</a:t>
            </a:r>
          </a:p>
          <a:p>
            <a:r>
              <a:rPr lang="en-GB" sz="2600" dirty="0"/>
              <a:t>Climbing Turns &amp; Descents</a:t>
            </a:r>
          </a:p>
          <a:p>
            <a:r>
              <a:rPr lang="en-GB" sz="2600" dirty="0"/>
              <a:t>Steep Turns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5015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84229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Principles of Flight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Lift and </a:t>
            </a:r>
            <a:r>
              <a:rPr lang="en-GB" sz="2600" dirty="0" err="1"/>
              <a:t>AoA</a:t>
            </a:r>
            <a:endParaRPr lang="en-GB" sz="2600" dirty="0"/>
          </a:p>
          <a:p>
            <a:r>
              <a:rPr lang="en-GB" sz="2600" dirty="0"/>
              <a:t>Effects of Controls</a:t>
            </a:r>
          </a:p>
          <a:p>
            <a:r>
              <a:rPr lang="en-GB" sz="2600" dirty="0"/>
              <a:t>Coordinated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2803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Aircraft fly by producing lift. The act of forward motion causes an imbalance in pressure across a wing and this action ‘lifts’ the wing.</a:t>
            </a:r>
          </a:p>
          <a:p>
            <a:r>
              <a:rPr lang="en-GB" sz="2500" dirty="0"/>
              <a:t>The shape of the wing forces more air to collate underneath the wing, increase the pressure. The airflow over the top of the wing is of lower pressure.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1026" name="Picture 2">
            <a:extLst>
              <a:ext uri="{FF2B5EF4-FFF2-40B4-BE49-F238E27FC236}">
                <a16:creationId xmlns:a16="http://schemas.microsoft.com/office/drawing/2014/main" id="{8296CEC3-B6A3-4085-9F6A-7138056D1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19275"/>
            <a:ext cx="6228184" cy="210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As aircraft speed increases, the pressure imbalance increases and more lift is generated, allowing an aircraft to fly.</a:t>
            </a:r>
          </a:p>
          <a:p>
            <a:r>
              <a:rPr lang="en-GB" sz="2500" dirty="0"/>
              <a:t>The angle between the ‘chord line’ of a wing and the relative motion of the atmosphere is referred to as the ‘angle of attack’. A higher angle of attack (</a:t>
            </a:r>
            <a:r>
              <a:rPr lang="en-GB" sz="2500" dirty="0" err="1"/>
              <a:t>AoA</a:t>
            </a:r>
            <a:r>
              <a:rPr lang="en-GB" sz="2500" dirty="0"/>
              <a:t>) at a constant speed produces greater lift.</a:t>
            </a:r>
          </a:p>
          <a:p>
            <a:r>
              <a:rPr lang="en-GB" sz="2500" dirty="0"/>
              <a:t>As the aircraft flies faster and the airflow over the wing increases, a lesser </a:t>
            </a:r>
            <a:r>
              <a:rPr lang="en-GB" sz="2500" dirty="0" err="1"/>
              <a:t>AoA</a:t>
            </a:r>
            <a:r>
              <a:rPr lang="en-GB" sz="2500" dirty="0"/>
              <a:t> is required.</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81966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a slight nose-up attitude is required to maintain level flight.</a:t>
            </a:r>
          </a:p>
          <a:p>
            <a:r>
              <a:rPr lang="en-GB" sz="2500" dirty="0"/>
              <a:t>As an aircraft turns, the lift generated by one wing becomes greater than the lift generated by the other. Accordingly, it may be required for the aircraft to pitch up to maintain altitude.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8845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Modern aircraft have a number of control surfaces in order to manipulate airflow over the airframe. The manipulation of this airflow allows the aircraft to </a:t>
            </a:r>
            <a:r>
              <a:rPr lang="en-GB" sz="2500" i="1" dirty="0"/>
              <a:t>pitch, roll </a:t>
            </a:r>
            <a:r>
              <a:rPr lang="en-GB" sz="2500" dirty="0"/>
              <a:t>and </a:t>
            </a:r>
            <a:r>
              <a:rPr lang="en-GB" sz="2500" i="1" dirty="0"/>
              <a:t>yaw.</a:t>
            </a:r>
          </a:p>
          <a:p>
            <a:r>
              <a:rPr lang="en-GB" sz="2500" dirty="0"/>
              <a:t>Combinations of these rotations around aircraft axes allow the aircraft to move in three dimensions.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2050" name="Picture 2">
            <a:extLst>
              <a:ext uri="{FF2B5EF4-FFF2-40B4-BE49-F238E27FC236}">
                <a16:creationId xmlns:a16="http://schemas.microsoft.com/office/drawing/2014/main" id="{9000E669-3CF0-4D29-86F0-C60E8724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820" y="3861048"/>
            <a:ext cx="2926360" cy="24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0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Each control has a minimum of two effects, whilst some have three:</a:t>
            </a:r>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Subsequently, many aircraft inputs require a complimentary input to keep the aircraft ‘in trim’.</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B3DE433B-E545-4A7F-A858-9EAF08A19C9B}"/>
              </a:ext>
            </a:extLst>
          </p:cNvPr>
          <p:cNvGraphicFramePr>
            <a:graphicFrameLocks noGrp="1"/>
          </p:cNvGraphicFramePr>
          <p:nvPr>
            <p:extLst>
              <p:ext uri="{D42A27DB-BD31-4B8C-83A1-F6EECF244321}">
                <p14:modId xmlns:p14="http://schemas.microsoft.com/office/powerpoint/2010/main" val="3420939029"/>
              </p:ext>
            </p:extLst>
          </p:nvPr>
        </p:nvGraphicFramePr>
        <p:xfrm>
          <a:off x="651556" y="2492896"/>
          <a:ext cx="7880884" cy="2433320"/>
        </p:xfrm>
        <a:graphic>
          <a:graphicData uri="http://schemas.openxmlformats.org/drawingml/2006/table">
            <a:tbl>
              <a:tblPr firstRow="1" bandRow="1">
                <a:tableStyleId>{5C22544A-7EE6-4342-B048-85BDC9FD1C3A}</a:tableStyleId>
              </a:tblPr>
              <a:tblGrid>
                <a:gridCol w="1970221">
                  <a:extLst>
                    <a:ext uri="{9D8B030D-6E8A-4147-A177-3AD203B41FA5}">
                      <a16:colId xmlns:a16="http://schemas.microsoft.com/office/drawing/2014/main" val="414658179"/>
                    </a:ext>
                  </a:extLst>
                </a:gridCol>
                <a:gridCol w="1970221">
                  <a:extLst>
                    <a:ext uri="{9D8B030D-6E8A-4147-A177-3AD203B41FA5}">
                      <a16:colId xmlns:a16="http://schemas.microsoft.com/office/drawing/2014/main" val="296329134"/>
                    </a:ext>
                  </a:extLst>
                </a:gridCol>
                <a:gridCol w="1970221">
                  <a:extLst>
                    <a:ext uri="{9D8B030D-6E8A-4147-A177-3AD203B41FA5}">
                      <a16:colId xmlns:a16="http://schemas.microsoft.com/office/drawing/2014/main" val="3157397119"/>
                    </a:ext>
                  </a:extLst>
                </a:gridCol>
                <a:gridCol w="1970221">
                  <a:extLst>
                    <a:ext uri="{9D8B030D-6E8A-4147-A177-3AD203B41FA5}">
                      <a16:colId xmlns:a16="http://schemas.microsoft.com/office/drawing/2014/main" val="3732249615"/>
                    </a:ext>
                  </a:extLst>
                </a:gridCol>
              </a:tblGrid>
              <a:tr h="370840">
                <a:tc>
                  <a:txBody>
                    <a:bodyPr/>
                    <a:lstStyle/>
                    <a:p>
                      <a:pPr algn="ctr"/>
                      <a:r>
                        <a:rPr lang="en-GB" sz="1600" dirty="0"/>
                        <a:t>Surface Name</a:t>
                      </a:r>
                    </a:p>
                  </a:txBody>
                  <a:tcPr/>
                </a:tc>
                <a:tc>
                  <a:txBody>
                    <a:bodyPr/>
                    <a:lstStyle/>
                    <a:p>
                      <a:pPr algn="ctr"/>
                      <a:r>
                        <a:rPr lang="en-GB" sz="1600" dirty="0"/>
                        <a:t>Primary Effect</a:t>
                      </a:r>
                    </a:p>
                  </a:txBody>
                  <a:tcPr/>
                </a:tc>
                <a:tc>
                  <a:txBody>
                    <a:bodyPr/>
                    <a:lstStyle/>
                    <a:p>
                      <a:pPr algn="ctr"/>
                      <a:r>
                        <a:rPr lang="en-GB" sz="1600" dirty="0"/>
                        <a:t>Secondary Effect</a:t>
                      </a:r>
                    </a:p>
                  </a:txBody>
                  <a:tcPr/>
                </a:tc>
                <a:tc>
                  <a:txBody>
                    <a:bodyPr/>
                    <a:lstStyle/>
                    <a:p>
                      <a:pPr algn="ctr"/>
                      <a:r>
                        <a:rPr lang="en-GB" sz="1600" dirty="0"/>
                        <a:t>Tertiary Effect</a:t>
                      </a:r>
                    </a:p>
                  </a:txBody>
                  <a:tcPr/>
                </a:tc>
                <a:extLst>
                  <a:ext uri="{0D108BD9-81ED-4DB2-BD59-A6C34878D82A}">
                    <a16:rowId xmlns:a16="http://schemas.microsoft.com/office/drawing/2014/main" val="1209850621"/>
                  </a:ext>
                </a:extLst>
              </a:tr>
              <a:tr h="370840">
                <a:tc>
                  <a:txBody>
                    <a:bodyPr/>
                    <a:lstStyle/>
                    <a:p>
                      <a:pPr algn="ctr"/>
                      <a:r>
                        <a:rPr lang="en-GB" sz="1600" dirty="0"/>
                        <a:t>Elevator/Horizontal Stabiliser</a:t>
                      </a:r>
                    </a:p>
                  </a:txBody>
                  <a:tcPr/>
                </a:tc>
                <a:tc>
                  <a:txBody>
                    <a:bodyPr/>
                    <a:lstStyle/>
                    <a:p>
                      <a:pPr algn="ctr"/>
                      <a:r>
                        <a:rPr lang="en-GB" sz="1600" dirty="0"/>
                        <a:t>Aircraft Pitch</a:t>
                      </a:r>
                    </a:p>
                  </a:txBody>
                  <a:tcPr/>
                </a:tc>
                <a:tc>
                  <a:txBody>
                    <a:bodyPr/>
                    <a:lstStyle/>
                    <a:p>
                      <a:pPr algn="ctr"/>
                      <a:r>
                        <a:rPr lang="en-GB" sz="1600" dirty="0"/>
                        <a:t>Aircraft Speed</a:t>
                      </a:r>
                    </a:p>
                  </a:txBody>
                  <a:tcPr/>
                </a:tc>
                <a:tc>
                  <a:txBody>
                    <a:bodyPr/>
                    <a:lstStyle/>
                    <a:p>
                      <a:pPr algn="ctr"/>
                      <a:r>
                        <a:rPr lang="en-GB" sz="1600" dirty="0"/>
                        <a:t>N/A</a:t>
                      </a:r>
                    </a:p>
                  </a:txBody>
                  <a:tcPr/>
                </a:tc>
                <a:extLst>
                  <a:ext uri="{0D108BD9-81ED-4DB2-BD59-A6C34878D82A}">
                    <a16:rowId xmlns:a16="http://schemas.microsoft.com/office/drawing/2014/main" val="648885670"/>
                  </a:ext>
                </a:extLst>
              </a:tr>
              <a:tr h="370840">
                <a:tc>
                  <a:txBody>
                    <a:bodyPr/>
                    <a:lstStyle/>
                    <a:p>
                      <a:pPr algn="ctr"/>
                      <a:r>
                        <a:rPr lang="en-GB" sz="1600" dirty="0"/>
                        <a:t>Ailerons</a:t>
                      </a:r>
                    </a:p>
                  </a:txBody>
                  <a:tcPr/>
                </a:tc>
                <a:tc>
                  <a:txBody>
                    <a:bodyPr/>
                    <a:lstStyle/>
                    <a:p>
                      <a:pPr algn="ctr"/>
                      <a:r>
                        <a:rPr lang="en-GB" sz="1600" dirty="0"/>
                        <a:t>Aircraft Roll</a:t>
                      </a:r>
                    </a:p>
                  </a:txBody>
                  <a:tcPr/>
                </a:tc>
                <a:tc>
                  <a:txBody>
                    <a:bodyPr/>
                    <a:lstStyle/>
                    <a:p>
                      <a:pPr algn="ctr"/>
                      <a:r>
                        <a:rPr lang="en-GB" sz="1600" dirty="0" err="1"/>
                        <a:t>Aicraft</a:t>
                      </a:r>
                      <a:r>
                        <a:rPr lang="en-GB" sz="1600" dirty="0"/>
                        <a:t> Yaw</a:t>
                      </a:r>
                    </a:p>
                  </a:txBody>
                  <a:tcPr/>
                </a:tc>
                <a:tc>
                  <a:txBody>
                    <a:bodyPr/>
                    <a:lstStyle/>
                    <a:p>
                      <a:pPr algn="ctr"/>
                      <a:r>
                        <a:rPr lang="en-GB" sz="1600" dirty="0"/>
                        <a:t>Asymmetric Lift</a:t>
                      </a:r>
                    </a:p>
                  </a:txBody>
                  <a:tcPr/>
                </a:tc>
                <a:extLst>
                  <a:ext uri="{0D108BD9-81ED-4DB2-BD59-A6C34878D82A}">
                    <a16:rowId xmlns:a16="http://schemas.microsoft.com/office/drawing/2014/main" val="983000270"/>
                  </a:ext>
                </a:extLst>
              </a:tr>
              <a:tr h="370840">
                <a:tc>
                  <a:txBody>
                    <a:bodyPr/>
                    <a:lstStyle/>
                    <a:p>
                      <a:pPr algn="ctr"/>
                      <a:r>
                        <a:rPr lang="en-GB" sz="1600" dirty="0"/>
                        <a:t>Rudder</a:t>
                      </a:r>
                    </a:p>
                  </a:txBody>
                  <a:tcPr/>
                </a:tc>
                <a:tc>
                  <a:txBody>
                    <a:bodyPr/>
                    <a:lstStyle/>
                    <a:p>
                      <a:pPr algn="ctr"/>
                      <a:r>
                        <a:rPr lang="en-GB" sz="1600" dirty="0"/>
                        <a:t>Aircraft Yaw</a:t>
                      </a:r>
                    </a:p>
                  </a:txBody>
                  <a:tcPr/>
                </a:tc>
                <a:tc>
                  <a:txBody>
                    <a:bodyPr/>
                    <a:lstStyle/>
                    <a:p>
                      <a:pPr algn="ctr"/>
                      <a:r>
                        <a:rPr lang="en-GB" sz="1600" dirty="0"/>
                        <a:t>Aircraft Roll</a:t>
                      </a:r>
                    </a:p>
                  </a:txBody>
                  <a:tcPr/>
                </a:tc>
                <a:tc>
                  <a:txBody>
                    <a:bodyPr/>
                    <a:lstStyle/>
                    <a:p>
                      <a:pPr algn="ctr"/>
                      <a:r>
                        <a:rPr lang="en-GB" sz="1600" dirty="0"/>
                        <a:t>Asymmetric Lift</a:t>
                      </a:r>
                    </a:p>
                  </a:txBody>
                  <a:tcPr/>
                </a:tc>
                <a:extLst>
                  <a:ext uri="{0D108BD9-81ED-4DB2-BD59-A6C34878D82A}">
                    <a16:rowId xmlns:a16="http://schemas.microsoft.com/office/drawing/2014/main" val="3464958993"/>
                  </a:ext>
                </a:extLst>
              </a:tr>
              <a:tr h="370840">
                <a:tc>
                  <a:txBody>
                    <a:bodyPr/>
                    <a:lstStyle/>
                    <a:p>
                      <a:pPr algn="ctr"/>
                      <a:r>
                        <a:rPr lang="en-GB" sz="1600" dirty="0"/>
                        <a:t>Speed brake</a:t>
                      </a:r>
                    </a:p>
                  </a:txBody>
                  <a:tcPr/>
                </a:tc>
                <a:tc>
                  <a:txBody>
                    <a:bodyPr/>
                    <a:lstStyle/>
                    <a:p>
                      <a:pPr algn="ctr"/>
                      <a:r>
                        <a:rPr lang="en-GB" sz="1600" dirty="0"/>
                        <a:t>Aircraft Speed</a:t>
                      </a:r>
                    </a:p>
                  </a:txBody>
                  <a:tcPr/>
                </a:tc>
                <a:tc>
                  <a:txBody>
                    <a:bodyPr/>
                    <a:lstStyle/>
                    <a:p>
                      <a:pPr algn="ctr"/>
                      <a:r>
                        <a:rPr lang="en-GB" sz="1600" dirty="0"/>
                        <a:t>Adverse Pitch</a:t>
                      </a:r>
                    </a:p>
                  </a:txBody>
                  <a:tcPr/>
                </a:tc>
                <a:tc>
                  <a:txBody>
                    <a:bodyPr/>
                    <a:lstStyle/>
                    <a:p>
                      <a:pPr algn="ctr"/>
                      <a:r>
                        <a:rPr lang="en-GB" sz="1600" dirty="0"/>
                        <a:t>N/A</a:t>
                      </a:r>
                    </a:p>
                  </a:txBody>
                  <a:tcPr/>
                </a:tc>
                <a:extLst>
                  <a:ext uri="{0D108BD9-81ED-4DB2-BD59-A6C34878D82A}">
                    <a16:rowId xmlns:a16="http://schemas.microsoft.com/office/drawing/2014/main" val="4100886406"/>
                  </a:ext>
                </a:extLst>
              </a:tr>
              <a:tr h="370840">
                <a:tc>
                  <a:txBody>
                    <a:bodyPr/>
                    <a:lstStyle/>
                    <a:p>
                      <a:pPr algn="ctr"/>
                      <a:r>
                        <a:rPr lang="en-GB" sz="1600" dirty="0"/>
                        <a:t>Flaps</a:t>
                      </a:r>
                    </a:p>
                  </a:txBody>
                  <a:tcPr/>
                </a:tc>
                <a:tc>
                  <a:txBody>
                    <a:bodyPr/>
                    <a:lstStyle/>
                    <a:p>
                      <a:pPr algn="ctr"/>
                      <a:r>
                        <a:rPr lang="en-GB" sz="1600" dirty="0"/>
                        <a:t>Aircraft Pitch</a:t>
                      </a:r>
                    </a:p>
                  </a:txBody>
                  <a:tcPr/>
                </a:tc>
                <a:tc>
                  <a:txBody>
                    <a:bodyPr/>
                    <a:lstStyle/>
                    <a:p>
                      <a:pPr algn="ctr"/>
                      <a:r>
                        <a:rPr lang="en-GB" sz="1600" dirty="0"/>
                        <a:t>Adverse Drag</a:t>
                      </a:r>
                    </a:p>
                  </a:txBody>
                  <a:tcPr/>
                </a:tc>
                <a:tc>
                  <a:txBody>
                    <a:bodyPr/>
                    <a:lstStyle/>
                    <a:p>
                      <a:pPr algn="ctr"/>
                      <a:r>
                        <a:rPr lang="en-GB" sz="1600" dirty="0"/>
                        <a:t>N/A</a:t>
                      </a:r>
                    </a:p>
                  </a:txBody>
                  <a:tcPr/>
                </a:tc>
                <a:extLst>
                  <a:ext uri="{0D108BD9-81ED-4DB2-BD59-A6C34878D82A}">
                    <a16:rowId xmlns:a16="http://schemas.microsoft.com/office/drawing/2014/main" val="467842708"/>
                  </a:ext>
                </a:extLst>
              </a:tr>
            </a:tbl>
          </a:graphicData>
        </a:graphic>
      </p:graphicFrame>
    </p:spTree>
    <p:extLst>
      <p:ext uri="{BB962C8B-B14F-4D97-AF65-F5344CB8AC3E}">
        <p14:creationId xmlns:p14="http://schemas.microsoft.com/office/powerpoint/2010/main" val="272641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Coordinated Flight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order to maintain efficient flight, aircraft require many control inputs when performing certain actions.</a:t>
            </a:r>
          </a:p>
          <a:p>
            <a:r>
              <a:rPr lang="en-GB" sz="2500" dirty="0"/>
              <a:t>Coordinated flight is achieved when pilots perform the necessary control inputs to counteract the undesired secondary and tertiary effects of controls.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834059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1580</Words>
  <Application>Microsoft Office PowerPoint</Application>
  <PresentationFormat>On-screen Show (4:3)</PresentationFormat>
  <Paragraphs>158</Paragraphs>
  <Slides>24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24</vt:i4>
      </vt:variant>
    </vt:vector>
  </HeadingPairs>
  <TitlesOfParts>
    <vt:vector size="30" baseType="lpstr">
      <vt:lpstr>Arial</vt:lpstr>
      <vt:lpstr>Calibri</vt:lpstr>
      <vt:lpstr>Calibri Light</vt:lpstr>
      <vt:lpstr>Custom Design</vt:lpstr>
      <vt:lpstr>2_Custom Design</vt:lpstr>
      <vt:lpstr>1_Custom Design</vt:lpstr>
      <vt:lpstr>PowerPoint Presentation</vt:lpstr>
      <vt:lpstr>Lesson Overview</vt:lpstr>
      <vt:lpstr>Principles of Flight</vt:lpstr>
      <vt:lpstr>Lift and AoA</vt:lpstr>
      <vt:lpstr>Lift and AoA</vt:lpstr>
      <vt:lpstr>Lift and AoA</vt:lpstr>
      <vt:lpstr>Effects of Controls</vt:lpstr>
      <vt:lpstr>Effects of Controls</vt:lpstr>
      <vt:lpstr>Coordinated Flight</vt:lpstr>
      <vt:lpstr>The Circuit</vt:lpstr>
      <vt:lpstr>Understanding the Airfield Circuit</vt:lpstr>
      <vt:lpstr>Leaving and Joining the Circuit</vt:lpstr>
      <vt:lpstr>The Run and Break</vt:lpstr>
      <vt:lpstr>The Run and Break</vt:lpstr>
      <vt:lpstr>Mandatory Reporting Points</vt:lpstr>
      <vt:lpstr>Mandatory Reporting Points</vt:lpstr>
      <vt:lpstr>Taking Off</vt:lpstr>
      <vt:lpstr>Lining Up</vt:lpstr>
      <vt:lpstr>Taking Off</vt:lpstr>
      <vt:lpstr>Taking Off</vt:lpstr>
      <vt:lpstr>Taking Off</vt:lpstr>
      <vt:lpstr>After Take-off Checks</vt:lpstr>
      <vt:lpstr>Basic Manoeuvres</vt:lpstr>
      <vt:lpstr>Turns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2020-09-26T14:58:53Z</dcterms:modified>
</cp:coreProperties>
</file>