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3" r:id="rId8"/>
    <p:sldId id="260" r:id="rId9"/>
    <p:sldId id="262" r:id="rId10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132" y="10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652757"/>
            <a:ext cx="82296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01.12.2019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491630"/>
            <a:ext cx="8229600" cy="352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13" cstate="print"/>
          <a:srcRect t="6818" b="7336"/>
          <a:stretch>
            <a:fillRect/>
          </a:stretch>
        </p:blipFill>
        <p:spPr>
          <a:xfrm>
            <a:off x="0" y="0"/>
            <a:ext cx="9144000" cy="648072"/>
          </a:xfrm>
          <a:prstGeom prst="rect">
            <a:avLst/>
          </a:prstGeom>
        </p:spPr>
      </p:pic>
      <p:pic>
        <p:nvPicPr>
          <p:cNvPr id="8" name="Bilde 7" descr="PPT template.jpg"/>
          <p:cNvPicPr>
            <a:picLocks noChangeAspect="1"/>
          </p:cNvPicPr>
          <p:nvPr userDrawn="1"/>
        </p:nvPicPr>
        <p:blipFill>
          <a:blip r:embed="rId13" cstate="print"/>
          <a:srcRect l="30033" t="66906"/>
          <a:stretch>
            <a:fillRect/>
          </a:stretch>
        </p:blipFill>
        <p:spPr>
          <a:xfrm>
            <a:off x="0" y="4999484"/>
            <a:ext cx="9144000" cy="144016"/>
          </a:xfrm>
          <a:prstGeom prst="rect">
            <a:avLst/>
          </a:prstGeom>
        </p:spPr>
      </p:pic>
      <p:pic>
        <p:nvPicPr>
          <p:cNvPr id="9" name="Picture 2" descr="C:\Users\Sjefen\Google Drive\494th Working folder\132nd_494thPanthers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7268" y="55235"/>
            <a:ext cx="437220" cy="5215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Surface</a:t>
            </a:r>
            <a:r>
              <a:rPr lang="nb-NO" dirty="0" smtClean="0"/>
              <a:t> </a:t>
            </a:r>
            <a:r>
              <a:rPr lang="nb-NO" dirty="0" err="1" smtClean="0"/>
              <a:t>Attack</a:t>
            </a:r>
            <a:r>
              <a:rPr lang="nb-NO" dirty="0" smtClean="0"/>
              <a:t> </a:t>
            </a:r>
            <a:r>
              <a:rPr lang="nb-NO" dirty="0" err="1" smtClean="0"/>
              <a:t>Tactics</a:t>
            </a:r>
            <a:r>
              <a:rPr lang="nb-NO" dirty="0" smtClean="0"/>
              <a:t> (SAT)</a:t>
            </a:r>
            <a:br>
              <a:rPr lang="nb-NO" dirty="0" smtClean="0"/>
            </a:b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BLUE and RED </a:t>
            </a:r>
            <a:r>
              <a:rPr lang="nb-NO" dirty="0" err="1" smtClean="0"/>
              <a:t>coordination</a:t>
            </a:r>
            <a:endParaRPr lang="nb-NO" dirty="0"/>
          </a:p>
        </p:txBody>
      </p:sp>
      <p:pic>
        <p:nvPicPr>
          <p:cNvPr id="4" name="Bilde 3" descr="PPT template.jpg"/>
          <p:cNvPicPr>
            <a:picLocks noChangeAspect="1"/>
          </p:cNvPicPr>
          <p:nvPr/>
        </p:nvPicPr>
        <p:blipFill>
          <a:blip r:embed="rId2" cstate="print"/>
          <a:srcRect t="6818" b="7336"/>
          <a:stretch>
            <a:fillRect/>
          </a:stretch>
        </p:blipFill>
        <p:spPr>
          <a:xfrm>
            <a:off x="0" y="0"/>
            <a:ext cx="9144000" cy="648072"/>
          </a:xfrm>
          <a:prstGeom prst="rect">
            <a:avLst/>
          </a:prstGeom>
        </p:spPr>
      </p:pic>
      <p:pic>
        <p:nvPicPr>
          <p:cNvPr id="5" name="Bilde 4" descr="PPT template.jpg"/>
          <p:cNvPicPr>
            <a:picLocks noChangeAspect="1"/>
          </p:cNvPicPr>
          <p:nvPr/>
        </p:nvPicPr>
        <p:blipFill>
          <a:blip r:embed="rId2" cstate="print"/>
          <a:srcRect l="30033" t="66906"/>
          <a:stretch>
            <a:fillRect/>
          </a:stretch>
        </p:blipFill>
        <p:spPr>
          <a:xfrm>
            <a:off x="0" y="4999484"/>
            <a:ext cx="9144000" cy="144016"/>
          </a:xfrm>
          <a:prstGeom prst="rect">
            <a:avLst/>
          </a:prstGeom>
        </p:spPr>
      </p:pic>
      <p:pic>
        <p:nvPicPr>
          <p:cNvPr id="1026" name="Picture 2" descr="C:\Users\Sjefen\Google Drive\494th Working folder\132nd_494thPanthers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7268" y="55235"/>
            <a:ext cx="437220" cy="5215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48073"/>
          </a:xfrm>
        </p:spPr>
        <p:txBody>
          <a:bodyPr>
            <a:normAutofit fontScale="90000"/>
          </a:bodyPr>
          <a:lstStyle/>
          <a:p>
            <a:r>
              <a:rPr lang="nb-NO" dirty="0" err="1" smtClean="0">
                <a:solidFill>
                  <a:schemeClr val="bg1">
                    <a:lumMod val="95000"/>
                  </a:schemeClr>
                </a:solidFill>
              </a:rPr>
              <a:t>Explanation</a:t>
            </a:r>
            <a:endParaRPr lang="nb-NO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9" name="Gruppe 58"/>
          <p:cNvGrpSpPr/>
          <p:nvPr/>
        </p:nvGrpSpPr>
        <p:grpSpPr>
          <a:xfrm>
            <a:off x="323528" y="1419622"/>
            <a:ext cx="2987824" cy="3440410"/>
            <a:chOff x="216024" y="4139952"/>
            <a:chExt cx="3933056" cy="4104456"/>
          </a:xfrm>
        </p:grpSpPr>
        <p:cxnSp>
          <p:nvCxnSpPr>
            <p:cNvPr id="36" name="Rett linje 35"/>
            <p:cNvCxnSpPr/>
            <p:nvPr/>
          </p:nvCxnSpPr>
          <p:spPr>
            <a:xfrm flipH="1">
              <a:off x="1759294" y="7740352"/>
              <a:ext cx="1875094" cy="2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tt linje 36"/>
            <p:cNvCxnSpPr/>
            <p:nvPr/>
          </p:nvCxnSpPr>
          <p:spPr>
            <a:xfrm flipH="1">
              <a:off x="1762179" y="5262007"/>
              <a:ext cx="1812087" cy="24783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tt linje 37"/>
            <p:cNvCxnSpPr/>
            <p:nvPr/>
          </p:nvCxnSpPr>
          <p:spPr>
            <a:xfrm flipH="1">
              <a:off x="1695125" y="5260769"/>
              <a:ext cx="1891930" cy="10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kstSylinder 38"/>
            <p:cNvSpPr txBox="1"/>
            <p:nvPr/>
          </p:nvSpPr>
          <p:spPr>
            <a:xfrm>
              <a:off x="1556792" y="4283968"/>
              <a:ext cx="108012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b="1" dirty="0" smtClean="0"/>
                <a:t>EVENT</a:t>
              </a:r>
              <a:endParaRPr lang="nb-NO" b="1" dirty="0"/>
            </a:p>
          </p:txBody>
        </p:sp>
        <p:sp>
          <p:nvSpPr>
            <p:cNvPr id="40" name="TekstSylinder 39"/>
            <p:cNvSpPr txBox="1"/>
            <p:nvPr/>
          </p:nvSpPr>
          <p:spPr>
            <a:xfrm>
              <a:off x="2060848" y="4932040"/>
              <a:ext cx="1080120" cy="184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APEX ALT</a:t>
              </a:r>
              <a:endParaRPr lang="nb-NO" sz="1200" b="1" dirty="0"/>
            </a:p>
          </p:txBody>
        </p:sp>
        <p:sp>
          <p:nvSpPr>
            <p:cNvPr id="41" name="TekstSylinder 40"/>
            <p:cNvSpPr txBox="1"/>
            <p:nvPr/>
          </p:nvSpPr>
          <p:spPr>
            <a:xfrm>
              <a:off x="2986316" y="6455821"/>
              <a:ext cx="1080121" cy="3671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000" b="1" dirty="0" smtClean="0"/>
                <a:t>PRA</a:t>
              </a:r>
            </a:p>
            <a:p>
              <a:pPr algn="ctr"/>
              <a:r>
                <a:rPr lang="nb-NO" sz="1000" b="1" dirty="0" smtClean="0"/>
                <a:t>MRA</a:t>
              </a:r>
              <a:endParaRPr lang="nb-NO" sz="1000" b="1" dirty="0"/>
            </a:p>
          </p:txBody>
        </p:sp>
        <p:sp>
          <p:nvSpPr>
            <p:cNvPr id="42" name="TekstSylinder 41"/>
            <p:cNvSpPr txBox="1"/>
            <p:nvPr/>
          </p:nvSpPr>
          <p:spPr>
            <a:xfrm>
              <a:off x="2122218" y="7812361"/>
              <a:ext cx="1378788" cy="1835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000" b="1" dirty="0" smtClean="0"/>
                <a:t>FOUL ALTITUDE</a:t>
              </a:r>
              <a:endParaRPr lang="nb-NO" sz="1000" b="1" dirty="0"/>
            </a:p>
          </p:txBody>
        </p:sp>
        <p:sp>
          <p:nvSpPr>
            <p:cNvPr id="43" name="TekstSylinder 42"/>
            <p:cNvSpPr txBox="1"/>
            <p:nvPr/>
          </p:nvSpPr>
          <p:spPr>
            <a:xfrm>
              <a:off x="1484784" y="6455821"/>
              <a:ext cx="838412" cy="3671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000" b="1" dirty="0" smtClean="0"/>
                <a:t>RELEASE AIRSPEED</a:t>
              </a:r>
              <a:endParaRPr lang="nb-NO" sz="1000" b="1" dirty="0"/>
            </a:p>
          </p:txBody>
        </p:sp>
        <p:cxnSp>
          <p:nvCxnSpPr>
            <p:cNvPr id="44" name="Rett linje 43"/>
            <p:cNvCxnSpPr>
              <a:stCxn id="41" idx="1"/>
              <a:endCxn id="43" idx="3"/>
            </p:cNvCxnSpPr>
            <p:nvPr/>
          </p:nvCxnSpPr>
          <p:spPr>
            <a:xfrm flipH="1">
              <a:off x="2323196" y="6639412"/>
              <a:ext cx="6631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Bue 44"/>
            <p:cNvSpPr/>
            <p:nvPr/>
          </p:nvSpPr>
          <p:spPr>
            <a:xfrm rot="11284894">
              <a:off x="3174946" y="4880442"/>
              <a:ext cx="914400" cy="914400"/>
            </a:xfrm>
            <a:prstGeom prst="arc">
              <a:avLst>
                <a:gd name="adj1" fmla="val 1850615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ekstSylinder 45"/>
            <p:cNvSpPr txBox="1"/>
            <p:nvPr/>
          </p:nvSpPr>
          <p:spPr>
            <a:xfrm>
              <a:off x="2708920" y="5364088"/>
              <a:ext cx="536852" cy="1835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000" b="1" dirty="0" smtClean="0"/>
                <a:t>DIVE˚</a:t>
              </a:r>
              <a:endParaRPr lang="nb-NO" sz="1000" b="1" dirty="0"/>
            </a:p>
          </p:txBody>
        </p:sp>
        <p:sp>
          <p:nvSpPr>
            <p:cNvPr id="47" name="Avrundet rektangel 46"/>
            <p:cNvSpPr/>
            <p:nvPr/>
          </p:nvSpPr>
          <p:spPr>
            <a:xfrm>
              <a:off x="216024" y="4139952"/>
              <a:ext cx="3933056" cy="410445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ekstSylinder 47"/>
            <p:cNvSpPr txBox="1"/>
            <p:nvPr/>
          </p:nvSpPr>
          <p:spPr>
            <a:xfrm>
              <a:off x="332656" y="7740353"/>
              <a:ext cx="1368152" cy="1835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000" b="1" dirty="0" smtClean="0"/>
                <a:t>OFFSET DISTANCE</a:t>
              </a:r>
              <a:endParaRPr lang="nb-NO" sz="1000" b="1" dirty="0"/>
            </a:p>
          </p:txBody>
        </p:sp>
        <p:sp>
          <p:nvSpPr>
            <p:cNvPr id="49" name="TekstSylinder 48"/>
            <p:cNvSpPr txBox="1"/>
            <p:nvPr/>
          </p:nvSpPr>
          <p:spPr>
            <a:xfrm>
              <a:off x="404664" y="5436096"/>
              <a:ext cx="1224136" cy="1835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000" b="1" dirty="0" smtClean="0"/>
                <a:t>ROLL-IN ALT</a:t>
              </a:r>
              <a:endParaRPr lang="nb-NO" sz="1000" b="1" dirty="0"/>
            </a:p>
          </p:txBody>
        </p:sp>
        <p:sp>
          <p:nvSpPr>
            <p:cNvPr id="50" name="TekstSylinder 49"/>
            <p:cNvSpPr txBox="1"/>
            <p:nvPr/>
          </p:nvSpPr>
          <p:spPr>
            <a:xfrm>
              <a:off x="596412" y="6819612"/>
              <a:ext cx="888371" cy="22030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000" b="1" dirty="0" smtClean="0"/>
                <a:t>OFFSET</a:t>
              </a:r>
              <a:r>
                <a:rPr lang="nb-NO" sz="1200" b="1" dirty="0" smtClean="0"/>
                <a:t>˚</a:t>
              </a:r>
              <a:endParaRPr lang="nb-NO" sz="1200" b="1" dirty="0"/>
            </a:p>
          </p:txBody>
        </p:sp>
        <p:cxnSp>
          <p:nvCxnSpPr>
            <p:cNvPr id="51" name="Vinkel 50"/>
            <p:cNvCxnSpPr/>
            <p:nvPr/>
          </p:nvCxnSpPr>
          <p:spPr>
            <a:xfrm rot="5400000" flipH="1" flipV="1">
              <a:off x="476672" y="651621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Vinkel 51"/>
            <p:cNvCxnSpPr/>
            <p:nvPr/>
          </p:nvCxnSpPr>
          <p:spPr>
            <a:xfrm rot="5400000" flipH="1" flipV="1">
              <a:off x="835811" y="615617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inkel 52"/>
            <p:cNvCxnSpPr/>
            <p:nvPr/>
          </p:nvCxnSpPr>
          <p:spPr>
            <a:xfrm rot="5400000" flipH="1" flipV="1">
              <a:off x="1196752" y="579613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kstSylinder 53"/>
            <p:cNvSpPr txBox="1"/>
            <p:nvPr/>
          </p:nvSpPr>
          <p:spPr>
            <a:xfrm>
              <a:off x="332656" y="6012160"/>
              <a:ext cx="936104" cy="1835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000" b="1" dirty="0" smtClean="0"/>
                <a:t>PULL-UP˚</a:t>
              </a:r>
              <a:endParaRPr lang="nb-NO" sz="1000" b="1" dirty="0"/>
            </a:p>
          </p:txBody>
        </p:sp>
        <p:cxnSp>
          <p:nvCxnSpPr>
            <p:cNvPr id="55" name="Rett linje 54"/>
            <p:cNvCxnSpPr/>
            <p:nvPr/>
          </p:nvCxnSpPr>
          <p:spPr>
            <a:xfrm flipH="1">
              <a:off x="1700809" y="5261858"/>
              <a:ext cx="841" cy="485197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ett linje 55"/>
            <p:cNvCxnSpPr/>
            <p:nvPr/>
          </p:nvCxnSpPr>
          <p:spPr>
            <a:xfrm>
              <a:off x="908720" y="7020272"/>
              <a:ext cx="1" cy="62921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Rett linje 56"/>
            <p:cNvCxnSpPr/>
            <p:nvPr/>
          </p:nvCxnSpPr>
          <p:spPr>
            <a:xfrm>
              <a:off x="621530" y="7020272"/>
              <a:ext cx="287190" cy="432048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Bue 57"/>
            <p:cNvSpPr/>
            <p:nvPr/>
          </p:nvSpPr>
          <p:spPr>
            <a:xfrm rot="16586362">
              <a:off x="453056" y="7140671"/>
              <a:ext cx="914400" cy="914400"/>
            </a:xfrm>
            <a:prstGeom prst="arc">
              <a:avLst>
                <a:gd name="adj1" fmla="val 19738579"/>
                <a:gd name="adj2" fmla="val 2118391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0" name="TekstSylinder 59"/>
          <p:cNvSpPr txBox="1"/>
          <p:nvPr/>
        </p:nvSpPr>
        <p:spPr>
          <a:xfrm>
            <a:off x="4139952" y="1419622"/>
            <a:ext cx="4680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PRA: PLANNED RELEASE ALTITUDE</a:t>
            </a:r>
          </a:p>
          <a:p>
            <a:r>
              <a:rPr lang="nb-NO" sz="1200" dirty="0" smtClean="0"/>
              <a:t>MRA: MINIUM RELEASE ALTITUDE</a:t>
            </a:r>
          </a:p>
          <a:p>
            <a:endParaRPr lang="nb-NO" sz="1200" dirty="0" smtClean="0"/>
          </a:p>
          <a:p>
            <a:r>
              <a:rPr lang="nb-NO" sz="1200" b="1" dirty="0" smtClean="0"/>
              <a:t>POP-UP</a:t>
            </a:r>
          </a:p>
          <a:p>
            <a:r>
              <a:rPr lang="nb-NO" sz="1200" dirty="0" smtClean="0"/>
              <a:t>ACTION POINT: 300FT AGL / 480-540 KCAS</a:t>
            </a:r>
          </a:p>
          <a:p>
            <a:r>
              <a:rPr lang="nb-NO" sz="1200" dirty="0" smtClean="0"/>
              <a:t>POP POINT: 3-4G /CHAFF FLARE PROGRAM</a:t>
            </a:r>
          </a:p>
          <a:p>
            <a:r>
              <a:rPr lang="nb-NO" sz="1200" dirty="0" smtClean="0"/>
              <a:t>ROLL-IN : UNLOADED ROLL/ 3-5G PULL DOWN</a:t>
            </a:r>
          </a:p>
          <a:p>
            <a:endParaRPr lang="nb-NO" sz="1200" dirty="0" smtClean="0"/>
          </a:p>
          <a:p>
            <a:r>
              <a:rPr lang="nb-NO" sz="1200" b="1" dirty="0" smtClean="0"/>
              <a:t>SEM (SAFE ESCAPE MANEUVER)</a:t>
            </a:r>
          </a:p>
          <a:p>
            <a:r>
              <a:rPr lang="nb-NO" sz="1200" dirty="0" smtClean="0"/>
              <a:t>CLIMB(CLM) FOR DIVE GREATER THAN 20˚:4-5g IN 2 SEC, PITCH 30˚</a:t>
            </a:r>
          </a:p>
          <a:p>
            <a:r>
              <a:rPr lang="nb-NO" sz="1200" dirty="0" smtClean="0"/>
              <a:t>TURN LEVEL TURN / TURN FOR DIVE LESS THAN 20˚</a:t>
            </a:r>
          </a:p>
          <a:p>
            <a:r>
              <a:rPr lang="nb-NO" sz="1200" dirty="0" smtClean="0"/>
              <a:t>EGRESS</a:t>
            </a:r>
          </a:p>
          <a:p>
            <a:endParaRPr lang="nb-NO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Range 10</a:t>
            </a:r>
            <a:endParaRPr lang="nb-NO" dirty="0"/>
          </a:p>
        </p:txBody>
      </p:sp>
      <p:pic>
        <p:nvPicPr>
          <p:cNvPr id="16" name="Obraz 4"/>
          <p:cNvPicPr/>
          <p:nvPr/>
        </p:nvPicPr>
        <p:blipFill>
          <a:blip r:embed="rId2" cstate="print"/>
          <a:srcRect l="4246" t="12000" r="4006" b="15141"/>
          <a:stretch>
            <a:fillRect/>
          </a:stretch>
        </p:blipFill>
        <p:spPr bwMode="auto">
          <a:xfrm>
            <a:off x="3851920" y="2283718"/>
            <a:ext cx="4818461" cy="25742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8" name="Rett linje 17"/>
          <p:cNvCxnSpPr/>
          <p:nvPr/>
        </p:nvCxnSpPr>
        <p:spPr>
          <a:xfrm>
            <a:off x="6516216" y="3723878"/>
            <a:ext cx="0" cy="43204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/>
        </p:nvCxnSpPr>
        <p:spPr>
          <a:xfrm>
            <a:off x="6516216" y="4155926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ue 28"/>
          <p:cNvSpPr/>
          <p:nvPr/>
        </p:nvSpPr>
        <p:spPr>
          <a:xfrm>
            <a:off x="5868144" y="3651870"/>
            <a:ext cx="1584176" cy="1080120"/>
          </a:xfrm>
          <a:prstGeom prst="arc">
            <a:avLst>
              <a:gd name="adj1" fmla="val 15606020"/>
              <a:gd name="adj2" fmla="val 213824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TekstSylinder 44"/>
          <p:cNvSpPr txBox="1"/>
          <p:nvPr/>
        </p:nvSpPr>
        <p:spPr>
          <a:xfrm>
            <a:off x="6588224" y="415592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 smtClean="0"/>
              <a:t>BASE</a:t>
            </a:r>
            <a:endParaRPr lang="nb-NO" sz="1600" b="1" dirty="0"/>
          </a:p>
        </p:txBody>
      </p:sp>
      <p:sp>
        <p:nvSpPr>
          <p:cNvPr id="46" name="TekstSylinder 45"/>
          <p:cNvSpPr txBox="1"/>
          <p:nvPr/>
        </p:nvSpPr>
        <p:spPr>
          <a:xfrm>
            <a:off x="5724128" y="4371950"/>
            <a:ext cx="648072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 smtClean="0"/>
              <a:t>”Tipping in”</a:t>
            </a:r>
            <a:endParaRPr lang="nb-NO" sz="1000" dirty="0"/>
          </a:p>
        </p:txBody>
      </p:sp>
      <p:sp>
        <p:nvSpPr>
          <p:cNvPr id="47" name="TekstSylinder 46"/>
          <p:cNvSpPr txBox="1"/>
          <p:nvPr/>
        </p:nvSpPr>
        <p:spPr>
          <a:xfrm>
            <a:off x="5868144" y="3867894"/>
            <a:ext cx="432048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 smtClean="0"/>
              <a:t>”In Hot”</a:t>
            </a:r>
            <a:endParaRPr lang="nb-NO" sz="1000" dirty="0"/>
          </a:p>
        </p:txBody>
      </p:sp>
      <p:sp>
        <p:nvSpPr>
          <p:cNvPr id="48" name="TekstSylinder 47"/>
          <p:cNvSpPr txBox="1"/>
          <p:nvPr/>
        </p:nvSpPr>
        <p:spPr>
          <a:xfrm>
            <a:off x="7452320" y="4371950"/>
            <a:ext cx="432048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 smtClean="0"/>
              <a:t>”Base”</a:t>
            </a:r>
            <a:endParaRPr lang="nb-NO" sz="1000" dirty="0"/>
          </a:p>
        </p:txBody>
      </p:sp>
      <p:cxnSp>
        <p:nvCxnSpPr>
          <p:cNvPr id="50" name="Rett pil 49"/>
          <p:cNvCxnSpPr>
            <a:stCxn id="48" idx="0"/>
          </p:cNvCxnSpPr>
          <p:nvPr/>
        </p:nvCxnSpPr>
        <p:spPr>
          <a:xfrm flipH="1" flipV="1">
            <a:off x="7380312" y="4155926"/>
            <a:ext cx="288032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pil 50"/>
          <p:cNvCxnSpPr>
            <a:stCxn id="46" idx="0"/>
          </p:cNvCxnSpPr>
          <p:nvPr/>
        </p:nvCxnSpPr>
        <p:spPr>
          <a:xfrm flipV="1">
            <a:off x="6048164" y="4155926"/>
            <a:ext cx="468052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>
            <a:off x="6300192" y="3939902"/>
            <a:ext cx="2160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075806"/>
            <a:ext cx="312200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  <p:grpSp>
        <p:nvGrpSpPr>
          <p:cNvPr id="3" name="Gruppe 17"/>
          <p:cNvGrpSpPr/>
          <p:nvPr/>
        </p:nvGrpSpPr>
        <p:grpSpPr>
          <a:xfrm>
            <a:off x="467544" y="1779662"/>
            <a:ext cx="2817440" cy="2936354"/>
            <a:chOff x="216024" y="4139952"/>
            <a:chExt cx="3933056" cy="4104456"/>
          </a:xfrm>
        </p:grpSpPr>
        <p:cxnSp>
          <p:nvCxnSpPr>
            <p:cNvPr id="4" name="Rett linje 3"/>
            <p:cNvCxnSpPr/>
            <p:nvPr/>
          </p:nvCxnSpPr>
          <p:spPr>
            <a:xfrm flipH="1">
              <a:off x="905835" y="7740352"/>
              <a:ext cx="1875094" cy="2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tt linje 4"/>
            <p:cNvCxnSpPr/>
            <p:nvPr/>
          </p:nvCxnSpPr>
          <p:spPr>
            <a:xfrm flipH="1">
              <a:off x="908720" y="5262007"/>
              <a:ext cx="1812087" cy="24783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tt linje 5"/>
            <p:cNvCxnSpPr/>
            <p:nvPr/>
          </p:nvCxnSpPr>
          <p:spPr>
            <a:xfrm flipH="1">
              <a:off x="841666" y="5260769"/>
              <a:ext cx="1891930" cy="10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Sylinder 6"/>
            <p:cNvSpPr txBox="1"/>
            <p:nvPr/>
          </p:nvSpPr>
          <p:spPr>
            <a:xfrm>
              <a:off x="1556793" y="4283968"/>
              <a:ext cx="1080120" cy="3871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b="1" dirty="0" smtClean="0"/>
                <a:t>40 HADB</a:t>
              </a:r>
              <a:endParaRPr lang="nb-NO" sz="1200" b="1" dirty="0"/>
            </a:p>
          </p:txBody>
        </p:sp>
        <p:sp>
          <p:nvSpPr>
            <p:cNvPr id="8" name="TekstSylinder 7"/>
            <p:cNvSpPr txBox="1"/>
            <p:nvPr/>
          </p:nvSpPr>
          <p:spPr>
            <a:xfrm>
              <a:off x="1052736" y="4932040"/>
              <a:ext cx="108012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20.0K AGL</a:t>
              </a:r>
              <a:endParaRPr lang="nb-NO" sz="1200" b="1" dirty="0"/>
            </a:p>
          </p:txBody>
        </p:sp>
        <p:sp>
          <p:nvSpPr>
            <p:cNvPr id="9" name="TekstSylinder 8"/>
            <p:cNvSpPr txBox="1"/>
            <p:nvPr/>
          </p:nvSpPr>
          <p:spPr>
            <a:xfrm>
              <a:off x="2852936" y="5076056"/>
              <a:ext cx="108012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3,5 NM</a:t>
              </a:r>
              <a:endParaRPr lang="nb-NO" sz="1200" b="1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2060847" y="6372199"/>
              <a:ext cx="108012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13,0K AGL</a:t>
              </a:r>
              <a:endParaRPr lang="nb-NO" sz="1200" b="1" dirty="0"/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268760" y="7812360"/>
              <a:ext cx="108012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10,0K AGL</a:t>
              </a:r>
              <a:endParaRPr lang="nb-NO" sz="1200" b="1" dirty="0"/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404664" y="6372199"/>
              <a:ext cx="108012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420 KCAS</a:t>
              </a:r>
              <a:endParaRPr lang="nb-NO" sz="1200" b="1" dirty="0"/>
            </a:p>
          </p:txBody>
        </p:sp>
        <p:sp>
          <p:nvSpPr>
            <p:cNvPr id="13" name="TekstSylinder 12"/>
            <p:cNvSpPr txBox="1"/>
            <p:nvPr/>
          </p:nvSpPr>
          <p:spPr>
            <a:xfrm>
              <a:off x="548680" y="5364088"/>
              <a:ext cx="108012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300KCAS</a:t>
              </a:r>
              <a:endParaRPr lang="nb-NO" sz="1200" b="1" dirty="0"/>
            </a:p>
          </p:txBody>
        </p:sp>
        <p:cxnSp>
          <p:nvCxnSpPr>
            <p:cNvPr id="14" name="Rett linje 13"/>
            <p:cNvCxnSpPr>
              <a:stCxn id="10" idx="1"/>
              <a:endCxn id="12" idx="3"/>
            </p:cNvCxnSpPr>
            <p:nvPr/>
          </p:nvCxnSpPr>
          <p:spPr>
            <a:xfrm flipH="1">
              <a:off x="1484784" y="6501263"/>
              <a:ext cx="5760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ue 14"/>
            <p:cNvSpPr/>
            <p:nvPr/>
          </p:nvSpPr>
          <p:spPr>
            <a:xfrm rot="11284894">
              <a:off x="2321487" y="4880442"/>
              <a:ext cx="914400" cy="914400"/>
            </a:xfrm>
            <a:prstGeom prst="arc">
              <a:avLst>
                <a:gd name="adj1" fmla="val 1850615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1960265" y="5364088"/>
              <a:ext cx="432048" cy="258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40˚</a:t>
              </a:r>
              <a:endParaRPr lang="nb-NO" sz="1200" b="1" dirty="0"/>
            </a:p>
          </p:txBody>
        </p:sp>
        <p:sp>
          <p:nvSpPr>
            <p:cNvPr id="17" name="Avrundet rektangel 16"/>
            <p:cNvSpPr/>
            <p:nvPr/>
          </p:nvSpPr>
          <p:spPr>
            <a:xfrm>
              <a:off x="216024" y="4139952"/>
              <a:ext cx="3933056" cy="410445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</p:grpSp>
      <p:sp>
        <p:nvSpPr>
          <p:cNvPr id="19" name="Likebent trekant 18"/>
          <p:cNvSpPr/>
          <p:nvPr/>
        </p:nvSpPr>
        <p:spPr>
          <a:xfrm>
            <a:off x="6768623" y="2139702"/>
            <a:ext cx="288032" cy="28803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/>
          <p:nvPr/>
        </p:nvCxnSpPr>
        <p:spPr>
          <a:xfrm>
            <a:off x="5256455" y="1779662"/>
            <a:ext cx="1656184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>
            <a:stCxn id="27" idx="4"/>
            <a:endCxn id="19" idx="2"/>
          </p:cNvCxnSpPr>
          <p:nvPr/>
        </p:nvCxnSpPr>
        <p:spPr>
          <a:xfrm flipV="1">
            <a:off x="5364088" y="2427734"/>
            <a:ext cx="1404535" cy="1008259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5256455" y="1635646"/>
            <a:ext cx="0" cy="43204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/>
        </p:nvCxnSpPr>
        <p:spPr>
          <a:xfrm>
            <a:off x="6912639" y="1635646"/>
            <a:ext cx="0" cy="43204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/>
          <p:nvPr/>
        </p:nvCxnSpPr>
        <p:spPr>
          <a:xfrm>
            <a:off x="5256455" y="213970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5472479" y="1491630"/>
            <a:ext cx="129614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nb-NO" sz="1600" b="1" dirty="0" smtClean="0"/>
              <a:t>BASE: 3,5 NM</a:t>
            </a:r>
            <a:endParaRPr lang="nb-NO" sz="1600" b="1" dirty="0"/>
          </a:p>
        </p:txBody>
      </p:sp>
      <p:sp>
        <p:nvSpPr>
          <p:cNvPr id="26" name="Stjerne med 5 tagger 25"/>
          <p:cNvSpPr/>
          <p:nvPr/>
        </p:nvSpPr>
        <p:spPr>
          <a:xfrm>
            <a:off x="5148822" y="2211710"/>
            <a:ext cx="216024" cy="21602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Stjerne med 5 tagger 26"/>
          <p:cNvSpPr/>
          <p:nvPr/>
        </p:nvSpPr>
        <p:spPr>
          <a:xfrm>
            <a:off x="5148064" y="3353479"/>
            <a:ext cx="216024" cy="21602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Stjerne med 5 tagger 27"/>
          <p:cNvSpPr/>
          <p:nvPr/>
        </p:nvSpPr>
        <p:spPr>
          <a:xfrm>
            <a:off x="5148064" y="4155926"/>
            <a:ext cx="216024" cy="21602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>
            <a:stCxn id="28" idx="4"/>
            <a:endCxn id="19" idx="3"/>
          </p:cNvCxnSpPr>
          <p:nvPr/>
        </p:nvCxnSpPr>
        <p:spPr>
          <a:xfrm flipV="1">
            <a:off x="5364088" y="2427734"/>
            <a:ext cx="1548551" cy="1810706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4536375" y="2211711"/>
            <a:ext cx="5760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nb-NO" sz="1600" b="1" dirty="0" smtClean="0"/>
              <a:t>BASE</a:t>
            </a:r>
            <a:endParaRPr lang="nb-NO" sz="1600" b="1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4392359" y="4144051"/>
            <a:ext cx="79208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nb-NO" sz="1600" b="1" dirty="0" smtClean="0"/>
              <a:t>4,5 NM</a:t>
            </a:r>
            <a:endParaRPr lang="nb-NO" sz="1600" b="1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4392359" y="3363838"/>
            <a:ext cx="79208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nb-NO" sz="1600" b="1" dirty="0" smtClean="0"/>
              <a:t>4,0 NM</a:t>
            </a:r>
            <a:endParaRPr lang="nb-NO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  <p:grpSp>
        <p:nvGrpSpPr>
          <p:cNvPr id="18" name="Gruppe 17"/>
          <p:cNvGrpSpPr/>
          <p:nvPr/>
        </p:nvGrpSpPr>
        <p:grpSpPr>
          <a:xfrm>
            <a:off x="467544" y="1795636"/>
            <a:ext cx="2817440" cy="2936354"/>
            <a:chOff x="216024" y="4139952"/>
            <a:chExt cx="3933056" cy="4104456"/>
          </a:xfrm>
        </p:grpSpPr>
        <p:cxnSp>
          <p:nvCxnSpPr>
            <p:cNvPr id="4" name="Rett linje 3"/>
            <p:cNvCxnSpPr/>
            <p:nvPr/>
          </p:nvCxnSpPr>
          <p:spPr>
            <a:xfrm flipH="1">
              <a:off x="905835" y="7740352"/>
              <a:ext cx="1875094" cy="2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tt linje 4"/>
            <p:cNvCxnSpPr/>
            <p:nvPr/>
          </p:nvCxnSpPr>
          <p:spPr>
            <a:xfrm flipH="1">
              <a:off x="908720" y="5262007"/>
              <a:ext cx="1812087" cy="24783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tt linje 5"/>
            <p:cNvCxnSpPr/>
            <p:nvPr/>
          </p:nvCxnSpPr>
          <p:spPr>
            <a:xfrm flipH="1">
              <a:off x="841666" y="5260769"/>
              <a:ext cx="1891930" cy="10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Sylinder 6"/>
            <p:cNvSpPr txBox="1"/>
            <p:nvPr/>
          </p:nvSpPr>
          <p:spPr>
            <a:xfrm>
              <a:off x="1556793" y="4283968"/>
              <a:ext cx="1080120" cy="3871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b="1" dirty="0" smtClean="0"/>
                <a:t>40 HADB</a:t>
              </a:r>
              <a:endParaRPr lang="nb-NO" sz="1200" b="1" dirty="0"/>
            </a:p>
          </p:txBody>
        </p:sp>
        <p:sp>
          <p:nvSpPr>
            <p:cNvPr id="8" name="TekstSylinder 7"/>
            <p:cNvSpPr txBox="1"/>
            <p:nvPr/>
          </p:nvSpPr>
          <p:spPr>
            <a:xfrm>
              <a:off x="919670" y="4932040"/>
              <a:ext cx="1507813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20.000ft </a:t>
              </a:r>
              <a:r>
                <a:rPr lang="nb-NO" sz="1200" b="1" dirty="0" smtClean="0"/>
                <a:t>AGL</a:t>
              </a:r>
              <a:endParaRPr lang="nb-NO" sz="1200" b="1" dirty="0"/>
            </a:p>
          </p:txBody>
        </p:sp>
        <p:sp>
          <p:nvSpPr>
            <p:cNvPr id="9" name="TekstSylinder 8"/>
            <p:cNvSpPr txBox="1"/>
            <p:nvPr/>
          </p:nvSpPr>
          <p:spPr>
            <a:xfrm>
              <a:off x="2729047" y="4940718"/>
              <a:ext cx="130677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nb-NO" sz="1200" b="1" dirty="0" smtClean="0"/>
                <a:t>4,5</a:t>
              </a:r>
              <a:r>
                <a:rPr lang="nb-NO" sz="1200" b="1" dirty="0" smtClean="0"/>
                <a:t> NM SLANT</a:t>
              </a:r>
              <a:endParaRPr lang="nb-NO" sz="1200" b="1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2060847" y="6372199"/>
              <a:ext cx="1371844" cy="5162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13.500ft AGL</a:t>
              </a:r>
              <a:br>
                <a:rPr lang="nb-NO" sz="1200" b="1" dirty="0" smtClean="0"/>
              </a:br>
              <a:r>
                <a:rPr lang="nb-NO" sz="1200" b="1" dirty="0" smtClean="0"/>
                <a:t>12.500ft AGL</a:t>
              </a:r>
              <a:endParaRPr lang="nb-NO" sz="1200" b="1" dirty="0"/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268760" y="7812360"/>
              <a:ext cx="1560807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10.000ft </a:t>
              </a:r>
              <a:r>
                <a:rPr lang="nb-NO" sz="1200" b="1" dirty="0" smtClean="0"/>
                <a:t>AGL</a:t>
              </a:r>
              <a:endParaRPr lang="nb-NO" sz="1200" b="1" dirty="0"/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404664" y="6503227"/>
              <a:ext cx="108012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420 KCAS</a:t>
              </a:r>
              <a:endParaRPr lang="nb-NO" sz="1200" b="1" dirty="0"/>
            </a:p>
          </p:txBody>
        </p:sp>
        <p:sp>
          <p:nvSpPr>
            <p:cNvPr id="13" name="TekstSylinder 12"/>
            <p:cNvSpPr txBox="1"/>
            <p:nvPr/>
          </p:nvSpPr>
          <p:spPr>
            <a:xfrm>
              <a:off x="548680" y="5364088"/>
              <a:ext cx="1080120" cy="2581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300KCAS</a:t>
              </a:r>
              <a:endParaRPr lang="nb-NO" sz="1200" b="1" dirty="0"/>
            </a:p>
          </p:txBody>
        </p:sp>
        <p:cxnSp>
          <p:nvCxnSpPr>
            <p:cNvPr id="14" name="Rett linje 13"/>
            <p:cNvCxnSpPr>
              <a:stCxn id="10" idx="1"/>
              <a:endCxn id="12" idx="3"/>
            </p:cNvCxnSpPr>
            <p:nvPr/>
          </p:nvCxnSpPr>
          <p:spPr>
            <a:xfrm flipH="1">
              <a:off x="1484784" y="6630327"/>
              <a:ext cx="576063" cy="19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ue 14"/>
            <p:cNvSpPr/>
            <p:nvPr/>
          </p:nvSpPr>
          <p:spPr>
            <a:xfrm rot="11284894">
              <a:off x="2321487" y="4880442"/>
              <a:ext cx="914400" cy="914400"/>
            </a:xfrm>
            <a:prstGeom prst="arc">
              <a:avLst>
                <a:gd name="adj1" fmla="val 1850615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1960265" y="5364088"/>
              <a:ext cx="432048" cy="258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40˚</a:t>
              </a:r>
              <a:endParaRPr lang="nb-NO" sz="1200" b="1" dirty="0"/>
            </a:p>
          </p:txBody>
        </p:sp>
        <p:sp>
          <p:nvSpPr>
            <p:cNvPr id="17" name="Avrundet rektangel 16"/>
            <p:cNvSpPr/>
            <p:nvPr/>
          </p:nvSpPr>
          <p:spPr>
            <a:xfrm>
              <a:off x="216024" y="4139952"/>
              <a:ext cx="3933056" cy="410445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</p:grpSp>
      <p:sp>
        <p:nvSpPr>
          <p:cNvPr id="19" name="Likebent trekant 18"/>
          <p:cNvSpPr/>
          <p:nvPr/>
        </p:nvSpPr>
        <p:spPr>
          <a:xfrm>
            <a:off x="6768623" y="2139702"/>
            <a:ext cx="288032" cy="28803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/>
          <p:nvPr/>
        </p:nvCxnSpPr>
        <p:spPr>
          <a:xfrm>
            <a:off x="5256455" y="1779662"/>
            <a:ext cx="1656184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>
            <a:stCxn id="27" idx="4"/>
            <a:endCxn id="19" idx="2"/>
          </p:cNvCxnSpPr>
          <p:nvPr/>
        </p:nvCxnSpPr>
        <p:spPr>
          <a:xfrm flipV="1">
            <a:off x="5364088" y="2427734"/>
            <a:ext cx="1404535" cy="1008259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5256455" y="1635646"/>
            <a:ext cx="0" cy="43204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/>
        </p:nvCxnSpPr>
        <p:spPr>
          <a:xfrm>
            <a:off x="6912639" y="1635646"/>
            <a:ext cx="0" cy="43204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/>
          <p:nvPr/>
        </p:nvCxnSpPr>
        <p:spPr>
          <a:xfrm>
            <a:off x="5256455" y="213970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5472479" y="1491630"/>
            <a:ext cx="129614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nb-NO" sz="1600" b="1" dirty="0" smtClean="0"/>
              <a:t>BASE: 3,5 NM</a:t>
            </a:r>
            <a:endParaRPr lang="nb-NO" sz="1600" b="1" dirty="0"/>
          </a:p>
        </p:txBody>
      </p:sp>
      <p:sp>
        <p:nvSpPr>
          <p:cNvPr id="26" name="Stjerne med 5 tagger 25"/>
          <p:cNvSpPr/>
          <p:nvPr/>
        </p:nvSpPr>
        <p:spPr>
          <a:xfrm>
            <a:off x="5148822" y="2211710"/>
            <a:ext cx="216024" cy="21602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Stjerne med 5 tagger 26"/>
          <p:cNvSpPr/>
          <p:nvPr/>
        </p:nvSpPr>
        <p:spPr>
          <a:xfrm>
            <a:off x="5148064" y="3353479"/>
            <a:ext cx="216024" cy="21602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Stjerne med 5 tagger 27"/>
          <p:cNvSpPr/>
          <p:nvPr/>
        </p:nvSpPr>
        <p:spPr>
          <a:xfrm>
            <a:off x="5148064" y="4155926"/>
            <a:ext cx="216024" cy="21602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>
            <a:stCxn id="28" idx="4"/>
            <a:endCxn id="19" idx="3"/>
          </p:cNvCxnSpPr>
          <p:nvPr/>
        </p:nvCxnSpPr>
        <p:spPr>
          <a:xfrm flipV="1">
            <a:off x="5364088" y="2427734"/>
            <a:ext cx="1548551" cy="1810706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4536375" y="2211711"/>
            <a:ext cx="5760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nb-NO" sz="1600" b="1" dirty="0" smtClean="0"/>
              <a:t>BASE</a:t>
            </a:r>
            <a:endParaRPr lang="nb-NO" sz="1600" b="1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4392359" y="4144051"/>
            <a:ext cx="79208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nb-NO" sz="1600" b="1" dirty="0" smtClean="0"/>
              <a:t>4,5 NM</a:t>
            </a:r>
            <a:endParaRPr lang="nb-NO" sz="1600" b="1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4392359" y="3363838"/>
            <a:ext cx="79208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nb-NO" sz="1600" b="1" dirty="0" smtClean="0"/>
              <a:t>4,0 NM</a:t>
            </a:r>
            <a:endParaRPr lang="nb-NO"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  <p:grpSp>
        <p:nvGrpSpPr>
          <p:cNvPr id="27" name="Gruppe 26"/>
          <p:cNvGrpSpPr/>
          <p:nvPr/>
        </p:nvGrpSpPr>
        <p:grpSpPr>
          <a:xfrm>
            <a:off x="323528" y="1419622"/>
            <a:ext cx="3312368" cy="3312368"/>
            <a:chOff x="216024" y="4139952"/>
            <a:chExt cx="3933056" cy="4104456"/>
          </a:xfrm>
        </p:grpSpPr>
        <p:cxnSp>
          <p:nvCxnSpPr>
            <p:cNvPr id="4" name="Rett linje 3"/>
            <p:cNvCxnSpPr/>
            <p:nvPr/>
          </p:nvCxnSpPr>
          <p:spPr>
            <a:xfrm flipH="1">
              <a:off x="1759294" y="7740352"/>
              <a:ext cx="1875094" cy="2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tt linje 4"/>
            <p:cNvCxnSpPr/>
            <p:nvPr/>
          </p:nvCxnSpPr>
          <p:spPr>
            <a:xfrm flipH="1">
              <a:off x="1762179" y="5262007"/>
              <a:ext cx="1812087" cy="24783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tt linje 5"/>
            <p:cNvCxnSpPr/>
            <p:nvPr/>
          </p:nvCxnSpPr>
          <p:spPr>
            <a:xfrm flipH="1">
              <a:off x="1695125" y="5260769"/>
              <a:ext cx="1891930" cy="10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Sylinder 6"/>
            <p:cNvSpPr txBox="1"/>
            <p:nvPr/>
          </p:nvSpPr>
          <p:spPr>
            <a:xfrm>
              <a:off x="1556792" y="4283970"/>
              <a:ext cx="1080120" cy="3432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b="1" dirty="0" smtClean="0"/>
                <a:t>30 LALD</a:t>
              </a:r>
              <a:endParaRPr lang="nb-NO" sz="1200" b="1" dirty="0"/>
            </a:p>
          </p:txBody>
        </p:sp>
        <p:sp>
          <p:nvSpPr>
            <p:cNvPr id="8" name="TekstSylinder 7"/>
            <p:cNvSpPr txBox="1"/>
            <p:nvPr/>
          </p:nvSpPr>
          <p:spPr>
            <a:xfrm>
              <a:off x="2060847" y="4932040"/>
              <a:ext cx="1080120" cy="282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8.5K AGL</a:t>
              </a:r>
              <a:endParaRPr lang="nb-NO" sz="1200" b="1" dirty="0"/>
            </a:p>
          </p:txBody>
        </p:sp>
        <p:sp>
          <p:nvSpPr>
            <p:cNvPr id="9" name="TekstSylinder 8"/>
            <p:cNvSpPr txBox="1"/>
            <p:nvPr/>
          </p:nvSpPr>
          <p:spPr>
            <a:xfrm>
              <a:off x="2986315" y="6455821"/>
              <a:ext cx="1080120" cy="5655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3.1K AGL</a:t>
              </a:r>
            </a:p>
            <a:p>
              <a:pPr algn="ctr"/>
              <a:r>
                <a:rPr lang="nb-NO" sz="1200" b="1" dirty="0" smtClean="0"/>
                <a:t>2.5K AGL</a:t>
              </a:r>
              <a:endParaRPr lang="nb-NO" sz="1200" b="1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2122218" y="7812360"/>
              <a:ext cx="1080120" cy="282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1.5K AGL</a:t>
              </a:r>
              <a:endParaRPr lang="nb-NO" sz="1200" b="1" dirty="0"/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350880" y="6610962"/>
              <a:ext cx="912106" cy="282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450KCAS</a:t>
              </a:r>
              <a:endParaRPr lang="nb-NO" sz="1200" b="1" dirty="0"/>
            </a:p>
          </p:txBody>
        </p:sp>
        <p:cxnSp>
          <p:nvCxnSpPr>
            <p:cNvPr id="12" name="Rett linje 11"/>
            <p:cNvCxnSpPr>
              <a:stCxn id="9" idx="1"/>
              <a:endCxn id="11" idx="3"/>
            </p:cNvCxnSpPr>
            <p:nvPr/>
          </p:nvCxnSpPr>
          <p:spPr>
            <a:xfrm flipH="1">
              <a:off x="2262986" y="6738610"/>
              <a:ext cx="723329" cy="137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ue 12"/>
            <p:cNvSpPr/>
            <p:nvPr/>
          </p:nvSpPr>
          <p:spPr>
            <a:xfrm rot="11284894">
              <a:off x="3174946" y="4880442"/>
              <a:ext cx="914400" cy="914400"/>
            </a:xfrm>
            <a:prstGeom prst="arc">
              <a:avLst>
                <a:gd name="adj1" fmla="val 1850615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2813724" y="5364089"/>
              <a:ext cx="432048" cy="2827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30˚</a:t>
              </a:r>
              <a:endParaRPr lang="nb-NO" sz="1200" b="1" dirty="0"/>
            </a:p>
          </p:txBody>
        </p:sp>
        <p:sp>
          <p:nvSpPr>
            <p:cNvPr id="15" name="Avrundet rektangel 14"/>
            <p:cNvSpPr/>
            <p:nvPr/>
          </p:nvSpPr>
          <p:spPr>
            <a:xfrm>
              <a:off x="216024" y="4139952"/>
              <a:ext cx="3933056" cy="410445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476672" y="7812360"/>
              <a:ext cx="834830" cy="282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4,5 NM</a:t>
              </a:r>
              <a:endParaRPr lang="nb-NO" sz="1200" b="1" dirty="0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614381" y="5436096"/>
              <a:ext cx="1014421" cy="282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7.5K AGL</a:t>
              </a:r>
              <a:endParaRPr lang="nb-NO" sz="1200" b="1" dirty="0"/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596411" y="6868164"/>
              <a:ext cx="432048" cy="2827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40˚</a:t>
              </a:r>
              <a:endParaRPr lang="nb-NO" sz="1200" b="1" dirty="0"/>
            </a:p>
          </p:txBody>
        </p:sp>
        <p:cxnSp>
          <p:nvCxnSpPr>
            <p:cNvPr id="19" name="Vinkel 18"/>
            <p:cNvCxnSpPr/>
            <p:nvPr/>
          </p:nvCxnSpPr>
          <p:spPr>
            <a:xfrm rot="5400000" flipH="1" flipV="1">
              <a:off x="476672" y="651621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inkel 19"/>
            <p:cNvCxnSpPr/>
            <p:nvPr/>
          </p:nvCxnSpPr>
          <p:spPr>
            <a:xfrm rot="5400000" flipH="1" flipV="1">
              <a:off x="835811" y="615617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inkel 20"/>
            <p:cNvCxnSpPr/>
            <p:nvPr/>
          </p:nvCxnSpPr>
          <p:spPr>
            <a:xfrm rot="5400000" flipH="1" flipV="1">
              <a:off x="1196752" y="579613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Sylinder 21"/>
            <p:cNvSpPr txBox="1"/>
            <p:nvPr/>
          </p:nvSpPr>
          <p:spPr>
            <a:xfrm>
              <a:off x="836712" y="6012160"/>
              <a:ext cx="432048" cy="2827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40˚</a:t>
              </a:r>
              <a:endParaRPr lang="nb-NO" sz="1200" b="1" dirty="0"/>
            </a:p>
          </p:txBody>
        </p:sp>
        <p:cxnSp>
          <p:nvCxnSpPr>
            <p:cNvPr id="23" name="Rett linje 22"/>
            <p:cNvCxnSpPr/>
            <p:nvPr/>
          </p:nvCxnSpPr>
          <p:spPr>
            <a:xfrm flipH="1">
              <a:off x="1700809" y="5261858"/>
              <a:ext cx="841" cy="485197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23"/>
            <p:cNvCxnSpPr/>
            <p:nvPr/>
          </p:nvCxnSpPr>
          <p:spPr>
            <a:xfrm>
              <a:off x="908720" y="7020272"/>
              <a:ext cx="1" cy="62921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tt linje 24"/>
            <p:cNvCxnSpPr/>
            <p:nvPr/>
          </p:nvCxnSpPr>
          <p:spPr>
            <a:xfrm>
              <a:off x="621530" y="7020272"/>
              <a:ext cx="287190" cy="432048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ue 25"/>
            <p:cNvSpPr/>
            <p:nvPr/>
          </p:nvSpPr>
          <p:spPr>
            <a:xfrm rot="16586362">
              <a:off x="453056" y="7140671"/>
              <a:ext cx="914400" cy="914400"/>
            </a:xfrm>
            <a:prstGeom prst="arc">
              <a:avLst>
                <a:gd name="adj1" fmla="val 19738579"/>
                <a:gd name="adj2" fmla="val 2118391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  <p:grpSp>
        <p:nvGrpSpPr>
          <p:cNvPr id="3" name="Gruppe 26"/>
          <p:cNvGrpSpPr/>
          <p:nvPr/>
        </p:nvGrpSpPr>
        <p:grpSpPr>
          <a:xfrm>
            <a:off x="323528" y="1419622"/>
            <a:ext cx="3312368" cy="3312368"/>
            <a:chOff x="216024" y="4139952"/>
            <a:chExt cx="3933056" cy="4104456"/>
          </a:xfrm>
        </p:grpSpPr>
        <p:cxnSp>
          <p:nvCxnSpPr>
            <p:cNvPr id="4" name="Rett linje 3"/>
            <p:cNvCxnSpPr/>
            <p:nvPr/>
          </p:nvCxnSpPr>
          <p:spPr>
            <a:xfrm flipH="1">
              <a:off x="1759294" y="7740352"/>
              <a:ext cx="1875094" cy="2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tt linje 4"/>
            <p:cNvCxnSpPr/>
            <p:nvPr/>
          </p:nvCxnSpPr>
          <p:spPr>
            <a:xfrm flipH="1">
              <a:off x="1762179" y="5262007"/>
              <a:ext cx="1812087" cy="24783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tt linje 5"/>
            <p:cNvCxnSpPr/>
            <p:nvPr/>
          </p:nvCxnSpPr>
          <p:spPr>
            <a:xfrm flipH="1">
              <a:off x="1695125" y="5260769"/>
              <a:ext cx="1891930" cy="10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Sylinder 6"/>
            <p:cNvSpPr txBox="1"/>
            <p:nvPr/>
          </p:nvSpPr>
          <p:spPr>
            <a:xfrm>
              <a:off x="1556792" y="4283970"/>
              <a:ext cx="1080120" cy="3432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b="1" dirty="0" smtClean="0"/>
                <a:t>30 LALD</a:t>
              </a:r>
              <a:endParaRPr lang="nb-NO" sz="1200" b="1" dirty="0"/>
            </a:p>
          </p:txBody>
        </p:sp>
        <p:sp>
          <p:nvSpPr>
            <p:cNvPr id="8" name="TekstSylinder 7"/>
            <p:cNvSpPr txBox="1"/>
            <p:nvPr/>
          </p:nvSpPr>
          <p:spPr>
            <a:xfrm>
              <a:off x="2060847" y="4932040"/>
              <a:ext cx="1080120" cy="2288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9500ft AGL</a:t>
              </a:r>
              <a:endParaRPr lang="nb-NO" sz="1200" b="1" dirty="0"/>
            </a:p>
          </p:txBody>
        </p:sp>
        <p:sp>
          <p:nvSpPr>
            <p:cNvPr id="9" name="TekstSylinder 8"/>
            <p:cNvSpPr txBox="1"/>
            <p:nvPr/>
          </p:nvSpPr>
          <p:spPr>
            <a:xfrm>
              <a:off x="2986315" y="6455821"/>
              <a:ext cx="1080120" cy="4576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6000ft AGL</a:t>
              </a:r>
            </a:p>
            <a:p>
              <a:pPr algn="ctr"/>
              <a:r>
                <a:rPr lang="nb-NO" sz="1200" b="1" dirty="0" smtClean="0"/>
                <a:t>4000ft AGL</a:t>
              </a:r>
              <a:endParaRPr lang="nb-NO" sz="1200" b="1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2122217" y="7812360"/>
              <a:ext cx="1080120" cy="2288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1500ft AGL</a:t>
              </a:r>
              <a:endParaRPr lang="nb-NO" sz="1200" b="1" dirty="0"/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350880" y="6549089"/>
              <a:ext cx="912106" cy="282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450KCAS</a:t>
              </a:r>
              <a:endParaRPr lang="nb-NO" sz="1200" b="1" dirty="0"/>
            </a:p>
          </p:txBody>
        </p:sp>
        <p:cxnSp>
          <p:nvCxnSpPr>
            <p:cNvPr id="12" name="Rett linje 11"/>
            <p:cNvCxnSpPr>
              <a:stCxn id="9" idx="1"/>
              <a:endCxn id="11" idx="3"/>
            </p:cNvCxnSpPr>
            <p:nvPr/>
          </p:nvCxnSpPr>
          <p:spPr>
            <a:xfrm flipH="1">
              <a:off x="2262987" y="6684646"/>
              <a:ext cx="723329" cy="58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ue 12"/>
            <p:cNvSpPr/>
            <p:nvPr/>
          </p:nvSpPr>
          <p:spPr>
            <a:xfrm rot="11284894">
              <a:off x="3174946" y="4880442"/>
              <a:ext cx="914400" cy="914400"/>
            </a:xfrm>
            <a:prstGeom prst="arc">
              <a:avLst>
                <a:gd name="adj1" fmla="val 1850615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2813724" y="5364089"/>
              <a:ext cx="432048" cy="2827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30˚</a:t>
              </a:r>
              <a:endParaRPr lang="nb-NO" sz="1200" b="1" dirty="0"/>
            </a:p>
          </p:txBody>
        </p:sp>
        <p:sp>
          <p:nvSpPr>
            <p:cNvPr id="15" name="Avrundet rektangel 14"/>
            <p:cNvSpPr/>
            <p:nvPr/>
          </p:nvSpPr>
          <p:spPr>
            <a:xfrm>
              <a:off x="216024" y="4139952"/>
              <a:ext cx="3933056" cy="410445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476672" y="7646369"/>
              <a:ext cx="834830" cy="2827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4,5 NM</a:t>
              </a:r>
              <a:endParaRPr lang="nb-NO" sz="1200" b="1" dirty="0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614381" y="5436096"/>
              <a:ext cx="1014421" cy="2288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7500ft AGL</a:t>
              </a:r>
              <a:endParaRPr lang="nb-NO" sz="1200" b="1" dirty="0"/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596411" y="6868164"/>
              <a:ext cx="432048" cy="2827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40˚</a:t>
              </a:r>
              <a:endParaRPr lang="nb-NO" sz="1200" b="1" dirty="0"/>
            </a:p>
          </p:txBody>
        </p:sp>
        <p:cxnSp>
          <p:nvCxnSpPr>
            <p:cNvPr id="19" name="Vinkel 18"/>
            <p:cNvCxnSpPr/>
            <p:nvPr/>
          </p:nvCxnSpPr>
          <p:spPr>
            <a:xfrm rot="5400000" flipH="1" flipV="1">
              <a:off x="476672" y="651621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inkel 19"/>
            <p:cNvCxnSpPr/>
            <p:nvPr/>
          </p:nvCxnSpPr>
          <p:spPr>
            <a:xfrm rot="5400000" flipH="1" flipV="1">
              <a:off x="835811" y="615617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inkel 20"/>
            <p:cNvCxnSpPr/>
            <p:nvPr/>
          </p:nvCxnSpPr>
          <p:spPr>
            <a:xfrm rot="5400000" flipH="1" flipV="1">
              <a:off x="1196752" y="5796136"/>
              <a:ext cx="648072" cy="3600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Sylinder 21"/>
            <p:cNvSpPr txBox="1"/>
            <p:nvPr/>
          </p:nvSpPr>
          <p:spPr>
            <a:xfrm>
              <a:off x="836712" y="6012160"/>
              <a:ext cx="432048" cy="2827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40˚</a:t>
              </a:r>
              <a:endParaRPr lang="nb-NO" sz="1200" b="1" dirty="0"/>
            </a:p>
          </p:txBody>
        </p:sp>
        <p:cxnSp>
          <p:nvCxnSpPr>
            <p:cNvPr id="23" name="Rett linje 22"/>
            <p:cNvCxnSpPr/>
            <p:nvPr/>
          </p:nvCxnSpPr>
          <p:spPr>
            <a:xfrm flipH="1">
              <a:off x="1700809" y="5261858"/>
              <a:ext cx="841" cy="485197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23"/>
            <p:cNvCxnSpPr/>
            <p:nvPr/>
          </p:nvCxnSpPr>
          <p:spPr>
            <a:xfrm>
              <a:off x="908720" y="7020272"/>
              <a:ext cx="1" cy="629213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tt linje 24"/>
            <p:cNvCxnSpPr/>
            <p:nvPr/>
          </p:nvCxnSpPr>
          <p:spPr>
            <a:xfrm>
              <a:off x="621530" y="7020272"/>
              <a:ext cx="287190" cy="432048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ue 25"/>
            <p:cNvSpPr/>
            <p:nvPr/>
          </p:nvSpPr>
          <p:spPr>
            <a:xfrm rot="16586362">
              <a:off x="453056" y="7140671"/>
              <a:ext cx="914400" cy="914400"/>
            </a:xfrm>
            <a:prstGeom prst="arc">
              <a:avLst>
                <a:gd name="adj1" fmla="val 19738579"/>
                <a:gd name="adj2" fmla="val 2118391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  <p:grpSp>
        <p:nvGrpSpPr>
          <p:cNvPr id="27" name="Gruppe 26"/>
          <p:cNvGrpSpPr/>
          <p:nvPr/>
        </p:nvGrpSpPr>
        <p:grpSpPr>
          <a:xfrm>
            <a:off x="251520" y="1491630"/>
            <a:ext cx="3240360" cy="3256334"/>
            <a:chOff x="216024" y="4139952"/>
            <a:chExt cx="3933056" cy="4104456"/>
          </a:xfrm>
          <a:noFill/>
        </p:grpSpPr>
        <p:cxnSp>
          <p:nvCxnSpPr>
            <p:cNvPr id="4" name="Rett linje 3"/>
            <p:cNvCxnSpPr/>
            <p:nvPr/>
          </p:nvCxnSpPr>
          <p:spPr>
            <a:xfrm flipH="1">
              <a:off x="1759294" y="7740352"/>
              <a:ext cx="1875094" cy="263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tt linje 4"/>
            <p:cNvCxnSpPr/>
            <p:nvPr/>
          </p:nvCxnSpPr>
          <p:spPr>
            <a:xfrm flipH="1">
              <a:off x="1762179" y="5262007"/>
              <a:ext cx="1812087" cy="247834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tt linje 5"/>
            <p:cNvCxnSpPr/>
            <p:nvPr/>
          </p:nvCxnSpPr>
          <p:spPr>
            <a:xfrm flipH="1">
              <a:off x="1695125" y="5260769"/>
              <a:ext cx="1891930" cy="104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Sylinder 6"/>
            <p:cNvSpPr txBox="1"/>
            <p:nvPr/>
          </p:nvSpPr>
          <p:spPr>
            <a:xfrm>
              <a:off x="1556792" y="4283968"/>
              <a:ext cx="1080120" cy="2769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b="1" dirty="0" smtClean="0"/>
                <a:t>10 LAHD</a:t>
              </a:r>
              <a:endParaRPr lang="nb-NO" sz="1200" b="1" dirty="0"/>
            </a:p>
          </p:txBody>
        </p:sp>
        <p:sp>
          <p:nvSpPr>
            <p:cNvPr id="8" name="TekstSylinder 7"/>
            <p:cNvSpPr txBox="1"/>
            <p:nvPr/>
          </p:nvSpPr>
          <p:spPr>
            <a:xfrm>
              <a:off x="2060848" y="4932040"/>
              <a:ext cx="1080120" cy="1846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2.0K AGL</a:t>
              </a:r>
              <a:endParaRPr lang="nb-NO" sz="1200" b="1" dirty="0"/>
            </a:p>
          </p:txBody>
        </p:sp>
        <p:sp>
          <p:nvSpPr>
            <p:cNvPr id="9" name="TekstSylinder 8"/>
            <p:cNvSpPr txBox="1"/>
            <p:nvPr/>
          </p:nvSpPr>
          <p:spPr>
            <a:xfrm>
              <a:off x="3036344" y="6476902"/>
              <a:ext cx="1080121" cy="4267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100" b="1" dirty="0" smtClean="0"/>
                <a:t>800ft AGL</a:t>
              </a:r>
            </a:p>
            <a:p>
              <a:pPr algn="ctr"/>
              <a:r>
                <a:rPr lang="nb-NO" sz="1100" b="1" dirty="0" smtClean="0"/>
                <a:t>500ft AGL</a:t>
              </a:r>
              <a:endParaRPr lang="nb-NO" sz="1100" b="1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2122219" y="7812360"/>
              <a:ext cx="1080120" cy="1846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300ft AGL</a:t>
              </a:r>
              <a:endParaRPr lang="nb-NO" sz="1200" b="1" dirty="0"/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352240" y="6590545"/>
              <a:ext cx="838413" cy="1846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475 KCAS</a:t>
              </a:r>
              <a:endParaRPr lang="nb-NO" sz="1200" b="1" dirty="0"/>
            </a:p>
          </p:txBody>
        </p:sp>
        <p:cxnSp>
          <p:nvCxnSpPr>
            <p:cNvPr id="12" name="Rett linje 11"/>
            <p:cNvCxnSpPr>
              <a:stCxn id="9" idx="1"/>
              <a:endCxn id="11" idx="3"/>
            </p:cNvCxnSpPr>
            <p:nvPr/>
          </p:nvCxnSpPr>
          <p:spPr>
            <a:xfrm flipH="1" flipV="1">
              <a:off x="2190653" y="6682878"/>
              <a:ext cx="845692" cy="739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ue 12"/>
            <p:cNvSpPr/>
            <p:nvPr/>
          </p:nvSpPr>
          <p:spPr>
            <a:xfrm rot="11284894">
              <a:off x="3174946" y="4880442"/>
              <a:ext cx="914400" cy="914400"/>
            </a:xfrm>
            <a:prstGeom prst="arc">
              <a:avLst>
                <a:gd name="adj1" fmla="val 18506156"/>
                <a:gd name="adj2" fmla="val 0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2813724" y="5364088"/>
              <a:ext cx="432048" cy="184666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10˚</a:t>
              </a:r>
              <a:endParaRPr lang="nb-NO" sz="1200" b="1" dirty="0"/>
            </a:p>
          </p:txBody>
        </p:sp>
        <p:sp>
          <p:nvSpPr>
            <p:cNvPr id="15" name="Avrundet rektangel 14"/>
            <p:cNvSpPr/>
            <p:nvPr/>
          </p:nvSpPr>
          <p:spPr>
            <a:xfrm>
              <a:off x="216024" y="4139952"/>
              <a:ext cx="3933056" cy="4104456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476672" y="7812360"/>
              <a:ext cx="720080" cy="1846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2,5 NM</a:t>
              </a:r>
              <a:endParaRPr lang="nb-NO" sz="1200" b="1" dirty="0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764704" y="5436096"/>
              <a:ext cx="864096" cy="1846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1.3K AGL</a:t>
              </a:r>
              <a:endParaRPr lang="nb-NO" sz="1200" b="1" dirty="0"/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596412" y="6868164"/>
              <a:ext cx="432048" cy="184666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20˚</a:t>
              </a:r>
              <a:endParaRPr lang="nb-NO" sz="1200" b="1" dirty="0"/>
            </a:p>
          </p:txBody>
        </p:sp>
        <p:cxnSp>
          <p:nvCxnSpPr>
            <p:cNvPr id="19" name="Vinkel 18"/>
            <p:cNvCxnSpPr/>
            <p:nvPr/>
          </p:nvCxnSpPr>
          <p:spPr>
            <a:xfrm rot="5400000" flipH="1" flipV="1">
              <a:off x="476672" y="6516216"/>
              <a:ext cx="648072" cy="360040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inkel 19"/>
            <p:cNvCxnSpPr/>
            <p:nvPr/>
          </p:nvCxnSpPr>
          <p:spPr>
            <a:xfrm rot="5400000" flipH="1" flipV="1">
              <a:off x="835811" y="6156176"/>
              <a:ext cx="648072" cy="360040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inkel 20"/>
            <p:cNvCxnSpPr/>
            <p:nvPr/>
          </p:nvCxnSpPr>
          <p:spPr>
            <a:xfrm rot="5400000" flipH="1" flipV="1">
              <a:off x="1196752" y="5796136"/>
              <a:ext cx="648072" cy="360040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Sylinder 21"/>
            <p:cNvSpPr txBox="1"/>
            <p:nvPr/>
          </p:nvSpPr>
          <p:spPr>
            <a:xfrm>
              <a:off x="836712" y="6012160"/>
              <a:ext cx="432048" cy="184666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15˚</a:t>
              </a:r>
              <a:endParaRPr lang="nb-NO" sz="1200" b="1" dirty="0"/>
            </a:p>
          </p:txBody>
        </p:sp>
        <p:cxnSp>
          <p:nvCxnSpPr>
            <p:cNvPr id="23" name="Rett linje 22"/>
            <p:cNvCxnSpPr/>
            <p:nvPr/>
          </p:nvCxnSpPr>
          <p:spPr>
            <a:xfrm flipH="1">
              <a:off x="1700809" y="5261858"/>
              <a:ext cx="841" cy="48519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23"/>
            <p:cNvCxnSpPr/>
            <p:nvPr/>
          </p:nvCxnSpPr>
          <p:spPr>
            <a:xfrm>
              <a:off x="908720" y="7020272"/>
              <a:ext cx="1" cy="62921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tt linje 24"/>
            <p:cNvCxnSpPr/>
            <p:nvPr/>
          </p:nvCxnSpPr>
          <p:spPr>
            <a:xfrm>
              <a:off x="621530" y="7020272"/>
              <a:ext cx="287190" cy="43204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ue 25"/>
            <p:cNvSpPr/>
            <p:nvPr/>
          </p:nvSpPr>
          <p:spPr>
            <a:xfrm rot="16586362">
              <a:off x="453056" y="7140671"/>
              <a:ext cx="914400" cy="914400"/>
            </a:xfrm>
            <a:prstGeom prst="arc">
              <a:avLst>
                <a:gd name="adj1" fmla="val 19738579"/>
                <a:gd name="adj2" fmla="val 21183912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  <p:grpSp>
        <p:nvGrpSpPr>
          <p:cNvPr id="3" name="Gruppe 26"/>
          <p:cNvGrpSpPr/>
          <p:nvPr/>
        </p:nvGrpSpPr>
        <p:grpSpPr>
          <a:xfrm>
            <a:off x="251520" y="1491630"/>
            <a:ext cx="3240360" cy="3256334"/>
            <a:chOff x="216024" y="4139952"/>
            <a:chExt cx="3933056" cy="4104456"/>
          </a:xfrm>
          <a:noFill/>
        </p:grpSpPr>
        <p:cxnSp>
          <p:nvCxnSpPr>
            <p:cNvPr id="4" name="Rett linje 3"/>
            <p:cNvCxnSpPr/>
            <p:nvPr/>
          </p:nvCxnSpPr>
          <p:spPr>
            <a:xfrm flipH="1">
              <a:off x="1759294" y="7740352"/>
              <a:ext cx="1875094" cy="263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tt linje 4"/>
            <p:cNvCxnSpPr/>
            <p:nvPr/>
          </p:nvCxnSpPr>
          <p:spPr>
            <a:xfrm flipH="1">
              <a:off x="1762179" y="5262007"/>
              <a:ext cx="1812087" cy="247834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tt linje 5"/>
            <p:cNvCxnSpPr/>
            <p:nvPr/>
          </p:nvCxnSpPr>
          <p:spPr>
            <a:xfrm flipH="1">
              <a:off x="1695125" y="5260769"/>
              <a:ext cx="1891930" cy="104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Sylinder 6"/>
            <p:cNvSpPr txBox="1"/>
            <p:nvPr/>
          </p:nvSpPr>
          <p:spPr>
            <a:xfrm>
              <a:off x="1556792" y="4283968"/>
              <a:ext cx="1080120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b="1" dirty="0" smtClean="0"/>
                <a:t>10 LAHD</a:t>
              </a:r>
              <a:endParaRPr lang="nb-NO" sz="1200" b="1" dirty="0"/>
            </a:p>
          </p:txBody>
        </p:sp>
        <p:sp>
          <p:nvSpPr>
            <p:cNvPr id="8" name="TekstSylinder 7"/>
            <p:cNvSpPr txBox="1"/>
            <p:nvPr/>
          </p:nvSpPr>
          <p:spPr>
            <a:xfrm>
              <a:off x="2060848" y="4932040"/>
              <a:ext cx="1080121" cy="2327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1800ft AGL</a:t>
              </a:r>
              <a:endParaRPr lang="nb-NO" sz="1200" b="1" dirty="0"/>
            </a:p>
          </p:txBody>
        </p:sp>
        <p:sp>
          <p:nvSpPr>
            <p:cNvPr id="9" name="TekstSylinder 8"/>
            <p:cNvSpPr txBox="1"/>
            <p:nvPr/>
          </p:nvSpPr>
          <p:spPr>
            <a:xfrm>
              <a:off x="3036344" y="6476902"/>
              <a:ext cx="1080121" cy="4267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100" b="1" dirty="0" smtClean="0"/>
                <a:t>800ft AGL</a:t>
              </a:r>
            </a:p>
            <a:p>
              <a:pPr algn="ctr"/>
              <a:r>
                <a:rPr lang="nb-NO" sz="1100" b="1" dirty="0" smtClean="0"/>
                <a:t>500ft AGL</a:t>
              </a:r>
              <a:endParaRPr lang="nb-NO" sz="1100" b="1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2122219" y="7812360"/>
              <a:ext cx="1080120" cy="1846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300ft AGL</a:t>
              </a:r>
              <a:endParaRPr lang="nb-NO" sz="1200" b="1" dirty="0"/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1352240" y="6590545"/>
              <a:ext cx="838413" cy="1846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475 KCAS</a:t>
              </a:r>
              <a:endParaRPr lang="nb-NO" sz="1200" b="1" dirty="0"/>
            </a:p>
          </p:txBody>
        </p:sp>
        <p:cxnSp>
          <p:nvCxnSpPr>
            <p:cNvPr id="12" name="Rett linje 11"/>
            <p:cNvCxnSpPr>
              <a:stCxn id="9" idx="1"/>
              <a:endCxn id="11" idx="3"/>
            </p:cNvCxnSpPr>
            <p:nvPr/>
          </p:nvCxnSpPr>
          <p:spPr>
            <a:xfrm flipH="1" flipV="1">
              <a:off x="2190653" y="6682878"/>
              <a:ext cx="845692" cy="739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ue 12"/>
            <p:cNvSpPr/>
            <p:nvPr/>
          </p:nvSpPr>
          <p:spPr>
            <a:xfrm rot="11284894">
              <a:off x="3174946" y="4880442"/>
              <a:ext cx="914400" cy="914400"/>
            </a:xfrm>
            <a:prstGeom prst="arc">
              <a:avLst>
                <a:gd name="adj1" fmla="val 18506156"/>
                <a:gd name="adj2" fmla="val 0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2813724" y="5364088"/>
              <a:ext cx="432048" cy="184666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10˚</a:t>
              </a:r>
              <a:endParaRPr lang="nb-NO" sz="1200" b="1" dirty="0"/>
            </a:p>
          </p:txBody>
        </p:sp>
        <p:sp>
          <p:nvSpPr>
            <p:cNvPr id="15" name="Avrundet rektangel 14"/>
            <p:cNvSpPr/>
            <p:nvPr/>
          </p:nvSpPr>
          <p:spPr>
            <a:xfrm>
              <a:off x="216024" y="4139952"/>
              <a:ext cx="3933056" cy="4104456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476672" y="7812360"/>
              <a:ext cx="720080" cy="2327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3 NM</a:t>
              </a:r>
              <a:endParaRPr lang="nb-NO" sz="1200" b="1" dirty="0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653030" y="5436096"/>
              <a:ext cx="975770" cy="2327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1100ft AGL</a:t>
              </a:r>
              <a:endParaRPr lang="nb-NO" sz="1200" b="1" dirty="0"/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596412" y="6868164"/>
              <a:ext cx="432048" cy="184666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20˚</a:t>
              </a:r>
              <a:endParaRPr lang="nb-NO" sz="1200" b="1" dirty="0"/>
            </a:p>
          </p:txBody>
        </p:sp>
        <p:cxnSp>
          <p:nvCxnSpPr>
            <p:cNvPr id="19" name="Vinkel 18"/>
            <p:cNvCxnSpPr/>
            <p:nvPr/>
          </p:nvCxnSpPr>
          <p:spPr>
            <a:xfrm rot="5400000" flipH="1" flipV="1">
              <a:off x="476672" y="6516216"/>
              <a:ext cx="648072" cy="360040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inkel 19"/>
            <p:cNvCxnSpPr/>
            <p:nvPr/>
          </p:nvCxnSpPr>
          <p:spPr>
            <a:xfrm rot="5400000" flipH="1" flipV="1">
              <a:off x="835811" y="6156176"/>
              <a:ext cx="648072" cy="360040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inkel 20"/>
            <p:cNvCxnSpPr/>
            <p:nvPr/>
          </p:nvCxnSpPr>
          <p:spPr>
            <a:xfrm rot="5400000" flipH="1" flipV="1">
              <a:off x="1196752" y="5796136"/>
              <a:ext cx="648072" cy="360040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Sylinder 21"/>
            <p:cNvSpPr txBox="1"/>
            <p:nvPr/>
          </p:nvSpPr>
          <p:spPr>
            <a:xfrm>
              <a:off x="836712" y="6012160"/>
              <a:ext cx="432048" cy="184666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nb-NO" sz="1200" b="1" dirty="0" smtClean="0"/>
                <a:t>15˚</a:t>
              </a:r>
              <a:endParaRPr lang="nb-NO" sz="1200" b="1" dirty="0"/>
            </a:p>
          </p:txBody>
        </p:sp>
        <p:cxnSp>
          <p:nvCxnSpPr>
            <p:cNvPr id="23" name="Rett linje 22"/>
            <p:cNvCxnSpPr/>
            <p:nvPr/>
          </p:nvCxnSpPr>
          <p:spPr>
            <a:xfrm flipH="1">
              <a:off x="1700809" y="5261858"/>
              <a:ext cx="841" cy="48519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23"/>
            <p:cNvCxnSpPr/>
            <p:nvPr/>
          </p:nvCxnSpPr>
          <p:spPr>
            <a:xfrm>
              <a:off x="908720" y="7020272"/>
              <a:ext cx="1" cy="62921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tt linje 24"/>
            <p:cNvCxnSpPr/>
            <p:nvPr/>
          </p:nvCxnSpPr>
          <p:spPr>
            <a:xfrm>
              <a:off x="621530" y="7020272"/>
              <a:ext cx="287190" cy="43204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ue 25"/>
            <p:cNvSpPr/>
            <p:nvPr/>
          </p:nvSpPr>
          <p:spPr>
            <a:xfrm rot="16586362">
              <a:off x="453056" y="7140671"/>
              <a:ext cx="914400" cy="914400"/>
            </a:xfrm>
            <a:prstGeom prst="arc">
              <a:avLst>
                <a:gd name="adj1" fmla="val 19738579"/>
                <a:gd name="adj2" fmla="val 21183912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249</Words>
  <Application>Microsoft Office PowerPoint</Application>
  <PresentationFormat>Skjermfremvisning (16:9)</PresentationFormat>
  <Paragraphs>99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0" baseType="lpstr">
      <vt:lpstr>Kontortema</vt:lpstr>
      <vt:lpstr>Surface Attack Tactics (SAT)  </vt:lpstr>
      <vt:lpstr>Explanation</vt:lpstr>
      <vt:lpstr>Range 10</vt:lpstr>
      <vt:lpstr>Lysbilde 4</vt:lpstr>
      <vt:lpstr>Lysbilde 5</vt:lpstr>
      <vt:lpstr>Lysbilde 6</vt:lpstr>
      <vt:lpstr>Lysbilde 7</vt:lpstr>
      <vt:lpstr>Lysbilde 8</vt:lpstr>
      <vt:lpstr>Lysbilde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494 Surface Attack Tactics</dc:title>
  <dc:creator>132nd Virtual Wing</dc:creator>
  <cp:lastModifiedBy>Neck</cp:lastModifiedBy>
  <cp:revision>16</cp:revision>
  <dcterms:created xsi:type="dcterms:W3CDTF">2019-03-12T22:01:00Z</dcterms:created>
  <dcterms:modified xsi:type="dcterms:W3CDTF">2019-12-01T16:27:42Z</dcterms:modified>
</cp:coreProperties>
</file>