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0" r:id="rId3"/>
    <p:sldId id="298" r:id="rId4"/>
    <p:sldId id="314" r:id="rId5"/>
    <p:sldId id="315" r:id="rId6"/>
    <p:sldId id="316" r:id="rId7"/>
    <p:sldId id="323" r:id="rId8"/>
    <p:sldId id="322" r:id="rId9"/>
    <p:sldId id="318" r:id="rId10"/>
    <p:sldId id="320" r:id="rId11"/>
    <p:sldId id="321" r:id="rId12"/>
    <p:sldId id="307" r:id="rId13"/>
    <p:sldId id="308" r:id="rId14"/>
    <p:sldId id="309" r:id="rId15"/>
    <p:sldId id="310" r:id="rId16"/>
    <p:sldId id="303" r:id="rId17"/>
    <p:sldId id="304" r:id="rId18"/>
    <p:sldId id="305" r:id="rId19"/>
    <p:sldId id="306" r:id="rId20"/>
    <p:sldId id="289" r:id="rId21"/>
    <p:sldId id="311" r:id="rId22"/>
    <p:sldId id="286" r:id="rId23"/>
    <p:sldId id="297" r:id="rId24"/>
    <p:sldId id="265" r:id="rId25"/>
    <p:sldId id="266" r:id="rId26"/>
    <p:sldId id="268" r:id="rId27"/>
    <p:sldId id="269" r:id="rId28"/>
    <p:sldId id="267" r:id="rId29"/>
    <p:sldId id="264" r:id="rId30"/>
    <p:sldId id="273" r:id="rId31"/>
    <p:sldId id="271" r:id="rId32"/>
    <p:sldId id="274" r:id="rId33"/>
    <p:sldId id="282" r:id="rId34"/>
    <p:sldId id="288" r:id="rId35"/>
    <p:sldId id="287" r:id="rId36"/>
    <p:sldId id="312" r:id="rId37"/>
    <p:sldId id="291" r:id="rId38"/>
    <p:sldId id="313" r:id="rId39"/>
    <p:sldId id="295" r:id="rId40"/>
    <p:sldId id="296" r:id="rId41"/>
    <p:sldId id="277" r:id="rId42"/>
    <p:sldId id="278" r:id="rId43"/>
    <p:sldId id="283" r:id="rId44"/>
    <p:sldId id="284" r:id="rId45"/>
    <p:sldId id="292" r:id="rId46"/>
    <p:sldId id="293" r:id="rId47"/>
    <p:sldId id="294" r:id="rId48"/>
    <p:sldId id="272" r:id="rId49"/>
    <p:sldId id="263" r:id="rId50"/>
    <p:sldId id="261" r:id="rId51"/>
    <p:sldId id="262" r:id="rId52"/>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0DBC1-00C3-429F-BD0B-A724BF721852}" v="65" dt="2019-09-28T20:37:27.15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4" autoAdjust="0"/>
    <p:restoredTop sz="93199" autoAdjust="0"/>
  </p:normalViewPr>
  <p:slideViewPr>
    <p:cSldViewPr>
      <p:cViewPr>
        <p:scale>
          <a:sx n="80" d="100"/>
          <a:sy n="80" d="100"/>
        </p:scale>
        <p:origin x="1430" y="-100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12/13/2019</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Version</a:t>
            </a:r>
            <a:r>
              <a:rPr lang="nb-NO" dirty="0"/>
              <a:t> 1.0: Initial </a:t>
            </a:r>
            <a:r>
              <a:rPr lang="nb-NO"/>
              <a:t>version</a:t>
            </a:r>
            <a:endParaRPr lang="nb-NO"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4098" name="Picture 2" descr="C:\Users\Sjefen\Desktop\132nd-388th_vFG_logo.png"/>
          <p:cNvPicPr>
            <a:picLocks noChangeAspect="1" noChangeArrowheads="1"/>
          </p:cNvPicPr>
          <p:nvPr userDrawn="1"/>
        </p:nvPicPr>
        <p:blipFill>
          <a:blip r:embed="rId3" cstate="print"/>
          <a:srcRect/>
          <a:stretch>
            <a:fillRect/>
          </a:stretch>
        </p:blipFill>
        <p:spPr bwMode="auto">
          <a:xfrm>
            <a:off x="62819" y="11151"/>
            <a:ext cx="452408" cy="53955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13.12.2019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13.12.2019</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br>
              <a:rPr lang="nb-NO" dirty="0"/>
            </a:br>
            <a:br>
              <a:rPr lang="nb-NO" dirty="0"/>
            </a:br>
            <a:r>
              <a:rPr lang="nb-NO" dirty="0" err="1"/>
              <a:t>In-Flight</a:t>
            </a:r>
            <a:r>
              <a:rPr lang="nb-NO" dirty="0"/>
              <a:t> Guide</a:t>
            </a:r>
            <a:br>
              <a:rPr lang="nb-NO" dirty="0"/>
            </a:br>
            <a:endParaRPr lang="en-US" dirty="0"/>
          </a:p>
        </p:txBody>
      </p:sp>
      <p:sp>
        <p:nvSpPr>
          <p:cNvPr id="3" name="Undertittel 2"/>
          <p:cNvSpPr>
            <a:spLocks noGrp="1"/>
          </p:cNvSpPr>
          <p:nvPr>
            <p:ph type="subTitle" idx="1"/>
          </p:nvPr>
        </p:nvSpPr>
        <p:spPr>
          <a:xfrm>
            <a:off x="0" y="5181600"/>
            <a:ext cx="6858000" cy="2336800"/>
          </a:xfrm>
        </p:spPr>
        <p:txBody>
          <a:bodyPr>
            <a:normAutofit lnSpcReduction="10000"/>
          </a:bodyPr>
          <a:lstStyle/>
          <a:p>
            <a:r>
              <a:rPr lang="nb-NO" dirty="0">
                <a:solidFill>
                  <a:schemeClr val="tx1"/>
                </a:solidFill>
              </a:rPr>
              <a:t>388th </a:t>
            </a:r>
            <a:r>
              <a:rPr lang="nb-NO" dirty="0" err="1">
                <a:solidFill>
                  <a:schemeClr val="tx1"/>
                </a:solidFill>
              </a:rPr>
              <a:t>Virtual</a:t>
            </a:r>
            <a:r>
              <a:rPr lang="nb-NO" dirty="0">
                <a:solidFill>
                  <a:schemeClr val="tx1"/>
                </a:solidFill>
              </a:rPr>
              <a:t> Fighter Squadron</a:t>
            </a:r>
          </a:p>
          <a:p>
            <a:endParaRPr lang="nb-NO" dirty="0"/>
          </a:p>
          <a:p>
            <a:r>
              <a:rPr lang="nb-NO" sz="2400" dirty="0" err="1">
                <a:solidFill>
                  <a:schemeClr val="tx1">
                    <a:lumMod val="95000"/>
                    <a:lumOff val="5000"/>
                  </a:schemeClr>
                </a:solidFill>
              </a:rPr>
              <a:t>Current</a:t>
            </a:r>
            <a:r>
              <a:rPr lang="nb-NO" sz="2400" dirty="0">
                <a:solidFill>
                  <a:schemeClr val="tx1">
                    <a:lumMod val="95000"/>
                    <a:lumOff val="5000"/>
                  </a:schemeClr>
                </a:solidFill>
              </a:rPr>
              <a:t> As Of (CAO): </a:t>
            </a:r>
          </a:p>
          <a:p>
            <a:r>
              <a:rPr lang="nb-NO" sz="2400" dirty="0">
                <a:solidFill>
                  <a:srgbClr val="C00000"/>
                </a:solidFill>
              </a:rPr>
              <a:t>2019-12-13</a:t>
            </a:r>
          </a:p>
          <a:p>
            <a:r>
              <a:rPr lang="nb-NO" sz="2400" dirty="0" err="1">
                <a:solidFill>
                  <a:srgbClr val="C00000"/>
                </a:solidFill>
              </a:rPr>
              <a:t>Version</a:t>
            </a:r>
            <a:r>
              <a:rPr lang="nb-NO" sz="2400" dirty="0">
                <a:solidFill>
                  <a:srgbClr val="C00000"/>
                </a:solidFill>
              </a:rPr>
              <a:t> 1.0</a:t>
            </a:r>
          </a:p>
          <a:p>
            <a:endParaRPr lang="en-US" dirty="0"/>
          </a:p>
        </p:txBody>
      </p:sp>
      <p:pic>
        <p:nvPicPr>
          <p:cNvPr id="5" name="Bilde 4" descr="132nd logo.png"/>
          <p:cNvPicPr>
            <a:picLocks noChangeAspect="1"/>
          </p:cNvPicPr>
          <p:nvPr/>
        </p:nvPicPr>
        <p:blipFill>
          <a:blip r:embed="rId3" cstate="print"/>
          <a:stretch>
            <a:fillRect/>
          </a:stretch>
        </p:blipFill>
        <p:spPr>
          <a:xfrm>
            <a:off x="6224185" y="12700"/>
            <a:ext cx="633815" cy="649308"/>
          </a:xfrm>
          <a:prstGeom prst="rect">
            <a:avLst/>
          </a:prstGeom>
        </p:spPr>
      </p:pic>
      <p:pic>
        <p:nvPicPr>
          <p:cNvPr id="3074" name="Picture 2" descr="C:\Users\Sjefen\Desktop\132nd-388th_vFG_logo.png"/>
          <p:cNvPicPr>
            <a:picLocks noChangeAspect="1" noChangeArrowheads="1"/>
          </p:cNvPicPr>
          <p:nvPr/>
        </p:nvPicPr>
        <p:blipFill>
          <a:blip r:embed="rId4" cstate="print"/>
          <a:srcRect/>
          <a:stretch>
            <a:fillRect/>
          </a:stretch>
        </p:blipFill>
        <p:spPr bwMode="auto">
          <a:xfrm>
            <a:off x="2420888" y="1259632"/>
            <a:ext cx="1964060" cy="234238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NORMAL OPERATIONS</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3199425951"/>
              </p:ext>
            </p:extLst>
          </p:nvPr>
        </p:nvGraphicFramePr>
        <p:xfrm>
          <a:off x="0" y="1195440"/>
          <a:ext cx="3571876" cy="6139200"/>
        </p:xfrm>
        <a:graphic>
          <a:graphicData uri="http://schemas.openxmlformats.org/drawingml/2006/table">
            <a:tbl>
              <a:tblPr bandRow="1">
                <a:tableStyleId>{9D7B26C5-4107-4FEC-AEDC-1716B250A1EF}</a:tableStyleId>
              </a:tblPr>
              <a:tblGrid>
                <a:gridCol w="1822373">
                  <a:extLst>
                    <a:ext uri="{9D8B030D-6E8A-4147-A177-3AD203B41FA5}">
                      <a16:colId xmlns:a16="http://schemas.microsoft.com/office/drawing/2014/main" val="20000"/>
                    </a:ext>
                  </a:extLst>
                </a:gridCol>
                <a:gridCol w="1749503">
                  <a:extLst>
                    <a:ext uri="{9D8B030D-6E8A-4147-A177-3AD203B41FA5}">
                      <a16:colId xmlns:a16="http://schemas.microsoft.com/office/drawing/2014/main"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TAKE</a:t>
                      </a:r>
                      <a:r>
                        <a:rPr lang="nb-NO" sz="1400" b="1" baseline="0" dirty="0">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WIPEOUT…………...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CLEAR</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RPM………………….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90%</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ENG.</a:t>
                      </a:r>
                      <a:r>
                        <a:rPr lang="nb-NO" sz="1400" b="1" baseline="0" dirty="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GREEN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NWS………………….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 (70KTS)</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CLIMB OUT</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GEAR………………..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UP</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ENGINE …………….</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GREEN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FUEL…………………</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FEED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LANDING LIGHT…..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DRIFT CO…………...</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BACKUP AVIONICS.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AAR</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MASTER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nb-NO" sz="1400" b="1" kern="1200" dirty="0">
                          <a:solidFill>
                            <a:schemeClr val="bg1">
                              <a:lumMod val="65000"/>
                            </a:schemeClr>
                          </a:solidFill>
                          <a:latin typeface="Arial" pitchFamily="34" charset="0"/>
                          <a:ea typeface="+mn-ea"/>
                          <a:cs typeface="Arial" pitchFamily="34" charset="0"/>
                        </a:rPr>
                        <a:t>SAFE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13"/>
                  </a:ext>
                </a:extLst>
              </a:tr>
              <a:tr h="299240">
                <a:tc>
                  <a:txBody>
                    <a:bodyPr/>
                    <a:lstStyle/>
                    <a:p>
                      <a:pPr algn="l"/>
                      <a:r>
                        <a:rPr lang="nb-NO" sz="1400" b="1" dirty="0">
                          <a:solidFill>
                            <a:schemeClr val="bg1">
                              <a:lumMod val="65000"/>
                            </a:schemeClr>
                          </a:solidFill>
                          <a:latin typeface="Arial" pitchFamily="34" charset="0"/>
                          <a:cs typeface="Arial" pitchFamily="34" charset="0"/>
                        </a:rPr>
                        <a:t>LASER</a:t>
                      </a:r>
                      <a:r>
                        <a:rPr lang="nb-NO" sz="1400" b="1" baseline="0" dirty="0">
                          <a:solidFill>
                            <a:schemeClr val="bg1">
                              <a:lumMod val="65000"/>
                            </a:schemeClr>
                          </a:solidFill>
                          <a:latin typeface="Arial" pitchFamily="34" charset="0"/>
                          <a:cs typeface="Arial" pitchFamily="34" charset="0"/>
                        </a:rPr>
                        <a:t>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dirty="0">
                          <a:solidFill>
                            <a:schemeClr val="bg1">
                              <a:lumMod val="65000"/>
                            </a:schemeClr>
                          </a:solidFill>
                          <a:latin typeface="Arial" pitchFamily="34" charset="0"/>
                          <a:cs typeface="Arial" pitchFamily="34" charset="0"/>
                        </a:rPr>
                        <a:t>SMS………………….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WPN</a:t>
                      </a:r>
                      <a:r>
                        <a:rPr lang="nb-NO" sz="1400" b="1" baseline="0" dirty="0">
                          <a:solidFill>
                            <a:schemeClr val="bg1">
                              <a:lumMod val="65000"/>
                            </a:schemeClr>
                          </a:solidFill>
                          <a:latin typeface="Arial" pitchFamily="34" charset="0"/>
                          <a:cs typeface="Arial" pitchFamily="34" charset="0"/>
                        </a:rPr>
                        <a:t> SAFE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dirty="0">
                          <a:solidFill>
                            <a:schemeClr val="bg1">
                              <a:lumMod val="65000"/>
                            </a:schemeClr>
                          </a:solidFill>
                          <a:latin typeface="Arial" pitchFamily="34" charset="0"/>
                          <a:cs typeface="Arial" pitchFamily="34" charset="0"/>
                        </a:rPr>
                        <a:t>CMDS………………..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r>
                        <a:rPr lang="nb-NO" sz="1400" b="1" dirty="0">
                          <a:solidFill>
                            <a:schemeClr val="bg1">
                              <a:lumMod val="65000"/>
                            </a:schemeClr>
                          </a:solidFill>
                          <a:latin typeface="Arial" pitchFamily="34" charset="0"/>
                          <a:cs typeface="Arial" pitchFamily="34" charset="0"/>
                        </a:rPr>
                        <a:t>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r>
                        <a:rPr lang="nb-NO" sz="1400" b="1" dirty="0">
                          <a:solidFill>
                            <a:schemeClr val="bg1">
                              <a:lumMod val="65000"/>
                            </a:schemeClr>
                          </a:solidFill>
                          <a:latin typeface="Arial" pitchFamily="34" charset="0"/>
                          <a:cs typeface="Arial" pitchFamily="34" charset="0"/>
                        </a:rPr>
                        <a:t>EMITTERS………….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r>
                        <a:rPr lang="nb-NO" sz="1400" b="1" dirty="0">
                          <a:solidFill>
                            <a:schemeClr val="bg1">
                              <a:lumMod val="65000"/>
                            </a:schemeClr>
                          </a:solidFill>
                          <a:latin typeface="Arial" pitchFamily="34" charset="0"/>
                          <a:cs typeface="Arial" pitchFamily="34" charset="0"/>
                        </a:rPr>
                        <a:t>LIGHTS……………...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graphicFrame>
        <p:nvGraphicFramePr>
          <p:cNvPr id="4" name="Tabell 3"/>
          <p:cNvGraphicFramePr>
            <a:graphicFrameLocks noGrp="1"/>
          </p:cNvGraphicFramePr>
          <p:nvPr>
            <p:extLst>
              <p:ext uri="{D42A27DB-BD31-4B8C-83A1-F6EECF244321}">
                <p14:modId xmlns:p14="http://schemas.microsoft.com/office/powerpoint/2010/main" val="2251543244"/>
              </p:ext>
            </p:extLst>
          </p:nvPr>
        </p:nvGraphicFramePr>
        <p:xfrm>
          <a:off x="3571876" y="1201714"/>
          <a:ext cx="3286124" cy="7980960"/>
        </p:xfrm>
        <a:graphic>
          <a:graphicData uri="http://schemas.openxmlformats.org/drawingml/2006/table">
            <a:tbl>
              <a:tblPr bandRow="1">
                <a:tableStyleId>{9D7B26C5-4107-4FEC-AEDC-1716B250A1EF}</a:tableStyleId>
              </a:tblPr>
              <a:tblGrid>
                <a:gridCol w="2071702">
                  <a:extLst>
                    <a:ext uri="{9D8B030D-6E8A-4147-A177-3AD203B41FA5}">
                      <a16:colId xmlns:a16="http://schemas.microsoft.com/office/drawing/2014/main" val="20000"/>
                    </a:ext>
                  </a:extLst>
                </a:gridCol>
                <a:gridCol w="1214422">
                  <a:extLst>
                    <a:ext uri="{9D8B030D-6E8A-4147-A177-3AD203B41FA5}">
                      <a16:colId xmlns:a16="http://schemas.microsoft.com/office/drawing/2014/main" val="20001"/>
                    </a:ext>
                  </a:extLst>
                </a:gridCol>
              </a:tblGrid>
              <a:tr h="299240">
                <a:tc gridSpan="2">
                  <a:txBody>
                    <a:bodyPr/>
                    <a:lstStyle/>
                    <a:p>
                      <a:pPr algn="ctr"/>
                      <a:r>
                        <a:rPr lang="nb-NO" sz="1400" b="1" kern="1200" dirty="0">
                          <a:solidFill>
                            <a:schemeClr val="bg1">
                              <a:lumMod val="65000"/>
                            </a:schemeClr>
                          </a:solidFill>
                          <a:latin typeface="Arial" pitchFamily="34" charset="0"/>
                          <a:ea typeface="+mn-ea"/>
                          <a:cs typeface="Arial" pitchFamily="34" charset="0"/>
                        </a:rPr>
                        <a:t>DECENT</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FUEL CHECK…………..</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BALANCE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LANDING LIGHT………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SWITCHES……………..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TGP……………………...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STOW</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ATIS……………………...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ILS/TACAN……………..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kern="1200" dirty="0">
                          <a:solidFill>
                            <a:schemeClr val="bg1">
                              <a:lumMod val="65000"/>
                            </a:schemeClr>
                          </a:solidFill>
                          <a:latin typeface="Arial" pitchFamily="34" charset="0"/>
                          <a:ea typeface="+mn-ea"/>
                          <a:cs typeface="Arial" pitchFamily="34" charset="0"/>
                        </a:rPr>
                        <a:t>PROGRAM</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CRS/HDG……………….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FINAL SPEED………….</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COMPUTE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CLEAR COMPLETE</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PROBE</a:t>
                      </a:r>
                      <a:r>
                        <a:rPr lang="nb-NO" sz="1400" b="1" baseline="0" dirty="0">
                          <a:solidFill>
                            <a:schemeClr val="bg1">
                              <a:lumMod val="65000"/>
                            </a:schemeClr>
                          </a:solidFill>
                          <a:latin typeface="Arial" pitchFamily="34" charset="0"/>
                          <a:cs typeface="Arial" pitchFamily="34" charset="0"/>
                        </a:rPr>
                        <a:t> HEAT………….</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ECM PWR………………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a:txBody>
                    <a:bodyPr/>
                    <a:lstStyle/>
                    <a:p>
                      <a:pPr algn="l"/>
                      <a:r>
                        <a:rPr lang="nb-NO" sz="1400" b="1" dirty="0">
                          <a:solidFill>
                            <a:schemeClr val="bg1">
                              <a:lumMod val="65000"/>
                            </a:schemeClr>
                          </a:solidFill>
                          <a:latin typeface="Arial" pitchFamily="34" charset="0"/>
                          <a:cs typeface="Arial" pitchFamily="34" charset="0"/>
                        </a:rPr>
                        <a:t>SPEED BRAKES…….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CLOSED</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400" b="1" dirty="0">
                          <a:solidFill>
                            <a:schemeClr val="bg1">
                              <a:lumMod val="65000"/>
                            </a:schemeClr>
                          </a:solidFill>
                          <a:latin typeface="Arial" pitchFamily="34" charset="0"/>
                          <a:cs typeface="Arial" pitchFamily="34" charset="0"/>
                        </a:rPr>
                        <a:t>IFF……………………….</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STBY</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dirty="0">
                          <a:solidFill>
                            <a:schemeClr val="bg1">
                              <a:lumMod val="65000"/>
                            </a:schemeClr>
                          </a:solidFill>
                          <a:latin typeface="Arial" pitchFamily="34" charset="0"/>
                          <a:cs typeface="Arial" pitchFamily="34" charset="0"/>
                        </a:rPr>
                        <a:t>LANDING</a:t>
                      </a:r>
                      <a:r>
                        <a:rPr lang="nb-NO" sz="1400" b="1" baseline="0" dirty="0">
                          <a:solidFill>
                            <a:schemeClr val="bg1">
                              <a:lumMod val="65000"/>
                            </a:schemeClr>
                          </a:solidFill>
                          <a:latin typeface="Arial" pitchFamily="34" charset="0"/>
                          <a:cs typeface="Arial" pitchFamily="34" charset="0"/>
                        </a:rPr>
                        <a:t> LIGHTS ……</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TAXI</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dirty="0">
                          <a:solidFill>
                            <a:schemeClr val="bg1">
                              <a:lumMod val="65000"/>
                            </a:schemeClr>
                          </a:solidFill>
                          <a:latin typeface="Arial" pitchFamily="34" charset="0"/>
                          <a:cs typeface="Arial" pitchFamily="34" charset="0"/>
                        </a:rPr>
                        <a:t>ANTI</a:t>
                      </a:r>
                      <a:r>
                        <a:rPr lang="nb-NO" sz="1400" b="1" baseline="0" dirty="0">
                          <a:solidFill>
                            <a:schemeClr val="bg1">
                              <a:lumMod val="65000"/>
                            </a:schemeClr>
                          </a:solidFill>
                          <a:latin typeface="Arial" pitchFamily="34" charset="0"/>
                          <a:cs typeface="Arial" pitchFamily="34" charset="0"/>
                        </a:rPr>
                        <a:t> COLLISION……...</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SHUTDOWN</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r>
                        <a:rPr lang="nb-NO" sz="1400" b="1" dirty="0">
                          <a:solidFill>
                            <a:schemeClr val="bg1">
                              <a:lumMod val="65000"/>
                            </a:schemeClr>
                          </a:solidFill>
                          <a:latin typeface="Arial" pitchFamily="34" charset="0"/>
                          <a:cs typeface="Arial" pitchFamily="34" charset="0"/>
                        </a:rPr>
                        <a:t>EGI……………………….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r>
                        <a:rPr lang="nb-NO" sz="1400" b="1" dirty="0">
                          <a:solidFill>
                            <a:schemeClr val="bg1">
                              <a:lumMod val="65000"/>
                            </a:schemeClr>
                          </a:solidFill>
                          <a:latin typeface="Arial" pitchFamily="34" charset="0"/>
                          <a:cs typeface="Arial" pitchFamily="34" charset="0"/>
                        </a:rPr>
                        <a:t>AVIONICS………………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r>
                        <a:rPr lang="nb-NO" sz="1400" b="1" dirty="0">
                          <a:solidFill>
                            <a:schemeClr val="bg1">
                              <a:lumMod val="65000"/>
                            </a:schemeClr>
                          </a:solidFill>
                          <a:latin typeface="Arial" pitchFamily="34" charset="0"/>
                          <a:cs typeface="Arial" pitchFamily="34" charset="0"/>
                        </a:rPr>
                        <a:t>THROTTLE……………..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r>
                        <a:rPr lang="nb-NO" sz="1400" b="1" dirty="0">
                          <a:solidFill>
                            <a:schemeClr val="bg1">
                              <a:lumMod val="65000"/>
                            </a:schemeClr>
                          </a:solidFill>
                          <a:latin typeface="Arial" pitchFamily="34" charset="0"/>
                          <a:cs typeface="Arial" pitchFamily="34" charset="0"/>
                        </a:rPr>
                        <a:t>JFS RUN LIGHT……….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r>
                        <a:rPr lang="nb-NO" sz="1400" b="1" dirty="0">
                          <a:solidFill>
                            <a:schemeClr val="bg1">
                              <a:lumMod val="65000"/>
                            </a:schemeClr>
                          </a:solidFill>
                          <a:latin typeface="Arial" pitchFamily="34" charset="0"/>
                          <a:cs typeface="Arial" pitchFamily="34" charset="0"/>
                        </a:rPr>
                        <a:t>EP GEN/EPU PMG…….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r>
                        <a:rPr lang="nb-NO" sz="1400" b="1" dirty="0">
                          <a:solidFill>
                            <a:schemeClr val="bg1">
                              <a:lumMod val="65000"/>
                            </a:schemeClr>
                          </a:solidFill>
                          <a:latin typeface="Arial" pitchFamily="34" charset="0"/>
                          <a:cs typeface="Arial" pitchFamily="34" charset="0"/>
                        </a:rPr>
                        <a:t>MAIN PWR……………...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r>
                        <a:rPr lang="nb-NO" sz="1400" b="1" dirty="0">
                          <a:solidFill>
                            <a:schemeClr val="bg1">
                              <a:lumMod val="65000"/>
                            </a:schemeClr>
                          </a:solidFill>
                          <a:latin typeface="Arial" pitchFamily="34" charset="0"/>
                          <a:cs typeface="Arial" pitchFamily="34" charset="0"/>
                        </a:rPr>
                        <a:t>OXYGEN………………..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9240">
                <a:tc>
                  <a:txBody>
                    <a:bodyPr/>
                    <a:lstStyle/>
                    <a:p>
                      <a:pPr algn="l"/>
                      <a:r>
                        <a:rPr lang="nb-NO" sz="1400" b="1" dirty="0">
                          <a:solidFill>
                            <a:schemeClr val="bg1">
                              <a:lumMod val="65000"/>
                            </a:schemeClr>
                          </a:solidFill>
                          <a:latin typeface="Arial" pitchFamily="34" charset="0"/>
                          <a:cs typeface="Arial" pitchFamily="34" charset="0"/>
                        </a:rPr>
                        <a:t>CANOPY………………..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OPEN</a:t>
                      </a:r>
                    </a:p>
                  </a:txBody>
                  <a:tcPr marL="3600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COMBAT OPERATIONS</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95440"/>
          <a:ext cx="3571876" cy="5645040"/>
        </p:xfrm>
        <a:graphic>
          <a:graphicData uri="http://schemas.openxmlformats.org/drawingml/2006/table">
            <a:tbl>
              <a:tblPr bandRow="1">
                <a:tableStyleId>{9D7B26C5-4107-4FEC-AEDC-1716B250A1EF}</a:tableStyleId>
              </a:tblPr>
              <a:tblGrid>
                <a:gridCol w="1822373">
                  <a:extLst>
                    <a:ext uri="{9D8B030D-6E8A-4147-A177-3AD203B41FA5}">
                      <a16:colId xmlns:a16="http://schemas.microsoft.com/office/drawing/2014/main" val="20000"/>
                    </a:ext>
                  </a:extLst>
                </a:gridCol>
                <a:gridCol w="1749503">
                  <a:extLst>
                    <a:ext uri="{9D8B030D-6E8A-4147-A177-3AD203B41FA5}">
                      <a16:colId xmlns:a16="http://schemas.microsoft.com/office/drawing/2014/main"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FENCE</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MASTER</a:t>
                      </a:r>
                      <a:r>
                        <a:rPr lang="nb-NO" sz="1400" b="1" baseline="0" dirty="0">
                          <a:solidFill>
                            <a:schemeClr val="bg1">
                              <a:lumMod val="65000"/>
                            </a:schemeClr>
                          </a:solidFill>
                          <a:latin typeface="Arial" pitchFamily="34" charset="0"/>
                          <a:cs typeface="Arial" pitchFamily="34" charset="0"/>
                        </a:rPr>
                        <a:t> MODE……</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MASTER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RADAR………………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a:t>
                      </a:r>
                      <a:r>
                        <a:rPr lang="nb-NO" sz="1400" b="1" baseline="0" dirty="0">
                          <a:solidFill>
                            <a:schemeClr val="bg1">
                              <a:lumMod val="65000"/>
                            </a:schemeClr>
                          </a:solidFill>
                          <a:latin typeface="Arial" pitchFamily="34" charset="0"/>
                          <a:cs typeface="Arial" pitchFamily="34" charset="0"/>
                        </a:rPr>
                        <a:t>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LASER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CHAFF/FLARES…...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i="1" dirty="0">
                          <a:solidFill>
                            <a:schemeClr val="bg1">
                              <a:lumMod val="65000"/>
                            </a:schemeClr>
                          </a:solidFill>
                          <a:latin typeface="Arial" pitchFamily="34" charset="0"/>
                          <a:cs typeface="Arial" pitchFamily="34" charset="0"/>
                        </a:rPr>
                        <a:t>* ECM JAMMER……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i="0" dirty="0">
                          <a:solidFill>
                            <a:schemeClr val="bg1">
                              <a:lumMod val="65000"/>
                            </a:schemeClr>
                          </a:solidFill>
                          <a:latin typeface="Arial" pitchFamily="34" charset="0"/>
                          <a:cs typeface="Arial" pitchFamily="34" charset="0"/>
                        </a:rPr>
                        <a:t>RWR…………………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CHECK</a:t>
                      </a:r>
                      <a:r>
                        <a:rPr lang="nb-NO" sz="1400" b="1" i="0" baseline="0" dirty="0">
                          <a:solidFill>
                            <a:schemeClr val="bg1">
                              <a:lumMod val="65000"/>
                            </a:schemeClr>
                          </a:solidFill>
                          <a:latin typeface="Arial" pitchFamily="34" charset="0"/>
                          <a:cs typeface="Arial" pitchFamily="34" charset="0"/>
                        </a:rPr>
                        <a:t> ON</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i="0" dirty="0">
                          <a:solidFill>
                            <a:schemeClr val="bg1">
                              <a:lumMod val="65000"/>
                            </a:schemeClr>
                          </a:solidFill>
                          <a:latin typeface="Arial" pitchFamily="34" charset="0"/>
                          <a:cs typeface="Arial" pitchFamily="34" charset="0"/>
                        </a:rPr>
                        <a:t>HMDS………………..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IR COOL…………….</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TGP…………………..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a:txBody>
                    <a:bodyPr/>
                    <a:lstStyle/>
                    <a:p>
                      <a:pPr algn="l"/>
                      <a:r>
                        <a:rPr lang="nb-NO" sz="1400" b="1" dirty="0">
                          <a:solidFill>
                            <a:schemeClr val="bg1">
                              <a:lumMod val="65000"/>
                            </a:schemeClr>
                          </a:solidFill>
                          <a:latin typeface="Arial" pitchFamily="34" charset="0"/>
                          <a:cs typeface="Arial" pitchFamily="34" charset="0"/>
                        </a:rPr>
                        <a:t>AGM65 PWR………..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A-G</a:t>
                      </a:r>
                      <a:r>
                        <a:rPr lang="nb-NO" sz="1400" b="1" baseline="0" dirty="0">
                          <a:solidFill>
                            <a:schemeClr val="bg1">
                              <a:lumMod val="65000"/>
                            </a:schemeClr>
                          </a:solidFill>
                          <a:latin typeface="Arial" pitchFamily="34" charset="0"/>
                          <a:cs typeface="Arial" pitchFamily="34" charset="0"/>
                        </a:rPr>
                        <a:t> WEAPONS…….</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r>
                        <a:rPr lang="nb-NO" sz="1400" b="1" baseline="0" dirty="0">
                          <a:solidFill>
                            <a:schemeClr val="bg1">
                              <a:lumMod val="65000"/>
                            </a:schemeClr>
                          </a:solidFill>
                          <a:latin typeface="Arial" pitchFamily="34" charset="0"/>
                          <a:cs typeface="Arial" pitchFamily="34" charset="0"/>
                        </a:rPr>
                        <a:t> RELEASE PARAMTERS</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400" b="1" dirty="0">
                          <a:solidFill>
                            <a:schemeClr val="bg1">
                              <a:lumMod val="65000"/>
                            </a:schemeClr>
                          </a:solidFill>
                          <a:latin typeface="Arial" pitchFamily="34" charset="0"/>
                          <a:cs typeface="Arial" pitchFamily="34" charset="0"/>
                        </a:rPr>
                        <a:t>THREAT&amp;MSL VOLUME…………….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baseline="0" dirty="0">
                          <a:solidFill>
                            <a:schemeClr val="bg1">
                              <a:lumMod val="65000"/>
                            </a:schemeClr>
                          </a:solidFill>
                          <a:latin typeface="Arial" pitchFamily="34" charset="0"/>
                          <a:cs typeface="Arial" pitchFamily="34" charset="0"/>
                        </a:rPr>
                        <a:t>                                    SET</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dirty="0">
                          <a:solidFill>
                            <a:schemeClr val="bg1">
                              <a:lumMod val="65000"/>
                            </a:schemeClr>
                          </a:solidFill>
                          <a:latin typeface="Arial" pitchFamily="34" charset="0"/>
                          <a:cs typeface="Arial" pitchFamily="34" charset="0"/>
                        </a:rPr>
                        <a:t>STORES CONFIG….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CONFIG</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dirty="0">
                          <a:solidFill>
                            <a:schemeClr val="bg1">
                              <a:lumMod val="65000"/>
                            </a:schemeClr>
                          </a:solidFill>
                          <a:latin typeface="Arial" pitchFamily="34" charset="0"/>
                          <a:cs typeface="Arial" pitchFamily="34" charset="0"/>
                        </a:rPr>
                        <a:t>LIGHTS……………...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val="2251543244"/>
              </p:ext>
            </p:extLst>
          </p:nvPr>
        </p:nvGraphicFramePr>
        <p:xfrm>
          <a:off x="3571876" y="1194876"/>
          <a:ext cx="3286124" cy="4510800"/>
        </p:xfrm>
        <a:graphic>
          <a:graphicData uri="http://schemas.openxmlformats.org/drawingml/2006/table">
            <a:tbl>
              <a:tblPr bandRow="1">
                <a:tableStyleId>{9D7B26C5-4107-4FEC-AEDC-1716B250A1EF}</a:tableStyleId>
              </a:tblPr>
              <a:tblGrid>
                <a:gridCol w="1676582">
                  <a:extLst>
                    <a:ext uri="{9D8B030D-6E8A-4147-A177-3AD203B41FA5}">
                      <a16:colId xmlns:a16="http://schemas.microsoft.com/office/drawing/2014/main" val="20000"/>
                    </a:ext>
                  </a:extLst>
                </a:gridCol>
                <a:gridCol w="1609542">
                  <a:extLst>
                    <a:ext uri="{9D8B030D-6E8A-4147-A177-3AD203B41FA5}">
                      <a16:colId xmlns:a16="http://schemas.microsoft.com/office/drawing/2014/main"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A-G</a:t>
                      </a:r>
                      <a:r>
                        <a:rPr lang="nb-NO" sz="1400" b="1" baseline="0" dirty="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alpha val="20000"/>
                      </a:schemeClr>
                    </a:solidFill>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A-G MODE………..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SELECT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MASTER</a:t>
                      </a:r>
                      <a:r>
                        <a:rPr lang="nb-NO" sz="1400" b="1" baseline="0" dirty="0">
                          <a:solidFill>
                            <a:schemeClr val="bg1">
                              <a:lumMod val="65000"/>
                            </a:schemeClr>
                          </a:solidFill>
                          <a:latin typeface="Arial" pitchFamily="34" charset="0"/>
                          <a:cs typeface="Arial" pitchFamily="34" charset="0"/>
                        </a:rPr>
                        <a:t> ARM……</a:t>
                      </a:r>
                      <a:endParaRPr lang="nb-NO" sz="14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LASER ARM……...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ORDNANCE………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SELECTED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PROFILE………….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CMDS ……………..</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SOI / SPI…………..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CCIP / CCRP……..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a:t>
                      </a:r>
                      <a:r>
                        <a:rPr lang="nb-NO" sz="1400" b="1" baseline="0" dirty="0">
                          <a:solidFill>
                            <a:schemeClr val="bg1">
                              <a:lumMod val="65000"/>
                            </a:schemeClr>
                          </a:solidFill>
                          <a:latin typeface="Arial" pitchFamily="34" charset="0"/>
                          <a:cs typeface="Arial" pitchFamily="34" charset="0"/>
                        </a:rPr>
                        <a:t> REQ</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ATTACK BRIEF…..</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EGRESS</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OPS CHECK……...</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PERFORM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a:txBody>
                    <a:bodyPr/>
                    <a:lstStyle/>
                    <a:p>
                      <a:pPr algn="l"/>
                      <a:r>
                        <a:rPr lang="nb-NO" sz="1400" b="1" dirty="0">
                          <a:solidFill>
                            <a:schemeClr val="bg1">
                              <a:lumMod val="65000"/>
                            </a:schemeClr>
                          </a:solidFill>
                          <a:latin typeface="Arial" pitchFamily="34" charset="0"/>
                          <a:cs typeface="Arial" pitchFamily="34" charset="0"/>
                        </a:rPr>
                        <a:t>BUDDY CHECK….</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PERFORM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BDA/INFLIGHT REP………………..</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TRANSMIT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1" name="Tittel 1">
            <a:extLst>
              <a:ext uri="{FF2B5EF4-FFF2-40B4-BE49-F238E27FC236}">
                <a16:creationId xmlns:a16="http://schemas.microsoft.com/office/drawing/2014/main"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a16="http://schemas.microsoft.com/office/drawing/2014/main" id="{3760E548-1770-4DFC-87C5-1569F80BBCDC}"/>
              </a:ext>
            </a:extLst>
          </p:cNvPr>
          <p:cNvGraphicFramePr>
            <a:graphicFrameLocks noGrp="1"/>
          </p:cNvGraphicFramePr>
          <p:nvPr>
            <p:extLst>
              <p:ext uri="{D42A27DB-BD31-4B8C-83A1-F6EECF244321}">
                <p14:modId xmlns:p14="http://schemas.microsoft.com/office/powerpoint/2010/main"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8176870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1689787"/>
                  </a:ext>
                </a:extLst>
              </a:tr>
            </a:tbl>
          </a:graphicData>
        </a:graphic>
      </p:graphicFrame>
    </p:spTree>
    <p:extLst>
      <p:ext uri="{BB962C8B-B14F-4D97-AF65-F5344CB8AC3E}">
        <p14:creationId xmlns:p14="http://schemas.microsoft.com/office/powerpoint/2010/main" val="10283718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4404371"/>
                  </a:ext>
                </a:extLst>
              </a:tr>
            </a:tbl>
          </a:graphicData>
        </a:graphic>
      </p:graphicFrame>
    </p:spTree>
    <p:extLst>
      <p:ext uri="{BB962C8B-B14F-4D97-AF65-F5344CB8AC3E}">
        <p14:creationId xmlns:p14="http://schemas.microsoft.com/office/powerpoint/2010/main" val="25719868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635065"/>
                  </a:ext>
                </a:extLst>
              </a:tr>
            </a:tbl>
          </a:graphicData>
        </a:graphic>
      </p:graphicFrame>
    </p:spTree>
    <p:extLst>
      <p:ext uri="{BB962C8B-B14F-4D97-AF65-F5344CB8AC3E}">
        <p14:creationId xmlns:p14="http://schemas.microsoft.com/office/powerpoint/2010/main" val="19415911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a16="http://schemas.microsoft.com/office/drawing/2014/main" val="20000"/>
                    </a:ext>
                  </a:extLst>
                </a:gridCol>
                <a:gridCol w="1354241">
                  <a:extLst>
                    <a:ext uri="{9D8B030D-6E8A-4147-A177-3AD203B41FA5}">
                      <a16:colId xmlns:a16="http://schemas.microsoft.com/office/drawing/2014/main"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a16="http://schemas.microsoft.com/office/drawing/2014/main"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6683804"/>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a16="http://schemas.microsoft.com/office/drawing/2014/main" val="20000"/>
                    </a:ext>
                  </a:extLst>
                </a:gridCol>
                <a:gridCol w="1412775">
                  <a:extLst>
                    <a:ext uri="{9D8B030D-6E8A-4147-A177-3AD203B41FA5}">
                      <a16:colId xmlns:a16="http://schemas.microsoft.com/office/drawing/2014/main"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a16="http://schemas.microsoft.com/office/drawing/2014/main"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sp>
        <p:nvSpPr>
          <p:cNvPr id="5" name="TekstSylinder 3">
            <a:extLst>
              <a:ext uri="{FF2B5EF4-FFF2-40B4-BE49-F238E27FC236}">
                <a16:creationId xmlns:a16="http://schemas.microsoft.com/office/drawing/2014/main" id="{088B27FA-9870-46F5-B047-DFD181ACC52B}"/>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bl>
          </a:graphicData>
        </a:graphic>
      </p:graphicFrame>
      <p:sp>
        <p:nvSpPr>
          <p:cNvPr id="4" name="TekstSylinder 3">
            <a:extLst>
              <a:ext uri="{FF2B5EF4-FFF2-40B4-BE49-F238E27FC236}">
                <a16:creationId xmlns:a16="http://schemas.microsoft.com/office/drawing/2014/main" id="{4D8EA97F-8CB8-4A4C-81E9-70C2D70AC3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
        <p:nvSpPr>
          <p:cNvPr id="6" name="TekstSylinder 3">
            <a:extLst>
              <a:ext uri="{FF2B5EF4-FFF2-40B4-BE49-F238E27FC236}">
                <a16:creationId xmlns:a16="http://schemas.microsoft.com/office/drawing/2014/main" id="{9E5CF5EF-E2CD-46BD-9ED1-7A7143115B0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Authentication</a:t>
            </a:r>
            <a:r>
              <a:rPr lang="nb-NO" dirty="0"/>
              <a:t> </a:t>
            </a:r>
            <a:r>
              <a:rPr lang="nb-NO" dirty="0" err="1"/>
              <a:t>table</a:t>
            </a:r>
            <a:r>
              <a:rPr lang="nb-NO" dirty="0"/>
              <a:t>: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a16="http://schemas.microsoft.com/office/drawing/2014/main" val="20000"/>
                    </a:ext>
                  </a:extLst>
                </a:gridCol>
                <a:gridCol w="194094">
                  <a:extLst>
                    <a:ext uri="{9D8B030D-6E8A-4147-A177-3AD203B41FA5}">
                      <a16:colId xmlns:a16="http://schemas.microsoft.com/office/drawing/2014/main" val="20001"/>
                    </a:ext>
                  </a:extLst>
                </a:gridCol>
                <a:gridCol w="194094">
                  <a:extLst>
                    <a:ext uri="{9D8B030D-6E8A-4147-A177-3AD203B41FA5}">
                      <a16:colId xmlns:a16="http://schemas.microsoft.com/office/drawing/2014/main" val="20002"/>
                    </a:ext>
                  </a:extLst>
                </a:gridCol>
                <a:gridCol w="194094">
                  <a:extLst>
                    <a:ext uri="{9D8B030D-6E8A-4147-A177-3AD203B41FA5}">
                      <a16:colId xmlns:a16="http://schemas.microsoft.com/office/drawing/2014/main" val="20003"/>
                    </a:ext>
                  </a:extLst>
                </a:gridCol>
                <a:gridCol w="161747">
                  <a:extLst>
                    <a:ext uri="{9D8B030D-6E8A-4147-A177-3AD203B41FA5}">
                      <a16:colId xmlns:a16="http://schemas.microsoft.com/office/drawing/2014/main" val="20004"/>
                    </a:ext>
                  </a:extLst>
                </a:gridCol>
                <a:gridCol w="194094">
                  <a:extLst>
                    <a:ext uri="{9D8B030D-6E8A-4147-A177-3AD203B41FA5}">
                      <a16:colId xmlns:a16="http://schemas.microsoft.com/office/drawing/2014/main" val="20005"/>
                    </a:ext>
                  </a:extLst>
                </a:gridCol>
                <a:gridCol w="194094">
                  <a:extLst>
                    <a:ext uri="{9D8B030D-6E8A-4147-A177-3AD203B41FA5}">
                      <a16:colId xmlns:a16="http://schemas.microsoft.com/office/drawing/2014/main" val="20006"/>
                    </a:ext>
                  </a:extLst>
                </a:gridCol>
                <a:gridCol w="194094">
                  <a:extLst>
                    <a:ext uri="{9D8B030D-6E8A-4147-A177-3AD203B41FA5}">
                      <a16:colId xmlns:a16="http://schemas.microsoft.com/office/drawing/2014/main" val="20007"/>
                    </a:ext>
                  </a:extLst>
                </a:gridCol>
                <a:gridCol w="161747">
                  <a:extLst>
                    <a:ext uri="{9D8B030D-6E8A-4147-A177-3AD203B41FA5}">
                      <a16:colId xmlns:a16="http://schemas.microsoft.com/office/drawing/2014/main" val="20008"/>
                    </a:ext>
                  </a:extLst>
                </a:gridCol>
                <a:gridCol w="194094">
                  <a:extLst>
                    <a:ext uri="{9D8B030D-6E8A-4147-A177-3AD203B41FA5}">
                      <a16:colId xmlns:a16="http://schemas.microsoft.com/office/drawing/2014/main" val="20009"/>
                    </a:ext>
                  </a:extLst>
                </a:gridCol>
                <a:gridCol w="194094">
                  <a:extLst>
                    <a:ext uri="{9D8B030D-6E8A-4147-A177-3AD203B41FA5}">
                      <a16:colId xmlns:a16="http://schemas.microsoft.com/office/drawing/2014/main" val="20010"/>
                    </a:ext>
                  </a:extLst>
                </a:gridCol>
                <a:gridCol w="161747">
                  <a:extLst>
                    <a:ext uri="{9D8B030D-6E8A-4147-A177-3AD203B41FA5}">
                      <a16:colId xmlns:a16="http://schemas.microsoft.com/office/drawing/2014/main" val="20011"/>
                    </a:ext>
                  </a:extLst>
                </a:gridCol>
                <a:gridCol w="194094">
                  <a:extLst>
                    <a:ext uri="{9D8B030D-6E8A-4147-A177-3AD203B41FA5}">
                      <a16:colId xmlns:a16="http://schemas.microsoft.com/office/drawing/2014/main" val="20012"/>
                    </a:ext>
                  </a:extLst>
                </a:gridCol>
                <a:gridCol w="194094">
                  <a:extLst>
                    <a:ext uri="{9D8B030D-6E8A-4147-A177-3AD203B41FA5}">
                      <a16:colId xmlns:a16="http://schemas.microsoft.com/office/drawing/2014/main" val="20013"/>
                    </a:ext>
                  </a:extLst>
                </a:gridCol>
                <a:gridCol w="161747">
                  <a:extLst>
                    <a:ext uri="{9D8B030D-6E8A-4147-A177-3AD203B41FA5}">
                      <a16:colId xmlns:a16="http://schemas.microsoft.com/office/drawing/2014/main" val="20014"/>
                    </a:ext>
                  </a:extLst>
                </a:gridCol>
                <a:gridCol w="194094">
                  <a:extLst>
                    <a:ext uri="{9D8B030D-6E8A-4147-A177-3AD203B41FA5}">
                      <a16:colId xmlns:a16="http://schemas.microsoft.com/office/drawing/2014/main" val="20015"/>
                    </a:ext>
                  </a:extLst>
                </a:gridCol>
                <a:gridCol w="194094">
                  <a:extLst>
                    <a:ext uri="{9D8B030D-6E8A-4147-A177-3AD203B41FA5}">
                      <a16:colId xmlns:a16="http://schemas.microsoft.com/office/drawing/2014/main" val="20016"/>
                    </a:ext>
                  </a:extLst>
                </a:gridCol>
                <a:gridCol w="161747">
                  <a:extLst>
                    <a:ext uri="{9D8B030D-6E8A-4147-A177-3AD203B41FA5}">
                      <a16:colId xmlns:a16="http://schemas.microsoft.com/office/drawing/2014/main" val="20017"/>
                    </a:ext>
                  </a:extLst>
                </a:gridCol>
                <a:gridCol w="194094">
                  <a:extLst>
                    <a:ext uri="{9D8B030D-6E8A-4147-A177-3AD203B41FA5}">
                      <a16:colId xmlns:a16="http://schemas.microsoft.com/office/drawing/2014/main" val="20018"/>
                    </a:ext>
                  </a:extLst>
                </a:gridCol>
                <a:gridCol w="194094">
                  <a:extLst>
                    <a:ext uri="{9D8B030D-6E8A-4147-A177-3AD203B41FA5}">
                      <a16:colId xmlns:a16="http://schemas.microsoft.com/office/drawing/2014/main" val="20019"/>
                    </a:ext>
                  </a:extLst>
                </a:gridCol>
                <a:gridCol w="194094">
                  <a:extLst>
                    <a:ext uri="{9D8B030D-6E8A-4147-A177-3AD203B41FA5}">
                      <a16:colId xmlns:a16="http://schemas.microsoft.com/office/drawing/2014/main" val="20020"/>
                    </a:ext>
                  </a:extLst>
                </a:gridCol>
                <a:gridCol w="161747">
                  <a:extLst>
                    <a:ext uri="{9D8B030D-6E8A-4147-A177-3AD203B41FA5}">
                      <a16:colId xmlns:a16="http://schemas.microsoft.com/office/drawing/2014/main" val="20021"/>
                    </a:ext>
                  </a:extLst>
                </a:gridCol>
                <a:gridCol w="194094">
                  <a:extLst>
                    <a:ext uri="{9D8B030D-6E8A-4147-A177-3AD203B41FA5}">
                      <a16:colId xmlns:a16="http://schemas.microsoft.com/office/drawing/2014/main" val="20022"/>
                    </a:ext>
                  </a:extLst>
                </a:gridCol>
                <a:gridCol w="194094">
                  <a:extLst>
                    <a:ext uri="{9D8B030D-6E8A-4147-A177-3AD203B41FA5}">
                      <a16:colId xmlns:a16="http://schemas.microsoft.com/office/drawing/2014/main" val="20023"/>
                    </a:ext>
                  </a:extLst>
                </a:gridCol>
                <a:gridCol w="194094">
                  <a:extLst>
                    <a:ext uri="{9D8B030D-6E8A-4147-A177-3AD203B41FA5}">
                      <a16:colId xmlns:a16="http://schemas.microsoft.com/office/drawing/2014/main" val="20024"/>
                    </a:ext>
                  </a:extLst>
                </a:gridCol>
                <a:gridCol w="161747">
                  <a:extLst>
                    <a:ext uri="{9D8B030D-6E8A-4147-A177-3AD203B41FA5}">
                      <a16:colId xmlns:a16="http://schemas.microsoft.com/office/drawing/2014/main" val="20025"/>
                    </a:ext>
                  </a:extLst>
                </a:gridCol>
                <a:gridCol w="194094">
                  <a:extLst>
                    <a:ext uri="{9D8B030D-6E8A-4147-A177-3AD203B41FA5}">
                      <a16:colId xmlns:a16="http://schemas.microsoft.com/office/drawing/2014/main" val="20026"/>
                    </a:ext>
                  </a:extLst>
                </a:gridCol>
                <a:gridCol w="194094">
                  <a:extLst>
                    <a:ext uri="{9D8B030D-6E8A-4147-A177-3AD203B41FA5}">
                      <a16:colId xmlns:a16="http://schemas.microsoft.com/office/drawing/2014/main" val="20027"/>
                    </a:ext>
                  </a:extLst>
                </a:gridCol>
                <a:gridCol w="194094">
                  <a:extLst>
                    <a:ext uri="{9D8B030D-6E8A-4147-A177-3AD203B41FA5}">
                      <a16:colId xmlns:a16="http://schemas.microsoft.com/office/drawing/2014/main" val="20028"/>
                    </a:ext>
                  </a:extLst>
                </a:gridCol>
                <a:gridCol w="161747">
                  <a:extLst>
                    <a:ext uri="{9D8B030D-6E8A-4147-A177-3AD203B41FA5}">
                      <a16:colId xmlns:a16="http://schemas.microsoft.com/office/drawing/2014/main" val="20029"/>
                    </a:ext>
                  </a:extLst>
                </a:gridCol>
                <a:gridCol w="194094">
                  <a:extLst>
                    <a:ext uri="{9D8B030D-6E8A-4147-A177-3AD203B41FA5}">
                      <a16:colId xmlns:a16="http://schemas.microsoft.com/office/drawing/2014/main" val="20030"/>
                    </a:ext>
                  </a:extLst>
                </a:gridCol>
                <a:gridCol w="194094">
                  <a:extLst>
                    <a:ext uri="{9D8B030D-6E8A-4147-A177-3AD203B41FA5}">
                      <a16:colId xmlns:a16="http://schemas.microsoft.com/office/drawing/2014/main" val="20031"/>
                    </a:ext>
                  </a:extLst>
                </a:gridCol>
                <a:gridCol w="161747">
                  <a:extLst>
                    <a:ext uri="{9D8B030D-6E8A-4147-A177-3AD203B41FA5}">
                      <a16:colId xmlns:a16="http://schemas.microsoft.com/office/drawing/2014/main" val="20032"/>
                    </a:ext>
                  </a:extLst>
                </a:gridCol>
                <a:gridCol w="194094">
                  <a:extLst>
                    <a:ext uri="{9D8B030D-6E8A-4147-A177-3AD203B41FA5}">
                      <a16:colId xmlns:a16="http://schemas.microsoft.com/office/drawing/2014/main" val="20033"/>
                    </a:ext>
                  </a:extLst>
                </a:gridCol>
                <a:gridCol w="194094">
                  <a:extLst>
                    <a:ext uri="{9D8B030D-6E8A-4147-A177-3AD203B41FA5}">
                      <a16:colId xmlns:a16="http://schemas.microsoft.com/office/drawing/2014/main" val="20034"/>
                    </a:ext>
                  </a:extLst>
                </a:gridCol>
                <a:gridCol w="194094">
                  <a:extLst>
                    <a:ext uri="{9D8B030D-6E8A-4147-A177-3AD203B41FA5}">
                      <a16:colId xmlns:a16="http://schemas.microsoft.com/office/drawing/2014/main"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Presets</a:t>
            </a:r>
            <a:r>
              <a:rPr lang="nb-NO" dirty="0"/>
              <a:t> ATRM v1.0</a:t>
            </a:r>
          </a:p>
        </p:txBody>
      </p:sp>
      <p:graphicFrame>
        <p:nvGraphicFramePr>
          <p:cNvPr id="4" name="Tabell 3"/>
          <p:cNvGraphicFramePr>
            <a:graphicFrameLocks noGrp="1"/>
          </p:cNvGraphicFramePr>
          <p:nvPr/>
        </p:nvGraphicFramePr>
        <p:xfrm>
          <a:off x="-1" y="1475661"/>
          <a:ext cx="6860111" cy="6624731"/>
        </p:xfrm>
        <a:graphic>
          <a:graphicData uri="http://schemas.openxmlformats.org/drawingml/2006/table">
            <a:tbl>
              <a:tblPr/>
              <a:tblGrid>
                <a:gridCol w="260649">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334424">
                  <a:extLst>
                    <a:ext uri="{9D8B030D-6E8A-4147-A177-3AD203B41FA5}">
                      <a16:colId xmlns:a16="http://schemas.microsoft.com/office/drawing/2014/main" val="20003"/>
                    </a:ext>
                  </a:extLst>
                </a:gridCol>
                <a:gridCol w="249752">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875680">
                  <a:extLst>
                    <a:ext uri="{9D8B030D-6E8A-4147-A177-3AD203B41FA5}">
                      <a16:colId xmlns:a16="http://schemas.microsoft.com/office/drawing/2014/main" val="20006"/>
                    </a:ext>
                  </a:extLst>
                </a:gridCol>
                <a:gridCol w="1475310">
                  <a:extLst>
                    <a:ext uri="{9D8B030D-6E8A-4147-A177-3AD203B41FA5}">
                      <a16:colId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1 - UHF</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2 -VHF</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98833">
                <a:tc>
                  <a:txBody>
                    <a:bodyPr/>
                    <a:lstStyle/>
                    <a:p>
                      <a:pPr algn="ctr" fontAlgn="ctr"/>
                      <a:r>
                        <a:rPr lang="nb-NO" sz="1400" b="1" i="0" u="none" strike="noStrike" dirty="0">
                          <a:solidFill>
                            <a:schemeClr val="bg1">
                              <a:lumMod val="75000"/>
                            </a:schemeClr>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310.0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Internal</a:t>
                      </a:r>
                      <a:r>
                        <a:rPr lang="nb-NO" sz="1400" b="0" i="0" u="none" strike="noStrike" dirty="0">
                          <a:solidFill>
                            <a:schemeClr val="bg1">
                              <a:lumMod val="75000"/>
                            </a:schemeClr>
                          </a:solidFill>
                          <a:latin typeface="Arial"/>
                        </a:rPr>
                        <a:t> PRI</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Internal</a:t>
                      </a:r>
                      <a:r>
                        <a:rPr lang="nb-NO" sz="1400" b="0" i="0" u="none" strike="noStrike" dirty="0">
                          <a:solidFill>
                            <a:schemeClr val="bg1">
                              <a:lumMod val="75000"/>
                            </a:schemeClr>
                          </a:solidFill>
                          <a:latin typeface="Arial"/>
                        </a:rPr>
                        <a:t>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833">
                <a:tc>
                  <a:txBody>
                    <a:bodyPr/>
                    <a:lstStyle/>
                    <a:p>
                      <a:pPr algn="ctr" fontAlgn="ctr"/>
                      <a:r>
                        <a:rPr lang="nb-NO" sz="1400" b="1" i="0" u="none" strike="noStrike" dirty="0">
                          <a:solidFill>
                            <a:schemeClr val="bg1">
                              <a:lumMod val="75000"/>
                            </a:schemeClr>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Check-in</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126.1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Dahfra</a:t>
                      </a:r>
                      <a:r>
                        <a:rPr lang="nb-NO" sz="1400" b="0" i="0" u="none" strike="noStrike" dirty="0">
                          <a:solidFill>
                            <a:schemeClr val="bg1">
                              <a:lumMod val="75000"/>
                            </a:schemeClr>
                          </a:solidFill>
                          <a:latin typeface="Arial"/>
                        </a:rPr>
                        <a:t>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833">
                <a:tc>
                  <a:txBody>
                    <a:bodyPr/>
                    <a:lstStyle/>
                    <a:p>
                      <a:pPr algn="ctr" fontAlgn="ctr"/>
                      <a:r>
                        <a:rPr lang="nb-NO" sz="1400" b="1" i="0" u="none" strike="noStrike" dirty="0">
                          <a:solidFill>
                            <a:schemeClr val="bg1">
                              <a:lumMod val="75000"/>
                            </a:schemeClr>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228.0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ORANGE10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126.2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bg1">
                              <a:lumMod val="75000"/>
                            </a:schemeClr>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Dahfra</a:t>
                      </a:r>
                      <a:r>
                        <a:rPr lang="nb-NO" sz="1400" b="0" i="0" u="none" strike="noStrike" dirty="0">
                          <a:solidFill>
                            <a:schemeClr val="bg1">
                              <a:lumMod val="75000"/>
                            </a:schemeClr>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8833">
                <a:tc>
                  <a:txBody>
                    <a:bodyPr/>
                    <a:lstStyle/>
                    <a:p>
                      <a:pPr algn="ctr" fontAlgn="ctr"/>
                      <a:r>
                        <a:rPr lang="nb-NO" sz="1400" b="1" i="0" u="none" strike="noStrike" dirty="0">
                          <a:solidFill>
                            <a:schemeClr val="bg1">
                              <a:lumMod val="75000"/>
                            </a:schemeClr>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249.0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GREEN4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A-G#1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Dahfra</a:t>
                      </a:r>
                      <a:r>
                        <a:rPr lang="nb-NO" sz="1400" b="0" i="0" u="none" strike="noStrike" dirty="0">
                          <a:solidFill>
                            <a:schemeClr val="bg1">
                              <a:lumMod val="75000"/>
                            </a:schemeClr>
                          </a:solidFill>
                          <a:latin typeface="Arial"/>
                        </a:rPr>
                        <a:t> CNTRL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1118">
                <a:tc>
                  <a:txBody>
                    <a:bodyPr/>
                    <a:lstStyle/>
                    <a:p>
                      <a:pPr algn="ctr" fontAlgn="ctr"/>
                      <a:r>
                        <a:rPr lang="nb-NO" sz="1400" b="1" i="0" u="none" strike="noStrike" dirty="0">
                          <a:solidFill>
                            <a:schemeClr val="bg1">
                              <a:lumMod val="75000"/>
                            </a:schemeClr>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Inflight</a:t>
                      </a:r>
                      <a:r>
                        <a:rPr lang="nb-NO" sz="1400" b="0" i="0" u="none" strike="noStrike" dirty="0">
                          <a:solidFill>
                            <a:schemeClr val="bg1">
                              <a:lumMod val="75000"/>
                            </a:schemeClr>
                          </a:solidFill>
                          <a:latin typeface="Arial"/>
                        </a:rPr>
                        <a:t> </a:t>
                      </a:r>
                      <a:r>
                        <a:rPr lang="nb-NO" sz="1400" b="0" i="0" u="none" strike="noStrike" dirty="0" err="1">
                          <a:solidFill>
                            <a:schemeClr val="bg1">
                              <a:lumMod val="75000"/>
                            </a:schemeClr>
                          </a:solidFill>
                          <a:latin typeface="Arial"/>
                        </a:rPr>
                        <a:t>report</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136.25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AWACS </a:t>
                      </a:r>
                      <a:r>
                        <a:rPr lang="nb-NO" sz="1400" b="0" i="0" u="none" strike="noStrike" dirty="0" err="1">
                          <a:solidFill>
                            <a:schemeClr val="bg1">
                              <a:lumMod val="75000"/>
                            </a:schemeClr>
                          </a:solidFill>
                          <a:latin typeface="Arial"/>
                        </a:rPr>
                        <a:t>backup</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833">
                <a:tc>
                  <a:txBody>
                    <a:bodyPr/>
                    <a:lstStyle/>
                    <a:p>
                      <a:pPr algn="ctr" fontAlgn="ctr"/>
                      <a:r>
                        <a:rPr lang="nb-NO" sz="1400" b="1" i="0" u="none" strike="noStrike" dirty="0">
                          <a:solidFill>
                            <a:schemeClr val="bg1">
                              <a:lumMod val="75000"/>
                            </a:schemeClr>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132.75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LEMON3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3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0363">
                <a:tc>
                  <a:txBody>
                    <a:bodyPr/>
                    <a:lstStyle/>
                    <a:p>
                      <a:pPr algn="ctr" fontAlgn="ctr"/>
                      <a:r>
                        <a:rPr lang="nb-NO" sz="1400" b="1" i="0" u="none" strike="noStrike" dirty="0">
                          <a:solidFill>
                            <a:schemeClr val="bg1">
                              <a:lumMod val="75000"/>
                            </a:schemeClr>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239.75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4</a:t>
                      </a:r>
                      <a:r>
                        <a:rPr lang="nb-NO" sz="1400" b="0" i="0" u="none" strike="noStrike" baseline="0" dirty="0">
                          <a:solidFill>
                            <a:schemeClr val="bg1">
                              <a:lumMod val="75000"/>
                            </a:schemeClr>
                          </a:solidFill>
                          <a:latin typeface="Arial"/>
                        </a:rPr>
                        <a:t>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8833">
                <a:tc>
                  <a:txBody>
                    <a:bodyPr/>
                    <a:lstStyle/>
                    <a:p>
                      <a:pPr algn="ctr" fontAlgn="ctr"/>
                      <a:r>
                        <a:rPr lang="nb-NO" sz="1400" b="1" i="0" u="none" strike="noStrike" dirty="0">
                          <a:solidFill>
                            <a:schemeClr val="bg1">
                              <a:lumMod val="75000"/>
                            </a:schemeClr>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243.75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CHERRY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3</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136.75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OCHRE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5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8833">
                <a:tc>
                  <a:txBody>
                    <a:bodyPr/>
                    <a:lstStyle/>
                    <a:p>
                      <a:pPr algn="ctr" fontAlgn="ctr"/>
                      <a:r>
                        <a:rPr lang="nb-NO" sz="1400" b="1" i="0" u="none" strike="noStrike" dirty="0">
                          <a:solidFill>
                            <a:schemeClr val="bg1">
                              <a:lumMod val="75000"/>
                            </a:schemeClr>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225.75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4</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139.75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AQUA10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a:t>
                      </a:r>
                      <a:r>
                        <a:rPr lang="nb-NO" sz="1400" b="0" i="0" u="none" strike="noStrike" baseline="0" dirty="0">
                          <a:solidFill>
                            <a:schemeClr val="bg1">
                              <a:lumMod val="75000"/>
                            </a:schemeClr>
                          </a:solidFill>
                          <a:latin typeface="Arial"/>
                        </a:rPr>
                        <a:t> 6 SEC</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7307">
                <a:tc>
                  <a:txBody>
                    <a:bodyPr/>
                    <a:lstStyle/>
                    <a:p>
                      <a:pPr algn="ctr" fontAlgn="ctr"/>
                      <a:r>
                        <a:rPr lang="nb-NO" sz="1400" b="1" i="0" u="none" strike="noStrike" dirty="0">
                          <a:solidFill>
                            <a:schemeClr val="bg1">
                              <a:lumMod val="75000"/>
                            </a:schemeClr>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235.75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5</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130.7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200" b="0" i="0" u="none" strike="noStrike" dirty="0">
                          <a:solidFill>
                            <a:schemeClr val="bg1">
                              <a:lumMod val="75000"/>
                            </a:schemeClr>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9 SEC</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0040">
                <a:tc>
                  <a:txBody>
                    <a:bodyPr/>
                    <a:lstStyle/>
                    <a:p>
                      <a:pPr algn="ctr" fontAlgn="ctr"/>
                      <a:r>
                        <a:rPr lang="nb-NO" sz="1400" b="1" i="0" u="none" strike="noStrike" dirty="0">
                          <a:solidFill>
                            <a:schemeClr val="bg1">
                              <a:lumMod val="75000"/>
                            </a:schemeClr>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233.25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6</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151.0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AR201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8833">
                <a:tc>
                  <a:txBody>
                    <a:bodyPr/>
                    <a:lstStyle/>
                    <a:p>
                      <a:pPr algn="ctr" fontAlgn="ctr"/>
                      <a:r>
                        <a:rPr lang="nb-NO" sz="1400" b="1" i="0" u="none" strike="noStrike">
                          <a:solidFill>
                            <a:schemeClr val="bg1">
                              <a:lumMod val="75000"/>
                            </a:schemeClr>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234.75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7</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144.0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AR402 (R)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r>
                        <a:rPr lang="nb-NO" sz="1400" b="0" i="0" u="none" strike="noStrike" baseline="0" dirty="0">
                          <a:solidFill>
                            <a:schemeClr val="bg1">
                              <a:lumMod val="75000"/>
                            </a:schemeClr>
                          </a:solidFill>
                          <a:latin typeface="Arial"/>
                        </a:rPr>
                        <a:t> (RED)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8833">
                <a:tc>
                  <a:txBody>
                    <a:bodyPr/>
                    <a:lstStyle/>
                    <a:p>
                      <a:pPr algn="ctr" fontAlgn="ctr"/>
                      <a:r>
                        <a:rPr lang="nb-NO" sz="1400" b="1" i="0" u="none" strike="noStrike">
                          <a:solidFill>
                            <a:schemeClr val="bg1">
                              <a:lumMod val="75000"/>
                            </a:schemeClr>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INDIGO 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8</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AR403 (R)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r>
                        <a:rPr lang="nb-NO" sz="1400" b="0" i="0" u="none" strike="noStrike" baseline="0" dirty="0">
                          <a:solidFill>
                            <a:schemeClr val="bg1">
                              <a:lumMod val="75000"/>
                            </a:schemeClr>
                          </a:solidFill>
                          <a:latin typeface="Arial"/>
                        </a:rPr>
                        <a:t> (RED)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8833">
                <a:tc>
                  <a:txBody>
                    <a:bodyPr/>
                    <a:lstStyle/>
                    <a:p>
                      <a:pPr algn="ctr" fontAlgn="ctr"/>
                      <a:r>
                        <a:rPr lang="nb-NO" sz="1400" b="1" i="0" u="none" strike="noStrike">
                          <a:solidFill>
                            <a:schemeClr val="bg1">
                              <a:lumMod val="75000"/>
                            </a:schemeClr>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236.5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LEMON</a:t>
                      </a:r>
                      <a:r>
                        <a:rPr lang="nb-NO" sz="1400" b="0" i="0" u="none" strike="noStrike" baseline="0" dirty="0">
                          <a:solidFill>
                            <a:schemeClr val="bg1">
                              <a:lumMod val="75000"/>
                            </a:schemeClr>
                          </a:solidFill>
                          <a:latin typeface="Arial"/>
                        </a:rPr>
                        <a:t>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9</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AR101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ARCO</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27637">
                <a:tc>
                  <a:txBody>
                    <a:bodyPr/>
                    <a:lstStyle/>
                    <a:p>
                      <a:pPr algn="ctr" fontAlgn="ctr"/>
                      <a:r>
                        <a:rPr lang="nb-NO" sz="1400" b="1" i="0" u="none" strike="noStrike">
                          <a:solidFill>
                            <a:schemeClr val="bg1">
                              <a:lumMod val="75000"/>
                            </a:schemeClr>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Range10</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bg1">
                              <a:lumMod val="75000"/>
                            </a:schemeClr>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118.2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Ras</a:t>
                      </a:r>
                      <a:r>
                        <a:rPr lang="nb-NO" sz="1400" b="0" i="0" u="none" strike="noStrike" baseline="0" dirty="0">
                          <a:solidFill>
                            <a:schemeClr val="bg1">
                              <a:lumMod val="75000"/>
                            </a:schemeClr>
                          </a:solidFill>
                          <a:latin typeface="Arial"/>
                        </a:rPr>
                        <a:t> Al </a:t>
                      </a:r>
                      <a:r>
                        <a:rPr lang="nb-NO" sz="1400" b="0" i="0" u="none" strike="noStrike" baseline="0" dirty="0" err="1">
                          <a:solidFill>
                            <a:schemeClr val="bg1">
                              <a:lumMod val="75000"/>
                            </a:schemeClr>
                          </a:solidFill>
                          <a:latin typeface="Arial"/>
                        </a:rPr>
                        <a:t>Kaimah</a:t>
                      </a:r>
                      <a:r>
                        <a:rPr lang="nb-NO" sz="1400" b="0" i="0" u="none" strike="noStrike" baseline="0" dirty="0">
                          <a:solidFill>
                            <a:schemeClr val="bg1">
                              <a:lumMod val="75000"/>
                            </a:schemeClr>
                          </a:solidFill>
                          <a:latin typeface="Arial"/>
                        </a:rPr>
                        <a:t>(R)</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98833">
                <a:tc>
                  <a:txBody>
                    <a:bodyPr/>
                    <a:lstStyle/>
                    <a:p>
                      <a:pPr algn="ctr" fontAlgn="ctr"/>
                      <a:r>
                        <a:rPr lang="nb-NO" sz="1400" b="1" i="0" u="none" strike="noStrike" dirty="0">
                          <a:solidFill>
                            <a:schemeClr val="bg1">
                              <a:lumMod val="75000"/>
                            </a:schemeClr>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228.75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11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Khasab</a:t>
                      </a:r>
                      <a:r>
                        <a:rPr lang="nb-NO" sz="1400" b="0" i="0" u="none" strike="noStrike" dirty="0">
                          <a:solidFill>
                            <a:schemeClr val="bg1">
                              <a:lumMod val="75000"/>
                            </a:schemeClr>
                          </a:solidFill>
                          <a:latin typeface="Arial"/>
                        </a:rPr>
                        <a:t> (R)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8833">
                <a:tc>
                  <a:txBody>
                    <a:bodyPr/>
                    <a:lstStyle/>
                    <a:p>
                      <a:pPr algn="ctr" fontAlgn="ctr"/>
                      <a:r>
                        <a:rPr lang="nb-NO" sz="1400" b="1" i="0" u="none" strike="noStrike" dirty="0">
                          <a:solidFill>
                            <a:schemeClr val="bg1">
                              <a:lumMod val="75000"/>
                            </a:schemeClr>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242,25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Range 12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Sas Al </a:t>
                      </a:r>
                      <a:r>
                        <a:rPr lang="nb-NO" sz="1400" b="0" i="0" u="none" strike="noStrike" dirty="0" err="1">
                          <a:solidFill>
                            <a:schemeClr val="bg1">
                              <a:lumMod val="75000"/>
                            </a:schemeClr>
                          </a:solidFill>
                          <a:latin typeface="Arial"/>
                        </a:rPr>
                        <a:t>Nakheel</a:t>
                      </a:r>
                      <a:r>
                        <a:rPr lang="nb-NO" sz="1400" b="0" i="0" u="none" strike="noStrike" dirty="0">
                          <a:solidFill>
                            <a:schemeClr val="bg1">
                              <a:lumMod val="75000"/>
                            </a:schemeClr>
                          </a:solidFill>
                          <a:latin typeface="Arial"/>
                        </a:rPr>
                        <a:t>(R)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98833">
                <a:tc>
                  <a:txBody>
                    <a:bodyPr/>
                    <a:lstStyle/>
                    <a:p>
                      <a:pPr algn="ctr" fontAlgn="ctr"/>
                      <a:r>
                        <a:rPr lang="nb-NO" sz="1400" b="1" i="0" u="none" strike="noStrike" dirty="0">
                          <a:solidFill>
                            <a:schemeClr val="bg1">
                              <a:lumMod val="75000"/>
                            </a:schemeClr>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WHITE 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MOA</a:t>
                      </a:r>
                      <a:r>
                        <a:rPr lang="nb-NO" sz="1400" b="0" i="0" u="none" strike="noStrike" baseline="0" dirty="0">
                          <a:solidFill>
                            <a:schemeClr val="bg1">
                              <a:lumMod val="75000"/>
                            </a:schemeClr>
                          </a:solidFill>
                          <a:latin typeface="Arial"/>
                        </a:rPr>
                        <a:t> 1</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119.2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Ain</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98833">
                <a:tc>
                  <a:txBody>
                    <a:bodyPr/>
                    <a:lstStyle/>
                    <a:p>
                      <a:pPr algn="ctr" fontAlgn="ctr"/>
                      <a:r>
                        <a:rPr lang="nb-NO" sz="1400" b="1" i="0" u="none" strike="noStrike" dirty="0">
                          <a:solidFill>
                            <a:schemeClr val="bg1">
                              <a:lumMod val="75000"/>
                            </a:schemeClr>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246.25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ORANGE</a:t>
                      </a:r>
                      <a:r>
                        <a:rPr lang="nb-NO" sz="1400" b="0" i="0" u="none" strike="noStrike" baseline="0" dirty="0">
                          <a:solidFill>
                            <a:schemeClr val="bg1">
                              <a:lumMod val="75000"/>
                            </a:schemeClr>
                          </a:solidFill>
                          <a:latin typeface="Arial"/>
                        </a:rPr>
                        <a:t> 7</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MOA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121.2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TWR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Al </a:t>
                      </a:r>
                      <a:r>
                        <a:rPr lang="nb-NO" sz="1400" b="0" i="0" u="none" strike="noStrike" dirty="0" err="1">
                          <a:solidFill>
                            <a:schemeClr val="bg1">
                              <a:lumMod val="75000"/>
                            </a:schemeClr>
                          </a:solidFill>
                          <a:latin typeface="Arial"/>
                        </a:rPr>
                        <a:t>Minhad</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88844">
                <a:tc>
                  <a:txBody>
                    <a:bodyPr/>
                    <a:lstStyle/>
                    <a:p>
                      <a:pPr algn="ctr" fontAlgn="ctr"/>
                      <a:r>
                        <a:rPr lang="nb-NO" sz="1400" b="1" i="0" u="none" strike="noStrike" dirty="0">
                          <a:solidFill>
                            <a:schemeClr val="bg1">
                              <a:lumMod val="75000"/>
                            </a:schemeClr>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230.0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MOA 3</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bg1">
                              <a:lumMod val="75000"/>
                            </a:schemeClr>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119.6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bg1">
                              <a:lumMod val="75000"/>
                            </a:schemeClr>
                          </a:solidFill>
                          <a:latin typeface="Arial"/>
                        </a:rPr>
                        <a:t> TWR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err="1">
                          <a:solidFill>
                            <a:schemeClr val="bg1">
                              <a:lumMod val="75000"/>
                            </a:schemeClr>
                          </a:solidFill>
                          <a:latin typeface="Arial"/>
                        </a:rPr>
                        <a:t>Liwa</a:t>
                      </a:r>
                      <a:endParaRPr lang="nb-NO" sz="1400" b="0" i="0" u="none" strike="noStrike" dirty="0">
                        <a:solidFill>
                          <a:schemeClr val="bg1">
                            <a:lumMod val="75000"/>
                          </a:schemeClr>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334424">
                  <a:extLst>
                    <a:ext uri="{9D8B030D-6E8A-4147-A177-3AD203B41FA5}">
                      <a16:colId xmlns:a16="http://schemas.microsoft.com/office/drawing/2014/main" val="20003"/>
                    </a:ext>
                  </a:extLst>
                </a:gridCol>
                <a:gridCol w="249752">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gridCol w="1412777">
                  <a:extLst>
                    <a:ext uri="{9D8B030D-6E8A-4147-A177-3AD203B41FA5}">
                      <a16:colId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TekstSylinder 3">
            <a:extLst>
              <a:ext uri="{FF2B5EF4-FFF2-40B4-BE49-F238E27FC236}">
                <a16:creationId xmlns:a16="http://schemas.microsoft.com/office/drawing/2014/main" id="{65F3F2D0-95ED-454C-8901-86CAB3D842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a16="http://schemas.microsoft.com/office/drawing/2014/main" val="20000"/>
                    </a:ext>
                  </a:extLst>
                </a:gridCol>
                <a:gridCol w="732587">
                  <a:extLst>
                    <a:ext uri="{9D8B030D-6E8A-4147-A177-3AD203B41FA5}">
                      <a16:colId xmlns:a16="http://schemas.microsoft.com/office/drawing/2014/main" val="20001"/>
                    </a:ext>
                  </a:extLst>
                </a:gridCol>
                <a:gridCol w="1029211">
                  <a:extLst>
                    <a:ext uri="{9D8B030D-6E8A-4147-A177-3AD203B41FA5}">
                      <a16:colId xmlns:a16="http://schemas.microsoft.com/office/drawing/2014/main" val="20002"/>
                    </a:ext>
                  </a:extLst>
                </a:gridCol>
                <a:gridCol w="1278006">
                  <a:extLst>
                    <a:ext uri="{9D8B030D-6E8A-4147-A177-3AD203B41FA5}">
                      <a16:colId xmlns:a16="http://schemas.microsoft.com/office/drawing/2014/main" val="20003"/>
                    </a:ext>
                  </a:extLst>
                </a:gridCol>
                <a:gridCol w="269157">
                  <a:extLst>
                    <a:ext uri="{9D8B030D-6E8A-4147-A177-3AD203B41FA5}">
                      <a16:colId xmlns:a16="http://schemas.microsoft.com/office/drawing/2014/main" val="20004"/>
                    </a:ext>
                  </a:extLst>
                </a:gridCol>
                <a:gridCol w="732587">
                  <a:extLst>
                    <a:ext uri="{9D8B030D-6E8A-4147-A177-3AD203B41FA5}">
                      <a16:colId xmlns:a16="http://schemas.microsoft.com/office/drawing/2014/main" val="20005"/>
                    </a:ext>
                  </a:extLst>
                </a:gridCol>
                <a:gridCol w="1049299">
                  <a:extLst>
                    <a:ext uri="{9D8B030D-6E8A-4147-A177-3AD203B41FA5}">
                      <a16:colId xmlns:a16="http://schemas.microsoft.com/office/drawing/2014/main" val="20006"/>
                    </a:ext>
                  </a:extLst>
                </a:gridCol>
                <a:gridCol w="1497992">
                  <a:extLst>
                    <a:ext uri="{9D8B030D-6E8A-4147-A177-3AD203B41FA5}">
                      <a16:colId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TekstSylinder 3">
            <a:extLst>
              <a:ext uri="{FF2B5EF4-FFF2-40B4-BE49-F238E27FC236}">
                <a16:creationId xmlns:a16="http://schemas.microsoft.com/office/drawing/2014/main" id="{030C2295-251D-41C1-908D-9B969DADC42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a16="http://schemas.microsoft.com/office/drawing/2014/main" val="20000"/>
                    </a:ext>
                  </a:extLst>
                </a:gridCol>
                <a:gridCol w="732587">
                  <a:extLst>
                    <a:ext uri="{9D8B030D-6E8A-4147-A177-3AD203B41FA5}">
                      <a16:colId xmlns:a16="http://schemas.microsoft.com/office/drawing/2014/main" val="20001"/>
                    </a:ext>
                  </a:extLst>
                </a:gridCol>
                <a:gridCol w="1029211">
                  <a:extLst>
                    <a:ext uri="{9D8B030D-6E8A-4147-A177-3AD203B41FA5}">
                      <a16:colId xmlns:a16="http://schemas.microsoft.com/office/drawing/2014/main" val="20002"/>
                    </a:ext>
                  </a:extLst>
                </a:gridCol>
                <a:gridCol w="1278006">
                  <a:extLst>
                    <a:ext uri="{9D8B030D-6E8A-4147-A177-3AD203B41FA5}">
                      <a16:colId xmlns:a16="http://schemas.microsoft.com/office/drawing/2014/main" val="20003"/>
                    </a:ext>
                  </a:extLst>
                </a:gridCol>
                <a:gridCol w="269157">
                  <a:extLst>
                    <a:ext uri="{9D8B030D-6E8A-4147-A177-3AD203B41FA5}">
                      <a16:colId xmlns:a16="http://schemas.microsoft.com/office/drawing/2014/main" val="20004"/>
                    </a:ext>
                  </a:extLst>
                </a:gridCol>
                <a:gridCol w="732587">
                  <a:extLst>
                    <a:ext uri="{9D8B030D-6E8A-4147-A177-3AD203B41FA5}">
                      <a16:colId xmlns:a16="http://schemas.microsoft.com/office/drawing/2014/main" val="20005"/>
                    </a:ext>
                  </a:extLst>
                </a:gridCol>
                <a:gridCol w="1049299">
                  <a:extLst>
                    <a:ext uri="{9D8B030D-6E8A-4147-A177-3AD203B41FA5}">
                      <a16:colId xmlns:a16="http://schemas.microsoft.com/office/drawing/2014/main" val="20006"/>
                    </a:ext>
                  </a:extLst>
                </a:gridCol>
                <a:gridCol w="1497992">
                  <a:extLst>
                    <a:ext uri="{9D8B030D-6E8A-4147-A177-3AD203B41FA5}">
                      <a16:colId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5" name="TekstSylinder 3">
            <a:extLst>
              <a:ext uri="{FF2B5EF4-FFF2-40B4-BE49-F238E27FC236}">
                <a16:creationId xmlns:a16="http://schemas.microsoft.com/office/drawing/2014/main" id="{BD258D15-A74F-4755-B632-9686877856D9}"/>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a16="http://schemas.microsoft.com/office/drawing/2014/main" val="20000"/>
                    </a:ext>
                  </a:extLst>
                </a:gridCol>
                <a:gridCol w="4725144">
                  <a:extLst>
                    <a:ext uri="{9D8B030D-6E8A-4147-A177-3AD203B41FA5}">
                      <a16:colId xmlns:a16="http://schemas.microsoft.com/office/drawing/2014/main"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840962">
                <a:tc>
                  <a:txBody>
                    <a:bodyPr/>
                    <a:lstStyle/>
                    <a:p>
                      <a:pPr algn="r"/>
                      <a:r>
                        <a:rPr lang="nb-NO" sz="1600" b="1" dirty="0">
                          <a:latin typeface="Arial" pitchFamily="34" charset="0"/>
                          <a:cs typeface="Arial" pitchFamily="34" charset="0"/>
                        </a:rPr>
                        <a:t>LOCATION/  KILLBOX NAME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840962">
                <a:tc>
                  <a:txBody>
                    <a:bodyPr/>
                    <a:lstStyle/>
                    <a:p>
                      <a:pPr algn="r"/>
                      <a:r>
                        <a:rPr lang="nb-NO" sz="1600" b="1" dirty="0">
                          <a:latin typeface="Arial" pitchFamily="34" charset="0"/>
                          <a:cs typeface="Arial" pitchFamily="34" charset="0"/>
                        </a:rPr>
                        <a:t>ENEMY SITUATION/ 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840962">
                <a:tc>
                  <a:txBody>
                    <a:bodyPr/>
                    <a:lstStyle/>
                    <a:p>
                      <a:pPr algn="r"/>
                      <a:r>
                        <a:rPr lang="nb-NO" sz="1600" b="1" dirty="0">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840962">
                <a:tc>
                  <a:txBody>
                    <a:bodyPr/>
                    <a:lstStyle/>
                    <a:p>
                      <a:pPr algn="r"/>
                      <a:r>
                        <a:rPr lang="nb-NO" sz="1600" b="1" dirty="0">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r h="840962">
                <a:tc>
                  <a:txBody>
                    <a:bodyPr/>
                    <a:lstStyle/>
                    <a:p>
                      <a:pPr algn="r"/>
                      <a:r>
                        <a:rPr lang="nb-NO" sz="1600" b="1" dirty="0">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a16="http://schemas.microsoft.com/office/drawing/2014/main" val="20000"/>
                    </a:ext>
                  </a:extLst>
                </a:gridCol>
                <a:gridCol w="4437112">
                  <a:extLst>
                    <a:ext uri="{9D8B030D-6E8A-4147-A177-3AD203B41FA5}">
                      <a16:colId xmlns:a16="http://schemas.microsoft.com/office/drawing/2014/main"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a16="http://schemas.microsoft.com/office/drawing/2014/main" val="20000"/>
                    </a:ext>
                  </a:extLst>
                </a:gridCol>
                <a:gridCol w="5013176">
                  <a:extLst>
                    <a:ext uri="{9D8B030D-6E8A-4147-A177-3AD203B41FA5}">
                      <a16:colId xmlns:a16="http://schemas.microsoft.com/office/drawing/2014/main"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val="20000"/>
                    </a:ext>
                  </a:extLst>
                </a:gridCol>
                <a:gridCol w="5157192">
                  <a:extLst>
                    <a:ext uri="{9D8B030D-6E8A-4147-A177-3AD203B41FA5}">
                      <a16:colId xmlns:a16="http://schemas.microsoft.com/office/drawing/2014/main"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a16="http://schemas.microsoft.com/office/drawing/2014/main"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a16="http://schemas.microsoft.com/office/drawing/2014/main"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a16="http://schemas.microsoft.com/office/drawing/2014/main" val="20000"/>
                    </a:ext>
                  </a:extLst>
                </a:gridCol>
                <a:gridCol w="4653136">
                  <a:extLst>
                    <a:ext uri="{9D8B030D-6E8A-4147-A177-3AD203B41FA5}">
                      <a16:colId xmlns:a16="http://schemas.microsoft.com/office/drawing/2014/main"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val="20000"/>
                    </a:ext>
                  </a:extLst>
                </a:gridCol>
                <a:gridCol w="5157192">
                  <a:extLst>
                    <a:ext uri="{9D8B030D-6E8A-4147-A177-3AD203B41FA5}">
                      <a16:colId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Verify Cockpit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76055"/>
          <a:ext cx="6858000" cy="4201524"/>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ENG CONT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531274"/>
                  </a:ext>
                </a:extLst>
              </a:tr>
              <a:tr h="382541">
                <a:tc>
                  <a:txBody>
                    <a:bodyPr/>
                    <a:lstStyle/>
                    <a:p>
                      <a:pPr algn="l"/>
                      <a:r>
                        <a:rPr lang="nb-NO" sz="1800" b="1" dirty="0">
                          <a:solidFill>
                            <a:schemeClr val="bg1">
                              <a:lumMod val="7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82541">
                <a:tc>
                  <a:txBody>
                    <a:bodyPr/>
                    <a:lstStyle/>
                    <a:p>
                      <a:pPr algn="l"/>
                      <a:r>
                        <a:rPr lang="nb-NO" sz="1800" b="1" dirty="0">
                          <a:solidFill>
                            <a:schemeClr val="bg1">
                              <a:lumMod val="7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82541">
                <a:tc>
                  <a:txBody>
                    <a:bodyPr/>
                    <a:lstStyle/>
                    <a:p>
                      <a:pPr algn="l"/>
                      <a:r>
                        <a:rPr lang="nb-NO" sz="1800" b="1" dirty="0">
                          <a:solidFill>
                            <a:schemeClr val="bg1">
                              <a:lumMod val="7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82541">
                <a:tc>
                  <a:txBody>
                    <a:bodyPr/>
                    <a:lstStyle/>
                    <a:p>
                      <a:pPr algn="l"/>
                      <a:r>
                        <a:rPr lang="nb-NO" sz="1800" b="1" dirty="0">
                          <a:solidFill>
                            <a:schemeClr val="bg1">
                              <a:lumMod val="75000"/>
                            </a:schemeClr>
                          </a:solidFill>
                          <a:latin typeface="Arial" pitchFamily="34" charset="0"/>
                          <a:cs typeface="Arial" pitchFamily="34" charset="0"/>
                        </a:rPr>
                        <a:t>AIR SOURCE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6" name="Tittel 1">
            <a:extLst>
              <a:ext uri="{FF2B5EF4-FFF2-40B4-BE49-F238E27FC236}">
                <a16:creationId xmlns:a16="http://schemas.microsoft.com/office/drawing/2014/main" id="{DFC477F0-A42D-4FA0-9C32-EFBF233E1242}"/>
              </a:ext>
            </a:extLst>
          </p:cNvPr>
          <p:cNvSpPr txBox="1">
            <a:spLocks/>
          </p:cNvSpPr>
          <p:nvPr/>
        </p:nvSpPr>
        <p:spPr>
          <a:xfrm>
            <a:off x="0" y="5377579"/>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Before Engine Start</a:t>
            </a:r>
            <a:endParaRPr lang="en-US" dirty="0"/>
          </a:p>
        </p:txBody>
      </p:sp>
      <p:graphicFrame>
        <p:nvGraphicFramePr>
          <p:cNvPr id="7" name="Tabell 7">
            <a:extLst>
              <a:ext uri="{FF2B5EF4-FFF2-40B4-BE49-F238E27FC236}">
                <a16:creationId xmlns:a16="http://schemas.microsoft.com/office/drawing/2014/main" id="{5AE748C0-4407-456F-8D88-10614415C943}"/>
              </a:ext>
            </a:extLst>
          </p:cNvPr>
          <p:cNvGraphicFramePr>
            <a:graphicFrameLocks noGrp="1"/>
          </p:cNvGraphicFramePr>
          <p:nvPr>
            <p:extLst>
              <p:ext uri="{D42A27DB-BD31-4B8C-83A1-F6EECF244321}">
                <p14:modId xmlns:p14="http://schemas.microsoft.com/office/powerpoint/2010/main" val="2993500582"/>
              </p:ext>
            </p:extLst>
          </p:nvPr>
        </p:nvGraphicFramePr>
        <p:xfrm>
          <a:off x="0" y="5989139"/>
          <a:ext cx="6858000" cy="3165783"/>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val="20000"/>
                    </a:ext>
                  </a:extLst>
                </a:gridCol>
                <a:gridCol w="2852936">
                  <a:extLst>
                    <a:ext uri="{9D8B030D-6E8A-4147-A177-3AD203B41FA5}">
                      <a16:colId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p>
                      <a:pPr algn="l"/>
                      <a:r>
                        <a:rPr lang="nb-NO" sz="1200" b="1" dirty="0">
                          <a:solidFill>
                            <a:schemeClr val="bg1">
                              <a:lumMod val="7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RELEASE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GEN &amp; EPU PMG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RADIOS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a16="http://schemas.microsoft.com/office/drawing/2014/main" val="20000"/>
                    </a:ext>
                  </a:extLst>
                </a:gridCol>
                <a:gridCol w="4293096">
                  <a:extLst>
                    <a:ext uri="{9D8B030D-6E8A-4147-A177-3AD203B41FA5}">
                      <a16:colId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a16="http://schemas.microsoft.com/office/drawing/2014/main" val="20000"/>
                    </a:ext>
                  </a:extLst>
                </a:gridCol>
                <a:gridCol w="221226">
                  <a:extLst>
                    <a:ext uri="{9D8B030D-6E8A-4147-A177-3AD203B41FA5}">
                      <a16:colId xmlns:a16="http://schemas.microsoft.com/office/drawing/2014/main" val="20001"/>
                    </a:ext>
                  </a:extLst>
                </a:gridCol>
                <a:gridCol w="516192">
                  <a:extLst>
                    <a:ext uri="{9D8B030D-6E8A-4147-A177-3AD203B41FA5}">
                      <a16:colId xmlns:a16="http://schemas.microsoft.com/office/drawing/2014/main" val="20002"/>
                    </a:ext>
                  </a:extLst>
                </a:gridCol>
                <a:gridCol w="387146">
                  <a:extLst>
                    <a:ext uri="{9D8B030D-6E8A-4147-A177-3AD203B41FA5}">
                      <a16:colId xmlns:a16="http://schemas.microsoft.com/office/drawing/2014/main" val="20003"/>
                    </a:ext>
                  </a:extLst>
                </a:gridCol>
                <a:gridCol w="221226">
                  <a:extLst>
                    <a:ext uri="{9D8B030D-6E8A-4147-A177-3AD203B41FA5}">
                      <a16:colId xmlns:a16="http://schemas.microsoft.com/office/drawing/2014/main" val="20004"/>
                    </a:ext>
                  </a:extLst>
                </a:gridCol>
                <a:gridCol w="516192">
                  <a:extLst>
                    <a:ext uri="{9D8B030D-6E8A-4147-A177-3AD203B41FA5}">
                      <a16:colId xmlns:a16="http://schemas.microsoft.com/office/drawing/2014/main" val="20005"/>
                    </a:ext>
                  </a:extLst>
                </a:gridCol>
                <a:gridCol w="387146">
                  <a:extLst>
                    <a:ext uri="{9D8B030D-6E8A-4147-A177-3AD203B41FA5}">
                      <a16:colId xmlns:a16="http://schemas.microsoft.com/office/drawing/2014/main" val="20006"/>
                    </a:ext>
                  </a:extLst>
                </a:gridCol>
                <a:gridCol w="221226">
                  <a:extLst>
                    <a:ext uri="{9D8B030D-6E8A-4147-A177-3AD203B41FA5}">
                      <a16:colId xmlns:a16="http://schemas.microsoft.com/office/drawing/2014/main" val="20007"/>
                    </a:ext>
                  </a:extLst>
                </a:gridCol>
                <a:gridCol w="589934">
                  <a:extLst>
                    <a:ext uri="{9D8B030D-6E8A-4147-A177-3AD203B41FA5}">
                      <a16:colId xmlns:a16="http://schemas.microsoft.com/office/drawing/2014/main" val="20008"/>
                    </a:ext>
                  </a:extLst>
                </a:gridCol>
                <a:gridCol w="387146">
                  <a:extLst>
                    <a:ext uri="{9D8B030D-6E8A-4147-A177-3AD203B41FA5}">
                      <a16:colId xmlns:a16="http://schemas.microsoft.com/office/drawing/2014/main" val="20009"/>
                    </a:ext>
                  </a:extLst>
                </a:gridCol>
                <a:gridCol w="221226">
                  <a:extLst>
                    <a:ext uri="{9D8B030D-6E8A-4147-A177-3AD203B41FA5}">
                      <a16:colId xmlns:a16="http://schemas.microsoft.com/office/drawing/2014/main" val="20010"/>
                    </a:ext>
                  </a:extLst>
                </a:gridCol>
                <a:gridCol w="497759">
                  <a:extLst>
                    <a:ext uri="{9D8B030D-6E8A-4147-A177-3AD203B41FA5}">
                      <a16:colId xmlns:a16="http://schemas.microsoft.com/office/drawing/2014/main" val="20011"/>
                    </a:ext>
                  </a:extLst>
                </a:gridCol>
                <a:gridCol w="387146">
                  <a:extLst>
                    <a:ext uri="{9D8B030D-6E8A-4147-A177-3AD203B41FA5}">
                      <a16:colId xmlns:a16="http://schemas.microsoft.com/office/drawing/2014/main" val="20012"/>
                    </a:ext>
                  </a:extLst>
                </a:gridCol>
                <a:gridCol w="221226">
                  <a:extLst>
                    <a:ext uri="{9D8B030D-6E8A-4147-A177-3AD203B41FA5}">
                      <a16:colId xmlns:a16="http://schemas.microsoft.com/office/drawing/2014/main" val="20013"/>
                    </a:ext>
                  </a:extLst>
                </a:gridCol>
                <a:gridCol w="534630">
                  <a:extLst>
                    <a:ext uri="{9D8B030D-6E8A-4147-A177-3AD203B41FA5}">
                      <a16:colId xmlns:a16="http://schemas.microsoft.com/office/drawing/2014/main" val="20014"/>
                    </a:ext>
                  </a:extLst>
                </a:gridCol>
                <a:gridCol w="387146">
                  <a:extLst>
                    <a:ext uri="{9D8B030D-6E8A-4147-A177-3AD203B41FA5}">
                      <a16:colId xmlns:a16="http://schemas.microsoft.com/office/drawing/2014/main" val="20015"/>
                    </a:ext>
                  </a:extLst>
                </a:gridCol>
                <a:gridCol w="221226">
                  <a:extLst>
                    <a:ext uri="{9D8B030D-6E8A-4147-A177-3AD203B41FA5}">
                      <a16:colId xmlns:a16="http://schemas.microsoft.com/office/drawing/2014/main" val="20016"/>
                    </a:ext>
                  </a:extLst>
                </a:gridCol>
                <a:gridCol w="553063">
                  <a:extLst>
                    <a:ext uri="{9D8B030D-6E8A-4147-A177-3AD203B41FA5}">
                      <a16:colId xmlns:a16="http://schemas.microsoft.com/office/drawing/2014/main"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97608">
                <a:tc gridSpan="3">
                  <a:txBody>
                    <a:bodyPr/>
                    <a:lstStyle/>
                    <a:p>
                      <a:pPr algn="ctr" fontAlgn="b"/>
                      <a:r>
                        <a:rPr lang="en-US" sz="1200" b="1"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88199">
                <a:tc>
                  <a:txBody>
                    <a:bodyPr/>
                    <a:lstStyle/>
                    <a:p>
                      <a:pPr algn="ctr" fontAlgn="b"/>
                      <a:r>
                        <a:rPr lang="en-US" sz="1200" b="1"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r h="188199">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88199">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88199">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188199">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188199">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188199">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188199">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188199">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188199">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188199">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188199">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188199">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188199">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188199">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188199">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188199">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188199">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188199">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4"/>
                  </a:ext>
                </a:extLst>
              </a:tr>
              <a:tr h="188199">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5"/>
                  </a:ext>
                </a:extLst>
              </a:tr>
              <a:tr h="188199">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6"/>
                  </a:ext>
                </a:extLst>
              </a:tr>
              <a:tr h="188199">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7"/>
                  </a:ext>
                </a:extLst>
              </a:tr>
              <a:tr h="188199">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8"/>
                  </a:ext>
                </a:extLst>
              </a:tr>
              <a:tr h="188199">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9"/>
                  </a:ext>
                </a:extLst>
              </a:tr>
              <a:tr h="188199">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0"/>
                  </a:ext>
                </a:extLst>
              </a:tr>
              <a:tr h="188199">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1"/>
                  </a:ext>
                </a:extLst>
              </a:tr>
              <a:tr h="188199">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2"/>
                  </a:ext>
                </a:extLst>
              </a:tr>
              <a:tr h="188199">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3"/>
                  </a:ext>
                </a:extLst>
              </a:tr>
              <a:tr h="188199">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4"/>
                  </a:ext>
                </a:extLst>
              </a:tr>
              <a:tr h="188199">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132nd </a:t>
            </a:r>
            <a:r>
              <a:rPr lang="nb-NO" dirty="0" err="1"/>
              <a:t>Frequencies</a:t>
            </a:r>
            <a:endParaRPr lang="nb-NO" dirty="0"/>
          </a:p>
        </p:txBody>
      </p:sp>
      <p:graphicFrame>
        <p:nvGraphicFramePr>
          <p:cNvPr id="4" name="Tabell 3"/>
          <p:cNvGraphicFramePr>
            <a:graphicFrameLocks noGrp="1"/>
          </p:cNvGraphicFramePr>
          <p:nvPr/>
        </p:nvGraphicFramePr>
        <p:xfrm>
          <a:off x="3" y="1142967"/>
          <a:ext cx="6857994" cy="7143802"/>
        </p:xfrm>
        <a:graphic>
          <a:graphicData uri="http://schemas.openxmlformats.org/drawingml/2006/table">
            <a:tbl>
              <a:tblPr bandRow="1"/>
              <a:tblGrid>
                <a:gridCol w="527538">
                  <a:extLst>
                    <a:ext uri="{9D8B030D-6E8A-4147-A177-3AD203B41FA5}">
                      <a16:colId xmlns:a16="http://schemas.microsoft.com/office/drawing/2014/main" val="20000"/>
                    </a:ext>
                  </a:extLst>
                </a:gridCol>
                <a:gridCol w="527538">
                  <a:extLst>
                    <a:ext uri="{9D8B030D-6E8A-4147-A177-3AD203B41FA5}">
                      <a16:colId xmlns:a16="http://schemas.microsoft.com/office/drawing/2014/main" val="20001"/>
                    </a:ext>
                  </a:extLst>
                </a:gridCol>
                <a:gridCol w="527538">
                  <a:extLst>
                    <a:ext uri="{9D8B030D-6E8A-4147-A177-3AD203B41FA5}">
                      <a16:colId xmlns:a16="http://schemas.microsoft.com/office/drawing/2014/main" val="20002"/>
                    </a:ext>
                  </a:extLst>
                </a:gridCol>
                <a:gridCol w="527538">
                  <a:extLst>
                    <a:ext uri="{9D8B030D-6E8A-4147-A177-3AD203B41FA5}">
                      <a16:colId xmlns:a16="http://schemas.microsoft.com/office/drawing/2014/main" val="20003"/>
                    </a:ext>
                  </a:extLst>
                </a:gridCol>
                <a:gridCol w="527538">
                  <a:extLst>
                    <a:ext uri="{9D8B030D-6E8A-4147-A177-3AD203B41FA5}">
                      <a16:colId xmlns:a16="http://schemas.microsoft.com/office/drawing/2014/main" val="20004"/>
                    </a:ext>
                  </a:extLst>
                </a:gridCol>
                <a:gridCol w="527538">
                  <a:extLst>
                    <a:ext uri="{9D8B030D-6E8A-4147-A177-3AD203B41FA5}">
                      <a16:colId xmlns:a16="http://schemas.microsoft.com/office/drawing/2014/main" val="20005"/>
                    </a:ext>
                  </a:extLst>
                </a:gridCol>
                <a:gridCol w="527538">
                  <a:extLst>
                    <a:ext uri="{9D8B030D-6E8A-4147-A177-3AD203B41FA5}">
                      <a16:colId xmlns:a16="http://schemas.microsoft.com/office/drawing/2014/main" val="20006"/>
                    </a:ext>
                  </a:extLst>
                </a:gridCol>
                <a:gridCol w="527538">
                  <a:extLst>
                    <a:ext uri="{9D8B030D-6E8A-4147-A177-3AD203B41FA5}">
                      <a16:colId xmlns:a16="http://schemas.microsoft.com/office/drawing/2014/main" val="20007"/>
                    </a:ext>
                  </a:extLst>
                </a:gridCol>
                <a:gridCol w="527538">
                  <a:extLst>
                    <a:ext uri="{9D8B030D-6E8A-4147-A177-3AD203B41FA5}">
                      <a16:colId xmlns:a16="http://schemas.microsoft.com/office/drawing/2014/main" val="20008"/>
                    </a:ext>
                  </a:extLst>
                </a:gridCol>
                <a:gridCol w="527538">
                  <a:extLst>
                    <a:ext uri="{9D8B030D-6E8A-4147-A177-3AD203B41FA5}">
                      <a16:colId xmlns:a16="http://schemas.microsoft.com/office/drawing/2014/main" val="20009"/>
                    </a:ext>
                  </a:extLst>
                </a:gridCol>
                <a:gridCol w="527538">
                  <a:extLst>
                    <a:ext uri="{9D8B030D-6E8A-4147-A177-3AD203B41FA5}">
                      <a16:colId xmlns:a16="http://schemas.microsoft.com/office/drawing/2014/main" val="20010"/>
                    </a:ext>
                  </a:extLst>
                </a:gridCol>
                <a:gridCol w="527538">
                  <a:extLst>
                    <a:ext uri="{9D8B030D-6E8A-4147-A177-3AD203B41FA5}">
                      <a16:colId xmlns:a16="http://schemas.microsoft.com/office/drawing/2014/main" val="20011"/>
                    </a:ext>
                  </a:extLst>
                </a:gridCol>
                <a:gridCol w="527538">
                  <a:extLst>
                    <a:ext uri="{9D8B030D-6E8A-4147-A177-3AD203B41FA5}">
                      <a16:colId xmlns:a16="http://schemas.microsoft.com/office/drawing/2014/main" val="20012"/>
                    </a:ext>
                  </a:extLst>
                </a:gridCol>
              </a:tblGrid>
              <a:tr h="246338">
                <a:tc>
                  <a:txBody>
                    <a:bodyPr/>
                    <a:lstStyle/>
                    <a:p>
                      <a:pPr algn="ctr" fontAlgn="ctr"/>
                      <a:r>
                        <a:rPr lang="nb-NO" sz="1100" b="1" i="0" u="none" strike="noStrike" dirty="0">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246338">
                <a:tc>
                  <a:txBody>
                    <a:bodyPr/>
                    <a:lstStyle/>
                    <a:p>
                      <a:pPr algn="ctr" fontAlgn="ctr"/>
                      <a:r>
                        <a:rPr lang="nb-NO" sz="1100" b="1" i="0" u="none" strike="noStrike">
                          <a:solidFill>
                            <a:srgbClr val="A6A6A6"/>
                          </a:solidFill>
                          <a:latin typeface="Arial" pitchFamily="34" charset="0"/>
                          <a:cs typeface="Arial" pitchFamily="34" charset="0"/>
                        </a:rPr>
                        <a:t>Blue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Blue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1"/>
                  </a:ext>
                </a:extLst>
              </a:tr>
              <a:tr h="246338">
                <a:tc>
                  <a:txBody>
                    <a:bodyPr/>
                    <a:lstStyle/>
                    <a:p>
                      <a:pPr algn="ctr" fontAlgn="ctr"/>
                      <a:r>
                        <a:rPr lang="nb-NO" sz="1100" b="1" i="0" u="none" strike="noStrike">
                          <a:solidFill>
                            <a:srgbClr val="A6A6A6"/>
                          </a:solidFill>
                          <a:latin typeface="Arial" pitchFamily="34" charset="0"/>
                          <a:cs typeface="Arial" pitchFamily="34" charset="0"/>
                        </a:rPr>
                        <a:t>Green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32.25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Green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2"/>
                  </a:ext>
                </a:extLst>
              </a:tr>
              <a:tr h="246338">
                <a:tc>
                  <a:txBody>
                    <a:bodyPr/>
                    <a:lstStyle/>
                    <a:p>
                      <a:pPr algn="ctr" fontAlgn="ctr"/>
                      <a:r>
                        <a:rPr lang="nb-NO" sz="1100" b="1" i="0" u="none" strike="noStrike">
                          <a:solidFill>
                            <a:srgbClr val="A6A6A6"/>
                          </a:solidFill>
                          <a:latin typeface="Arial" pitchFamily="34" charset="0"/>
                          <a:cs typeface="Arial" pitchFamily="34" charset="0"/>
                        </a:rPr>
                        <a:t>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140.250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35.25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127.100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dirty="0">
                          <a:solidFill>
                            <a:srgbClr val="A6A6A6"/>
                          </a:solidFill>
                          <a:latin typeface="Arial" pitchFamily="34" charset="0"/>
                          <a:cs typeface="Arial" pitchFamily="34" charset="0"/>
                        </a:rPr>
                        <a:t>119.250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3"/>
                  </a:ext>
                </a:extLst>
              </a:tr>
              <a:tr h="246338">
                <a:tc>
                  <a:txBody>
                    <a:bodyPr/>
                    <a:lstStyle/>
                    <a:p>
                      <a:pPr algn="ctr" fontAlgn="ctr"/>
                      <a:r>
                        <a:rPr lang="nb-NO" sz="1100" b="1" i="0" u="none" strike="noStrike">
                          <a:solidFill>
                            <a:srgbClr val="A6A6A6"/>
                          </a:solidFill>
                          <a:latin typeface="Arial" pitchFamily="34" charset="0"/>
                          <a:cs typeface="Arial" pitchFamily="34" charset="0"/>
                        </a:rPr>
                        <a:t>Yellow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dirty="0">
                          <a:solidFill>
                            <a:srgbClr val="A6A6A6"/>
                          </a:solidFill>
                          <a:latin typeface="Arial" pitchFamily="34" charset="0"/>
                          <a:cs typeface="Arial" pitchFamily="34" charset="0"/>
                        </a:rPr>
                        <a:t>227.500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237.750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230.000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225.000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31.75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133.000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Yellow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4"/>
                  </a:ext>
                </a:extLst>
              </a:tr>
              <a:tr h="246338">
                <a:tc>
                  <a:txBody>
                    <a:bodyPr/>
                    <a:lstStyle/>
                    <a:p>
                      <a:pPr algn="ctr" fontAlgn="ctr"/>
                      <a:r>
                        <a:rPr lang="nb-NO" sz="1100" b="1" i="0" u="none" strike="noStrike">
                          <a:solidFill>
                            <a:srgbClr val="A6A6A6"/>
                          </a:solidFill>
                          <a:latin typeface="Arial" pitchFamily="34" charset="0"/>
                          <a:cs typeface="Arial" pitchFamily="34" charset="0"/>
                        </a:rPr>
                        <a:t>Orange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Orange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5"/>
                  </a:ext>
                </a:extLst>
              </a:tr>
              <a:tr h="246338">
                <a:tc>
                  <a:txBody>
                    <a:bodyPr/>
                    <a:lstStyle/>
                    <a:p>
                      <a:pPr algn="ctr" fontAlgn="ctr"/>
                      <a:r>
                        <a:rPr lang="nb-NO" sz="1100" b="1" i="0" u="none" strike="noStrike">
                          <a:solidFill>
                            <a:srgbClr val="A6A6A6"/>
                          </a:solidFill>
                          <a:latin typeface="Arial" pitchFamily="34" charset="0"/>
                          <a:cs typeface="Arial" pitchFamily="34" charset="0"/>
                        </a:rPr>
                        <a:t>Purple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38.25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Purple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6"/>
                  </a:ext>
                </a:extLst>
              </a:tr>
              <a:tr h="246338">
                <a:tc>
                  <a:txBody>
                    <a:bodyPr/>
                    <a:lstStyle/>
                    <a:p>
                      <a:pPr algn="ctr" fontAlgn="ctr"/>
                      <a:r>
                        <a:rPr lang="nb-NO" sz="1100" b="1" i="0" u="none" strike="noStrike">
                          <a:solidFill>
                            <a:srgbClr val="A6A6A6"/>
                          </a:solidFill>
                          <a:latin typeface="Arial" pitchFamily="34" charset="0"/>
                          <a:cs typeface="Arial" pitchFamily="34" charset="0"/>
                        </a:rPr>
                        <a:t>White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White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7"/>
                  </a:ext>
                </a:extLst>
              </a:tr>
              <a:tr h="246338">
                <a:tc>
                  <a:txBody>
                    <a:bodyPr/>
                    <a:lstStyle/>
                    <a:p>
                      <a:pPr algn="ctr" fontAlgn="ctr"/>
                      <a:r>
                        <a:rPr lang="nb-NO" sz="1100" b="1" i="0" u="none" strike="noStrike">
                          <a:solidFill>
                            <a:srgbClr val="A6A6A6"/>
                          </a:solidFill>
                          <a:latin typeface="Arial" pitchFamily="34" charset="0"/>
                          <a:cs typeface="Arial" pitchFamily="34" charset="0"/>
                        </a:rPr>
                        <a:t>Gray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118.250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30.25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Gray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8"/>
                  </a:ext>
                </a:extLst>
              </a:tr>
              <a:tr h="246338">
                <a:tc>
                  <a:txBody>
                    <a:bodyPr/>
                    <a:lstStyle/>
                    <a:p>
                      <a:pPr algn="ctr" fontAlgn="ctr"/>
                      <a:r>
                        <a:rPr lang="nb-NO" sz="1100" b="1" i="0" u="none" strike="noStrike">
                          <a:solidFill>
                            <a:srgbClr val="A6A6A6"/>
                          </a:solidFill>
                          <a:latin typeface="Arial" pitchFamily="34" charset="0"/>
                          <a:cs typeface="Arial" pitchFamily="34" charset="0"/>
                        </a:rPr>
                        <a:t>Pink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233.000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34.75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Pink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9"/>
                  </a:ext>
                </a:extLst>
              </a:tr>
              <a:tr h="246338">
                <a:tc>
                  <a:txBody>
                    <a:bodyPr/>
                    <a:lstStyle/>
                    <a:p>
                      <a:pPr algn="ctr" fontAlgn="ctr"/>
                      <a:r>
                        <a:rPr lang="nb-NO" sz="1100" b="1" i="0" u="none" strike="noStrike">
                          <a:solidFill>
                            <a:srgbClr val="A6A6A6"/>
                          </a:solidFill>
                          <a:latin typeface="Arial" pitchFamily="34" charset="0"/>
                          <a:cs typeface="Arial" pitchFamily="34" charset="0"/>
                        </a:rPr>
                        <a:t>Brown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228.500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137.000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Brown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0"/>
                  </a:ext>
                </a:extLst>
              </a:tr>
              <a:tr h="246338">
                <a:tc>
                  <a:txBody>
                    <a:bodyPr/>
                    <a:lstStyle/>
                    <a:p>
                      <a:pPr algn="ctr" fontAlgn="ctr"/>
                      <a:r>
                        <a:rPr lang="nb-NO" sz="1100" b="1" i="0" u="none" strike="noStrike">
                          <a:solidFill>
                            <a:srgbClr val="A6A6A6"/>
                          </a:solidFill>
                          <a:latin typeface="Arial" pitchFamily="34" charset="0"/>
                          <a:cs typeface="Arial" pitchFamily="34" charset="0"/>
                        </a:rPr>
                        <a:t>Violet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135.100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Violet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1"/>
                  </a:ext>
                </a:extLst>
              </a:tr>
              <a:tr h="246338">
                <a:tc>
                  <a:txBody>
                    <a:bodyPr/>
                    <a:lstStyle/>
                    <a:p>
                      <a:pPr algn="ctr" fontAlgn="ctr"/>
                      <a:r>
                        <a:rPr lang="nb-NO" sz="1100" b="1" i="0" u="none" strike="noStrike">
                          <a:solidFill>
                            <a:srgbClr val="A6A6A6"/>
                          </a:solidFill>
                          <a:latin typeface="Arial" pitchFamily="34" charset="0"/>
                          <a:cs typeface="Arial" pitchFamily="34" charset="0"/>
                        </a:rPr>
                        <a:t>Amber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124.750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238.750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124.100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Amber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2"/>
                  </a:ext>
                </a:extLst>
              </a:tr>
              <a:tr h="246338">
                <a:tc>
                  <a:txBody>
                    <a:bodyPr/>
                    <a:lstStyle/>
                    <a:p>
                      <a:pPr algn="ctr" fontAlgn="ctr"/>
                      <a:r>
                        <a:rPr lang="nb-NO" sz="1100" b="1" i="0" u="none" strike="noStrike">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3"/>
                  </a:ext>
                </a:extLst>
              </a:tr>
              <a:tr h="246338">
                <a:tc>
                  <a:txBody>
                    <a:bodyPr/>
                    <a:lstStyle/>
                    <a:p>
                      <a:pPr algn="ctr" fontAlgn="ctr"/>
                      <a:r>
                        <a:rPr lang="nb-NO" sz="1100" b="1" i="0" u="none" strike="noStrike">
                          <a:solidFill>
                            <a:srgbClr val="A6A6A6"/>
                          </a:solidFill>
                          <a:latin typeface="Arial" pitchFamily="34" charset="0"/>
                          <a:cs typeface="Arial" pitchFamily="34" charset="0"/>
                        </a:rPr>
                        <a:t>Aqua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33.75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Aqua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4"/>
                  </a:ext>
                </a:extLst>
              </a:tr>
              <a:tr h="246338">
                <a:tc>
                  <a:txBody>
                    <a:bodyPr/>
                    <a:lstStyle/>
                    <a:p>
                      <a:pPr algn="ctr" fontAlgn="ctr"/>
                      <a:r>
                        <a:rPr lang="nb-NO" sz="1100" b="1" i="0" u="none" strike="noStrike">
                          <a:solidFill>
                            <a:srgbClr val="A6A6A6"/>
                          </a:solidFill>
                          <a:latin typeface="Arial" pitchFamily="34" charset="0"/>
                          <a:cs typeface="Arial" pitchFamily="34" charset="0"/>
                        </a:rPr>
                        <a:t>Cherry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35.75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244.250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Cherry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5"/>
                  </a:ext>
                </a:extLst>
              </a:tr>
              <a:tr h="246338">
                <a:tc>
                  <a:txBody>
                    <a:bodyPr/>
                    <a:lstStyle/>
                    <a:p>
                      <a:pPr algn="ctr" fontAlgn="ctr"/>
                      <a:r>
                        <a:rPr lang="nb-NO" sz="1100" b="1" i="0" u="none" strike="noStrike">
                          <a:solidFill>
                            <a:srgbClr val="A6A6A6"/>
                          </a:solidFill>
                          <a:latin typeface="Arial" pitchFamily="34" charset="0"/>
                          <a:cs typeface="Arial" pitchFamily="34" charset="0"/>
                        </a:rPr>
                        <a:t>Gold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129.100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Gold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6"/>
                  </a:ext>
                </a:extLst>
              </a:tr>
              <a:tr h="246338">
                <a:tc>
                  <a:txBody>
                    <a:bodyPr/>
                    <a:lstStyle/>
                    <a:p>
                      <a:pPr algn="ctr" fontAlgn="ctr"/>
                      <a:r>
                        <a:rPr lang="nb-NO" sz="1100" b="1" i="0" u="none" strike="noStrike">
                          <a:solidFill>
                            <a:srgbClr val="A6A6A6"/>
                          </a:solidFill>
                          <a:latin typeface="Arial" pitchFamily="34" charset="0"/>
                          <a:cs typeface="Arial" pitchFamily="34" charset="0"/>
                        </a:rPr>
                        <a:t>Coral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124.250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139.100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225.500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Coral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7"/>
                  </a:ext>
                </a:extLst>
              </a:tr>
              <a:tr h="246338">
                <a:tc>
                  <a:txBody>
                    <a:bodyPr/>
                    <a:lstStyle/>
                    <a:p>
                      <a:pPr algn="ctr" fontAlgn="ctr"/>
                      <a:r>
                        <a:rPr lang="nb-NO" sz="1100" b="1" i="0" u="none" strike="noStrike">
                          <a:solidFill>
                            <a:srgbClr val="A6A6A6"/>
                          </a:solidFill>
                          <a:latin typeface="Arial" pitchFamily="34" charset="0"/>
                          <a:cs typeface="Arial" pitchFamily="34" charset="0"/>
                        </a:rPr>
                        <a:t>Indigo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137.100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119.750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239.750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140.750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225.750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Indigo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8"/>
                  </a:ext>
                </a:extLst>
              </a:tr>
              <a:tr h="246338">
                <a:tc>
                  <a:txBody>
                    <a:bodyPr/>
                    <a:lstStyle/>
                    <a:p>
                      <a:pPr algn="ctr" fontAlgn="ctr"/>
                      <a:r>
                        <a:rPr lang="nb-NO" sz="1100" b="1" i="0" u="none" strike="noStrike">
                          <a:solidFill>
                            <a:srgbClr val="A6A6A6"/>
                          </a:solidFill>
                          <a:latin typeface="Arial" pitchFamily="34" charset="0"/>
                          <a:cs typeface="Arial" pitchFamily="34" charset="0"/>
                        </a:rPr>
                        <a:t>Lemon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34.25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234.250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37.75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Lemon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9"/>
                  </a:ext>
                </a:extLst>
              </a:tr>
              <a:tr h="246338">
                <a:tc>
                  <a:txBody>
                    <a:bodyPr/>
                    <a:lstStyle/>
                    <a:p>
                      <a:pPr algn="ctr" fontAlgn="ctr"/>
                      <a:r>
                        <a:rPr lang="nb-NO" sz="1100" b="1" i="0" u="none" strike="noStrike">
                          <a:solidFill>
                            <a:srgbClr val="A6A6A6"/>
                          </a:solidFill>
                          <a:latin typeface="Arial" pitchFamily="34" charset="0"/>
                          <a:cs typeface="Arial" pitchFamily="34" charset="0"/>
                        </a:rPr>
                        <a:t>Lime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247.250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Lime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0"/>
                  </a:ext>
                </a:extLst>
              </a:tr>
              <a:tr h="246338">
                <a:tc>
                  <a:txBody>
                    <a:bodyPr/>
                    <a:lstStyle/>
                    <a:p>
                      <a:pPr algn="ctr" fontAlgn="ctr"/>
                      <a:r>
                        <a:rPr lang="nb-NO" sz="1100" b="1" i="0" u="none" strike="noStrike">
                          <a:solidFill>
                            <a:srgbClr val="A6A6A6"/>
                          </a:solidFill>
                          <a:latin typeface="Arial" pitchFamily="34" charset="0"/>
                          <a:cs typeface="Arial" pitchFamily="34" charset="0"/>
                        </a:rPr>
                        <a:t>Maroon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139.250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239.500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122.750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39.25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240.750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37.25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226.500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140.000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Maroon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1"/>
                  </a:ext>
                </a:extLst>
              </a:tr>
              <a:tr h="246338">
                <a:tc>
                  <a:txBody>
                    <a:bodyPr/>
                    <a:lstStyle/>
                    <a:p>
                      <a:pPr algn="ctr" fontAlgn="ctr"/>
                      <a:r>
                        <a:rPr lang="nb-NO" sz="1100" b="1" i="0" u="none" strike="noStrike">
                          <a:solidFill>
                            <a:srgbClr val="A6A6A6"/>
                          </a:solidFill>
                          <a:latin typeface="Arial" pitchFamily="34" charset="0"/>
                          <a:cs typeface="Arial" pitchFamily="34" charset="0"/>
                        </a:rPr>
                        <a:t>Ochre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227.750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227.250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242.500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120.250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234.000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125.250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Ochre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2"/>
                  </a:ext>
                </a:extLst>
              </a:tr>
              <a:tr h="246338">
                <a:tc>
                  <a:txBody>
                    <a:bodyPr/>
                    <a:lstStyle/>
                    <a:p>
                      <a:pPr algn="ctr" fontAlgn="ctr"/>
                      <a:r>
                        <a:rPr lang="nb-NO" sz="1100" b="1" i="0" u="none" strike="noStrike">
                          <a:solidFill>
                            <a:srgbClr val="A6A6A6"/>
                          </a:solidFill>
                          <a:latin typeface="Arial" pitchFamily="34" charset="0"/>
                          <a:cs typeface="Arial" pitchFamily="34" charset="0"/>
                        </a:rPr>
                        <a:t>Olive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140.100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246.750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151.000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Olive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3"/>
                  </a:ext>
                </a:extLst>
              </a:tr>
              <a:tr h="246338">
                <a:tc>
                  <a:txBody>
                    <a:bodyPr/>
                    <a:lstStyle/>
                    <a:p>
                      <a:pPr algn="ctr" fontAlgn="ctr"/>
                      <a:r>
                        <a:rPr lang="nb-NO" sz="1100" b="1" i="0" u="none" strike="noStrike">
                          <a:solidFill>
                            <a:srgbClr val="A6A6A6"/>
                          </a:solidFill>
                          <a:latin typeface="Arial" pitchFamily="34" charset="0"/>
                          <a:cs typeface="Arial" pitchFamily="34" charset="0"/>
                        </a:rPr>
                        <a:t>Black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35.650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25.375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48.550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37.800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38.200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39.800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40.400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41.000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36.333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Black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4"/>
                  </a:ext>
                </a:extLst>
              </a:tr>
              <a:tr h="246338">
                <a:tc>
                  <a:txBody>
                    <a:bodyPr/>
                    <a:lstStyle/>
                    <a:p>
                      <a:pPr algn="ctr" fontAlgn="ctr"/>
                      <a:r>
                        <a:rPr lang="nb-NO" sz="1100" b="1" i="0" u="none" strike="noStrike">
                          <a:solidFill>
                            <a:srgbClr val="A6A6A6"/>
                          </a:solidFill>
                          <a:latin typeface="Arial" pitchFamily="34" charset="0"/>
                          <a:cs typeface="Arial" pitchFamily="34" charset="0"/>
                        </a:rPr>
                        <a:t>Bronze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309.000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140.700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130.700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306.000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ctr"/>
                      <a:r>
                        <a:rPr lang="nb-NO" sz="1100" b="1" i="0" u="none" strike="noStrike">
                          <a:solidFill>
                            <a:srgbClr val="A6A6A6"/>
                          </a:solidFill>
                          <a:latin typeface="Arial" pitchFamily="34" charset="0"/>
                          <a:cs typeface="Arial" pitchFamily="34" charset="0"/>
                        </a:rPr>
                        <a:t>Bronze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5"/>
                  </a:ext>
                </a:extLst>
              </a:tr>
              <a:tr h="246338">
                <a:tc>
                  <a:txBody>
                    <a:bodyPr/>
                    <a:lstStyle/>
                    <a:p>
                      <a:pPr algn="ctr" fontAlgn="ctr"/>
                      <a:r>
                        <a:rPr lang="nb-NO" sz="1100" b="1" i="0" u="none" strike="noStrike">
                          <a:solidFill>
                            <a:srgbClr val="A6A6A6"/>
                          </a:solidFill>
                          <a:latin typeface="Arial" pitchFamily="34" charset="0"/>
                          <a:cs typeface="Arial" pitchFamily="34" charset="0"/>
                        </a:rPr>
                        <a:t>Copper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141.700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310.900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309.500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307.000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133.700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fontAlgn="ctr"/>
                      <a:r>
                        <a:rPr lang="nb-NO" sz="1100" b="1" i="0" u="none" strike="noStrike">
                          <a:solidFill>
                            <a:srgbClr val="A6A6A6"/>
                          </a:solidFill>
                          <a:latin typeface="Arial" pitchFamily="34" charset="0"/>
                          <a:cs typeface="Arial" pitchFamily="34" charset="0"/>
                        </a:rPr>
                        <a:t>Copper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6"/>
                  </a:ext>
                </a:extLst>
              </a:tr>
              <a:tr h="246338">
                <a:tc>
                  <a:txBody>
                    <a:bodyPr/>
                    <a:lstStyle/>
                    <a:p>
                      <a:pPr algn="ctr" fontAlgn="b"/>
                      <a:r>
                        <a:rPr lang="nb-NO" sz="1100" b="1" i="0" u="none" strike="noStrike">
                          <a:solidFill>
                            <a:srgbClr val="A6A6A6"/>
                          </a:solidFill>
                          <a:latin typeface="Arial" pitchFamily="34" charset="0"/>
                          <a:cs typeface="Arial" pitchFamily="34" charset="0"/>
                        </a:rPr>
                        <a:t>Silver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0" i="0" u="none" strike="noStrike">
                          <a:solidFill>
                            <a:srgbClr val="A6A6A6"/>
                          </a:solidFill>
                          <a:latin typeface="Arial" pitchFamily="34" charset="0"/>
                          <a:cs typeface="Arial" pitchFamily="34" charset="0"/>
                        </a:rPr>
                        <a:t>131.700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136.700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142.700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a:solidFill>
                            <a:srgbClr val="A6A6A6"/>
                          </a:solidFill>
                          <a:latin typeface="Arial" pitchFamily="34" charset="0"/>
                          <a:cs typeface="Arial" pitchFamily="34" charset="0"/>
                        </a:rPr>
                        <a:t>309.900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0"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65000"/>
                        <a:lumOff val="35000"/>
                      </a:schemeClr>
                    </a:solidFill>
                  </a:tcPr>
                </a:tc>
                <a:tc>
                  <a:txBody>
                    <a:bodyPr/>
                    <a:lstStyle/>
                    <a:p>
                      <a:pPr algn="ctr" fontAlgn="b"/>
                      <a:r>
                        <a:rPr lang="nb-NO" sz="1100" b="1" i="0" u="none" strike="noStrike">
                          <a:solidFill>
                            <a:srgbClr val="A6A6A6"/>
                          </a:solidFill>
                          <a:latin typeface="Arial" pitchFamily="34" charset="0"/>
                          <a:cs typeface="Arial" pitchFamily="34" charset="0"/>
                        </a:rPr>
                        <a:t>Silver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7"/>
                  </a:ext>
                </a:extLst>
              </a:tr>
              <a:tr h="246338">
                <a:tc>
                  <a:txBody>
                    <a:bodyPr/>
                    <a:lstStyle/>
                    <a:p>
                      <a:pPr algn="ctr" fontAlgn="b"/>
                      <a:r>
                        <a:rPr lang="nb-NO" sz="1100" b="1" i="0" u="none" strike="noStrike">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nb-NO" sz="1100" b="1" i="0" u="none" strike="noStrike">
                          <a:solidFill>
                            <a:srgbClr val="A6A6A6"/>
                          </a:solidFill>
                          <a:latin typeface="Arial" pitchFamily="34" charset="0"/>
                          <a:cs typeface="Arial"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nb-NO" sz="1100" b="1" i="0" u="none" strike="noStrike" dirty="0">
                          <a:solidFill>
                            <a:srgbClr val="A6A6A6"/>
                          </a:solidFill>
                          <a:latin typeface="Arial" pitchFamily="34" charset="0"/>
                          <a:cs typeface="Arial"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28"/>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Contracts</a:t>
            </a:r>
            <a:endParaRPr lang="nb-NO" dirty="0"/>
          </a:p>
        </p:txBody>
      </p:sp>
      <p:sp>
        <p:nvSpPr>
          <p:cNvPr id="6" name="Plassholder for innhold 2"/>
          <p:cNvSpPr txBox="1">
            <a:spLocks/>
          </p:cNvSpPr>
          <p:nvPr/>
        </p:nvSpPr>
        <p:spPr>
          <a:xfrm>
            <a:off x="0" y="1187624"/>
            <a:ext cx="6360840" cy="7956376"/>
          </a:xfrm>
          <a:prstGeom prst="rect">
            <a:avLst/>
          </a:prstGeom>
        </p:spPr>
        <p:txBody>
          <a:bodyPr vert="horz" lIns="91440" tIns="45720" rIns="91440" bIns="45720" rtlCol="0">
            <a:noAutofit/>
          </a:bodyPr>
          <a:lstStyle/>
          <a:p>
            <a:pPr marL="285750" indent="-285750">
              <a:spcBef>
                <a:spcPct val="20000"/>
              </a:spcBef>
              <a:buFont typeface="Arial" pitchFamily="34" charset="0"/>
              <a:buNone/>
            </a:pPr>
            <a:r>
              <a:rPr lang="nb-NO" sz="1400" b="1" dirty="0">
                <a:latin typeface="Arial" pitchFamily="34" charset="0"/>
                <a:cs typeface="Arial" pitchFamily="34" charset="0"/>
              </a:rPr>
              <a:t>TAXI:</a:t>
            </a:r>
          </a:p>
          <a:p>
            <a:pPr marL="285750" indent="-285750">
              <a:spcBef>
                <a:spcPct val="20000"/>
              </a:spcBef>
              <a:buFontTx/>
              <a:buChar char="-"/>
            </a:pPr>
            <a:r>
              <a:rPr lang="nb-NO" sz="1400" dirty="0" err="1">
                <a:latin typeface="Arial" pitchFamily="34" charset="0"/>
                <a:cs typeface="Arial" pitchFamily="34" charset="0"/>
              </a:rPr>
              <a:t>Trail</a:t>
            </a:r>
            <a:r>
              <a:rPr lang="nb-NO" sz="1400" dirty="0">
                <a:latin typeface="Arial" pitchFamily="34" charset="0"/>
                <a:cs typeface="Arial" pitchFamily="34" charset="0"/>
              </a:rPr>
              <a:t> </a:t>
            </a: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LINEUP:</a:t>
            </a:r>
          </a:p>
          <a:p>
            <a:pPr marL="285750" indent="-285750">
              <a:spcBef>
                <a:spcPct val="20000"/>
              </a:spcBef>
              <a:buFontTx/>
              <a:buChar char="-"/>
            </a:pPr>
            <a:r>
              <a:rPr lang="nb-NO" sz="1400" dirty="0" err="1">
                <a:latin typeface="Arial" pitchFamily="34" charset="0"/>
                <a:cs typeface="Arial" pitchFamily="34" charset="0"/>
              </a:rPr>
              <a:t>Echelon</a:t>
            </a:r>
            <a:r>
              <a:rPr lang="nb-NO" sz="1400" dirty="0">
                <a:latin typeface="Arial" pitchFamily="34" charset="0"/>
                <a:cs typeface="Arial" pitchFamily="34" charset="0"/>
              </a:rPr>
              <a:t> </a:t>
            </a:r>
            <a:r>
              <a:rPr lang="nb-NO" sz="1400" dirty="0" err="1">
                <a:latin typeface="Arial" pitchFamily="34" charset="0"/>
                <a:cs typeface="Arial" pitchFamily="34" charset="0"/>
              </a:rPr>
              <a:t>lineup</a:t>
            </a:r>
            <a:r>
              <a:rPr lang="nb-NO" sz="1400" dirty="0">
                <a:latin typeface="Arial" pitchFamily="34" charset="0"/>
                <a:cs typeface="Arial" pitchFamily="34" charset="0"/>
              </a:rPr>
              <a:t> (2ship)</a:t>
            </a:r>
          </a:p>
          <a:p>
            <a:pPr marL="285750" indent="-285750">
              <a:spcBef>
                <a:spcPct val="20000"/>
              </a:spcBef>
              <a:buFontTx/>
              <a:buChar char="-"/>
            </a:pPr>
            <a:r>
              <a:rPr lang="nb-NO" sz="1400" dirty="0">
                <a:latin typeface="Arial" pitchFamily="34" charset="0"/>
                <a:cs typeface="Arial" pitchFamily="34" charset="0"/>
              </a:rPr>
              <a:t>3 in </a:t>
            </a:r>
            <a:r>
              <a:rPr lang="nb-NO" sz="1400" dirty="0" err="1">
                <a:latin typeface="Arial" pitchFamily="34" charset="0"/>
                <a:cs typeface="Arial" pitchFamily="34" charset="0"/>
              </a:rPr>
              <a:t>the</a:t>
            </a:r>
            <a:r>
              <a:rPr lang="nb-NO" sz="1400" dirty="0">
                <a:latin typeface="Arial" pitchFamily="34" charset="0"/>
                <a:cs typeface="Arial" pitchFamily="34" charset="0"/>
              </a:rPr>
              <a:t> </a:t>
            </a:r>
            <a:r>
              <a:rPr lang="nb-NO" sz="1400" dirty="0" err="1">
                <a:latin typeface="Arial" pitchFamily="34" charset="0"/>
                <a:cs typeface="Arial" pitchFamily="34" charset="0"/>
              </a:rPr>
              <a:t>slot</a:t>
            </a:r>
            <a:r>
              <a:rPr lang="nb-NO" sz="1400" dirty="0">
                <a:latin typeface="Arial" pitchFamily="34" charset="0"/>
                <a:cs typeface="Arial" pitchFamily="34" charset="0"/>
              </a:rPr>
              <a:t> (4ship)</a:t>
            </a: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TAKE-OFF / DEPARTURE /REJOIN</a:t>
            </a:r>
          </a:p>
          <a:p>
            <a:pPr marL="285750" indent="-285750">
              <a:spcBef>
                <a:spcPct val="20000"/>
              </a:spcBef>
              <a:buFontTx/>
              <a:buChar char="-"/>
            </a:pPr>
            <a:r>
              <a:rPr lang="nb-NO" sz="1400" dirty="0">
                <a:latin typeface="Arial" pitchFamily="34" charset="0"/>
                <a:cs typeface="Arial" pitchFamily="34" charset="0"/>
              </a:rPr>
              <a:t>20 sec </a:t>
            </a:r>
            <a:r>
              <a:rPr lang="nb-NO" sz="1400" dirty="0" err="1">
                <a:latin typeface="Arial" pitchFamily="34" charset="0"/>
                <a:cs typeface="Arial" pitchFamily="34" charset="0"/>
              </a:rPr>
              <a:t>seperation</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AB off at 300kts</a:t>
            </a:r>
          </a:p>
          <a:p>
            <a:pPr marL="285750" indent="-285750">
              <a:spcBef>
                <a:spcPct val="20000"/>
              </a:spcBef>
              <a:buFontTx/>
              <a:buChar char="-"/>
            </a:pPr>
            <a:r>
              <a:rPr lang="nb-NO" sz="1400" dirty="0">
                <a:latin typeface="Arial" pitchFamily="34" charset="0"/>
                <a:cs typeface="Arial" pitchFamily="34" charset="0"/>
              </a:rPr>
              <a:t>350kts</a:t>
            </a:r>
          </a:p>
          <a:p>
            <a:pPr marL="285750" indent="-285750">
              <a:spcBef>
                <a:spcPct val="20000"/>
              </a:spcBef>
              <a:buFontTx/>
              <a:buChar char="-"/>
            </a:pPr>
            <a:r>
              <a:rPr lang="nb-NO" sz="1400" dirty="0">
                <a:latin typeface="Arial" pitchFamily="34" charset="0"/>
                <a:cs typeface="Arial" pitchFamily="34" charset="0"/>
              </a:rPr>
              <a:t>Finger 4, #2 </a:t>
            </a:r>
            <a:r>
              <a:rPr lang="nb-NO" sz="1400" dirty="0" err="1">
                <a:latin typeface="Arial" pitchFamily="34" charset="0"/>
                <a:cs typeface="Arial" pitchFamily="34" charset="0"/>
              </a:rPr>
              <a:t>Left</a:t>
            </a:r>
            <a:endParaRPr lang="nb-NO" sz="1400" dirty="0">
              <a:latin typeface="Arial" pitchFamily="34" charset="0"/>
              <a:cs typeface="Arial" pitchFamily="34" charset="0"/>
            </a:endParaRP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CRUISE</a:t>
            </a:r>
          </a:p>
          <a:p>
            <a:pPr marL="285750" indent="-285750">
              <a:spcBef>
                <a:spcPct val="20000"/>
              </a:spcBef>
              <a:buFontTx/>
              <a:buChar char="-"/>
            </a:pPr>
            <a:r>
              <a:rPr lang="nb-NO" sz="1400" dirty="0">
                <a:latin typeface="Arial" pitchFamily="34" charset="0"/>
                <a:cs typeface="Arial" pitchFamily="34" charset="0"/>
              </a:rPr>
              <a:t>350kts or M0.8 (</a:t>
            </a:r>
            <a:r>
              <a:rPr lang="nb-NO" sz="1400" dirty="0" err="1">
                <a:latin typeface="Arial" pitchFamily="34" charset="0"/>
                <a:cs typeface="Arial" pitchFamily="34" charset="0"/>
              </a:rPr>
              <a:t>what</a:t>
            </a:r>
            <a:r>
              <a:rPr lang="nb-NO" sz="1400" dirty="0">
                <a:latin typeface="Arial" pitchFamily="34" charset="0"/>
                <a:cs typeface="Arial" pitchFamily="34" charset="0"/>
              </a:rPr>
              <a:t> is </a:t>
            </a:r>
            <a:r>
              <a:rPr lang="nb-NO" sz="1400" dirty="0" err="1">
                <a:latin typeface="Arial" pitchFamily="34" charset="0"/>
                <a:cs typeface="Arial" pitchFamily="34" charset="0"/>
              </a:rPr>
              <a:t>lower</a:t>
            </a:r>
            <a:r>
              <a:rPr lang="nb-NO" sz="1400" dirty="0">
                <a:latin typeface="Arial" pitchFamily="34" charset="0"/>
                <a:cs typeface="Arial" pitchFamily="34" charset="0"/>
              </a:rPr>
              <a:t>)</a:t>
            </a:r>
          </a:p>
          <a:p>
            <a:pPr marL="285750" indent="-285750">
              <a:spcBef>
                <a:spcPct val="20000"/>
              </a:spcBef>
              <a:buFontTx/>
              <a:buChar char="-"/>
            </a:pPr>
            <a:r>
              <a:rPr lang="nb-NO" sz="1400" dirty="0" err="1">
                <a:latin typeface="Arial" pitchFamily="34" charset="0"/>
                <a:cs typeface="Arial" pitchFamily="34" charset="0"/>
              </a:rPr>
              <a:t>Turns</a:t>
            </a:r>
            <a:r>
              <a:rPr lang="nb-NO" sz="1400" dirty="0">
                <a:latin typeface="Arial" pitchFamily="34" charset="0"/>
                <a:cs typeface="Arial" pitchFamily="34" charset="0"/>
              </a:rPr>
              <a:t>:  30˚ bank</a:t>
            </a:r>
          </a:p>
          <a:p>
            <a:pPr marL="285750" indent="-285750">
              <a:spcBef>
                <a:spcPct val="20000"/>
              </a:spcBef>
              <a:buFont typeface="Arial" pitchFamily="34" charset="0"/>
              <a:buNone/>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a:latin typeface="Arial" pitchFamily="34" charset="0"/>
                <a:cs typeface="Arial" pitchFamily="34" charset="0"/>
              </a:rPr>
              <a:t>RECOVERY</a:t>
            </a:r>
          </a:p>
          <a:p>
            <a:pPr marL="285750" indent="-285750">
              <a:spcBef>
                <a:spcPct val="20000"/>
              </a:spcBef>
              <a:buFontTx/>
              <a:buChar char="-"/>
            </a:pPr>
            <a:r>
              <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rPr>
              <a:t>OHB</a:t>
            </a:r>
            <a:r>
              <a:rPr kumimoji="0" lang="nb-NO" sz="1400" b="0" i="0" u="none" strike="noStrike" kern="1200" cap="none" spc="0" normalizeH="0" noProof="0" dirty="0">
                <a:ln>
                  <a:noFill/>
                </a:ln>
                <a:solidFill>
                  <a:schemeClr val="tx1"/>
                </a:solidFill>
                <a:effectLst/>
                <a:uLnTx/>
                <a:uFillTx/>
                <a:latin typeface="Arial" pitchFamily="34" charset="0"/>
                <a:cs typeface="Arial" pitchFamily="34" charset="0"/>
              </a:rPr>
              <a:t> </a:t>
            </a:r>
          </a:p>
          <a:p>
            <a:pPr marL="285750" indent="-285750">
              <a:spcBef>
                <a:spcPct val="20000"/>
              </a:spcBef>
              <a:buFontTx/>
              <a:buChar char="-"/>
            </a:pPr>
            <a:r>
              <a:rPr lang="nb-NO" sz="1400" dirty="0">
                <a:latin typeface="Arial" pitchFamily="34" charset="0"/>
                <a:cs typeface="Arial" pitchFamily="34" charset="0"/>
              </a:rPr>
              <a:t>5 sec </a:t>
            </a:r>
            <a:r>
              <a:rPr lang="nb-NO" sz="1400" dirty="0" err="1">
                <a:latin typeface="Arial" pitchFamily="34" charset="0"/>
                <a:cs typeface="Arial" pitchFamily="34" charset="0"/>
              </a:rPr>
              <a:t>interval</a:t>
            </a:r>
            <a:r>
              <a:rPr lang="nb-NO" sz="1400" dirty="0">
                <a:latin typeface="Arial" pitchFamily="34" charset="0"/>
                <a:cs typeface="Arial" pitchFamily="34" charset="0"/>
              </a:rPr>
              <a:t> in </a:t>
            </a:r>
            <a:r>
              <a:rPr lang="nb-NO" sz="1400" dirty="0" err="1">
                <a:latin typeface="Arial" pitchFamily="34" charset="0"/>
                <a:cs typeface="Arial" pitchFamily="34" charset="0"/>
              </a:rPr>
              <a:t>the</a:t>
            </a:r>
            <a:r>
              <a:rPr lang="nb-NO" sz="1400" dirty="0">
                <a:latin typeface="Arial" pitchFamily="34" charset="0"/>
                <a:cs typeface="Arial" pitchFamily="34" charset="0"/>
              </a:rPr>
              <a:t> break</a:t>
            </a:r>
          </a:p>
          <a:p>
            <a:pPr marL="285750" indent="-285750">
              <a:spcBef>
                <a:spcPct val="20000"/>
              </a:spcBef>
              <a:buFontTx/>
              <a:buChar char="-"/>
            </a:pPr>
            <a:endParaRPr kumimoji="0" lang="nb-NO" sz="1400" b="0" i="0" u="none" strike="noStrike" kern="1200" cap="none" spc="0" normalizeH="0" noProof="0" dirty="0">
              <a:ln>
                <a:noFill/>
              </a:ln>
              <a:solidFill>
                <a:schemeClr val="tx1"/>
              </a:solidFill>
              <a:effectLst/>
              <a:uLnTx/>
              <a:uFillTx/>
              <a:latin typeface="Arial" pitchFamily="34" charset="0"/>
              <a:cs typeface="Arial" pitchFamily="34" charset="0"/>
            </a:endParaRPr>
          </a:p>
          <a:p>
            <a:r>
              <a:rPr lang="nb-NO" sz="1400" b="1" dirty="0">
                <a:latin typeface="Arial" pitchFamily="34" charset="0"/>
                <a:cs typeface="Arial" pitchFamily="34" charset="0"/>
              </a:rPr>
              <a:t>AIR COMBAT READINESS</a:t>
            </a:r>
          </a:p>
          <a:p>
            <a:pPr marL="285750" indent="-285750">
              <a:spcBef>
                <a:spcPct val="20000"/>
              </a:spcBef>
              <a:buFontTx/>
              <a:buChar char="-"/>
            </a:pPr>
            <a:r>
              <a:rPr lang="nb-NO" sz="1400" dirty="0">
                <a:latin typeface="Arial" pitchFamily="34" charset="0"/>
                <a:cs typeface="Arial" pitchFamily="34" charset="0"/>
              </a:rPr>
              <a:t>450 Kts/M0.70 defensive </a:t>
            </a:r>
            <a:r>
              <a:rPr lang="nb-NO" sz="1400" dirty="0" err="1">
                <a:latin typeface="Arial" pitchFamily="34" charset="0"/>
                <a:cs typeface="Arial" pitchFamily="34" charset="0"/>
              </a:rPr>
              <a:t>Combat</a:t>
            </a:r>
            <a:r>
              <a:rPr lang="nb-NO" sz="1400" dirty="0">
                <a:latin typeface="Arial" pitchFamily="34" charset="0"/>
                <a:cs typeface="Arial" pitchFamily="34" charset="0"/>
              </a:rPr>
              <a:t> </a:t>
            </a:r>
            <a:r>
              <a:rPr lang="nb-NO" sz="1400" dirty="0" err="1">
                <a:latin typeface="Arial" pitchFamily="34" charset="0"/>
                <a:cs typeface="Arial" pitchFamily="34" charset="0"/>
              </a:rPr>
              <a:t>spread</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 500-1000ft </a:t>
            </a:r>
            <a:r>
              <a:rPr lang="nb-NO" sz="1400" dirty="0" err="1">
                <a:latin typeface="Arial" pitchFamily="34" charset="0"/>
                <a:cs typeface="Arial" pitchFamily="34" charset="0"/>
              </a:rPr>
              <a:t>vertical</a:t>
            </a:r>
            <a:r>
              <a:rPr lang="nb-NO" sz="1400" dirty="0">
                <a:latin typeface="Arial" pitchFamily="34" charset="0"/>
                <a:cs typeface="Arial" pitchFamily="34" charset="0"/>
              </a:rPr>
              <a:t> </a:t>
            </a:r>
            <a:r>
              <a:rPr lang="nb-NO" sz="1400" dirty="0" err="1">
                <a:latin typeface="Arial" pitchFamily="34" charset="0"/>
                <a:cs typeface="Arial" pitchFamily="34" charset="0"/>
              </a:rPr>
              <a:t>seperation</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Energy </a:t>
            </a:r>
            <a:r>
              <a:rPr lang="nb-NO" sz="1400" dirty="0" err="1">
                <a:latin typeface="Arial" pitchFamily="34" charset="0"/>
                <a:cs typeface="Arial" pitchFamily="34" charset="0"/>
              </a:rPr>
              <a:t>sustaining</a:t>
            </a:r>
            <a:r>
              <a:rPr lang="nb-NO" sz="1400" dirty="0">
                <a:latin typeface="Arial" pitchFamily="34" charset="0"/>
                <a:cs typeface="Arial" pitchFamily="34" charset="0"/>
              </a:rPr>
              <a:t> </a:t>
            </a:r>
            <a:r>
              <a:rPr lang="nb-NO" sz="1400" dirty="0" err="1">
                <a:latin typeface="Arial" pitchFamily="34" charset="0"/>
                <a:cs typeface="Arial" pitchFamily="34" charset="0"/>
              </a:rPr>
              <a:t>turns</a:t>
            </a:r>
            <a:endParaRPr lang="nb-NO" sz="1400" dirty="0">
              <a:latin typeface="Arial" pitchFamily="34" charset="0"/>
              <a:cs typeface="Arial" pitchFamily="34" charset="0"/>
            </a:endParaRPr>
          </a:p>
          <a:p>
            <a:pPr marL="285750" indent="-285750">
              <a:spcBef>
                <a:spcPct val="20000"/>
              </a:spcBef>
            </a:pPr>
            <a:endParaRPr lang="nb-NO" sz="1400" dirty="0">
              <a:latin typeface="Arial" pitchFamily="34" charset="0"/>
              <a:cs typeface="Arial" pitchFamily="34" charset="0"/>
            </a:endParaRPr>
          </a:p>
          <a:p>
            <a:r>
              <a:rPr lang="nb-NO" sz="1400" b="1" dirty="0">
                <a:latin typeface="Arial" pitchFamily="34" charset="0"/>
                <a:cs typeface="Arial" pitchFamily="34" charset="0"/>
              </a:rPr>
              <a:t>TARGETING</a:t>
            </a:r>
          </a:p>
          <a:p>
            <a:pPr marL="285750" indent="-285750">
              <a:spcBef>
                <a:spcPct val="20000"/>
              </a:spcBef>
              <a:buFontTx/>
              <a:buChar char="-"/>
            </a:pPr>
            <a:r>
              <a:rPr lang="nb-NO" sz="1400" dirty="0">
                <a:latin typeface="Arial" pitchFamily="34" charset="0"/>
                <a:cs typeface="Arial" pitchFamily="34" charset="0"/>
              </a:rPr>
              <a:t>1: Lead, </a:t>
            </a:r>
            <a:r>
              <a:rPr lang="nb-NO" sz="1400" dirty="0" err="1">
                <a:latin typeface="Arial" pitchFamily="34" charset="0"/>
                <a:cs typeface="Arial" pitchFamily="34" charset="0"/>
              </a:rPr>
              <a:t>High</a:t>
            </a:r>
            <a:r>
              <a:rPr lang="nb-NO" sz="1400" dirty="0">
                <a:latin typeface="Arial" pitchFamily="34" charset="0"/>
                <a:cs typeface="Arial" pitchFamily="34" charset="0"/>
              </a:rPr>
              <a:t>, </a:t>
            </a:r>
            <a:r>
              <a:rPr lang="nb-NO" sz="1400" dirty="0" err="1">
                <a:latin typeface="Arial" pitchFamily="34" charset="0"/>
                <a:cs typeface="Arial" pitchFamily="34" charset="0"/>
              </a:rPr>
              <a:t>Left</a:t>
            </a:r>
            <a:endParaRPr lang="nb-NO" sz="1400" dirty="0">
              <a:latin typeface="Arial" pitchFamily="34" charset="0"/>
              <a:cs typeface="Arial" pitchFamily="34" charset="0"/>
            </a:endParaRPr>
          </a:p>
          <a:p>
            <a:pPr marL="285750" indent="-285750">
              <a:spcBef>
                <a:spcPct val="20000"/>
              </a:spcBef>
              <a:buFontTx/>
              <a:buChar char="-"/>
            </a:pPr>
            <a:r>
              <a:rPr lang="nb-NO" sz="1400" dirty="0">
                <a:latin typeface="Arial" pitchFamily="34" charset="0"/>
                <a:cs typeface="Arial" pitchFamily="34" charset="0"/>
              </a:rPr>
              <a:t>2: </a:t>
            </a:r>
            <a:r>
              <a:rPr lang="nb-NO" sz="1400" dirty="0" err="1">
                <a:latin typeface="Arial" pitchFamily="34" charset="0"/>
                <a:cs typeface="Arial" pitchFamily="34" charset="0"/>
              </a:rPr>
              <a:t>Trail</a:t>
            </a:r>
            <a:r>
              <a:rPr lang="nb-NO" sz="1400" dirty="0">
                <a:latin typeface="Arial" pitchFamily="34" charset="0"/>
                <a:cs typeface="Arial" pitchFamily="34" charset="0"/>
              </a:rPr>
              <a:t>, </a:t>
            </a:r>
            <a:r>
              <a:rPr lang="nb-NO" sz="1400" dirty="0" err="1">
                <a:latin typeface="Arial" pitchFamily="34" charset="0"/>
                <a:cs typeface="Arial" pitchFamily="34" charset="0"/>
              </a:rPr>
              <a:t>Low</a:t>
            </a:r>
            <a:r>
              <a:rPr lang="nb-NO" sz="1400" dirty="0">
                <a:latin typeface="Arial" pitchFamily="34" charset="0"/>
                <a:cs typeface="Arial" pitchFamily="34" charset="0"/>
              </a:rPr>
              <a:t>, Right</a:t>
            </a:r>
          </a:p>
          <a:p>
            <a:pPr marL="285750" indent="-285750">
              <a:spcBef>
                <a:spcPct val="20000"/>
              </a:spcBef>
              <a:buFontTx/>
              <a:buChar char="-"/>
            </a:pPr>
            <a:r>
              <a:rPr lang="nb-NO" sz="1400" dirty="0">
                <a:latin typeface="Arial" pitchFamily="34" charset="0"/>
                <a:cs typeface="Arial" pitchFamily="34" charset="0"/>
              </a:rPr>
              <a:t>3: </a:t>
            </a:r>
            <a:r>
              <a:rPr lang="nb-NO" sz="1400" dirty="0" err="1">
                <a:latin typeface="Arial" pitchFamily="34" charset="0"/>
                <a:cs typeface="Arial" pitchFamily="34" charset="0"/>
              </a:rPr>
              <a:t>Maintain</a:t>
            </a:r>
            <a:r>
              <a:rPr lang="nb-NO" sz="1400" dirty="0">
                <a:latin typeface="Arial" pitchFamily="34" charset="0"/>
                <a:cs typeface="Arial" pitchFamily="34" charset="0"/>
              </a:rPr>
              <a:t> SA; support</a:t>
            </a:r>
          </a:p>
          <a:p>
            <a:pPr marL="285750" indent="-285750">
              <a:spcBef>
                <a:spcPct val="20000"/>
              </a:spcBef>
            </a:pPr>
            <a:endParaRPr kumimoji="0" lang="nb-NO" sz="1400" b="0" i="0" u="none" strike="noStrike" kern="1200" cap="none" spc="0" normalizeH="0" noProof="0" dirty="0">
              <a:ln>
                <a:noFill/>
              </a:ln>
              <a:solidFill>
                <a:schemeClr val="tx1"/>
              </a:solidFill>
              <a:effectLst/>
              <a:uLnTx/>
              <a:uFillTx/>
              <a:latin typeface="Arial" pitchFamily="34" charset="0"/>
              <a:cs typeface="Arial" pitchFamily="34" charset="0"/>
            </a:endParaRPr>
          </a:p>
          <a:p>
            <a:pPr marL="285750" indent="-285750">
              <a:spcBef>
                <a:spcPct val="20000"/>
              </a:spcBef>
            </a:pPr>
            <a:endParaRPr kumimoji="0" lang="nb-NO" sz="1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Merge</a:t>
            </a:r>
            <a:endParaRPr lang="nb-NO" sz="1400" dirty="0">
              <a:solidFill>
                <a:schemeClr val="bg1">
                  <a:lumMod val="6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t>
            </a:r>
            <a:r>
              <a:rPr lang="nb-NO" sz="1400" dirty="0" err="1">
                <a:solidFill>
                  <a:schemeClr val="bg1">
                    <a:lumMod val="65000"/>
                  </a:schemeClr>
                </a:solidFill>
                <a:latin typeface="Arial" pitchFamily="34" charset="0"/>
                <a:cs typeface="Arial" pitchFamily="34" charset="0"/>
              </a:rPr>
              <a:t>Defend</a:t>
            </a:r>
            <a:endParaRPr lang="nb-NO" sz="1400" dirty="0">
              <a:solidFill>
                <a:schemeClr val="bg1">
                  <a:lumMod val="6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Assess</a:t>
            </a:r>
            <a:r>
              <a:rPr lang="nb-NO" sz="1400" dirty="0">
                <a:solidFill>
                  <a:schemeClr val="bg1">
                    <a:lumMod val="65000"/>
                  </a:schemeClr>
                </a:solidFill>
                <a:latin typeface="Arial" pitchFamily="34" charset="0"/>
                <a:cs typeface="Arial" pitchFamily="34" charset="0"/>
              </a:rPr>
              <a:t> </a:t>
            </a:r>
            <a:r>
              <a:rPr lang="nb-NO" sz="1400" dirty="0" err="1">
                <a:solidFill>
                  <a:schemeClr val="bg1">
                    <a:lumMod val="65000"/>
                  </a:schemeClr>
                </a:solidFill>
                <a:latin typeface="Arial" pitchFamily="34" charset="0"/>
                <a:cs typeface="Arial" pitchFamily="34" charset="0"/>
              </a:rPr>
              <a:t>targeted</a:t>
            </a:r>
            <a:r>
              <a:rPr lang="nb-NO" sz="1400" dirty="0">
                <a:solidFill>
                  <a:schemeClr val="bg1">
                    <a:lumMod val="6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Shoot</a:t>
            </a:r>
            <a:r>
              <a:rPr lang="nb-NO" sz="1400" dirty="0">
                <a:solidFill>
                  <a:schemeClr val="bg1">
                    <a:lumMod val="65000"/>
                  </a:schemeClr>
                </a:solidFill>
                <a:latin typeface="Arial" pitchFamily="34" charset="0"/>
                <a:cs typeface="Arial" pitchFamily="34" charset="0"/>
              </a:rPr>
              <a:t>: FOX 3 , </a:t>
            </a:r>
            <a:r>
              <a:rPr lang="nb-NO" sz="1400" dirty="0" err="1">
                <a:solidFill>
                  <a:schemeClr val="bg1">
                    <a:lumMod val="65000"/>
                  </a:schemeClr>
                </a:solidFill>
                <a:latin typeface="Arial" pitchFamily="34" charset="0"/>
                <a:cs typeface="Arial" pitchFamily="34" charset="0"/>
              </a:rPr>
              <a:t>Crank</a:t>
            </a:r>
            <a:endParaRPr lang="nb-NO" sz="1400" dirty="0">
              <a:solidFill>
                <a:schemeClr val="bg1">
                  <a:lumMod val="6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Meld and Sort:  FL to </a:t>
            </a:r>
            <a:r>
              <a:rPr lang="nb-NO" sz="1400" dirty="0" err="1">
                <a:solidFill>
                  <a:schemeClr val="bg1">
                    <a:lumMod val="65000"/>
                  </a:schemeClr>
                </a:solidFill>
                <a:latin typeface="Arial" pitchFamily="34" charset="0"/>
                <a:cs typeface="Arial" pitchFamily="34" charset="0"/>
              </a:rPr>
              <a:t>flight</a:t>
            </a:r>
            <a:r>
              <a:rPr lang="nb-NO" sz="1400" dirty="0">
                <a:solidFill>
                  <a:schemeClr val="bg1">
                    <a:lumMod val="65000"/>
                  </a:schemeClr>
                </a:solidFill>
                <a:latin typeface="Arial" pitchFamily="34" charset="0"/>
                <a:cs typeface="Arial" pitchFamily="34" charset="0"/>
              </a:rPr>
              <a:t>: FLIGHT: Meld BRAA 190 25,25 </a:t>
            </a:r>
            <a:r>
              <a:rPr lang="nb-NO" sz="1400" dirty="0" err="1">
                <a:solidFill>
                  <a:schemeClr val="bg1">
                    <a:lumMod val="65000"/>
                  </a:schemeClr>
                </a:solidFill>
                <a:latin typeface="Arial" pitchFamily="34" charset="0"/>
                <a:cs typeface="Arial" pitchFamily="34" charset="0"/>
              </a:rPr>
              <a:t>thousand</a:t>
            </a:r>
            <a:endParaRPr lang="nb-NO" sz="1400" dirty="0">
              <a:solidFill>
                <a:schemeClr val="bg1">
                  <a:lumMod val="65000"/>
                </a:schemeClr>
              </a:solidFill>
              <a:latin typeface="Arial" pitchFamily="34" charset="0"/>
              <a:cs typeface="Arial" pitchFamily="34" charset="0"/>
            </a:endParaRPr>
          </a:p>
          <a:p>
            <a:endParaRPr lang="nb-NO" sz="1400" dirty="0">
              <a:solidFill>
                <a:schemeClr val="bg1">
                  <a:lumMod val="6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65000"/>
                  </a:schemeClr>
                </a:solidFill>
                <a:latin typeface="Arial" pitchFamily="34" charset="0"/>
                <a:cs typeface="Arial" pitchFamily="34" charset="0"/>
              </a:rPr>
              <a:t>Tactical</a:t>
            </a:r>
            <a:r>
              <a:rPr lang="nb-NO" sz="1400" dirty="0">
                <a:solidFill>
                  <a:schemeClr val="bg1">
                    <a:lumMod val="6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NLT </a:t>
            </a:r>
            <a:r>
              <a:rPr lang="nb-NO" sz="1400" dirty="0" err="1">
                <a:solidFill>
                  <a:schemeClr val="bg1">
                    <a:lumMod val="65000"/>
                  </a:schemeClr>
                </a:solidFill>
                <a:latin typeface="Arial" pitchFamily="34" charset="0"/>
                <a:cs typeface="Arial" pitchFamily="34" charset="0"/>
              </a:rPr>
              <a:t>Commit</a:t>
            </a:r>
            <a:endParaRPr lang="nb-NO" sz="1400" dirty="0">
              <a:solidFill>
                <a:schemeClr val="bg1">
                  <a:lumMod val="6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6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65000"/>
                  </a:schemeClr>
                </a:solidFill>
                <a:latin typeface="Arial" pitchFamily="34" charset="0"/>
                <a:cs typeface="Arial" pitchFamily="34" charset="0"/>
              </a:rPr>
              <a:t>4 </a:t>
            </a:r>
            <a:r>
              <a:rPr lang="nb-NO" sz="1400" b="1" u="sng" dirty="0" err="1">
                <a:solidFill>
                  <a:schemeClr val="bg1">
                    <a:lumMod val="65000"/>
                  </a:schemeClr>
                </a:solidFill>
                <a:latin typeface="Arial" pitchFamily="34" charset="0"/>
                <a:cs typeface="Arial" pitchFamily="34" charset="0"/>
              </a:rPr>
              <a:t>Assumptions</a:t>
            </a:r>
            <a:r>
              <a:rPr lang="nb-NO" sz="1400" b="1" u="sng" dirty="0">
                <a:solidFill>
                  <a:schemeClr val="bg1">
                    <a:lumMod val="65000"/>
                  </a:schemeClr>
                </a:solidFill>
                <a:latin typeface="Arial" pitchFamily="34" charset="0"/>
                <a:cs typeface="Arial" pitchFamily="34" charset="0"/>
              </a:rPr>
              <a:t>:</a:t>
            </a:r>
            <a:endParaRPr lang="nb-NO" sz="1400" u="sng"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Visual: </a:t>
            </a:r>
            <a:r>
              <a:rPr lang="en-US" sz="1400" dirty="0">
                <a:solidFill>
                  <a:schemeClr val="bg1">
                    <a:lumMod val="65000"/>
                  </a:schemeClr>
                </a:solidFill>
                <a:latin typeface="Arial" pitchFamily="34" charset="0"/>
                <a:cs typeface="Arial" pitchFamily="34" charset="0"/>
              </a:rPr>
              <a:t>meaning they have sight of the other fighter</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No Joy: </a:t>
            </a:r>
            <a:r>
              <a:rPr lang="en-US" sz="1400" dirty="0">
                <a:solidFill>
                  <a:schemeClr val="bg1">
                    <a:lumMod val="65000"/>
                  </a:schemeClr>
                </a:solidFill>
                <a:latin typeface="Arial" pitchFamily="34" charset="0"/>
                <a:cs typeface="Arial" pitchFamily="34" charset="0"/>
              </a:rPr>
              <a:t>meaning they do not have a tally on any unknown or hostile aircraft</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Naked: </a:t>
            </a:r>
            <a:r>
              <a:rPr lang="en-US" sz="1400" dirty="0">
                <a:solidFill>
                  <a:schemeClr val="bg1">
                    <a:lumMod val="65000"/>
                  </a:schemeClr>
                </a:solidFill>
                <a:latin typeface="Arial" pitchFamily="34" charset="0"/>
                <a:cs typeface="Arial" pitchFamily="34" charset="0"/>
              </a:rPr>
              <a:t>meaning the fighters are not spiked by hostile radars</a:t>
            </a:r>
          </a:p>
          <a:p>
            <a:endParaRPr lang="en-US" sz="1400" dirty="0">
              <a:solidFill>
                <a:schemeClr val="bg1">
                  <a:lumMod val="65000"/>
                </a:schemeClr>
              </a:solidFill>
              <a:latin typeface="Arial" pitchFamily="34" charset="0"/>
              <a:cs typeface="Arial" pitchFamily="34" charset="0"/>
            </a:endParaRPr>
          </a:p>
          <a:p>
            <a:r>
              <a:rPr lang="en-US" sz="1400" b="1" dirty="0">
                <a:solidFill>
                  <a:schemeClr val="bg1">
                    <a:lumMod val="65000"/>
                  </a:schemeClr>
                </a:solidFill>
                <a:latin typeface="Arial" pitchFamily="34" charset="0"/>
                <a:cs typeface="Arial" pitchFamily="34" charset="0"/>
              </a:rPr>
              <a:t>Clean: </a:t>
            </a:r>
            <a:r>
              <a:rPr lang="en-US" sz="1400" dirty="0">
                <a:solidFill>
                  <a:schemeClr val="bg1">
                    <a:lumMod val="65000"/>
                  </a:schemeClr>
                </a:solidFill>
                <a:latin typeface="Arial" pitchFamily="34" charset="0"/>
                <a:cs typeface="Arial" pitchFamily="34" charset="0"/>
              </a:rPr>
              <a:t>meaning the fighter has no radar contacts</a:t>
            </a:r>
          </a:p>
          <a:p>
            <a:endParaRPr lang="en-US" sz="1400" dirty="0">
              <a:solidFill>
                <a:schemeClr val="bg1">
                  <a:lumMod val="65000"/>
                </a:schemeClr>
              </a:solidFill>
              <a:latin typeface="Arial" pitchFamily="34" charset="0"/>
              <a:cs typeface="Arial" pitchFamily="34" charset="0"/>
            </a:endParaRPr>
          </a:p>
          <a:p>
            <a:r>
              <a:rPr lang="en-US" sz="1400" dirty="0">
                <a:solidFill>
                  <a:schemeClr val="bg1">
                    <a:lumMod val="6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65000"/>
                  </a:schemeClr>
                </a:solidFill>
                <a:latin typeface="Arial" pitchFamily="34" charset="0"/>
                <a:cs typeface="Arial" pitchFamily="34" charset="0"/>
              </a:rPr>
              <a:t>Radar: </a:t>
            </a:r>
          </a:p>
          <a:p>
            <a:pPr marL="179388" lvl="2" indent="-179388"/>
            <a:r>
              <a:rPr lang="nb-NO" sz="1400" b="1" dirty="0">
                <a:solidFill>
                  <a:schemeClr val="bg1">
                    <a:lumMod val="65000"/>
                  </a:schemeClr>
                </a:solidFill>
                <a:latin typeface="Arial" pitchFamily="34" charset="0"/>
                <a:cs typeface="Arial" pitchFamily="34" charset="0"/>
              </a:rPr>
              <a:t>#1 </a:t>
            </a:r>
            <a:r>
              <a:rPr lang="nb-NO" sz="1400" dirty="0" err="1">
                <a:solidFill>
                  <a:schemeClr val="bg1">
                    <a:lumMod val="65000"/>
                  </a:schemeClr>
                </a:solidFill>
                <a:latin typeface="Arial" pitchFamily="34" charset="0"/>
                <a:cs typeface="Arial" pitchFamily="34" charset="0"/>
              </a:rPr>
              <a:t>High</a:t>
            </a:r>
            <a:r>
              <a:rPr lang="nb-NO" sz="1400" dirty="0">
                <a:solidFill>
                  <a:schemeClr val="bg1">
                    <a:lumMod val="65000"/>
                  </a:schemeClr>
                </a:solidFill>
                <a:latin typeface="Arial" pitchFamily="34" charset="0"/>
                <a:cs typeface="Arial" pitchFamily="34" charset="0"/>
              </a:rPr>
              <a:t> and far</a:t>
            </a:r>
          </a:p>
          <a:p>
            <a:pPr marL="179388" lvl="2" indent="-179388"/>
            <a:r>
              <a:rPr lang="nb-NO" sz="1400" b="1" dirty="0">
                <a:solidFill>
                  <a:schemeClr val="bg1">
                    <a:lumMod val="65000"/>
                  </a:schemeClr>
                </a:solidFill>
                <a:latin typeface="Arial" pitchFamily="34" charset="0"/>
                <a:cs typeface="Arial" pitchFamily="34" charset="0"/>
              </a:rPr>
              <a:t>#2  </a:t>
            </a:r>
            <a:r>
              <a:rPr lang="nb-NO" sz="1400" dirty="0" err="1">
                <a:solidFill>
                  <a:schemeClr val="bg1">
                    <a:lumMod val="65000"/>
                  </a:schemeClr>
                </a:solidFill>
                <a:latin typeface="Arial" pitchFamily="34" charset="0"/>
                <a:cs typeface="Arial" pitchFamily="34" charset="0"/>
              </a:rPr>
              <a:t>Low</a:t>
            </a:r>
            <a:r>
              <a:rPr lang="nb-NO" sz="1400" dirty="0">
                <a:solidFill>
                  <a:schemeClr val="bg1">
                    <a:lumMod val="65000"/>
                  </a:schemeClr>
                </a:solidFill>
                <a:latin typeface="Arial" pitchFamily="34" charset="0"/>
                <a:cs typeface="Arial" pitchFamily="34" charset="0"/>
              </a:rPr>
              <a:t> and </a:t>
            </a:r>
            <a:r>
              <a:rPr lang="nb-NO" sz="1400" dirty="0" err="1">
                <a:solidFill>
                  <a:schemeClr val="bg1">
                    <a:lumMod val="65000"/>
                  </a:schemeClr>
                </a:solidFill>
                <a:latin typeface="Arial" pitchFamily="34" charset="0"/>
                <a:cs typeface="Arial" pitchFamily="34" charset="0"/>
              </a:rPr>
              <a:t>near</a:t>
            </a:r>
            <a:endParaRPr lang="nb-NO" sz="1400" dirty="0">
              <a:solidFill>
                <a:schemeClr val="bg1">
                  <a:lumMod val="65000"/>
                </a:schemeClr>
              </a:solidFill>
              <a:latin typeface="Arial" pitchFamily="34" charset="0"/>
              <a:cs typeface="Arial" pitchFamily="34" charset="0"/>
            </a:endParaRPr>
          </a:p>
          <a:p>
            <a:pPr marL="179388" lvl="2" indent="-179388"/>
            <a:endParaRPr lang="nb-NO" sz="1400" dirty="0">
              <a:solidFill>
                <a:schemeClr val="bg1">
                  <a:lumMod val="65000"/>
                </a:schemeClr>
              </a:solidFill>
              <a:latin typeface="Arial" pitchFamily="34" charset="0"/>
              <a:cs typeface="Arial" pitchFamily="34" charset="0"/>
            </a:endParaRPr>
          </a:p>
          <a:p>
            <a:pPr marL="179388" lvl="2" indent="-179388">
              <a:buNone/>
            </a:pPr>
            <a:r>
              <a:rPr lang="nb-NO" sz="1400" b="1" u="sng" dirty="0">
                <a:solidFill>
                  <a:schemeClr val="bg1">
                    <a:lumMod val="65000"/>
                  </a:schemeClr>
                </a:solidFill>
                <a:latin typeface="Arial" pitchFamily="34" charset="0"/>
                <a:cs typeface="Arial" pitchFamily="34" charset="0"/>
              </a:rPr>
              <a:t>Sorting:</a:t>
            </a:r>
          </a:p>
          <a:p>
            <a:pPr marL="179388" lvl="2" indent="-179388"/>
            <a:r>
              <a:rPr lang="nb-NO" sz="1400" b="1" dirty="0">
                <a:solidFill>
                  <a:schemeClr val="bg1">
                    <a:lumMod val="65000"/>
                  </a:schemeClr>
                </a:solidFill>
                <a:latin typeface="Arial" pitchFamily="34" charset="0"/>
                <a:cs typeface="Arial" pitchFamily="34" charset="0"/>
              </a:rPr>
              <a:t>#1 : </a:t>
            </a:r>
            <a:r>
              <a:rPr lang="nb-NO" sz="1400" dirty="0" err="1">
                <a:solidFill>
                  <a:schemeClr val="bg1">
                    <a:lumMod val="65000"/>
                  </a:schemeClr>
                </a:solidFill>
                <a:latin typeface="Arial" pitchFamily="34" charset="0"/>
                <a:cs typeface="Arial" pitchFamily="34" charset="0"/>
              </a:rPr>
              <a:t>Left</a:t>
            </a:r>
            <a:r>
              <a:rPr lang="nb-NO" sz="1400" dirty="0">
                <a:solidFill>
                  <a:schemeClr val="bg1">
                    <a:lumMod val="65000"/>
                  </a:schemeClr>
                </a:solidFill>
                <a:latin typeface="Arial" pitchFamily="34" charset="0"/>
                <a:cs typeface="Arial" pitchFamily="34" charset="0"/>
              </a:rPr>
              <a:t>, Lead, </a:t>
            </a:r>
            <a:r>
              <a:rPr lang="nb-NO" sz="1400" dirty="0" err="1">
                <a:solidFill>
                  <a:schemeClr val="bg1">
                    <a:lumMod val="65000"/>
                  </a:schemeClr>
                </a:solidFill>
                <a:latin typeface="Arial" pitchFamily="34" charset="0"/>
                <a:cs typeface="Arial" pitchFamily="34" charset="0"/>
              </a:rPr>
              <a:t>High</a:t>
            </a:r>
            <a:endParaRPr lang="nb-NO" sz="1400" dirty="0">
              <a:solidFill>
                <a:schemeClr val="bg1">
                  <a:lumMod val="65000"/>
                </a:schemeClr>
              </a:solidFill>
              <a:latin typeface="Arial" pitchFamily="34" charset="0"/>
              <a:cs typeface="Arial" pitchFamily="34" charset="0"/>
            </a:endParaRPr>
          </a:p>
          <a:p>
            <a:pPr marL="179388" lvl="2" indent="-179388"/>
            <a:r>
              <a:rPr lang="nb-NO" sz="1400" b="1" dirty="0">
                <a:solidFill>
                  <a:schemeClr val="bg1">
                    <a:lumMod val="65000"/>
                  </a:schemeClr>
                </a:solidFill>
                <a:latin typeface="Arial" pitchFamily="34" charset="0"/>
                <a:cs typeface="Arial" pitchFamily="34" charset="0"/>
              </a:rPr>
              <a:t>#2: </a:t>
            </a:r>
            <a:r>
              <a:rPr lang="nb-NO" sz="1400" dirty="0">
                <a:solidFill>
                  <a:schemeClr val="bg1">
                    <a:lumMod val="65000"/>
                  </a:schemeClr>
                </a:solidFill>
                <a:latin typeface="Arial" pitchFamily="34" charset="0"/>
                <a:cs typeface="Arial" pitchFamily="34" charset="0"/>
              </a:rPr>
              <a:t>Right, </a:t>
            </a:r>
            <a:r>
              <a:rPr lang="nb-NO" sz="1400" dirty="0" err="1">
                <a:solidFill>
                  <a:schemeClr val="bg1">
                    <a:lumMod val="65000"/>
                  </a:schemeClr>
                </a:solidFill>
                <a:latin typeface="Arial" pitchFamily="34" charset="0"/>
                <a:cs typeface="Arial" pitchFamily="34" charset="0"/>
              </a:rPr>
              <a:t>Trail</a:t>
            </a:r>
            <a:r>
              <a:rPr lang="nb-NO" sz="1400" dirty="0">
                <a:solidFill>
                  <a:schemeClr val="bg1">
                    <a:lumMod val="65000"/>
                  </a:schemeClr>
                </a:solidFill>
                <a:latin typeface="Arial" pitchFamily="34" charset="0"/>
                <a:cs typeface="Arial" pitchFamily="34" charset="0"/>
              </a:rPr>
              <a:t>, </a:t>
            </a:r>
            <a:r>
              <a:rPr lang="nb-NO" sz="1400" dirty="0" err="1">
                <a:solidFill>
                  <a:schemeClr val="bg1">
                    <a:lumMod val="65000"/>
                  </a:schemeClr>
                </a:solidFill>
                <a:latin typeface="Arial" pitchFamily="34" charset="0"/>
                <a:cs typeface="Arial" pitchFamily="34" charset="0"/>
              </a:rPr>
              <a:t>Low</a:t>
            </a:r>
            <a:endParaRPr lang="nb-NO" sz="1400" dirty="0">
              <a:solidFill>
                <a:schemeClr val="bg1">
                  <a:lumMod val="6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65000"/>
                  </a:schemeClr>
                </a:solidFill>
                <a:latin typeface="Arial" pitchFamily="34" charset="0"/>
                <a:cs typeface="Arial" pitchFamily="34" charset="0"/>
              </a:rPr>
              <a:t>Brevity</a:t>
            </a:r>
            <a:endParaRPr lang="nb-NO" sz="1400" b="1" u="sng" dirty="0">
              <a:solidFill>
                <a:schemeClr val="bg1">
                  <a:lumMod val="65000"/>
                </a:schemeClr>
              </a:solidFill>
              <a:latin typeface="Arial" pitchFamily="34" charset="0"/>
              <a:cs typeface="Arial" pitchFamily="34" charset="0"/>
            </a:endParaRPr>
          </a:p>
          <a:p>
            <a:pPr marL="0" lvl="1">
              <a:buNone/>
            </a:pPr>
            <a:r>
              <a:rPr lang="nb-NO" sz="1400" b="1" dirty="0">
                <a:solidFill>
                  <a:schemeClr val="bg1">
                    <a:lumMod val="65000"/>
                  </a:schemeClr>
                </a:solidFill>
                <a:latin typeface="Arial" pitchFamily="34" charset="0"/>
                <a:cs typeface="Arial" pitchFamily="34" charset="0"/>
              </a:rPr>
              <a:t>MELD: </a:t>
            </a:r>
            <a:r>
              <a:rPr lang="nb-NO" sz="1400" dirty="0" err="1">
                <a:solidFill>
                  <a:schemeClr val="bg1">
                    <a:lumMod val="65000"/>
                  </a:schemeClr>
                </a:solidFill>
                <a:latin typeface="Arial" pitchFamily="34" charset="0"/>
                <a:cs typeface="Arial" pitchFamily="34" charset="0"/>
              </a:rPr>
              <a:t>Cease</a:t>
            </a:r>
            <a:r>
              <a:rPr lang="nb-NO" sz="1400" dirty="0">
                <a:solidFill>
                  <a:schemeClr val="bg1">
                    <a:lumMod val="65000"/>
                  </a:schemeClr>
                </a:solidFill>
                <a:latin typeface="Arial" pitchFamily="34" charset="0"/>
                <a:cs typeface="Arial" pitchFamily="34" charset="0"/>
              </a:rPr>
              <a:t> radar </a:t>
            </a:r>
            <a:r>
              <a:rPr lang="nb-NO" sz="1400" dirty="0" err="1">
                <a:solidFill>
                  <a:schemeClr val="bg1">
                    <a:lumMod val="65000"/>
                  </a:schemeClr>
                </a:solidFill>
                <a:latin typeface="Arial" pitchFamily="34" charset="0"/>
                <a:cs typeface="Arial" pitchFamily="34" charset="0"/>
              </a:rPr>
              <a:t>sanitization</a:t>
            </a:r>
            <a:r>
              <a:rPr lang="nb-NO" sz="1400" dirty="0">
                <a:solidFill>
                  <a:schemeClr val="bg1">
                    <a:lumMod val="65000"/>
                  </a:schemeClr>
                </a:solidFill>
                <a:latin typeface="Arial" pitchFamily="34" charset="0"/>
                <a:cs typeface="Arial" pitchFamily="34" charset="0"/>
              </a:rPr>
              <a:t> and </a:t>
            </a:r>
            <a:r>
              <a:rPr lang="nb-NO" sz="1400" dirty="0" err="1">
                <a:solidFill>
                  <a:schemeClr val="bg1">
                    <a:lumMod val="65000"/>
                  </a:schemeClr>
                </a:solidFill>
                <a:latin typeface="Arial" pitchFamily="34" charset="0"/>
                <a:cs typeface="Arial" pitchFamily="34" charset="0"/>
              </a:rPr>
              <a:t>focus</a:t>
            </a:r>
            <a:r>
              <a:rPr lang="nb-NO" sz="1400" dirty="0">
                <a:solidFill>
                  <a:schemeClr val="bg1">
                    <a:lumMod val="65000"/>
                  </a:schemeClr>
                </a:solidFill>
                <a:latin typeface="Arial" pitchFamily="34" charset="0"/>
                <a:cs typeface="Arial" pitchFamily="34" charset="0"/>
              </a:rPr>
              <a:t> radar </a:t>
            </a:r>
            <a:r>
              <a:rPr lang="nb-NO" sz="1400" dirty="0" err="1">
                <a:solidFill>
                  <a:schemeClr val="bg1">
                    <a:lumMod val="65000"/>
                  </a:schemeClr>
                </a:solidFill>
                <a:latin typeface="Arial" pitchFamily="34" charset="0"/>
                <a:cs typeface="Arial" pitchFamily="34" charset="0"/>
              </a:rPr>
              <a:t>on</a:t>
            </a:r>
            <a:r>
              <a:rPr lang="nb-NO" sz="1400" dirty="0">
                <a:solidFill>
                  <a:schemeClr val="bg1">
                    <a:lumMod val="65000"/>
                  </a:schemeClr>
                </a:solidFill>
                <a:latin typeface="Arial" pitchFamily="34" charset="0"/>
                <a:cs typeface="Arial" pitchFamily="34" charset="0"/>
              </a:rPr>
              <a:t> single target. </a:t>
            </a:r>
            <a:r>
              <a:rPr lang="nb-NO" sz="1400" dirty="0" err="1">
                <a:solidFill>
                  <a:schemeClr val="bg1">
                    <a:lumMod val="65000"/>
                  </a:schemeClr>
                </a:solidFill>
                <a:latin typeface="Arial" pitchFamily="34" charset="0"/>
                <a:cs typeface="Arial" pitchFamily="34" charset="0"/>
              </a:rPr>
              <a:t>Set</a:t>
            </a:r>
            <a:r>
              <a:rPr lang="nb-NO" sz="1400" dirty="0">
                <a:solidFill>
                  <a:schemeClr val="bg1">
                    <a:lumMod val="65000"/>
                  </a:schemeClr>
                </a:solidFill>
                <a:latin typeface="Arial" pitchFamily="34" charset="0"/>
                <a:cs typeface="Arial" pitchFamily="34" charset="0"/>
              </a:rPr>
              <a:t> :</a:t>
            </a:r>
          </a:p>
          <a:p>
            <a:pPr marL="0" lvl="1">
              <a:buFontTx/>
              <a:buChar char="-"/>
            </a:pPr>
            <a:r>
              <a:rPr lang="en-GB" sz="1400" dirty="0">
                <a:solidFill>
                  <a:schemeClr val="bg1">
                    <a:lumMod val="65000"/>
                  </a:schemeClr>
                </a:solidFill>
              </a:rPr>
              <a:t>Range to 40 NM</a:t>
            </a:r>
            <a:endParaRPr lang="nb-NO" sz="1050" dirty="0">
              <a:solidFill>
                <a:schemeClr val="bg1">
                  <a:lumMod val="65000"/>
                </a:schemeClr>
              </a:solidFill>
            </a:endParaRPr>
          </a:p>
          <a:p>
            <a:pPr marL="0" lvl="1">
              <a:buFontTx/>
              <a:buChar char="-"/>
            </a:pPr>
            <a:r>
              <a:rPr lang="en-GB" sz="1400" dirty="0">
                <a:solidFill>
                  <a:schemeClr val="bg1">
                    <a:lumMod val="65000"/>
                  </a:schemeClr>
                </a:solidFill>
              </a:rPr>
              <a:t>Reduce to 80 degrees Azimuth</a:t>
            </a:r>
            <a:endParaRPr lang="nb-NO" sz="1050" dirty="0">
              <a:solidFill>
                <a:schemeClr val="bg1">
                  <a:lumMod val="6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a:solidFill>
                  <a:schemeClr val="bg1">
                    <a:lumMod val="65000"/>
                  </a:schemeClr>
                </a:solidFill>
              </a:rPr>
              <a:t>BEAM</a:t>
            </a: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a:solidFill>
                  <a:schemeClr val="bg1">
                    <a:lumMod val="65000"/>
                  </a:schemeClr>
                </a:solidFill>
              </a:rPr>
              <a:t>BEAM</a:t>
            </a: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a:solidFill>
                  <a:schemeClr val="bg1">
                    <a:lumMod val="65000"/>
                  </a:schemeClr>
                </a:solidFill>
              </a:rPr>
              <a:t>HOT</a:t>
            </a:r>
          </a:p>
        </p:txBody>
      </p:sp>
      <p:sp>
        <p:nvSpPr>
          <p:cNvPr id="44" name="TekstSylinder 43"/>
          <p:cNvSpPr txBox="1"/>
          <p:nvPr/>
        </p:nvSpPr>
        <p:spPr>
          <a:xfrm>
            <a:off x="857232" y="4572000"/>
            <a:ext cx="828544" cy="369332"/>
          </a:xfrm>
          <a:prstGeom prst="rect">
            <a:avLst/>
          </a:prstGeom>
          <a:noFill/>
        </p:spPr>
        <p:txBody>
          <a:bodyPr wrap="square" rtlCol="0">
            <a:spAutoFit/>
          </a:bodyPr>
          <a:lstStyle/>
          <a:p>
            <a:r>
              <a:rPr lang="nb-NO" b="1" dirty="0">
                <a:solidFill>
                  <a:schemeClr val="bg1">
                    <a:lumMod val="65000"/>
                  </a:schemeClr>
                </a:solidFill>
              </a:rPr>
              <a:t>FLANK</a:t>
            </a:r>
          </a:p>
        </p:txBody>
      </p:sp>
      <p:sp>
        <p:nvSpPr>
          <p:cNvPr id="45" name="TekstSylinder 44"/>
          <p:cNvSpPr txBox="1"/>
          <p:nvPr/>
        </p:nvSpPr>
        <p:spPr>
          <a:xfrm>
            <a:off x="2350864" y="4563492"/>
            <a:ext cx="1006698" cy="369332"/>
          </a:xfrm>
          <a:prstGeom prst="rect">
            <a:avLst/>
          </a:prstGeom>
          <a:noFill/>
        </p:spPr>
        <p:txBody>
          <a:bodyPr wrap="square" rtlCol="0">
            <a:spAutoFit/>
          </a:bodyPr>
          <a:lstStyle/>
          <a:p>
            <a:r>
              <a:rPr lang="nb-NO" b="1" dirty="0">
                <a:solidFill>
                  <a:schemeClr val="bg1">
                    <a:lumMod val="65000"/>
                  </a:schemeClr>
                </a:solidFill>
              </a:rPr>
              <a:t>FLANK</a:t>
            </a:r>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934988" cy="369332"/>
          </a:xfrm>
          <a:prstGeom prst="rect">
            <a:avLst/>
          </a:prstGeom>
          <a:noFill/>
        </p:spPr>
        <p:txBody>
          <a:bodyPr wrap="square" rtlCol="0">
            <a:spAutoFit/>
          </a:bodyPr>
          <a:lstStyle/>
          <a:p>
            <a:r>
              <a:rPr lang="nb-NO" dirty="0">
                <a:solidFill>
                  <a:schemeClr val="bg1">
                    <a:lumMod val="65000"/>
                  </a:schemeClr>
                </a:solidFill>
              </a:rPr>
              <a:t>NOTCH</a:t>
            </a:r>
          </a:p>
        </p:txBody>
      </p:sp>
      <p:sp>
        <p:nvSpPr>
          <p:cNvPr id="59" name="TekstSylinder 58"/>
          <p:cNvSpPr txBox="1"/>
          <p:nvPr/>
        </p:nvSpPr>
        <p:spPr>
          <a:xfrm>
            <a:off x="2857496" y="7154996"/>
            <a:ext cx="904160" cy="369332"/>
          </a:xfrm>
          <a:prstGeom prst="rect">
            <a:avLst/>
          </a:prstGeom>
          <a:noFill/>
        </p:spPr>
        <p:txBody>
          <a:bodyPr wrap="square" rtlCol="0">
            <a:spAutoFit/>
          </a:bodyPr>
          <a:lstStyle/>
          <a:p>
            <a:r>
              <a:rPr lang="nb-NO" dirty="0">
                <a:solidFill>
                  <a:schemeClr val="bg1">
                    <a:lumMod val="65000"/>
                  </a:schemeClr>
                </a:solidFill>
              </a:rPr>
              <a:t>NOTCH</a:t>
            </a:r>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a:solidFill>
                  <a:schemeClr val="bg1">
                    <a:lumMod val="65000"/>
                  </a:schemeClr>
                </a:solidFill>
              </a:rPr>
              <a:t>PUMP</a:t>
            </a:r>
          </a:p>
        </p:txBody>
      </p:sp>
      <p:sp>
        <p:nvSpPr>
          <p:cNvPr id="62" name="TekstSylinder 61"/>
          <p:cNvSpPr txBox="1"/>
          <p:nvPr/>
        </p:nvSpPr>
        <p:spPr>
          <a:xfrm>
            <a:off x="5392440" y="6372200"/>
            <a:ext cx="894080" cy="369332"/>
          </a:xfrm>
          <a:prstGeom prst="rect">
            <a:avLst/>
          </a:prstGeom>
          <a:noFill/>
        </p:spPr>
        <p:txBody>
          <a:bodyPr wrap="square" rtlCol="0">
            <a:spAutoFit/>
          </a:bodyPr>
          <a:lstStyle/>
          <a:p>
            <a:r>
              <a:rPr lang="nb-NO" dirty="0">
                <a:solidFill>
                  <a:schemeClr val="bg1">
                    <a:lumMod val="65000"/>
                  </a:schemeClr>
                </a:solidFill>
              </a:rPr>
              <a:t>CRANK</a:t>
            </a:r>
          </a:p>
        </p:txBody>
      </p:sp>
      <p:sp>
        <p:nvSpPr>
          <p:cNvPr id="65" name="TekstSylinder 64"/>
          <p:cNvSpPr txBox="1"/>
          <p:nvPr/>
        </p:nvSpPr>
        <p:spPr>
          <a:xfrm>
            <a:off x="3714752" y="6372200"/>
            <a:ext cx="885600" cy="369332"/>
          </a:xfrm>
          <a:prstGeom prst="rect">
            <a:avLst/>
          </a:prstGeom>
          <a:noFill/>
        </p:spPr>
        <p:txBody>
          <a:bodyPr wrap="square" rtlCol="0">
            <a:spAutoFit/>
          </a:bodyPr>
          <a:lstStyle/>
          <a:p>
            <a:r>
              <a:rPr lang="nb-NO" dirty="0">
                <a:solidFill>
                  <a:schemeClr val="bg1">
                    <a:lumMod val="65000"/>
                  </a:schemeClr>
                </a:solidFill>
              </a:rPr>
              <a:t>CRANK</a:t>
            </a:r>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a:solidFill>
                  <a:schemeClr val="bg1">
                    <a:lumMod val="65000"/>
                  </a:schemeClr>
                </a:solidFill>
              </a:rPr>
              <a:t>HOT</a:t>
            </a: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a:solidFill>
                  <a:schemeClr val="bg1">
                    <a:lumMod val="65000"/>
                  </a:schemeClr>
                </a:solidFill>
              </a:rPr>
              <a:t>DRAG</a:t>
            </a: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65000"/>
                  </a:schemeClr>
                </a:solidFill>
              </a:rPr>
              <a:t>Enemy’s</a:t>
            </a:r>
            <a:r>
              <a:rPr lang="nb-NO" sz="2800" b="1" dirty="0">
                <a:solidFill>
                  <a:schemeClr val="bg1">
                    <a:lumMod val="65000"/>
                  </a:schemeClr>
                </a:solidFill>
              </a:rPr>
              <a:t> </a:t>
            </a:r>
            <a:r>
              <a:rPr lang="nb-NO" sz="2800" b="1" dirty="0" err="1">
                <a:solidFill>
                  <a:schemeClr val="bg1">
                    <a:lumMod val="65000"/>
                  </a:schemeClr>
                </a:solidFill>
              </a:rPr>
              <a:t>relation</a:t>
            </a:r>
            <a:r>
              <a:rPr lang="nb-NO" sz="2800" b="1" dirty="0">
                <a:solidFill>
                  <a:schemeClr val="bg1">
                    <a:lumMod val="65000"/>
                  </a:schemeClr>
                </a:solidFill>
              </a:rPr>
              <a:t> to </a:t>
            </a:r>
            <a:r>
              <a:rPr lang="nb-NO" sz="2800" b="1" dirty="0" err="1">
                <a:solidFill>
                  <a:schemeClr val="bg1">
                    <a:lumMod val="65000"/>
                  </a:schemeClr>
                </a:solidFill>
              </a:rPr>
              <a:t>you</a:t>
            </a:r>
            <a:endParaRPr lang="nb-NO" sz="2800" b="1" dirty="0">
              <a:solidFill>
                <a:schemeClr val="bg1">
                  <a:lumMod val="6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65000"/>
                  </a:schemeClr>
                </a:solidFill>
              </a:rPr>
              <a:t>Your</a:t>
            </a:r>
            <a:r>
              <a:rPr lang="nb-NO" sz="2800" b="1" dirty="0">
                <a:solidFill>
                  <a:schemeClr val="bg1">
                    <a:lumMod val="65000"/>
                  </a:schemeClr>
                </a:solidFill>
              </a:rPr>
              <a:t> </a:t>
            </a:r>
            <a:r>
              <a:rPr lang="nb-NO" sz="2800" b="1" dirty="0" err="1">
                <a:solidFill>
                  <a:schemeClr val="bg1">
                    <a:lumMod val="65000"/>
                  </a:schemeClr>
                </a:solidFill>
              </a:rPr>
              <a:t>relation</a:t>
            </a:r>
            <a:r>
              <a:rPr lang="nb-NO" sz="2800" b="1" dirty="0">
                <a:solidFill>
                  <a:schemeClr val="bg1">
                    <a:lumMod val="65000"/>
                  </a:schemeClr>
                </a:solidFill>
              </a:rPr>
              <a:t> to </a:t>
            </a:r>
            <a:r>
              <a:rPr lang="nb-NO" sz="2800" b="1" dirty="0" err="1">
                <a:solidFill>
                  <a:schemeClr val="bg1">
                    <a:lumMod val="65000"/>
                  </a:schemeClr>
                </a:solidFill>
              </a:rPr>
              <a:t>enemy</a:t>
            </a:r>
            <a:endParaRPr lang="nb-NO" sz="2800" b="1" dirty="0">
              <a:solidFill>
                <a:schemeClr val="bg1">
                  <a:lumMod val="6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Lineups</a:t>
            </a:r>
            <a:endParaRPr lang="nb-NO" dirty="0"/>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t>Echelon</a:t>
            </a:r>
            <a:endParaRPr lang="nb-NO" sz="2800" b="1" dirty="0"/>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t>3 in </a:t>
            </a:r>
            <a:r>
              <a:rPr lang="nb-NO" sz="2800" b="1" dirty="0" err="1"/>
              <a:t>the</a:t>
            </a:r>
            <a:r>
              <a:rPr lang="nb-NO" sz="2800" b="1" dirty="0"/>
              <a:t> </a:t>
            </a:r>
            <a:r>
              <a:rPr lang="nb-NO" sz="2800" b="1" dirty="0" err="1"/>
              <a:t>slot</a:t>
            </a:r>
            <a:endParaRPr lang="nb-NO" sz="2800" b="1" dirty="0"/>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t>4 in </a:t>
            </a:r>
            <a:r>
              <a:rPr lang="nb-NO" sz="2800" b="1" dirty="0" err="1"/>
              <a:t>the</a:t>
            </a:r>
            <a:r>
              <a:rPr lang="nb-NO" sz="2800" b="1" dirty="0"/>
              <a:t> </a:t>
            </a:r>
            <a:r>
              <a:rPr lang="nb-NO" sz="2800" b="1" dirty="0" err="1"/>
              <a:t>slot</a:t>
            </a:r>
            <a:endParaRPr lang="nb-NO" sz="2800" b="1" dirty="0"/>
          </a:p>
        </p:txBody>
      </p:sp>
      <p:grpSp>
        <p:nvGrpSpPr>
          <p:cNvPr id="51" name="Gruppe 50"/>
          <p:cNvGrpSpPr/>
          <p:nvPr/>
        </p:nvGrpSpPr>
        <p:grpSpPr>
          <a:xfrm>
            <a:off x="7677473" y="395537"/>
            <a:ext cx="4333875" cy="7219950"/>
            <a:chOff x="7677473" y="395537"/>
            <a:chExt cx="4333875" cy="7219950"/>
          </a:xfrm>
        </p:grpSpPr>
        <p:pic>
          <p:nvPicPr>
            <p:cNvPr id="20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48" name="TekstSylinder 47"/>
            <p:cNvSpPr txBox="1"/>
            <p:nvPr/>
          </p:nvSpPr>
          <p:spPr>
            <a:xfrm>
              <a:off x="9261648" y="3563888"/>
              <a:ext cx="936104" cy="2215991"/>
            </a:xfrm>
            <a:prstGeom prst="rect">
              <a:avLst/>
            </a:prstGeom>
            <a:noFill/>
          </p:spPr>
          <p:txBody>
            <a:bodyPr wrap="square" rtlCol="0">
              <a:spAutoFit/>
            </a:bodyPr>
            <a:lstStyle/>
            <a:p>
              <a:r>
                <a:rPr lang="nb-NO" sz="13800" b="1" dirty="0">
                  <a:solidFill>
                    <a:schemeClr val="bg1"/>
                  </a:solidFill>
                </a:rPr>
                <a:t>1</a:t>
              </a:r>
            </a:p>
          </p:txBody>
        </p:sp>
      </p:grpSp>
      <p:grpSp>
        <p:nvGrpSpPr>
          <p:cNvPr id="63" name="Gruppe 62"/>
          <p:cNvGrpSpPr>
            <a:grpSpLocks noChangeAspect="1"/>
          </p:cNvGrpSpPr>
          <p:nvPr/>
        </p:nvGrpSpPr>
        <p:grpSpPr>
          <a:xfrm>
            <a:off x="188640" y="5796136"/>
            <a:ext cx="734805" cy="1224136"/>
            <a:chOff x="7677473" y="395537"/>
            <a:chExt cx="4333875" cy="7219950"/>
          </a:xfrm>
        </p:grpSpPr>
        <p:pic>
          <p:nvPicPr>
            <p:cNvPr id="6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5" name="TekstSylinder 64"/>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1</a:t>
              </a:r>
            </a:p>
          </p:txBody>
        </p:sp>
      </p:grpSp>
      <p:grpSp>
        <p:nvGrpSpPr>
          <p:cNvPr id="66" name="Gruppe 65"/>
          <p:cNvGrpSpPr>
            <a:grpSpLocks noChangeAspect="1"/>
          </p:cNvGrpSpPr>
          <p:nvPr/>
        </p:nvGrpSpPr>
        <p:grpSpPr>
          <a:xfrm>
            <a:off x="1412776" y="6372200"/>
            <a:ext cx="734805" cy="1224136"/>
            <a:chOff x="7677473" y="395537"/>
            <a:chExt cx="4333875" cy="7219950"/>
          </a:xfrm>
        </p:grpSpPr>
        <p:pic>
          <p:nvPicPr>
            <p:cNvPr id="6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8" name="TekstSylinder 67"/>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2</a:t>
              </a:r>
            </a:p>
          </p:txBody>
        </p:sp>
      </p:grpSp>
      <p:grpSp>
        <p:nvGrpSpPr>
          <p:cNvPr id="69" name="Gruppe 68"/>
          <p:cNvGrpSpPr>
            <a:grpSpLocks noChangeAspect="1"/>
          </p:cNvGrpSpPr>
          <p:nvPr/>
        </p:nvGrpSpPr>
        <p:grpSpPr>
          <a:xfrm>
            <a:off x="2564904" y="7020272"/>
            <a:ext cx="734805" cy="1224136"/>
            <a:chOff x="7677473" y="395537"/>
            <a:chExt cx="4333875" cy="7219950"/>
          </a:xfrm>
        </p:grpSpPr>
        <p:pic>
          <p:nvPicPr>
            <p:cNvPr id="70"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1" name="TekstSylinder 70"/>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3</a:t>
              </a:r>
            </a:p>
          </p:txBody>
        </p:sp>
      </p:grpSp>
      <p:grpSp>
        <p:nvGrpSpPr>
          <p:cNvPr id="72" name="Gruppe 71"/>
          <p:cNvGrpSpPr>
            <a:grpSpLocks noChangeAspect="1"/>
          </p:cNvGrpSpPr>
          <p:nvPr/>
        </p:nvGrpSpPr>
        <p:grpSpPr>
          <a:xfrm>
            <a:off x="692696" y="7740352"/>
            <a:ext cx="734805" cy="1224136"/>
            <a:chOff x="7677473" y="395537"/>
            <a:chExt cx="4333875" cy="7219950"/>
          </a:xfrm>
        </p:grpSpPr>
        <p:pic>
          <p:nvPicPr>
            <p:cNvPr id="7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4" name="TekstSylinder 73"/>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4</a:t>
              </a:r>
            </a:p>
          </p:txBody>
        </p:sp>
      </p:grpSp>
      <p:pic>
        <p:nvPicPr>
          <p:cNvPr id="2051" name="Picture 3"/>
          <p:cNvPicPr>
            <a:picLocks noChangeAspect="1" noChangeArrowheads="1"/>
          </p:cNvPicPr>
          <p:nvPr/>
        </p:nvPicPr>
        <p:blipFill>
          <a:blip r:embed="rId4" cstate="print"/>
          <a:srcRect/>
          <a:stretch>
            <a:fillRect/>
          </a:stretch>
        </p:blipFill>
        <p:spPr bwMode="auto">
          <a:xfrm>
            <a:off x="-3843808" y="2339752"/>
            <a:ext cx="2026969" cy="2033959"/>
          </a:xfrm>
          <a:prstGeom prst="rect">
            <a:avLst/>
          </a:prstGeom>
          <a:noFill/>
          <a:ln w="9525">
            <a:noFill/>
            <a:miter lim="800000"/>
            <a:headEnd/>
            <a:tailEnd/>
          </a:ln>
        </p:spPr>
      </p:pic>
      <p:grpSp>
        <p:nvGrpSpPr>
          <p:cNvPr id="52" name="Gruppe 51"/>
          <p:cNvGrpSpPr>
            <a:grpSpLocks noChangeAspect="1"/>
          </p:cNvGrpSpPr>
          <p:nvPr/>
        </p:nvGrpSpPr>
        <p:grpSpPr>
          <a:xfrm>
            <a:off x="3573016" y="2267744"/>
            <a:ext cx="734805" cy="1224136"/>
            <a:chOff x="7677473" y="395537"/>
            <a:chExt cx="4333875" cy="7219950"/>
          </a:xfrm>
        </p:grpSpPr>
        <p:pic>
          <p:nvPicPr>
            <p:cNvPr id="5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4" name="TekstSylinder 53"/>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1</a:t>
              </a:r>
            </a:p>
          </p:txBody>
        </p:sp>
      </p:grpSp>
      <p:grpSp>
        <p:nvGrpSpPr>
          <p:cNvPr id="55" name="Gruppe 54"/>
          <p:cNvGrpSpPr>
            <a:grpSpLocks noChangeAspect="1"/>
          </p:cNvGrpSpPr>
          <p:nvPr/>
        </p:nvGrpSpPr>
        <p:grpSpPr>
          <a:xfrm>
            <a:off x="4725144" y="2771800"/>
            <a:ext cx="734805" cy="1224136"/>
            <a:chOff x="7677473" y="395537"/>
            <a:chExt cx="4333875" cy="7219950"/>
          </a:xfrm>
        </p:grpSpPr>
        <p:pic>
          <p:nvPicPr>
            <p:cNvPr id="56"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7" name="TekstSylinder 56"/>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2</a:t>
              </a:r>
            </a:p>
          </p:txBody>
        </p:sp>
      </p:grpSp>
      <p:grpSp>
        <p:nvGrpSpPr>
          <p:cNvPr id="58" name="Gruppe 57"/>
          <p:cNvGrpSpPr>
            <a:grpSpLocks noChangeAspect="1"/>
          </p:cNvGrpSpPr>
          <p:nvPr/>
        </p:nvGrpSpPr>
        <p:grpSpPr>
          <a:xfrm>
            <a:off x="5805264" y="3491880"/>
            <a:ext cx="734805" cy="1224136"/>
            <a:chOff x="7677473" y="395537"/>
            <a:chExt cx="4333875" cy="7219950"/>
          </a:xfrm>
        </p:grpSpPr>
        <p:pic>
          <p:nvPicPr>
            <p:cNvPr id="59"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0" name="TekstSylinder 59"/>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4</a:t>
              </a:r>
            </a:p>
          </p:txBody>
        </p:sp>
      </p:grpSp>
      <p:grpSp>
        <p:nvGrpSpPr>
          <p:cNvPr id="61" name="Gruppe 60"/>
          <p:cNvGrpSpPr>
            <a:grpSpLocks noChangeAspect="1"/>
          </p:cNvGrpSpPr>
          <p:nvPr/>
        </p:nvGrpSpPr>
        <p:grpSpPr>
          <a:xfrm>
            <a:off x="4077072" y="3923928"/>
            <a:ext cx="734805" cy="1224136"/>
            <a:chOff x="7677473" y="395537"/>
            <a:chExt cx="4333875" cy="7219950"/>
          </a:xfrm>
        </p:grpSpPr>
        <p:pic>
          <p:nvPicPr>
            <p:cNvPr id="62"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5" name="TekstSylinder 74"/>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3</a:t>
              </a:r>
            </a:p>
          </p:txBody>
        </p:sp>
      </p:grpSp>
      <p:grpSp>
        <p:nvGrpSpPr>
          <p:cNvPr id="78" name="Gruppe 77"/>
          <p:cNvGrpSpPr>
            <a:grpSpLocks noChangeAspect="1"/>
          </p:cNvGrpSpPr>
          <p:nvPr/>
        </p:nvGrpSpPr>
        <p:grpSpPr>
          <a:xfrm>
            <a:off x="188640" y="2195736"/>
            <a:ext cx="734805" cy="1224136"/>
            <a:chOff x="7677473" y="395537"/>
            <a:chExt cx="4333875" cy="7219950"/>
          </a:xfrm>
        </p:grpSpPr>
        <p:pic>
          <p:nvPicPr>
            <p:cNvPr id="8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84" name="TekstSylinder 83"/>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1</a:t>
              </a:r>
            </a:p>
          </p:txBody>
        </p:sp>
      </p:grpSp>
      <p:grpSp>
        <p:nvGrpSpPr>
          <p:cNvPr id="90" name="Gruppe 89"/>
          <p:cNvGrpSpPr>
            <a:grpSpLocks noChangeAspect="1"/>
          </p:cNvGrpSpPr>
          <p:nvPr/>
        </p:nvGrpSpPr>
        <p:grpSpPr>
          <a:xfrm>
            <a:off x="980728" y="2483768"/>
            <a:ext cx="734805" cy="1224136"/>
            <a:chOff x="7677473" y="395537"/>
            <a:chExt cx="4333875" cy="7219950"/>
          </a:xfrm>
        </p:grpSpPr>
        <p:pic>
          <p:nvPicPr>
            <p:cNvPr id="9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2" name="TekstSylinder 91"/>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2</a:t>
              </a:r>
            </a:p>
          </p:txBody>
        </p:sp>
      </p:grpSp>
      <p:grpSp>
        <p:nvGrpSpPr>
          <p:cNvPr id="93" name="Gruppe 92"/>
          <p:cNvGrpSpPr>
            <a:grpSpLocks noChangeAspect="1"/>
          </p:cNvGrpSpPr>
          <p:nvPr/>
        </p:nvGrpSpPr>
        <p:grpSpPr>
          <a:xfrm>
            <a:off x="2564904" y="3059832"/>
            <a:ext cx="734805" cy="1224136"/>
            <a:chOff x="7677473" y="395537"/>
            <a:chExt cx="4333875" cy="7219950"/>
          </a:xfrm>
        </p:grpSpPr>
        <p:pic>
          <p:nvPicPr>
            <p:cNvPr id="9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5" name="TekstSylinder 94"/>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4</a:t>
              </a:r>
            </a:p>
          </p:txBody>
        </p:sp>
      </p:grpSp>
      <p:grpSp>
        <p:nvGrpSpPr>
          <p:cNvPr id="96" name="Gruppe 95"/>
          <p:cNvGrpSpPr>
            <a:grpSpLocks noChangeAspect="1"/>
          </p:cNvGrpSpPr>
          <p:nvPr/>
        </p:nvGrpSpPr>
        <p:grpSpPr>
          <a:xfrm>
            <a:off x="1772816" y="2771800"/>
            <a:ext cx="734805" cy="1224136"/>
            <a:chOff x="7677473" y="395537"/>
            <a:chExt cx="4333875" cy="7219950"/>
          </a:xfrm>
        </p:grpSpPr>
        <p:pic>
          <p:nvPicPr>
            <p:cNvPr id="9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8" name="TekstSylinder 97"/>
            <p:cNvSpPr txBox="1"/>
            <p:nvPr/>
          </p:nvSpPr>
          <p:spPr>
            <a:xfrm>
              <a:off x="9006716" y="3368646"/>
              <a:ext cx="1475029" cy="2359847"/>
            </a:xfrm>
            <a:prstGeom prst="rect">
              <a:avLst/>
            </a:prstGeom>
            <a:noFill/>
          </p:spPr>
          <p:txBody>
            <a:bodyPr wrap="square" rtlCol="0">
              <a:spAutoFit/>
            </a:bodyPr>
            <a:lstStyle/>
            <a:p>
              <a:r>
                <a:rPr lang="nb-NO" sz="2000" b="1" dirty="0">
                  <a:solidFill>
                    <a:schemeClr val="bg1"/>
                  </a:solidFill>
                </a:rPr>
                <a:t>3</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t>Finger 4 - </a:t>
            </a:r>
            <a:r>
              <a:rPr lang="nb-NO" sz="1600" b="1" dirty="0" err="1"/>
              <a:t>Left</a:t>
            </a:r>
            <a:endParaRPr lang="nb-NO" sz="1600" b="1" dirty="0"/>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t>Finger 4 - Right</a:t>
            </a:r>
          </a:p>
        </p:txBody>
      </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t>Echelon Right</a:t>
            </a:r>
          </a:p>
        </p:txBody>
      </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t>Line Abreast / Combat Spread</a:t>
            </a:r>
          </a:p>
        </p:txBody>
      </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t>Diamond</a:t>
            </a:r>
            <a:endParaRPr lang="nb-NO" sz="1600" b="1" dirty="0"/>
          </a:p>
        </p:txBody>
      </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t>2ship </a:t>
            </a:r>
            <a:r>
              <a:rPr lang="nb-NO" sz="1600" b="1" dirty="0" err="1"/>
              <a:t>Wedge</a:t>
            </a:r>
            <a:endParaRPr lang="nb-NO" sz="1600" b="1" dirty="0"/>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t>Fighting Wing</a:t>
            </a:r>
          </a:p>
        </p:txBody>
      </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grpSp>
        <p:nvGrpSpPr>
          <p:cNvPr id="124" name="Gruppe 123"/>
          <p:cNvGrpSpPr>
            <a:grpSpLocks noChangeAspect="1"/>
          </p:cNvGrpSpPr>
          <p:nvPr/>
        </p:nvGrpSpPr>
        <p:grpSpPr>
          <a:xfrm>
            <a:off x="8887359" y="1907704"/>
            <a:ext cx="389014" cy="648072"/>
            <a:chOff x="7677473" y="395537"/>
            <a:chExt cx="4333875" cy="7219950"/>
          </a:xfrm>
        </p:grpSpPr>
        <p:pic>
          <p:nvPicPr>
            <p:cNvPr id="12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6" name="TekstSylinder 12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27" name="Gruppe 126"/>
          <p:cNvGrpSpPr>
            <a:grpSpLocks noChangeAspect="1"/>
          </p:cNvGrpSpPr>
          <p:nvPr/>
        </p:nvGrpSpPr>
        <p:grpSpPr>
          <a:xfrm>
            <a:off x="10111495" y="2483768"/>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30" name="Gruppe 129"/>
          <p:cNvGrpSpPr>
            <a:grpSpLocks noChangeAspect="1"/>
          </p:cNvGrpSpPr>
          <p:nvPr/>
        </p:nvGrpSpPr>
        <p:grpSpPr>
          <a:xfrm>
            <a:off x="10701808" y="2915816"/>
            <a:ext cx="389014" cy="648072"/>
            <a:chOff x="7677473" y="395537"/>
            <a:chExt cx="4333875" cy="7219950"/>
          </a:xfrm>
        </p:grpSpPr>
        <p:pic>
          <p:nvPicPr>
            <p:cNvPr id="13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2" name="TekstSylinder 13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33" name="Gruppe 132"/>
          <p:cNvGrpSpPr>
            <a:grpSpLocks noChangeAspect="1"/>
          </p:cNvGrpSpPr>
          <p:nvPr/>
        </p:nvGrpSpPr>
        <p:grpSpPr>
          <a:xfrm>
            <a:off x="6280346" y="2483768"/>
            <a:ext cx="389014" cy="648072"/>
            <a:chOff x="7677473" y="395537"/>
            <a:chExt cx="4333875" cy="7219950"/>
          </a:xfrm>
        </p:grpSpPr>
        <p:pic>
          <p:nvPicPr>
            <p:cNvPr id="13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36" name="Gruppe 135"/>
          <p:cNvGrpSpPr>
            <a:grpSpLocks noChangeAspect="1"/>
          </p:cNvGrpSpPr>
          <p:nvPr/>
        </p:nvGrpSpPr>
        <p:grpSpPr>
          <a:xfrm>
            <a:off x="1023762" y="1835696"/>
            <a:ext cx="389014" cy="648072"/>
            <a:chOff x="7677473" y="395537"/>
            <a:chExt cx="4333875" cy="7219950"/>
          </a:xfrm>
        </p:grpSpPr>
        <p:pic>
          <p:nvPicPr>
            <p:cNvPr id="13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8" name="TekstSylinder 13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39" name="Gruppe 138"/>
          <p:cNvGrpSpPr>
            <a:grpSpLocks noChangeAspect="1"/>
          </p:cNvGrpSpPr>
          <p:nvPr/>
        </p:nvGrpSpPr>
        <p:grpSpPr>
          <a:xfrm>
            <a:off x="1527818" y="2051720"/>
            <a:ext cx="389014" cy="648072"/>
            <a:chOff x="7677473" y="395537"/>
            <a:chExt cx="4333875" cy="7219950"/>
          </a:xfrm>
        </p:grpSpPr>
        <p:pic>
          <p:nvPicPr>
            <p:cNvPr id="14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1" name="TekstSylinder 14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42" name="Gruppe 141"/>
          <p:cNvGrpSpPr>
            <a:grpSpLocks noChangeAspect="1"/>
          </p:cNvGrpSpPr>
          <p:nvPr/>
        </p:nvGrpSpPr>
        <p:grpSpPr>
          <a:xfrm>
            <a:off x="519706" y="2051720"/>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45" name="Gruppe 144"/>
          <p:cNvGrpSpPr>
            <a:grpSpLocks noChangeAspect="1"/>
          </p:cNvGrpSpPr>
          <p:nvPr/>
        </p:nvGrpSpPr>
        <p:grpSpPr>
          <a:xfrm>
            <a:off x="43034" y="2267744"/>
            <a:ext cx="389014" cy="648072"/>
            <a:chOff x="7677473" y="395537"/>
            <a:chExt cx="4333875" cy="7219950"/>
          </a:xfrm>
        </p:grpSpPr>
        <p:pic>
          <p:nvPicPr>
            <p:cNvPr id="2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0" name="TekstSylinder 22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232" name="Gruppe 231"/>
          <p:cNvGrpSpPr>
            <a:grpSpLocks noChangeAspect="1"/>
          </p:cNvGrpSpPr>
          <p:nvPr/>
        </p:nvGrpSpPr>
        <p:grpSpPr>
          <a:xfrm>
            <a:off x="2967978" y="2051720"/>
            <a:ext cx="389014" cy="648072"/>
            <a:chOff x="7677473" y="395537"/>
            <a:chExt cx="4333875" cy="7219950"/>
          </a:xfrm>
        </p:grpSpPr>
        <p:pic>
          <p:nvPicPr>
            <p:cNvPr id="2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6" name="TekstSylinder 23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37" name="Gruppe 236"/>
          <p:cNvGrpSpPr>
            <a:grpSpLocks noChangeAspect="1"/>
          </p:cNvGrpSpPr>
          <p:nvPr/>
        </p:nvGrpSpPr>
        <p:grpSpPr>
          <a:xfrm>
            <a:off x="3472034" y="2267744"/>
            <a:ext cx="389014" cy="648072"/>
            <a:chOff x="7677473" y="395537"/>
            <a:chExt cx="4333875" cy="7219950"/>
          </a:xfrm>
        </p:grpSpPr>
        <p:pic>
          <p:nvPicPr>
            <p:cNvPr id="2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0" name="TekstSylinder 23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242" name="Gruppe 241"/>
          <p:cNvGrpSpPr>
            <a:grpSpLocks noChangeAspect="1"/>
          </p:cNvGrpSpPr>
          <p:nvPr/>
        </p:nvGrpSpPr>
        <p:grpSpPr>
          <a:xfrm>
            <a:off x="2463922" y="2267744"/>
            <a:ext cx="389014" cy="648072"/>
            <a:chOff x="7677473" y="395537"/>
            <a:chExt cx="4333875" cy="7219950"/>
          </a:xfrm>
        </p:grpSpPr>
        <p:pic>
          <p:nvPicPr>
            <p:cNvPr id="2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4" name="TekstSylinder 24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45" name="Gruppe 244"/>
          <p:cNvGrpSpPr>
            <a:grpSpLocks noChangeAspect="1"/>
          </p:cNvGrpSpPr>
          <p:nvPr/>
        </p:nvGrpSpPr>
        <p:grpSpPr>
          <a:xfrm>
            <a:off x="4048098" y="2483768"/>
            <a:ext cx="389014" cy="648072"/>
            <a:chOff x="7677473" y="395537"/>
            <a:chExt cx="4333875" cy="7219950"/>
          </a:xfrm>
        </p:grpSpPr>
        <p:pic>
          <p:nvPicPr>
            <p:cNvPr id="24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7" name="TekstSylinder 24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248" name="Gruppe 247"/>
          <p:cNvGrpSpPr>
            <a:grpSpLocks noChangeAspect="1"/>
          </p:cNvGrpSpPr>
          <p:nvPr/>
        </p:nvGrpSpPr>
        <p:grpSpPr>
          <a:xfrm>
            <a:off x="5315268" y="2483768"/>
            <a:ext cx="389014" cy="648072"/>
            <a:chOff x="7677472" y="395538"/>
            <a:chExt cx="4333875" cy="7219950"/>
          </a:xfrm>
        </p:grpSpPr>
        <p:pic>
          <p:nvPicPr>
            <p:cNvPr id="249" name="Picture 2" descr="C:\Users\Sjefen\Desktop\f16.png"/>
            <p:cNvPicPr>
              <a:picLocks noChangeAspect="1" noChangeArrowheads="1"/>
            </p:cNvPicPr>
            <p:nvPr/>
          </p:nvPicPr>
          <p:blipFill>
            <a:blip r:embed="rId2" cstate="print"/>
            <a:srcRect/>
            <a:stretch>
              <a:fillRect/>
            </a:stretch>
          </p:blipFill>
          <p:spPr bwMode="auto">
            <a:xfrm rot="16200000">
              <a:off x="6234435" y="1838575"/>
              <a:ext cx="7219950" cy="4333875"/>
            </a:xfrm>
            <a:prstGeom prst="rect">
              <a:avLst/>
            </a:prstGeom>
            <a:noFill/>
          </p:spPr>
        </p:pic>
        <p:sp>
          <p:nvSpPr>
            <p:cNvPr id="250" name="TekstSylinder 24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51" name="Gruppe 250"/>
          <p:cNvGrpSpPr>
            <a:grpSpLocks noChangeAspect="1"/>
          </p:cNvGrpSpPr>
          <p:nvPr/>
        </p:nvGrpSpPr>
        <p:grpSpPr>
          <a:xfrm>
            <a:off x="4840186" y="2483768"/>
            <a:ext cx="389014" cy="648072"/>
            <a:chOff x="7677473" y="395537"/>
            <a:chExt cx="4333875" cy="7219950"/>
          </a:xfrm>
        </p:grpSpPr>
        <p:pic>
          <p:nvPicPr>
            <p:cNvPr id="2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3" name="TekstSylinder 25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54" name="Gruppe 253"/>
          <p:cNvGrpSpPr>
            <a:grpSpLocks noChangeAspect="1"/>
          </p:cNvGrpSpPr>
          <p:nvPr/>
        </p:nvGrpSpPr>
        <p:grpSpPr>
          <a:xfrm>
            <a:off x="5776290" y="2483768"/>
            <a:ext cx="389014" cy="648072"/>
            <a:chOff x="7677473" y="395537"/>
            <a:chExt cx="4333875" cy="7219950"/>
          </a:xfrm>
        </p:grpSpPr>
        <p:pic>
          <p:nvPicPr>
            <p:cNvPr id="25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6" name="TekstSylinder 25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257" name="Gruppe 256"/>
          <p:cNvGrpSpPr>
            <a:grpSpLocks noChangeAspect="1"/>
          </p:cNvGrpSpPr>
          <p:nvPr/>
        </p:nvGrpSpPr>
        <p:grpSpPr>
          <a:xfrm>
            <a:off x="9405664" y="2843808"/>
            <a:ext cx="389014" cy="648072"/>
            <a:chOff x="7677473" y="395537"/>
            <a:chExt cx="4333875" cy="7219950"/>
          </a:xfrm>
        </p:grpSpPr>
        <p:pic>
          <p:nvPicPr>
            <p:cNvPr id="2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9" name="TekstSylinder 25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260" name="Gruppe 259"/>
          <p:cNvGrpSpPr>
            <a:grpSpLocks noChangeAspect="1"/>
          </p:cNvGrpSpPr>
          <p:nvPr/>
        </p:nvGrpSpPr>
        <p:grpSpPr>
          <a:xfrm>
            <a:off x="1743842" y="4644008"/>
            <a:ext cx="389014" cy="648072"/>
            <a:chOff x="7677473" y="395537"/>
            <a:chExt cx="4333875" cy="7219950"/>
          </a:xfrm>
        </p:grpSpPr>
        <p:pic>
          <p:nvPicPr>
            <p:cNvPr id="2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2" name="TekstSylinder 26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63" name="Gruppe 262"/>
          <p:cNvGrpSpPr>
            <a:grpSpLocks noChangeAspect="1"/>
          </p:cNvGrpSpPr>
          <p:nvPr/>
        </p:nvGrpSpPr>
        <p:grpSpPr>
          <a:xfrm>
            <a:off x="1167778" y="4860032"/>
            <a:ext cx="389014" cy="648072"/>
            <a:chOff x="7677473" y="395537"/>
            <a:chExt cx="4333875" cy="7219950"/>
          </a:xfrm>
        </p:grpSpPr>
        <p:pic>
          <p:nvPicPr>
            <p:cNvPr id="26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5" name="TekstSylinder 26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66" name="Gruppe 265"/>
          <p:cNvGrpSpPr>
            <a:grpSpLocks noChangeAspect="1"/>
          </p:cNvGrpSpPr>
          <p:nvPr/>
        </p:nvGrpSpPr>
        <p:grpSpPr>
          <a:xfrm>
            <a:off x="591714" y="5076056"/>
            <a:ext cx="389014" cy="648072"/>
            <a:chOff x="7677473" y="395537"/>
            <a:chExt cx="4333875" cy="7219950"/>
          </a:xfrm>
        </p:grpSpPr>
        <p:pic>
          <p:nvPicPr>
            <p:cNvPr id="26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8" name="TekstSylinder 26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269" name="Gruppe 268"/>
          <p:cNvGrpSpPr>
            <a:grpSpLocks noChangeAspect="1"/>
          </p:cNvGrpSpPr>
          <p:nvPr/>
        </p:nvGrpSpPr>
        <p:grpSpPr>
          <a:xfrm>
            <a:off x="91464" y="5292080"/>
            <a:ext cx="389014" cy="648072"/>
            <a:chOff x="7677473" y="395537"/>
            <a:chExt cx="4333875" cy="7219950"/>
          </a:xfrm>
        </p:grpSpPr>
        <p:pic>
          <p:nvPicPr>
            <p:cNvPr id="27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1" name="TekstSylinder 27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46" name="Gruppe 145"/>
          <p:cNvGrpSpPr>
            <a:grpSpLocks noChangeAspect="1"/>
          </p:cNvGrpSpPr>
          <p:nvPr/>
        </p:nvGrpSpPr>
        <p:grpSpPr>
          <a:xfrm>
            <a:off x="2420888" y="4644008"/>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49" name="Gruppe 148"/>
          <p:cNvGrpSpPr>
            <a:grpSpLocks noChangeAspect="1"/>
          </p:cNvGrpSpPr>
          <p:nvPr/>
        </p:nvGrpSpPr>
        <p:grpSpPr>
          <a:xfrm>
            <a:off x="2924944" y="4860032"/>
            <a:ext cx="389014" cy="648072"/>
            <a:chOff x="7677473" y="395537"/>
            <a:chExt cx="4333875" cy="7219950"/>
          </a:xfrm>
        </p:grpSpPr>
        <p:pic>
          <p:nvPicPr>
            <p:cNvPr id="1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1" name="TekstSylinder 15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52" name="Gruppe 151"/>
          <p:cNvGrpSpPr>
            <a:grpSpLocks noChangeAspect="1"/>
          </p:cNvGrpSpPr>
          <p:nvPr/>
        </p:nvGrpSpPr>
        <p:grpSpPr>
          <a:xfrm>
            <a:off x="3429000" y="5076056"/>
            <a:ext cx="389014" cy="648072"/>
            <a:chOff x="7677473" y="395537"/>
            <a:chExt cx="4333875" cy="7219950"/>
          </a:xfrm>
        </p:grpSpPr>
        <p:pic>
          <p:nvPicPr>
            <p:cNvPr id="15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4" name="TekstSylinder 15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55" name="Gruppe 154"/>
          <p:cNvGrpSpPr>
            <a:grpSpLocks noChangeAspect="1"/>
          </p:cNvGrpSpPr>
          <p:nvPr/>
        </p:nvGrpSpPr>
        <p:grpSpPr>
          <a:xfrm>
            <a:off x="3933056" y="5292080"/>
            <a:ext cx="389014" cy="648072"/>
            <a:chOff x="7677473" y="395537"/>
            <a:chExt cx="4333875" cy="7219950"/>
          </a:xfrm>
        </p:grpSpPr>
        <p:pic>
          <p:nvPicPr>
            <p:cNvPr id="15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7" name="TekstSylinder 15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72" name="Gruppe 171"/>
          <p:cNvGrpSpPr>
            <a:grpSpLocks noChangeAspect="1"/>
          </p:cNvGrpSpPr>
          <p:nvPr/>
        </p:nvGrpSpPr>
        <p:grpSpPr>
          <a:xfrm>
            <a:off x="5517232" y="4499992"/>
            <a:ext cx="389014" cy="648072"/>
            <a:chOff x="7677473" y="395537"/>
            <a:chExt cx="4333875" cy="7219950"/>
          </a:xfrm>
        </p:grpSpPr>
        <p:pic>
          <p:nvPicPr>
            <p:cNvPr id="1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4" name="TekstSylinder 17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75" name="Gruppe 174"/>
          <p:cNvGrpSpPr>
            <a:grpSpLocks noChangeAspect="1"/>
          </p:cNvGrpSpPr>
          <p:nvPr/>
        </p:nvGrpSpPr>
        <p:grpSpPr>
          <a:xfrm>
            <a:off x="4869160" y="5508104"/>
            <a:ext cx="389014" cy="648072"/>
            <a:chOff x="7677473" y="395537"/>
            <a:chExt cx="4333875" cy="7219950"/>
          </a:xfrm>
        </p:grpSpPr>
        <p:pic>
          <p:nvPicPr>
            <p:cNvPr id="1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7" name="TekstSylinder 17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78" name="Gruppe 177"/>
          <p:cNvGrpSpPr>
            <a:grpSpLocks noChangeAspect="1"/>
          </p:cNvGrpSpPr>
          <p:nvPr/>
        </p:nvGrpSpPr>
        <p:grpSpPr>
          <a:xfrm>
            <a:off x="6165304" y="5508104"/>
            <a:ext cx="389014" cy="648072"/>
            <a:chOff x="7677473" y="395537"/>
            <a:chExt cx="4333875" cy="7219950"/>
          </a:xfrm>
        </p:grpSpPr>
        <p:pic>
          <p:nvPicPr>
            <p:cNvPr id="1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0" name="TekstSylinder 17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81" name="Gruppe 180"/>
          <p:cNvGrpSpPr>
            <a:grpSpLocks noChangeAspect="1"/>
          </p:cNvGrpSpPr>
          <p:nvPr/>
        </p:nvGrpSpPr>
        <p:grpSpPr>
          <a:xfrm>
            <a:off x="5589240" y="7092280"/>
            <a:ext cx="389014" cy="648072"/>
            <a:chOff x="7677473" y="395537"/>
            <a:chExt cx="4333875" cy="7219950"/>
          </a:xfrm>
        </p:grpSpPr>
        <p:pic>
          <p:nvPicPr>
            <p:cNvPr id="18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3" name="TekstSylinder 18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85" name="Gruppe 184"/>
          <p:cNvGrpSpPr>
            <a:grpSpLocks noChangeAspect="1"/>
          </p:cNvGrpSpPr>
          <p:nvPr/>
        </p:nvGrpSpPr>
        <p:grpSpPr>
          <a:xfrm>
            <a:off x="5013176" y="7668344"/>
            <a:ext cx="389014" cy="648072"/>
            <a:chOff x="7677473" y="395537"/>
            <a:chExt cx="4333875" cy="7219950"/>
          </a:xfrm>
        </p:grpSpPr>
        <p:pic>
          <p:nvPicPr>
            <p:cNvPr id="18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7" name="TekstSylinder 18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88" name="Gruppe 187"/>
          <p:cNvGrpSpPr>
            <a:grpSpLocks noChangeAspect="1"/>
          </p:cNvGrpSpPr>
          <p:nvPr/>
        </p:nvGrpSpPr>
        <p:grpSpPr>
          <a:xfrm>
            <a:off x="6093296" y="7668344"/>
            <a:ext cx="389014" cy="648072"/>
            <a:chOff x="7677473" y="395537"/>
            <a:chExt cx="4333875" cy="7219950"/>
          </a:xfrm>
        </p:grpSpPr>
        <p:pic>
          <p:nvPicPr>
            <p:cNvPr id="18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0" name="TekstSylinder 18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3</a:t>
              </a:r>
            </a:p>
          </p:txBody>
        </p:sp>
      </p:grpSp>
      <p:grpSp>
        <p:nvGrpSpPr>
          <p:cNvPr id="191" name="Gruppe 190"/>
          <p:cNvGrpSpPr>
            <a:grpSpLocks noChangeAspect="1"/>
          </p:cNvGrpSpPr>
          <p:nvPr/>
        </p:nvGrpSpPr>
        <p:grpSpPr>
          <a:xfrm>
            <a:off x="5589240" y="8244408"/>
            <a:ext cx="389014" cy="648072"/>
            <a:chOff x="7677473" y="395537"/>
            <a:chExt cx="4333875" cy="7219950"/>
          </a:xfrm>
        </p:grpSpPr>
        <p:pic>
          <p:nvPicPr>
            <p:cNvPr id="19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3" name="TekstSylinder 19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4</a:t>
              </a:r>
            </a:p>
          </p:txBody>
        </p:sp>
      </p:grpSp>
      <p:grpSp>
        <p:nvGrpSpPr>
          <p:cNvPr id="194" name="Gruppe 193"/>
          <p:cNvGrpSpPr>
            <a:grpSpLocks noChangeAspect="1"/>
          </p:cNvGrpSpPr>
          <p:nvPr/>
        </p:nvGrpSpPr>
        <p:grpSpPr>
          <a:xfrm>
            <a:off x="1436144" y="7121464"/>
            <a:ext cx="389014" cy="648072"/>
            <a:chOff x="7677473" y="395537"/>
            <a:chExt cx="4333875" cy="7219950"/>
          </a:xfrm>
        </p:grpSpPr>
        <p:pic>
          <p:nvPicPr>
            <p:cNvPr id="1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6" name="TekstSylinder 19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72" name="Gruppe 271"/>
          <p:cNvGrpSpPr>
            <a:grpSpLocks noChangeAspect="1"/>
          </p:cNvGrpSpPr>
          <p:nvPr/>
        </p:nvGrpSpPr>
        <p:grpSpPr>
          <a:xfrm>
            <a:off x="404664" y="8172400"/>
            <a:ext cx="389014" cy="648072"/>
            <a:chOff x="7677473" y="395537"/>
            <a:chExt cx="4333875" cy="7219950"/>
          </a:xfrm>
        </p:grpSpPr>
        <p:pic>
          <p:nvPicPr>
            <p:cNvPr id="2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4" name="TekstSylinder 27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275" name="Gruppe 274"/>
          <p:cNvGrpSpPr>
            <a:grpSpLocks noChangeAspect="1"/>
          </p:cNvGrpSpPr>
          <p:nvPr/>
        </p:nvGrpSpPr>
        <p:grpSpPr>
          <a:xfrm>
            <a:off x="3318080" y="7105920"/>
            <a:ext cx="389014" cy="648072"/>
            <a:chOff x="7677473" y="395537"/>
            <a:chExt cx="4333875" cy="7219950"/>
          </a:xfrm>
        </p:grpSpPr>
        <p:pic>
          <p:nvPicPr>
            <p:cNvPr id="2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7" name="TekstSylinder 276"/>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278" name="Gruppe 277"/>
          <p:cNvGrpSpPr>
            <a:grpSpLocks noChangeAspect="1"/>
          </p:cNvGrpSpPr>
          <p:nvPr/>
        </p:nvGrpSpPr>
        <p:grpSpPr>
          <a:xfrm>
            <a:off x="2348880" y="8100392"/>
            <a:ext cx="389014" cy="648072"/>
            <a:chOff x="7677473" y="395537"/>
            <a:chExt cx="4333875" cy="7219950"/>
          </a:xfrm>
        </p:grpSpPr>
        <p:pic>
          <p:nvPicPr>
            <p:cNvPr id="2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80" name="TekstSylinder 27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endParaRPr lang="nb-NO" dirty="0"/>
          </a:p>
        </p:txBody>
      </p:sp>
      <p:pic>
        <p:nvPicPr>
          <p:cNvPr id="74" name="Picture 2"/>
          <p:cNvPicPr>
            <a:picLocks noChangeAspect="1" noChangeArrowheads="1"/>
          </p:cNvPicPr>
          <p:nvPr/>
        </p:nvPicPr>
        <p:blipFill>
          <a:blip r:embed="rId2" cstate="print"/>
          <a:srcRect/>
          <a:stretch>
            <a:fillRect/>
          </a:stretch>
        </p:blipFill>
        <p:spPr bwMode="auto">
          <a:xfrm>
            <a:off x="0" y="1236263"/>
            <a:ext cx="2132856" cy="262553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420888" y="3707904"/>
            <a:ext cx="2185058" cy="2736304"/>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0" y="3899608"/>
            <a:ext cx="2276872" cy="2472592"/>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420888" y="1259632"/>
            <a:ext cx="2160240" cy="2465139"/>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4624264" y="3851920"/>
            <a:ext cx="2233736" cy="2520280"/>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2420888" y="6391955"/>
            <a:ext cx="2276872" cy="2752045"/>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4581128" y="1259632"/>
            <a:ext cx="2276872" cy="2542396"/>
          </a:xfrm>
          <a:prstGeom prst="rect">
            <a:avLst/>
          </a:prstGeom>
          <a:noFill/>
          <a:ln w="9525">
            <a:noFill/>
            <a:miter lim="800000"/>
            <a:headEnd/>
            <a:tailEnd/>
          </a:ln>
        </p:spPr>
      </p:pic>
      <p:pic>
        <p:nvPicPr>
          <p:cNvPr id="2058" name="Picture 10"/>
          <p:cNvPicPr>
            <a:picLocks noChangeAspect="1" noChangeArrowheads="1"/>
          </p:cNvPicPr>
          <p:nvPr/>
        </p:nvPicPr>
        <p:blipFill>
          <a:blip r:embed="rId9" cstate="print"/>
          <a:srcRect/>
          <a:stretch>
            <a:fillRect/>
          </a:stretch>
        </p:blipFill>
        <p:spPr bwMode="auto">
          <a:xfrm>
            <a:off x="0" y="6435711"/>
            <a:ext cx="2232248" cy="2708289"/>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err="1"/>
              <a:t>TAC-Left</a:t>
            </a:r>
            <a:r>
              <a:rPr lang="nb-NO" sz="2000" b="1" dirty="0"/>
              <a:t> 90˚</a:t>
            </a:r>
          </a:p>
        </p:txBody>
      </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err="1"/>
              <a:t>TAC-Right</a:t>
            </a:r>
            <a:r>
              <a:rPr lang="nb-NO" sz="2000" b="1" dirty="0"/>
              <a:t> 45˚</a:t>
            </a:r>
          </a:p>
        </p:txBody>
      </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err="1"/>
              <a:t>TAC-Left</a:t>
            </a:r>
            <a:r>
              <a:rPr lang="nb-NO" sz="2000" b="1" dirty="0"/>
              <a:t> 45˚</a:t>
            </a:r>
          </a:p>
        </p:txBody>
      </p:sp>
      <p:sp>
        <p:nvSpPr>
          <p:cNvPr id="201" name="TekstSylinder 200"/>
          <p:cNvSpPr txBox="1"/>
          <p:nvPr/>
        </p:nvSpPr>
        <p:spPr>
          <a:xfrm>
            <a:off x="3429000" y="1475656"/>
            <a:ext cx="3429000" cy="400110"/>
          </a:xfrm>
          <a:prstGeom prst="rect">
            <a:avLst/>
          </a:prstGeom>
          <a:noFill/>
        </p:spPr>
        <p:txBody>
          <a:bodyPr wrap="square" rtlCol="0">
            <a:spAutoFit/>
          </a:bodyPr>
          <a:lstStyle/>
          <a:p>
            <a:pPr algn="ctr"/>
            <a:r>
              <a:rPr lang="nb-NO" sz="2000" b="1" dirty="0" err="1"/>
              <a:t>TAC-Right</a:t>
            </a:r>
            <a:r>
              <a:rPr lang="nb-NO" sz="2000" b="1" dirty="0"/>
              <a:t> 90˚</a:t>
            </a:r>
          </a:p>
        </p:txBody>
      </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4" name="Gruppe 73"/>
          <p:cNvGrpSpPr>
            <a:grpSpLocks noChangeAspect="1"/>
          </p:cNvGrpSpPr>
          <p:nvPr/>
        </p:nvGrpSpPr>
        <p:grpSpPr>
          <a:xfrm>
            <a:off x="4682320" y="4283968"/>
            <a:ext cx="389014" cy="648072"/>
            <a:chOff x="7677473" y="395537"/>
            <a:chExt cx="4333875" cy="7219950"/>
          </a:xfrm>
        </p:grpSpPr>
        <p:pic>
          <p:nvPicPr>
            <p:cNvPr id="7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6" name="TekstSylinder 7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77" name="Gruppe 76"/>
          <p:cNvGrpSpPr>
            <a:grpSpLocks noChangeAspect="1"/>
          </p:cNvGrpSpPr>
          <p:nvPr/>
        </p:nvGrpSpPr>
        <p:grpSpPr>
          <a:xfrm>
            <a:off x="3808496" y="4283968"/>
            <a:ext cx="389014" cy="648072"/>
            <a:chOff x="7677473" y="395537"/>
            <a:chExt cx="4333875" cy="7219950"/>
          </a:xfrm>
        </p:grpSpPr>
        <p:pic>
          <p:nvPicPr>
            <p:cNvPr id="7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9" name="TekstSylinder 7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80" name="Gruppe 79"/>
          <p:cNvGrpSpPr>
            <a:grpSpLocks noChangeAspect="1"/>
          </p:cNvGrpSpPr>
          <p:nvPr/>
        </p:nvGrpSpPr>
        <p:grpSpPr>
          <a:xfrm rot="5400000">
            <a:off x="5862785" y="2200495"/>
            <a:ext cx="389014" cy="648072"/>
            <a:chOff x="7677473" y="395537"/>
            <a:chExt cx="4333875" cy="7219950"/>
          </a:xfrm>
        </p:grpSpPr>
        <p:pic>
          <p:nvPicPr>
            <p:cNvPr id="8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2" name="TekstSylinder 8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83" name="Gruppe 82"/>
          <p:cNvGrpSpPr>
            <a:grpSpLocks noChangeAspect="1"/>
          </p:cNvGrpSpPr>
          <p:nvPr/>
        </p:nvGrpSpPr>
        <p:grpSpPr>
          <a:xfrm rot="5400000">
            <a:off x="5718769" y="3113231"/>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5" name="TekstSylinder 8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86" name="Gruppe 85"/>
          <p:cNvGrpSpPr>
            <a:grpSpLocks noChangeAspect="1"/>
          </p:cNvGrpSpPr>
          <p:nvPr/>
        </p:nvGrpSpPr>
        <p:grpSpPr>
          <a:xfrm>
            <a:off x="2286600" y="4211960"/>
            <a:ext cx="389014" cy="648072"/>
            <a:chOff x="7677473" y="395537"/>
            <a:chExt cx="4333875" cy="7219950"/>
          </a:xfrm>
        </p:grpSpPr>
        <p:pic>
          <p:nvPicPr>
            <p:cNvPr id="8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8" name="TekstSylinder 8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89" name="Gruppe 88"/>
          <p:cNvGrpSpPr>
            <a:grpSpLocks noChangeAspect="1"/>
          </p:cNvGrpSpPr>
          <p:nvPr/>
        </p:nvGrpSpPr>
        <p:grpSpPr>
          <a:xfrm>
            <a:off x="1412776" y="4211960"/>
            <a:ext cx="389014" cy="648072"/>
            <a:chOff x="7677473" y="395537"/>
            <a:chExt cx="4333875" cy="7219950"/>
          </a:xfrm>
        </p:grpSpPr>
        <p:pic>
          <p:nvPicPr>
            <p:cNvPr id="9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94" name="Gruppe 93"/>
          <p:cNvGrpSpPr>
            <a:grpSpLocks noChangeAspect="1"/>
          </p:cNvGrpSpPr>
          <p:nvPr/>
        </p:nvGrpSpPr>
        <p:grpSpPr>
          <a:xfrm rot="16200000">
            <a:off x="318169" y="3002311"/>
            <a:ext cx="389014" cy="648072"/>
            <a:chOff x="7677473" y="395537"/>
            <a:chExt cx="4333875" cy="7219950"/>
          </a:xfrm>
        </p:grpSpPr>
        <p:pic>
          <p:nvPicPr>
            <p:cNvPr id="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6" name="TekstSylinder 9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97" name="Gruppe 96"/>
          <p:cNvGrpSpPr>
            <a:grpSpLocks noChangeAspect="1"/>
          </p:cNvGrpSpPr>
          <p:nvPr/>
        </p:nvGrpSpPr>
        <p:grpSpPr>
          <a:xfrm rot="16200000">
            <a:off x="318169" y="2282231"/>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9" name="TekstSylinder 9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00" name="Gruppe 99"/>
          <p:cNvGrpSpPr>
            <a:grpSpLocks noChangeAspect="1"/>
          </p:cNvGrpSpPr>
          <p:nvPr/>
        </p:nvGrpSpPr>
        <p:grpSpPr>
          <a:xfrm>
            <a:off x="2276872" y="8244408"/>
            <a:ext cx="389014" cy="648072"/>
            <a:chOff x="7677473" y="395537"/>
            <a:chExt cx="4333875" cy="7219950"/>
          </a:xfrm>
        </p:grpSpPr>
        <p:pic>
          <p:nvPicPr>
            <p:cNvPr id="10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03" name="Gruppe 102"/>
          <p:cNvGrpSpPr>
            <a:grpSpLocks noChangeAspect="1"/>
          </p:cNvGrpSpPr>
          <p:nvPr/>
        </p:nvGrpSpPr>
        <p:grpSpPr>
          <a:xfrm>
            <a:off x="1403048" y="8244408"/>
            <a:ext cx="389014" cy="648072"/>
            <a:chOff x="7677473" y="395537"/>
            <a:chExt cx="4333875" cy="7219950"/>
          </a:xfrm>
        </p:grpSpPr>
        <p:pic>
          <p:nvPicPr>
            <p:cNvPr id="10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5" name="TekstSylinder 10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06" name="Gruppe 105"/>
          <p:cNvGrpSpPr>
            <a:grpSpLocks noChangeAspect="1"/>
          </p:cNvGrpSpPr>
          <p:nvPr/>
        </p:nvGrpSpPr>
        <p:grpSpPr>
          <a:xfrm>
            <a:off x="4797152" y="8316416"/>
            <a:ext cx="389014" cy="648072"/>
            <a:chOff x="7677473" y="395537"/>
            <a:chExt cx="4333875" cy="7219950"/>
          </a:xfrm>
        </p:grpSpPr>
        <p:pic>
          <p:nvPicPr>
            <p:cNvPr id="10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8" name="TekstSylinder 10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09" name="Gruppe 108"/>
          <p:cNvGrpSpPr>
            <a:grpSpLocks noChangeAspect="1"/>
          </p:cNvGrpSpPr>
          <p:nvPr/>
        </p:nvGrpSpPr>
        <p:grpSpPr>
          <a:xfrm>
            <a:off x="3923328" y="8316416"/>
            <a:ext cx="389014" cy="648072"/>
            <a:chOff x="7677473" y="395537"/>
            <a:chExt cx="4333875" cy="7219950"/>
          </a:xfrm>
        </p:grpSpPr>
        <p:pic>
          <p:nvPicPr>
            <p:cNvPr id="11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9" name="TekstSylinder 11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20" name="Gruppe 119"/>
          <p:cNvGrpSpPr>
            <a:grpSpLocks noChangeAspect="1"/>
          </p:cNvGrpSpPr>
          <p:nvPr/>
        </p:nvGrpSpPr>
        <p:grpSpPr>
          <a:xfrm rot="3372089">
            <a:off x="5412166" y="5741980"/>
            <a:ext cx="389014" cy="648072"/>
            <a:chOff x="7677473" y="395537"/>
            <a:chExt cx="4333875" cy="7219950"/>
          </a:xfrm>
        </p:grpSpPr>
        <p:pic>
          <p:nvPicPr>
            <p:cNvPr id="12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3" name="TekstSylinder 12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24" name="Gruppe 123"/>
          <p:cNvGrpSpPr>
            <a:grpSpLocks noChangeAspect="1"/>
          </p:cNvGrpSpPr>
          <p:nvPr/>
        </p:nvGrpSpPr>
        <p:grpSpPr>
          <a:xfrm rot="3372089">
            <a:off x="5805264" y="6300192"/>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32" name="Gruppe 131"/>
          <p:cNvGrpSpPr>
            <a:grpSpLocks noChangeAspect="1"/>
          </p:cNvGrpSpPr>
          <p:nvPr/>
        </p:nvGrpSpPr>
        <p:grpSpPr>
          <a:xfrm rot="17989552">
            <a:off x="155965" y="6234056"/>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5" name="TekstSylinder 14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46" name="Gruppe 145"/>
          <p:cNvGrpSpPr>
            <a:grpSpLocks noChangeAspect="1"/>
          </p:cNvGrpSpPr>
          <p:nvPr/>
        </p:nvGrpSpPr>
        <p:grpSpPr>
          <a:xfrm rot="17989552">
            <a:off x="588013" y="5657992"/>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1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018390075"/>
              </p:ext>
            </p:extLst>
          </p:nvPr>
        </p:nvGraphicFramePr>
        <p:xfrm>
          <a:off x="4961" y="1155864"/>
          <a:ext cx="6858000" cy="368352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val="20000"/>
                    </a:ext>
                  </a:extLst>
                </a:gridCol>
                <a:gridCol w="2357430">
                  <a:extLst>
                    <a:ext uri="{9D8B030D-6E8A-4147-A177-3AD203B41FA5}">
                      <a16:colId xmlns:a16="http://schemas.microsoft.com/office/drawing/2014/main" val="20001"/>
                    </a:ext>
                  </a:extLst>
                </a:gridCol>
              </a:tblGrid>
              <a:tr h="299240">
                <a:tc>
                  <a:txBody>
                    <a:bodyPr/>
                    <a:lstStyle/>
                    <a:p>
                      <a:pPr algn="l"/>
                      <a:r>
                        <a:rPr lang="nb-NO" sz="1400" b="1" dirty="0">
                          <a:solidFill>
                            <a:schemeClr val="bg1">
                              <a:lumMod val="65000"/>
                            </a:schemeClr>
                          </a:solidFill>
                          <a:latin typeface="Arial" pitchFamily="34" charset="0"/>
                          <a:cs typeface="Arial" pitchFamily="34" charset="0"/>
                        </a:rPr>
                        <a:t>GROUND POWER………………………………............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CONNECT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AIR SOURCE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4284811"/>
                  </a:ext>
                </a:extLst>
              </a:tr>
              <a:tr h="299240">
                <a:tc>
                  <a:txBody>
                    <a:bodyPr/>
                    <a:lstStyle/>
                    <a:p>
                      <a:pPr algn="l"/>
                      <a:r>
                        <a:rPr lang="nb-NO" sz="1400" b="1" dirty="0">
                          <a:solidFill>
                            <a:schemeClr val="bg1">
                              <a:lumMod val="6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 – GUARDED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 – GUARDED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ENG CONT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PRI – GUARDED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531274"/>
                  </a:ext>
                </a:extLst>
              </a:tr>
              <a:tr h="29924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DOWN and LOCKED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UP</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SAFE (OFF)</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7" name="Tabell 7">
            <a:extLst>
              <a:ext uri="{FF2B5EF4-FFF2-40B4-BE49-F238E27FC236}">
                <a16:creationId xmlns:a16="http://schemas.microsoft.com/office/drawing/2014/main" id="{5AE748C0-4407-456F-8D88-10614415C943}"/>
              </a:ext>
            </a:extLst>
          </p:cNvPr>
          <p:cNvGraphicFramePr>
            <a:graphicFrameLocks noGrp="1"/>
          </p:cNvGraphicFramePr>
          <p:nvPr>
            <p:extLst>
              <p:ext uri="{D42A27DB-BD31-4B8C-83A1-F6EECF244321}">
                <p14:modId xmlns:p14="http://schemas.microsoft.com/office/powerpoint/2010/main" val="1674104437"/>
              </p:ext>
            </p:extLst>
          </p:nvPr>
        </p:nvGraphicFramePr>
        <p:xfrm>
          <a:off x="4961" y="4839384"/>
          <a:ext cx="6858000" cy="417666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val="20000"/>
                    </a:ext>
                  </a:extLst>
                </a:gridCol>
                <a:gridCol w="2357430">
                  <a:extLst>
                    <a:ext uri="{9D8B030D-6E8A-4147-A177-3AD203B41FA5}">
                      <a16:colId xmlns:a16="http://schemas.microsoft.com/office/drawing/2014/main" val="20001"/>
                    </a:ext>
                  </a:extLst>
                </a:gridCol>
              </a:tblGrid>
              <a:tr h="420027">
                <a:tc>
                  <a:txBody>
                    <a:bodyPr/>
                    <a:lstStyle/>
                    <a:p>
                      <a:pPr algn="l"/>
                      <a:r>
                        <a:rPr lang="nb-NO" sz="1400" b="1" dirty="0">
                          <a:solidFill>
                            <a:schemeClr val="bg1">
                              <a:lumMod val="65000"/>
                            </a:schemeClr>
                          </a:solidFill>
                          <a:latin typeface="Arial" pitchFamily="34" charset="0"/>
                          <a:cs typeface="Arial" pitchFamily="34" charset="0"/>
                        </a:rPr>
                        <a:t>MAIN PWR ...................................................................</a:t>
                      </a:r>
                    </a:p>
                    <a:p>
                      <a:pPr algn="l"/>
                      <a:r>
                        <a:rPr lang="nb-NO" sz="1050" b="1" dirty="0">
                          <a:solidFill>
                            <a:schemeClr val="bg1">
                              <a:lumMod val="6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BATT</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0027">
                <a:tc>
                  <a:txBody>
                    <a:bodyPr/>
                    <a:lstStyle/>
                    <a:p>
                      <a:pPr algn="l"/>
                      <a:r>
                        <a:rPr lang="nb-NO" sz="1400" b="1" dirty="0">
                          <a:solidFill>
                            <a:schemeClr val="bg1">
                              <a:lumMod val="65000"/>
                            </a:schemeClr>
                          </a:solidFill>
                          <a:latin typeface="Arial" pitchFamily="34" charset="0"/>
                          <a:cs typeface="Arial" pitchFamily="34" charset="0"/>
                        </a:rPr>
                        <a:t>FLCS PWR TEST ........................................................</a:t>
                      </a:r>
                    </a:p>
                    <a:p>
                      <a:pPr algn="l"/>
                      <a:r>
                        <a:rPr lang="nb-NO" sz="1050" b="1" dirty="0">
                          <a:solidFill>
                            <a:schemeClr val="bg1">
                              <a:lumMod val="6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TEST - HOLD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3957">
                <a:tc>
                  <a:txBody>
                    <a:bodyPr/>
                    <a:lstStyle/>
                    <a:p>
                      <a:pPr algn="l"/>
                      <a:r>
                        <a:rPr lang="nb-NO" sz="1400" b="1" dirty="0">
                          <a:solidFill>
                            <a:schemeClr val="bg1">
                              <a:lumMod val="65000"/>
                            </a:schemeClr>
                          </a:solidFill>
                          <a:latin typeface="Arial" pitchFamily="34" charset="0"/>
                          <a:cs typeface="Arial" pitchFamily="34" charset="0"/>
                        </a:rPr>
                        <a:t>MAIN PWR ...................................................................</a:t>
                      </a:r>
                    </a:p>
                    <a:p>
                      <a:pPr algn="l"/>
                      <a:r>
                        <a:rPr lang="nb-NO" sz="1050" b="1" dirty="0">
                          <a:solidFill>
                            <a:schemeClr val="bg1">
                              <a:lumMod val="6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MAIN PWR</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76096">
                <a:tc>
                  <a:txBody>
                    <a:bodyPr/>
                    <a:lstStyle/>
                    <a:p>
                      <a:pPr algn="l"/>
                      <a:r>
                        <a:rPr lang="nb-NO" sz="1400" b="1" dirty="0">
                          <a:solidFill>
                            <a:schemeClr val="bg1">
                              <a:lumMod val="65000"/>
                            </a:schemeClr>
                          </a:solidFill>
                          <a:latin typeface="Arial" pitchFamily="34" charset="0"/>
                          <a:cs typeface="Arial" pitchFamily="34" charset="0"/>
                        </a:rPr>
                        <a:t>EPU GEN &amp; EPU PMG </a:t>
                      </a:r>
                      <a:r>
                        <a:rPr lang="nb-NO" sz="1400" b="1" dirty="0" err="1">
                          <a:solidFill>
                            <a:schemeClr val="bg1">
                              <a:lumMod val="65000"/>
                            </a:schemeClr>
                          </a:solidFill>
                          <a:latin typeface="Arial" pitchFamily="34" charset="0"/>
                          <a:cs typeface="Arial" pitchFamily="34" charset="0"/>
                        </a:rPr>
                        <a:t>lights</a:t>
                      </a:r>
                      <a:r>
                        <a:rPr lang="nb-NO" sz="1400" b="1" dirty="0">
                          <a:solidFill>
                            <a:schemeClr val="bg1">
                              <a:lumMod val="65000"/>
                            </a:schemeClr>
                          </a:solidFill>
                          <a:latin typeface="Arial" pitchFamily="34" charset="0"/>
                          <a:cs typeface="Arial" pitchFamily="34" charset="0"/>
                        </a:rPr>
                        <a: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Confirm OFF</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76096">
                <a:tc>
                  <a:txBody>
                    <a:bodyPr/>
                    <a:lstStyle/>
                    <a:p>
                      <a:pPr algn="l"/>
                      <a:r>
                        <a:rPr lang="nb-NO" sz="1400" b="1" dirty="0">
                          <a:solidFill>
                            <a:schemeClr val="bg1">
                              <a:lumMod val="65000"/>
                            </a:schemeClr>
                          </a:solidFill>
                          <a:latin typeface="Arial" pitchFamily="34" charset="0"/>
                          <a:cs typeface="Arial" pitchFamily="34" charset="0"/>
                        </a:rPr>
                        <a:t>EXTERIOR</a:t>
                      </a:r>
                      <a:r>
                        <a:rPr lang="nb-NO" sz="1400" b="1" baseline="0" dirty="0">
                          <a:solidFill>
                            <a:schemeClr val="bg1">
                              <a:lumMod val="65000"/>
                            </a:schemeClr>
                          </a:solidFill>
                          <a:latin typeface="Arial" pitchFamily="34" charset="0"/>
                          <a:cs typeface="Arial" pitchFamily="34" charset="0"/>
                        </a:rPr>
                        <a:t> LIGHTS………………………………………</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POSITION LIGHT- FLASH</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76096">
                <a:tc>
                  <a:txBody>
                    <a:bodyPr/>
                    <a:lstStyle/>
                    <a:p>
                      <a:pPr algn="l"/>
                      <a:r>
                        <a:rPr lang="nb-NO" sz="1400" b="1" dirty="0">
                          <a:solidFill>
                            <a:schemeClr val="bg1">
                              <a:lumMod val="65000"/>
                            </a:schemeClr>
                          </a:solidFill>
                          <a:latin typeface="Arial" pitchFamily="34" charset="0"/>
                          <a:cs typeface="Arial" pitchFamily="34" charset="0"/>
                        </a:rPr>
                        <a:t>C&amp;I KNOB…………………………………………………</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BACKUP</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6096">
                <a:tc>
                  <a:txBody>
                    <a:bodyPr/>
                    <a:lstStyle/>
                    <a:p>
                      <a:pPr algn="l"/>
                      <a:r>
                        <a:rPr lang="nb-NO" sz="1400" b="1" dirty="0">
                          <a:solidFill>
                            <a:schemeClr val="bg1">
                              <a:lumMod val="65000"/>
                            </a:schemeClr>
                          </a:solidFill>
                          <a:latin typeface="Arial" pitchFamily="34" charset="0"/>
                          <a:cs typeface="Arial" pitchFamily="34" charset="0"/>
                        </a:rPr>
                        <a:t>AUDIO PANEL 1&amp;2………………………………………</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REQUIRED</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76096">
                <a:tc>
                  <a:txBody>
                    <a:bodyPr/>
                    <a:lstStyle/>
                    <a:p>
                      <a:pPr algn="l"/>
                      <a:r>
                        <a:rPr lang="nb-NO" sz="1400" b="1" dirty="0">
                          <a:solidFill>
                            <a:schemeClr val="bg1">
                              <a:lumMod val="65000"/>
                            </a:schemeClr>
                          </a:solidFill>
                          <a:latin typeface="Arial" pitchFamily="34" charset="0"/>
                          <a:cs typeface="Arial" pitchFamily="34" charset="0"/>
                        </a:rPr>
                        <a:t>UHF</a:t>
                      </a:r>
                      <a:r>
                        <a:rPr lang="nb-NO" sz="1400" b="1" baseline="0" dirty="0">
                          <a:solidFill>
                            <a:schemeClr val="bg1">
                              <a:lumMod val="65000"/>
                            </a:schemeClr>
                          </a:solidFill>
                          <a:latin typeface="Arial" pitchFamily="34" charset="0"/>
                          <a:cs typeface="Arial" pitchFamily="34" charset="0"/>
                        </a:rPr>
                        <a:t> BACKUP……………………………………............</a:t>
                      </a:r>
                      <a:endParaRPr lang="nb-NO" sz="1400" b="1" dirty="0">
                        <a:solidFill>
                          <a:schemeClr val="bg1">
                            <a:lumMod val="6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 &amp; CHECK-IN</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420027">
                <a:tc>
                  <a:txBody>
                    <a:bodyPr/>
                    <a:lstStyle/>
                    <a:p>
                      <a:pPr algn="l"/>
                      <a:r>
                        <a:rPr lang="nb-NO" sz="1400" b="1" dirty="0">
                          <a:solidFill>
                            <a:schemeClr val="bg1">
                              <a:lumMod val="65000"/>
                            </a:schemeClr>
                          </a:solidFill>
                          <a:latin typeface="Arial" pitchFamily="34" charset="0"/>
                          <a:cs typeface="Arial" pitchFamily="34" charset="0"/>
                        </a:rPr>
                        <a:t>AVIONICS…………………………………………………</a:t>
                      </a:r>
                      <a:r>
                        <a:rPr lang="nb-NO" sz="1050" b="1" kern="1200" dirty="0">
                          <a:solidFill>
                            <a:schemeClr val="bg1">
                              <a:lumMod val="65000"/>
                            </a:schemeClr>
                          </a:solidFill>
                          <a:latin typeface="Arial" pitchFamily="34" charset="0"/>
                          <a:ea typeface="+mn-ea"/>
                          <a:cs typeface="Arial" pitchFamily="34" charset="0"/>
                        </a:rPr>
                        <a:t>MMC, ST STA, MDF, UHF,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76096">
                <a:tc>
                  <a:txBody>
                    <a:bodyPr/>
                    <a:lstStyle/>
                    <a:p>
                      <a:pPr algn="l"/>
                      <a:r>
                        <a:rPr lang="nb-NO" sz="1400" b="1" kern="1200" dirty="0">
                          <a:solidFill>
                            <a:schemeClr val="bg1">
                              <a:lumMod val="65000"/>
                            </a:schemeClr>
                          </a:solidFill>
                          <a:latin typeface="Arial" pitchFamily="34" charset="0"/>
                          <a:ea typeface="+mn-ea"/>
                          <a:cs typeface="Arial" pitchFamily="34" charset="0"/>
                        </a:rPr>
                        <a:t>INS TO ALIGN…………………………………………….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ALIGN NORM</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76096">
                <a:tc>
                  <a:txBody>
                    <a:bodyPr/>
                    <a:lstStyle/>
                    <a:p>
                      <a:pPr algn="l"/>
                      <a:r>
                        <a:rPr lang="nb-NO" sz="1400" b="1" kern="1200" dirty="0">
                          <a:solidFill>
                            <a:schemeClr val="bg1">
                              <a:lumMod val="65000"/>
                            </a:schemeClr>
                          </a:solidFill>
                          <a:latin typeface="Arial" pitchFamily="34" charset="0"/>
                          <a:ea typeface="+mn-ea"/>
                          <a:cs typeface="Arial" pitchFamily="34" charset="0"/>
                        </a:rPr>
                        <a:t>MIDS LVT………………………………………………….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36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a:t>Hook </a:t>
            </a:r>
            <a:r>
              <a:rPr lang="nb-NO" sz="2000" b="1" dirty="0" err="1"/>
              <a:t>Left</a:t>
            </a:r>
            <a:endParaRPr lang="nb-NO" sz="2000" b="1" dirty="0"/>
          </a:p>
        </p:txBody>
      </p:sp>
      <p:sp>
        <p:nvSpPr>
          <p:cNvPr id="111" name="TekstSylinder 110"/>
          <p:cNvSpPr txBox="1"/>
          <p:nvPr/>
        </p:nvSpPr>
        <p:spPr>
          <a:xfrm>
            <a:off x="3429000" y="1475656"/>
            <a:ext cx="3429000" cy="400110"/>
          </a:xfrm>
          <a:prstGeom prst="rect">
            <a:avLst/>
          </a:prstGeom>
          <a:noFill/>
        </p:spPr>
        <p:txBody>
          <a:bodyPr wrap="square" rtlCol="0">
            <a:spAutoFit/>
          </a:bodyPr>
          <a:lstStyle/>
          <a:p>
            <a:pPr algn="ctr"/>
            <a:r>
              <a:rPr lang="nb-NO" sz="2000" b="1" dirty="0"/>
              <a:t>Hook Right</a:t>
            </a:r>
          </a:p>
        </p:txBody>
      </p: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a:t>Cross Turn</a:t>
            </a:r>
          </a:p>
        </p:txBody>
      </p: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a:t>Shackle</a:t>
            </a:r>
          </a:p>
        </p:txBody>
      </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Bue 153"/>
          <p:cNvSpPr/>
          <p:nvPr/>
        </p:nvSpPr>
        <p:spPr>
          <a:xfrm>
            <a:off x="1044484" y="739771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466234"/>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7012065"/>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932305"/>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839331"/>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735508"/>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81" name="Gruppe 80"/>
          <p:cNvGrpSpPr>
            <a:grpSpLocks noChangeAspect="1"/>
          </p:cNvGrpSpPr>
          <p:nvPr/>
        </p:nvGrpSpPr>
        <p:grpSpPr>
          <a:xfrm>
            <a:off x="2852936" y="3275856"/>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92" name="Gruppe 91"/>
          <p:cNvGrpSpPr>
            <a:grpSpLocks noChangeAspect="1"/>
          </p:cNvGrpSpPr>
          <p:nvPr/>
        </p:nvGrpSpPr>
        <p:grpSpPr>
          <a:xfrm>
            <a:off x="1916832" y="3275856"/>
            <a:ext cx="389014" cy="648072"/>
            <a:chOff x="7677473" y="395537"/>
            <a:chExt cx="4333875" cy="7219950"/>
          </a:xfrm>
        </p:grpSpPr>
        <p:pic>
          <p:nvPicPr>
            <p:cNvPr id="9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4" name="TekstSylinder 9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95" name="Gruppe 94"/>
          <p:cNvGrpSpPr>
            <a:grpSpLocks noChangeAspect="1"/>
          </p:cNvGrpSpPr>
          <p:nvPr/>
        </p:nvGrpSpPr>
        <p:grpSpPr>
          <a:xfrm>
            <a:off x="4676714" y="3203848"/>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03" name="Gruppe 102"/>
          <p:cNvGrpSpPr>
            <a:grpSpLocks noChangeAspect="1"/>
          </p:cNvGrpSpPr>
          <p:nvPr/>
        </p:nvGrpSpPr>
        <p:grpSpPr>
          <a:xfrm>
            <a:off x="3592472" y="3203848"/>
            <a:ext cx="389014" cy="648072"/>
            <a:chOff x="7677473" y="395537"/>
            <a:chExt cx="4333875" cy="7219950"/>
          </a:xfrm>
        </p:grpSpPr>
        <p:pic>
          <p:nvPicPr>
            <p:cNvPr id="10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6" name="TekstSylinder 10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13" name="Gruppe 112"/>
          <p:cNvGrpSpPr>
            <a:grpSpLocks noChangeAspect="1"/>
          </p:cNvGrpSpPr>
          <p:nvPr/>
        </p:nvGrpSpPr>
        <p:grpSpPr>
          <a:xfrm rot="10800000">
            <a:off x="6044866" y="3851920"/>
            <a:ext cx="389014" cy="648072"/>
            <a:chOff x="7677473" y="395537"/>
            <a:chExt cx="4333875" cy="7219950"/>
          </a:xfrm>
        </p:grpSpPr>
        <p:pic>
          <p:nvPicPr>
            <p:cNvPr id="11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6" name="TekstSylinder 11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17" name="Gruppe 116"/>
          <p:cNvGrpSpPr>
            <a:grpSpLocks noChangeAspect="1"/>
          </p:cNvGrpSpPr>
          <p:nvPr/>
        </p:nvGrpSpPr>
        <p:grpSpPr>
          <a:xfrm rot="10800000">
            <a:off x="4974265" y="3851920"/>
            <a:ext cx="389014" cy="648072"/>
            <a:chOff x="7677473" y="395537"/>
            <a:chExt cx="4333875" cy="7219950"/>
          </a:xfrm>
        </p:grpSpPr>
        <p:pic>
          <p:nvPicPr>
            <p:cNvPr id="11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2" name="TekstSylinder 12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26" name="Gruppe 125"/>
          <p:cNvGrpSpPr>
            <a:grpSpLocks noChangeAspect="1"/>
          </p:cNvGrpSpPr>
          <p:nvPr/>
        </p:nvGrpSpPr>
        <p:grpSpPr>
          <a:xfrm rot="10800000">
            <a:off x="1504240" y="4427984"/>
            <a:ext cx="389014" cy="648072"/>
            <a:chOff x="7677473" y="395537"/>
            <a:chExt cx="4333875" cy="7219950"/>
          </a:xfrm>
        </p:grpSpPr>
        <p:pic>
          <p:nvPicPr>
            <p:cNvPr id="12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8" name="TekstSylinder 127"/>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29" name="Gruppe 128"/>
          <p:cNvGrpSpPr>
            <a:grpSpLocks noChangeAspect="1"/>
          </p:cNvGrpSpPr>
          <p:nvPr/>
        </p:nvGrpSpPr>
        <p:grpSpPr>
          <a:xfrm rot="10800000">
            <a:off x="568136" y="4427984"/>
            <a:ext cx="389014" cy="648072"/>
            <a:chOff x="7677473" y="395537"/>
            <a:chExt cx="4333875" cy="7219950"/>
          </a:xfrm>
        </p:grpSpPr>
        <p:pic>
          <p:nvPicPr>
            <p:cNvPr id="13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1" name="TekstSylinder 130"/>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32" name="Gruppe 131"/>
          <p:cNvGrpSpPr>
            <a:grpSpLocks noChangeAspect="1"/>
          </p:cNvGrpSpPr>
          <p:nvPr/>
        </p:nvGrpSpPr>
        <p:grpSpPr>
          <a:xfrm>
            <a:off x="2339152" y="8181178"/>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36" name="Gruppe 135"/>
          <p:cNvGrpSpPr>
            <a:grpSpLocks noChangeAspect="1"/>
          </p:cNvGrpSpPr>
          <p:nvPr/>
        </p:nvGrpSpPr>
        <p:grpSpPr>
          <a:xfrm>
            <a:off x="836712" y="8109170"/>
            <a:ext cx="389014" cy="648072"/>
            <a:chOff x="7677473" y="395537"/>
            <a:chExt cx="4333875" cy="7219950"/>
          </a:xfrm>
        </p:grpSpPr>
        <p:pic>
          <p:nvPicPr>
            <p:cNvPr id="1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0" name="TekstSylinder 13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42" name="Gruppe 141"/>
          <p:cNvGrpSpPr>
            <a:grpSpLocks noChangeAspect="1"/>
          </p:cNvGrpSpPr>
          <p:nvPr/>
        </p:nvGrpSpPr>
        <p:grpSpPr>
          <a:xfrm>
            <a:off x="5301208" y="7020272"/>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48" name="Gruppe 147"/>
          <p:cNvGrpSpPr>
            <a:grpSpLocks noChangeAspect="1"/>
          </p:cNvGrpSpPr>
          <p:nvPr/>
        </p:nvGrpSpPr>
        <p:grpSpPr>
          <a:xfrm>
            <a:off x="4437112" y="7020272"/>
            <a:ext cx="389014" cy="648072"/>
            <a:chOff x="7677473" y="395537"/>
            <a:chExt cx="4333875" cy="7219950"/>
          </a:xfrm>
        </p:grpSpPr>
        <p:pic>
          <p:nvPicPr>
            <p:cNvPr id="14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0" name="TekstSylinder 149"/>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51" name="Gruppe 150"/>
          <p:cNvGrpSpPr>
            <a:grpSpLocks noChangeAspect="1"/>
          </p:cNvGrpSpPr>
          <p:nvPr/>
        </p:nvGrpSpPr>
        <p:grpSpPr>
          <a:xfrm rot="10800000">
            <a:off x="3966362" y="7750080"/>
            <a:ext cx="389014" cy="648072"/>
            <a:chOff x="7677473" y="395537"/>
            <a:chExt cx="4333875" cy="7219950"/>
          </a:xfrm>
        </p:grpSpPr>
        <p:pic>
          <p:nvPicPr>
            <p:cNvPr id="1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3" name="TekstSylinder 152"/>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57" name="Gruppe 156"/>
          <p:cNvGrpSpPr>
            <a:grpSpLocks noChangeAspect="1"/>
          </p:cNvGrpSpPr>
          <p:nvPr/>
        </p:nvGrpSpPr>
        <p:grpSpPr>
          <a:xfrm rot="10800000">
            <a:off x="5824720" y="7750080"/>
            <a:ext cx="389014" cy="648072"/>
            <a:chOff x="7677473" y="395537"/>
            <a:chExt cx="4333875" cy="7219950"/>
          </a:xfrm>
        </p:grpSpPr>
        <p:pic>
          <p:nvPicPr>
            <p:cNvPr id="1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9" name="TekstSylinder 158"/>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grpSp>
        <p:nvGrpSpPr>
          <p:cNvPr id="160" name="Gruppe 159"/>
          <p:cNvGrpSpPr>
            <a:grpSpLocks noChangeAspect="1"/>
          </p:cNvGrpSpPr>
          <p:nvPr/>
        </p:nvGrpSpPr>
        <p:grpSpPr>
          <a:xfrm>
            <a:off x="692696" y="5732906"/>
            <a:ext cx="389014" cy="648072"/>
            <a:chOff x="7677473" y="395537"/>
            <a:chExt cx="4333875" cy="7219950"/>
          </a:xfrm>
        </p:grpSpPr>
        <p:pic>
          <p:nvPicPr>
            <p:cNvPr id="1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2" name="TekstSylinder 161"/>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1</a:t>
              </a:r>
            </a:p>
          </p:txBody>
        </p:sp>
      </p:grpSp>
      <p:grpSp>
        <p:nvGrpSpPr>
          <p:cNvPr id="163" name="Gruppe 162"/>
          <p:cNvGrpSpPr>
            <a:grpSpLocks noChangeAspect="1"/>
          </p:cNvGrpSpPr>
          <p:nvPr/>
        </p:nvGrpSpPr>
        <p:grpSpPr>
          <a:xfrm>
            <a:off x="2267144" y="5732906"/>
            <a:ext cx="389014" cy="648072"/>
            <a:chOff x="7677473" y="395537"/>
            <a:chExt cx="4333875" cy="7219950"/>
          </a:xfrm>
        </p:grpSpPr>
        <p:pic>
          <p:nvPicPr>
            <p:cNvPr id="16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6" name="TekstSylinder 165"/>
            <p:cNvSpPr txBox="1"/>
            <p:nvPr/>
          </p:nvSpPr>
          <p:spPr>
            <a:xfrm>
              <a:off x="8629421" y="2991344"/>
              <a:ext cx="1475024" cy="3428839"/>
            </a:xfrm>
            <a:prstGeom prst="rect">
              <a:avLst/>
            </a:prstGeom>
            <a:noFill/>
          </p:spPr>
          <p:txBody>
            <a:bodyPr wrap="square" rtlCol="0">
              <a:spAutoFit/>
            </a:bodyPr>
            <a:lstStyle/>
            <a:p>
              <a:r>
                <a:rPr lang="nb-NO" sz="1400" b="1" dirty="0">
                  <a:solidFill>
                    <a:schemeClr val="bg1"/>
                  </a:solidFill>
                </a:rPr>
                <a:t>2</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
        <p:nvSpPr>
          <p:cNvPr id="5" name="TekstSylinder 3">
            <a:extLst>
              <a:ext uri="{FF2B5EF4-FFF2-40B4-BE49-F238E27FC236}">
                <a16:creationId xmlns:a16="http://schemas.microsoft.com/office/drawing/2014/main" id="{A26C5CAC-75C8-488F-9EAA-251C7DCB312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a16="http://schemas.microsoft.com/office/drawing/2014/main"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a16="http://schemas.microsoft.com/office/drawing/2014/main"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a16="http://schemas.microsoft.com/office/drawing/2014/main" val="20000"/>
                    </a:ext>
                  </a:extLst>
                </a:gridCol>
                <a:gridCol w="1884470">
                  <a:extLst>
                    <a:ext uri="{9D8B030D-6E8A-4147-A177-3AD203B41FA5}">
                      <a16:colId xmlns:a16="http://schemas.microsoft.com/office/drawing/2014/main" val="20001"/>
                    </a:ext>
                  </a:extLst>
                </a:gridCol>
                <a:gridCol w="652317">
                  <a:extLst>
                    <a:ext uri="{9D8B030D-6E8A-4147-A177-3AD203B41FA5}">
                      <a16:colId xmlns:a16="http://schemas.microsoft.com/office/drawing/2014/main" val="20002"/>
                    </a:ext>
                  </a:extLst>
                </a:gridCol>
                <a:gridCol w="652317">
                  <a:extLst>
                    <a:ext uri="{9D8B030D-6E8A-4147-A177-3AD203B41FA5}">
                      <a16:colId xmlns:a16="http://schemas.microsoft.com/office/drawing/2014/main" val="20003"/>
                    </a:ext>
                  </a:extLst>
                </a:gridCol>
                <a:gridCol w="869755">
                  <a:extLst>
                    <a:ext uri="{9D8B030D-6E8A-4147-A177-3AD203B41FA5}">
                      <a16:colId xmlns:a16="http://schemas.microsoft.com/office/drawing/2014/main" val="20004"/>
                    </a:ext>
                  </a:extLst>
                </a:gridCol>
                <a:gridCol w="724796">
                  <a:extLst>
                    <a:ext uri="{9D8B030D-6E8A-4147-A177-3AD203B41FA5}">
                      <a16:colId xmlns:a16="http://schemas.microsoft.com/office/drawing/2014/main" val="20005"/>
                    </a:ext>
                  </a:extLst>
                </a:gridCol>
                <a:gridCol w="1087194">
                  <a:extLst>
                    <a:ext uri="{9D8B030D-6E8A-4147-A177-3AD203B41FA5}">
                      <a16:colId xmlns:a16="http://schemas.microsoft.com/office/drawing/2014/main"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
        <p:nvSpPr>
          <p:cNvPr id="6" name="TekstSylinder 3">
            <a:extLst>
              <a:ext uri="{FF2B5EF4-FFF2-40B4-BE49-F238E27FC236}">
                <a16:creationId xmlns:a16="http://schemas.microsoft.com/office/drawing/2014/main" id="{7BD4568A-170A-4D74-B5BC-A5423C3E689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val="20000"/>
                    </a:ext>
                  </a:extLst>
                </a:gridCol>
                <a:gridCol w="86511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65920">
                  <a:extLst>
                    <a:ext uri="{9D8B030D-6E8A-4147-A177-3AD203B41FA5}">
                      <a16:colId xmlns:a16="http://schemas.microsoft.com/office/drawing/2014/main" val="20003"/>
                    </a:ext>
                  </a:extLst>
                </a:gridCol>
                <a:gridCol w="979715">
                  <a:extLst>
                    <a:ext uri="{9D8B030D-6E8A-4147-A177-3AD203B41FA5}">
                      <a16:colId xmlns:a16="http://schemas.microsoft.com/office/drawing/2014/main" val="20004"/>
                    </a:ext>
                  </a:extLst>
                </a:gridCol>
                <a:gridCol w="834685">
                  <a:extLst>
                    <a:ext uri="{9D8B030D-6E8A-4147-A177-3AD203B41FA5}">
                      <a16:colId xmlns:a16="http://schemas.microsoft.com/office/drawing/2014/main" val="20005"/>
                    </a:ext>
                  </a:extLst>
                </a:gridCol>
                <a:gridCol w="1124745">
                  <a:extLst>
                    <a:ext uri="{9D8B030D-6E8A-4147-A177-3AD203B41FA5}">
                      <a16:colId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7"/>
                  </a:ext>
                </a:extLst>
              </a:tr>
            </a:tbl>
          </a:graphicData>
        </a:graphic>
      </p:graphicFrame>
      <p:sp>
        <p:nvSpPr>
          <p:cNvPr id="5" name="TekstSylinder 3">
            <a:extLst>
              <a:ext uri="{FF2B5EF4-FFF2-40B4-BE49-F238E27FC236}">
                <a16:creationId xmlns:a16="http://schemas.microsoft.com/office/drawing/2014/main" id="{E730BEA7-0524-4BBC-AE7B-D586324D067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val="20000"/>
                    </a:ext>
                  </a:extLst>
                </a:gridCol>
                <a:gridCol w="86511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65920">
                  <a:extLst>
                    <a:ext uri="{9D8B030D-6E8A-4147-A177-3AD203B41FA5}">
                      <a16:colId xmlns:a16="http://schemas.microsoft.com/office/drawing/2014/main" val="20003"/>
                    </a:ext>
                  </a:extLst>
                </a:gridCol>
                <a:gridCol w="979715">
                  <a:extLst>
                    <a:ext uri="{9D8B030D-6E8A-4147-A177-3AD203B41FA5}">
                      <a16:colId xmlns:a16="http://schemas.microsoft.com/office/drawing/2014/main" val="20004"/>
                    </a:ext>
                  </a:extLst>
                </a:gridCol>
                <a:gridCol w="979715">
                  <a:extLst>
                    <a:ext uri="{9D8B030D-6E8A-4147-A177-3AD203B41FA5}">
                      <a16:colId xmlns:a16="http://schemas.microsoft.com/office/drawing/2014/main" val="20005"/>
                    </a:ext>
                  </a:extLst>
                </a:gridCol>
                <a:gridCol w="979715">
                  <a:extLst>
                    <a:ext uri="{9D8B030D-6E8A-4147-A177-3AD203B41FA5}">
                      <a16:colId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
        <p:nvSpPr>
          <p:cNvPr id="18" name="TekstSylinder 3">
            <a:extLst>
              <a:ext uri="{FF2B5EF4-FFF2-40B4-BE49-F238E27FC236}">
                <a16:creationId xmlns:a16="http://schemas.microsoft.com/office/drawing/2014/main" id="{84339CD0-7080-4211-8433-ECE50E477B3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latin typeface="Arial" pitchFamily="34" charset="0"/>
                <a:cs typeface="Arial" pitchFamily="34" charset="0"/>
              </a:rPr>
              <a:t>This is________ </a:t>
            </a:r>
            <a:r>
              <a:rPr lang="nb-NO" sz="2000" dirty="0" err="1">
                <a:latin typeface="Arial" pitchFamily="34" charset="0"/>
                <a:cs typeface="Arial" pitchFamily="34" charset="0"/>
              </a:rPr>
              <a:t>with</a:t>
            </a:r>
            <a:r>
              <a:rPr lang="nb-NO" sz="2000" dirty="0">
                <a:latin typeface="Arial" pitchFamily="34" charset="0"/>
                <a:cs typeface="Arial" pitchFamily="34" charset="0"/>
              </a:rPr>
              <a:t> an  ___________SCRAMBLE</a:t>
            </a:r>
          </a:p>
          <a:p>
            <a:pPr>
              <a:buNone/>
            </a:pPr>
            <a:endParaRPr lang="nb-NO" sz="2000" dirty="0">
              <a:latin typeface="Arial" pitchFamily="34" charset="0"/>
              <a:cs typeface="Arial" pitchFamily="34" charset="0"/>
            </a:endParaRPr>
          </a:p>
          <a:p>
            <a:pPr>
              <a:buNone/>
            </a:pPr>
            <a:r>
              <a:rPr lang="nb-NO" sz="2000" dirty="0">
                <a:latin typeface="Arial" pitchFamily="34" charset="0"/>
                <a:cs typeface="Arial" pitchFamily="34" charset="0"/>
              </a:rPr>
              <a:t>For_________, Time is ____Z, I </a:t>
            </a:r>
            <a:r>
              <a:rPr lang="nb-NO" sz="2000" dirty="0" err="1">
                <a:latin typeface="Arial" pitchFamily="34" charset="0"/>
                <a:cs typeface="Arial" pitchFamily="34" charset="0"/>
              </a:rPr>
              <a:t>authenticate</a:t>
            </a:r>
            <a:r>
              <a:rPr lang="nb-NO" sz="2000" dirty="0">
                <a:latin typeface="Arial" pitchFamily="34" charset="0"/>
                <a:cs typeface="Arial" pitchFamily="34" charset="0"/>
              </a:rPr>
              <a:t>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Scramble</a:t>
            </a:r>
            <a:r>
              <a:rPr lang="nb-NO" sz="2000" dirty="0">
                <a:latin typeface="Arial" pitchFamily="34" charset="0"/>
                <a:cs typeface="Arial" pitchFamily="34" charset="0"/>
              </a:rPr>
              <a:t>___________, ______ x 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Vector</a:t>
            </a:r>
            <a:r>
              <a:rPr lang="nb-NO" sz="2000" dirty="0">
                <a:latin typeface="Arial" pitchFamily="34" charset="0"/>
                <a:cs typeface="Arial" pitchFamily="34" charset="0"/>
              </a:rPr>
              <a:t>__________, at _________________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Proceed</a:t>
            </a:r>
            <a:r>
              <a:rPr lang="nb-NO" sz="2000" dirty="0">
                <a:latin typeface="Arial" pitchFamily="34" charset="0"/>
                <a:cs typeface="Arial" pitchFamily="34" charset="0"/>
              </a:rPr>
              <a:t> to__________________________</a:t>
            </a:r>
          </a:p>
          <a:p>
            <a:pPr>
              <a:buNone/>
            </a:pPr>
            <a:endParaRPr lang="nb-NO" sz="2000" dirty="0">
              <a:latin typeface="Arial" pitchFamily="34" charset="0"/>
              <a:cs typeface="Arial" pitchFamily="34" charset="0"/>
            </a:endParaRPr>
          </a:p>
          <a:p>
            <a:pPr>
              <a:buNone/>
            </a:pPr>
            <a:r>
              <a:rPr lang="nb-NO" sz="2000" dirty="0" err="1">
                <a:latin typeface="Arial" pitchFamily="34" charset="0"/>
                <a:cs typeface="Arial" pitchFamily="34" charset="0"/>
              </a:rPr>
              <a:t>Contact</a:t>
            </a:r>
            <a:r>
              <a:rPr lang="nb-NO" sz="2000" dirty="0">
                <a:latin typeface="Arial" pitchFamily="34" charset="0"/>
                <a:cs typeface="Arial" pitchFamily="34" charset="0"/>
              </a:rPr>
              <a:t>_______ On___________ </a:t>
            </a:r>
            <a:r>
              <a:rPr lang="nb-NO" sz="2000" dirty="0" err="1">
                <a:latin typeface="Arial" pitchFamily="34" charset="0"/>
                <a:cs typeface="Arial" pitchFamily="34" charset="0"/>
              </a:rPr>
              <a:t>Backup</a:t>
            </a:r>
            <a:r>
              <a:rPr lang="nb-NO" sz="2000" dirty="0">
                <a:latin typeface="Arial" pitchFamily="34" charset="0"/>
                <a:cs typeface="Arial" pitchFamily="34" charset="0"/>
              </a:rPr>
              <a:t>_______</a:t>
            </a:r>
          </a:p>
          <a:p>
            <a:pPr>
              <a:buNone/>
            </a:pPr>
            <a:endParaRPr lang="en-US" sz="2000" dirty="0">
              <a:latin typeface="Arial" pitchFamily="34" charset="0"/>
              <a:cs typeface="Arial" pitchFamily="34" charset="0"/>
            </a:endParaRPr>
          </a:p>
        </p:txBody>
      </p:sp>
      <p:sp>
        <p:nvSpPr>
          <p:cNvPr id="9" name="TekstSylinder 8"/>
          <p:cNvSpPr txBox="1"/>
          <p:nvPr/>
        </p:nvSpPr>
        <p:spPr>
          <a:xfrm>
            <a:off x="3368416" y="2478273"/>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1010962"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273584"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559072" y="4621413"/>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907033"/>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73584" y="3907033"/>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273716" y="3907033"/>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000372" y="3192653"/>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2115186" y="5357818"/>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121611"/>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50173"/>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50173"/>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691680"/>
          <a:ext cx="6858000" cy="6916494"/>
        </p:xfrm>
        <a:graphic>
          <a:graphicData uri="http://schemas.openxmlformats.org/drawingml/2006/table">
            <a:tbl>
              <a:tblPr bandRow="1">
                <a:tableStyleId>{9D7B26C5-4107-4FEC-AEDC-1716B250A1EF}</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pPr>
                        <a:lnSpc>
                          <a:spcPct val="115000"/>
                        </a:lnSpc>
                        <a:spcAft>
                          <a:spcPts val="0"/>
                        </a:spcAft>
                      </a:pPr>
                      <a:r>
                        <a:rPr lang="nb-NO" sz="1700" b="1" dirty="0" err="1">
                          <a:solidFill>
                            <a:schemeClr val="bg1">
                              <a:lumMod val="75000"/>
                            </a:schemeClr>
                          </a:solidFill>
                          <a:latin typeface="Arial" pitchFamily="34" charset="0"/>
                          <a:cs typeface="Arial" pitchFamily="34" charset="0"/>
                        </a:rPr>
                        <a:t>Weapon</a:t>
                      </a:r>
                      <a:endParaRPr lang="en-US" sz="1700" b="1"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b="1">
                          <a:solidFill>
                            <a:schemeClr val="bg1">
                              <a:lumMod val="75000"/>
                            </a:schemeClr>
                          </a:solidFill>
                          <a:latin typeface="Arial" pitchFamily="34" charset="0"/>
                          <a:cs typeface="Arial" pitchFamily="34" charset="0"/>
                        </a:rPr>
                        <a:t>Description</a:t>
                      </a:r>
                      <a:endParaRPr lang="en-US" sz="1700" b="1">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b="1" dirty="0">
                          <a:solidFill>
                            <a:schemeClr val="bg1">
                              <a:lumMod val="75000"/>
                            </a:schemeClr>
                          </a:solidFill>
                          <a:latin typeface="Arial" pitchFamily="34" charset="0"/>
                          <a:cs typeface="Arial" pitchFamily="34" charset="0"/>
                        </a:rPr>
                        <a:t>0,1 % PI</a:t>
                      </a:r>
                      <a:endParaRPr lang="en-US" sz="1700" b="1"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MK-82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500 Ib bomb</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300m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MK82 HD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bomb/ high-drag</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MK84 </a:t>
                      </a:r>
                      <a:r>
                        <a:rPr lang="nb-NO" sz="1700" dirty="0" err="1">
                          <a:solidFill>
                            <a:schemeClr val="bg1">
                              <a:lumMod val="75000"/>
                            </a:schemeClr>
                          </a:solidFill>
                          <a:latin typeface="Arial" pitchFamily="34" charset="0"/>
                          <a:cs typeface="Arial" pitchFamily="34" charset="0"/>
                        </a:rPr>
                        <a:t>contact</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CBU-87</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Cluster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350m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CBU-103</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Cluster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GBU-12</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Laser Guided</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GBU-10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 Laser Guided</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GBU-38</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500 Ib JDAM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GBU-31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2000 Ib JDAM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AGM-65</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err="1">
                          <a:solidFill>
                            <a:schemeClr val="bg1">
                              <a:lumMod val="75000"/>
                            </a:schemeClr>
                          </a:solidFill>
                          <a:latin typeface="Arial" pitchFamily="34" charset="0"/>
                          <a:cs typeface="Arial" pitchFamily="34" charset="0"/>
                        </a:rPr>
                        <a:t>Maverick</a:t>
                      </a:r>
                      <a:r>
                        <a:rPr lang="nb-NO" sz="1700" dirty="0">
                          <a:solidFill>
                            <a:schemeClr val="bg1">
                              <a:lumMod val="75000"/>
                            </a:schemeClr>
                          </a:solidFill>
                          <a:latin typeface="Arial" pitchFamily="34" charset="0"/>
                          <a:cs typeface="Arial" pitchFamily="34" charset="0"/>
                        </a:rPr>
                        <a:t> 125 Ib </a:t>
                      </a:r>
                      <a:r>
                        <a:rPr lang="nb-NO" sz="1700" dirty="0" err="1">
                          <a:solidFill>
                            <a:schemeClr val="bg1">
                              <a:lumMod val="75000"/>
                            </a:schemeClr>
                          </a:solidFill>
                          <a:latin typeface="Arial" pitchFamily="34" charset="0"/>
                          <a:cs typeface="Arial" pitchFamily="34" charset="0"/>
                        </a:rPr>
                        <a:t>warhead</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150m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M151, M229, M261</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2.75" Rockets medium </a:t>
                      </a:r>
                      <a:r>
                        <a:rPr lang="nb-NO" sz="1700" dirty="0" err="1">
                          <a:solidFill>
                            <a:schemeClr val="bg1">
                              <a:lumMod val="75000"/>
                            </a:schemeClr>
                          </a:solidFill>
                          <a:latin typeface="Arial" pitchFamily="34" charset="0"/>
                          <a:cs typeface="Arial" pitchFamily="34" charset="0"/>
                        </a:rPr>
                        <a:t>altitude</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M151, M229, M261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2.75" Rockets </a:t>
                      </a:r>
                      <a:r>
                        <a:rPr lang="nb-NO" sz="1700" dirty="0" err="1">
                          <a:solidFill>
                            <a:schemeClr val="bg1">
                              <a:lumMod val="75000"/>
                            </a:schemeClr>
                          </a:solidFill>
                          <a:latin typeface="Arial" pitchFamily="34" charset="0"/>
                          <a:cs typeface="Arial" pitchFamily="34" charset="0"/>
                        </a:rPr>
                        <a:t>low</a:t>
                      </a:r>
                      <a:r>
                        <a:rPr lang="nb-NO" sz="1700" dirty="0">
                          <a:solidFill>
                            <a:schemeClr val="bg1">
                              <a:lumMod val="75000"/>
                            </a:schemeClr>
                          </a:solidFill>
                          <a:latin typeface="Arial" pitchFamily="34" charset="0"/>
                          <a:cs typeface="Arial" pitchFamily="34" charset="0"/>
                        </a:rPr>
                        <a:t> </a:t>
                      </a:r>
                      <a:r>
                        <a:rPr lang="nb-NO" sz="1700" dirty="0" err="1">
                          <a:solidFill>
                            <a:schemeClr val="bg1">
                              <a:lumMod val="75000"/>
                            </a:schemeClr>
                          </a:solidFill>
                          <a:latin typeface="Arial" pitchFamily="34" charset="0"/>
                          <a:cs typeface="Arial" pitchFamily="34" charset="0"/>
                        </a:rPr>
                        <a:t>altitude</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300m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GAU-8</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30mm </a:t>
                      </a:r>
                      <a:r>
                        <a:rPr lang="nb-NO" sz="1700" dirty="0" err="1">
                          <a:solidFill>
                            <a:schemeClr val="bg1">
                              <a:lumMod val="75000"/>
                            </a:schemeClr>
                          </a:solidFill>
                          <a:latin typeface="Arial" pitchFamily="34" charset="0"/>
                          <a:cs typeface="Arial" pitchFamily="34" charset="0"/>
                        </a:rPr>
                        <a:t>Gatling</a:t>
                      </a:r>
                      <a:r>
                        <a:rPr lang="nb-NO" sz="1700" dirty="0">
                          <a:solidFill>
                            <a:schemeClr val="bg1">
                              <a:lumMod val="75000"/>
                            </a:schemeClr>
                          </a:solidFill>
                          <a:latin typeface="Arial" pitchFamily="34" charset="0"/>
                          <a:cs typeface="Arial" pitchFamily="34" charset="0"/>
                        </a:rPr>
                        <a:t> </a:t>
                      </a:r>
                      <a:r>
                        <a:rPr lang="nb-NO" sz="1700" dirty="0" err="1">
                          <a:solidFill>
                            <a:schemeClr val="bg1">
                              <a:lumMod val="75000"/>
                            </a:schemeClr>
                          </a:solidFill>
                          <a:latin typeface="Arial" pitchFamily="34" charset="0"/>
                          <a:cs typeface="Arial" pitchFamily="34" charset="0"/>
                        </a:rPr>
                        <a:t>gun</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75m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2A42</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30mm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75m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UPK 23-250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23mm </a:t>
                      </a:r>
                      <a:r>
                        <a:rPr lang="nb-NO" sz="1700" dirty="0" err="1">
                          <a:solidFill>
                            <a:schemeClr val="bg1">
                              <a:lumMod val="75000"/>
                            </a:schemeClr>
                          </a:solidFill>
                          <a:latin typeface="Arial" pitchFamily="34" charset="0"/>
                          <a:cs typeface="Arial" pitchFamily="34" charset="0"/>
                        </a:rPr>
                        <a:t>Gunpod</a:t>
                      </a:r>
                      <a:r>
                        <a:rPr lang="nb-NO" sz="1700" dirty="0">
                          <a:solidFill>
                            <a:schemeClr val="bg1">
                              <a:lumMod val="75000"/>
                            </a:schemeClr>
                          </a:solidFill>
                          <a:latin typeface="Arial" pitchFamily="34" charset="0"/>
                          <a:cs typeface="Arial" pitchFamily="34" charset="0"/>
                        </a:rPr>
                        <a: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S-8 </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80mm Rocket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S-13 OF</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122mm Rocket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250m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9K121 VIKHR</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130mm Missile KA50</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solidFill>
                            <a:schemeClr val="bg1">
                              <a:lumMod val="75000"/>
                            </a:schemeClr>
                          </a:solidFill>
                          <a:latin typeface="Arial" pitchFamily="34" charset="0"/>
                          <a:cs typeface="Arial" pitchFamily="34" charset="0"/>
                        </a:rPr>
                        <a:t>100m</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KH-25ML</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275mm Missile KA50</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175m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44450">
                <a:tc>
                  <a:txBody>
                    <a:bodyPr/>
                    <a:lstStyle/>
                    <a:p>
                      <a:pPr>
                        <a:lnSpc>
                          <a:spcPct val="115000"/>
                        </a:lnSpc>
                        <a:spcAft>
                          <a:spcPts val="0"/>
                        </a:spcAft>
                      </a:pPr>
                      <a:r>
                        <a:rPr lang="nb-NO" sz="1700">
                          <a:solidFill>
                            <a:schemeClr val="bg1">
                              <a:lumMod val="75000"/>
                            </a:schemeClr>
                          </a:solidFill>
                          <a:latin typeface="Arial" pitchFamily="34" charset="0"/>
                          <a:cs typeface="Arial" pitchFamily="34" charset="0"/>
                        </a:rPr>
                        <a:t>M134 Minigun</a:t>
                      </a:r>
                      <a:endParaRPr lang="en-US" sz="170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solidFill>
                            <a:schemeClr val="bg1">
                              <a:lumMod val="75000"/>
                            </a:schemeClr>
                          </a:solidFill>
                          <a:latin typeface="Arial" pitchFamily="34" charset="0"/>
                          <a:cs typeface="Arial" pitchFamily="34" charset="0"/>
                        </a:rPr>
                        <a:t>7.62X51 </a:t>
                      </a:r>
                      <a:r>
                        <a:rPr lang="nb-NO" sz="1700" dirty="0" err="1">
                          <a:solidFill>
                            <a:schemeClr val="bg1">
                              <a:lumMod val="75000"/>
                            </a:schemeClr>
                          </a:solidFill>
                          <a:latin typeface="Arial" pitchFamily="34" charset="0"/>
                          <a:cs typeface="Arial" pitchFamily="34" charset="0"/>
                        </a:rPr>
                        <a:t>gatling</a:t>
                      </a:r>
                      <a:r>
                        <a:rPr lang="nb-NO" sz="1700" dirty="0">
                          <a:solidFill>
                            <a:schemeClr val="bg1">
                              <a:lumMod val="75000"/>
                            </a:schemeClr>
                          </a:solidFill>
                          <a:latin typeface="Arial" pitchFamily="34" charset="0"/>
                          <a:cs typeface="Arial" pitchFamily="34" charset="0"/>
                        </a:rPr>
                        <a:t> UH-1</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solidFill>
                            <a:schemeClr val="bg1">
                              <a:lumMod val="75000"/>
                            </a:schemeClr>
                          </a:solidFill>
                          <a:latin typeface="Arial" pitchFamily="34" charset="0"/>
                          <a:cs typeface="Arial" pitchFamily="34" charset="0"/>
                        </a:rPr>
                        <a:t>50m</a:t>
                      </a:r>
                      <a:endParaRPr lang="en-US" sz="1700" dirty="0">
                        <a:solidFill>
                          <a:schemeClr val="bg1">
                            <a:lumMod val="75000"/>
                          </a:schemeClr>
                        </a:solidFill>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2 / 5</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95440"/>
          <a:ext cx="6858000" cy="819432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val="20000"/>
                    </a:ext>
                  </a:extLst>
                </a:gridCol>
                <a:gridCol w="2357430">
                  <a:extLst>
                    <a:ext uri="{9D8B030D-6E8A-4147-A177-3AD203B41FA5}">
                      <a16:colId xmlns:a16="http://schemas.microsoft.com/office/drawing/2014/main" val="20001"/>
                    </a:ext>
                  </a:extLst>
                </a:gridCol>
              </a:tblGrid>
              <a:tr h="299240">
                <a:tc>
                  <a:txBody>
                    <a:bodyPr/>
                    <a:lstStyle/>
                    <a:p>
                      <a:pPr algn="l"/>
                      <a:r>
                        <a:rPr lang="nb-NO" sz="1400" b="1" dirty="0">
                          <a:solidFill>
                            <a:schemeClr val="bg1">
                              <a:lumMod val="65000"/>
                            </a:schemeClr>
                          </a:solidFill>
                          <a:latin typeface="Arial" pitchFamily="34" charset="0"/>
                          <a:cs typeface="Arial" pitchFamily="34" charset="0"/>
                        </a:rPr>
                        <a:t>FLIGHT</a:t>
                      </a:r>
                      <a:r>
                        <a:rPr lang="nb-NO" sz="1400" b="1" baseline="0" dirty="0">
                          <a:solidFill>
                            <a:schemeClr val="bg1">
                              <a:lumMod val="65000"/>
                            </a:schemeClr>
                          </a:solidFill>
                          <a:latin typeface="Arial" pitchFamily="34" charset="0"/>
                          <a:cs typeface="Arial" pitchFamily="34" charset="0"/>
                        </a:rPr>
                        <a:t> CLOCK……………………………………………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START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L&amp;R</a:t>
                      </a:r>
                      <a:r>
                        <a:rPr lang="nb-NO" sz="1400" b="1" baseline="0" dirty="0">
                          <a:solidFill>
                            <a:schemeClr val="bg1">
                              <a:lumMod val="65000"/>
                            </a:schemeClr>
                          </a:solidFill>
                          <a:latin typeface="Arial" pitchFamily="34" charset="0"/>
                          <a:cs typeface="Arial" pitchFamily="34" charset="0"/>
                        </a:rPr>
                        <a:t> HARDPOINT………………..………………………..</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FCR………………………………..…………………………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RADAR ALTIMITER……………..………………………..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DED INS…………………………..…………………………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ENTER DATA</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HUD………………………………..………………………...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C&amp;I………………………………..………………………….</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UFC</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IFF MASTER KNOB……………..………………………...</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SET&amp;STANDBY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i="1" dirty="0">
                          <a:solidFill>
                            <a:schemeClr val="bg1">
                              <a:lumMod val="65000"/>
                            </a:schemeClr>
                          </a:solidFill>
                          <a:latin typeface="Arial" pitchFamily="34" charset="0"/>
                          <a:cs typeface="Arial" pitchFamily="34" charset="0"/>
                        </a:rPr>
                        <a:t>*DTC………………………………..………………………..</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LOAD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i="0" dirty="0">
                          <a:solidFill>
                            <a:schemeClr val="bg1">
                              <a:lumMod val="65000"/>
                            </a:schemeClr>
                          </a:solidFill>
                          <a:latin typeface="Arial" pitchFamily="34" charset="0"/>
                          <a:cs typeface="Arial" pitchFamily="34" charset="0"/>
                        </a:rPr>
                        <a:t>CAT</a:t>
                      </a:r>
                      <a:r>
                        <a:rPr lang="nb-NO" sz="1400" b="1" i="0" baseline="0" dirty="0">
                          <a:solidFill>
                            <a:schemeClr val="bg1">
                              <a:lumMod val="65000"/>
                            </a:schemeClr>
                          </a:solidFill>
                          <a:latin typeface="Arial" pitchFamily="34" charset="0"/>
                          <a:cs typeface="Arial" pitchFamily="34" charset="0"/>
                        </a:rPr>
                        <a:t> 1 / CAT 3</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AS</a:t>
                      </a:r>
                      <a:r>
                        <a:rPr lang="nb-NO" sz="1400" b="1" i="0" baseline="0" dirty="0">
                          <a:solidFill>
                            <a:schemeClr val="bg1">
                              <a:lumMod val="65000"/>
                            </a:schemeClr>
                          </a:solidFill>
                          <a:latin typeface="Arial" pitchFamily="34" charset="0"/>
                          <a:cs typeface="Arial" pitchFamily="34" charset="0"/>
                        </a:rPr>
                        <a:t> REQ</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i="0" dirty="0">
                          <a:solidFill>
                            <a:schemeClr val="bg1">
                              <a:lumMod val="65000"/>
                            </a:schemeClr>
                          </a:solidFill>
                          <a:latin typeface="Arial" pitchFamily="34" charset="0"/>
                          <a:cs typeface="Arial" pitchFamily="34" charset="0"/>
                        </a:rPr>
                        <a:t>UFC RADIO……………………..………………………….</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 &amp;</a:t>
                      </a:r>
                      <a:r>
                        <a:rPr lang="nb-NO" sz="1400" b="1" i="0" baseline="0" dirty="0">
                          <a:solidFill>
                            <a:schemeClr val="bg1">
                              <a:lumMod val="65000"/>
                            </a:schemeClr>
                          </a:solidFill>
                          <a:latin typeface="Arial" pitchFamily="34" charset="0"/>
                          <a:cs typeface="Arial" pitchFamily="34" charset="0"/>
                        </a:rPr>
                        <a:t> CHECK-IN</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i="0" dirty="0">
                          <a:solidFill>
                            <a:schemeClr val="bg1">
                              <a:lumMod val="65000"/>
                            </a:schemeClr>
                          </a:solidFill>
                          <a:latin typeface="Arial" pitchFamily="34" charset="0"/>
                          <a:cs typeface="Arial" pitchFamily="34" charset="0"/>
                        </a:rPr>
                        <a:t>ATIS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gridSpan="2">
                  <a:txBody>
                    <a:bodyPr/>
                    <a:lstStyle/>
                    <a:p>
                      <a:pPr algn="ctr"/>
                      <a:r>
                        <a:rPr lang="nb-NO" sz="1400" b="1" i="0" dirty="0">
                          <a:solidFill>
                            <a:schemeClr val="bg1">
                              <a:lumMod val="65000"/>
                            </a:schemeClr>
                          </a:solidFill>
                          <a:latin typeface="Arial" pitchFamily="34" charset="0"/>
                          <a:cs typeface="Arial" pitchFamily="34" charset="0"/>
                        </a:rPr>
                        <a:t>AVIONICS PROGRAM</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i="0" dirty="0">
                          <a:solidFill>
                            <a:schemeClr val="bg1">
                              <a:lumMod val="65000"/>
                            </a:schemeClr>
                          </a:solidFill>
                          <a:latin typeface="Arial" pitchFamily="34" charset="0"/>
                          <a:cs typeface="Arial" pitchFamily="34" charset="0"/>
                        </a:rPr>
                        <a:t>SELECTIVE JETTISON………………..………………….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400" b="1" i="0" dirty="0">
                          <a:solidFill>
                            <a:schemeClr val="bg1">
                              <a:lumMod val="65000"/>
                            </a:schemeClr>
                          </a:solidFill>
                          <a:latin typeface="Arial" pitchFamily="34" charset="0"/>
                          <a:cs typeface="Arial" pitchFamily="34" charset="0"/>
                        </a:rPr>
                        <a:t>SMS………………………………………..………………...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i="0" dirty="0">
                          <a:solidFill>
                            <a:schemeClr val="bg1">
                              <a:lumMod val="65000"/>
                            </a:schemeClr>
                          </a:solidFill>
                          <a:latin typeface="Arial" pitchFamily="34" charset="0"/>
                          <a:cs typeface="Arial" pitchFamily="34" charset="0"/>
                        </a:rPr>
                        <a:t>ALOW………………………………………..………………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i="0" dirty="0">
                          <a:solidFill>
                            <a:schemeClr val="bg1">
                              <a:lumMod val="65000"/>
                            </a:schemeClr>
                          </a:solidFill>
                          <a:latin typeface="Arial" pitchFamily="34" charset="0"/>
                          <a:cs typeface="Arial" pitchFamily="34" charset="0"/>
                        </a:rPr>
                        <a:t>MSL………………………………………..………………...</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r>
                        <a:rPr lang="nb-NO" sz="1400" b="1" i="0" dirty="0">
                          <a:solidFill>
                            <a:schemeClr val="bg1">
                              <a:lumMod val="65000"/>
                            </a:schemeClr>
                          </a:solidFill>
                          <a:latin typeface="Arial" pitchFamily="34" charset="0"/>
                          <a:cs typeface="Arial" pitchFamily="34" charset="0"/>
                        </a:rPr>
                        <a:t>BINGO……………………………………..………………..</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 JOKER</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buFont typeface="Arial" charset="0"/>
                        <a:buNone/>
                      </a:pPr>
                      <a:r>
                        <a:rPr lang="nb-NO" sz="1400" b="1" i="1" dirty="0">
                          <a:solidFill>
                            <a:schemeClr val="bg1">
                              <a:lumMod val="65000"/>
                            </a:schemeClr>
                          </a:solidFill>
                          <a:latin typeface="Arial" pitchFamily="34" charset="0"/>
                          <a:cs typeface="Arial" pitchFamily="34" charset="0"/>
                        </a:rPr>
                        <a:t>*CRUISE……………………………………..……………...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TACAN…………………………………………..…………..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PREP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buFont typeface="Arial" charset="0"/>
                        <a:buNone/>
                      </a:pPr>
                      <a:r>
                        <a:rPr lang="nb-NO" sz="1400" b="1" i="1" dirty="0">
                          <a:solidFill>
                            <a:schemeClr val="bg1">
                              <a:lumMod val="65000"/>
                            </a:schemeClr>
                          </a:solidFill>
                          <a:latin typeface="Arial" pitchFamily="34" charset="0"/>
                          <a:cs typeface="Arial" pitchFamily="34" charset="0"/>
                        </a:rPr>
                        <a:t>*IDM……………………………………………..…………...</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BULLSEYE………………………………………………....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STEERPOINTS……………………………………………..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EGI CHECK ALIGNED…………………………………....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SET NAV</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REPORT READY…………………………………………..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ALPHA CHECK &amp; ENGINE START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9240">
                <a:tc>
                  <a:txBody>
                    <a:bodyPr/>
                    <a:lstStyle/>
                    <a:p>
                      <a:pPr algn="l">
                        <a:buFont typeface="Arial" charset="0"/>
                        <a:buNone/>
                      </a:pPr>
                      <a:endParaRPr lang="nb-NO" sz="1400" b="1" i="0"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556792">
                  <a:extLst>
                    <a:ext uri="{9D8B030D-6E8A-4147-A177-3AD203B41FA5}">
                      <a16:colId xmlns:a16="http://schemas.microsoft.com/office/drawing/2014/main"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3 / 5</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4500570">
                  <a:extLst>
                    <a:ext uri="{9D8B030D-6E8A-4147-A177-3AD203B41FA5}">
                      <a16:colId xmlns:a16="http://schemas.microsoft.com/office/drawing/2014/main" val="20000"/>
                    </a:ext>
                  </a:extLst>
                </a:gridCol>
                <a:gridCol w="2357430">
                  <a:extLst>
                    <a:ext uri="{9D8B030D-6E8A-4147-A177-3AD203B41FA5}">
                      <a16:colId xmlns:a16="http://schemas.microsoft.com/office/drawing/2014/main" val="20001"/>
                    </a:ext>
                  </a:extLst>
                </a:gridCol>
              </a:tblGrid>
              <a:tr h="299240">
                <a:tc>
                  <a:txBody>
                    <a:bodyPr/>
                    <a:lstStyle/>
                    <a:p>
                      <a:pPr algn="l"/>
                      <a:r>
                        <a:rPr lang="nb-NO" sz="1400" b="1" dirty="0">
                          <a:solidFill>
                            <a:schemeClr val="bg1">
                              <a:lumMod val="65000"/>
                            </a:schemeClr>
                          </a:solidFill>
                          <a:latin typeface="Arial" pitchFamily="34" charset="0"/>
                          <a:cs typeface="Arial" pitchFamily="34" charset="0"/>
                        </a:rPr>
                        <a:t>CANOPY…………………………………………………….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LOCKED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JFS TO START 2…………………………………………...</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LIGHT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20%........................................................................</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THROTTLE</a:t>
                      </a:r>
                      <a:r>
                        <a:rPr lang="nb-NO" sz="1400" b="1" i="0" baseline="0" dirty="0">
                          <a:solidFill>
                            <a:schemeClr val="bg1">
                              <a:lumMod val="65000"/>
                            </a:schemeClr>
                          </a:solidFill>
                          <a:latin typeface="Arial" pitchFamily="34" charset="0"/>
                          <a:cs typeface="Arial" pitchFamily="34" charset="0"/>
                        </a:rPr>
                        <a:t> TO IDLE</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55%........................................................................</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JFS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60%........................................................................</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ENG.</a:t>
                      </a:r>
                      <a:r>
                        <a:rPr lang="nb-NO" sz="1400" b="1" i="0" baseline="0" dirty="0">
                          <a:solidFill>
                            <a:schemeClr val="bg1">
                              <a:lumMod val="65000"/>
                            </a:schemeClr>
                          </a:solidFill>
                          <a:latin typeface="Arial" pitchFamily="34" charset="0"/>
                          <a:cs typeface="Arial" pitchFamily="34" charset="0"/>
                        </a:rPr>
                        <a:t> WARN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 15-70%..................................................................</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VERIFY HYD/OIL</a:t>
                      </a:r>
                      <a:r>
                        <a:rPr lang="nb-NO" sz="1400" b="1" i="0" baseline="0" dirty="0">
                          <a:solidFill>
                            <a:schemeClr val="bg1">
                              <a:lumMod val="65000"/>
                            </a:schemeClr>
                          </a:solidFill>
                          <a:latin typeface="Arial" pitchFamily="34" charset="0"/>
                          <a:cs typeface="Arial" pitchFamily="34" charset="0"/>
                        </a:rPr>
                        <a:t> OFF</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ENGINE</a:t>
                      </a:r>
                      <a:r>
                        <a:rPr lang="nb-NO" sz="1400" b="1" i="0" baseline="0" dirty="0">
                          <a:solidFill>
                            <a:schemeClr val="bg1">
                              <a:lumMod val="65000"/>
                            </a:schemeClr>
                          </a:solidFill>
                          <a:latin typeface="Arial" pitchFamily="34" charset="0"/>
                          <a:cs typeface="Arial" pitchFamily="34" charset="0"/>
                        </a:rPr>
                        <a:t> IDLE CHECK…………………………………….</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FUEL FLOW………………………………………………..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700-1700</a:t>
                      </a:r>
                      <a:r>
                        <a:rPr lang="nb-NO" sz="1400" b="1" i="0" baseline="0" dirty="0">
                          <a:solidFill>
                            <a:schemeClr val="bg1">
                              <a:lumMod val="65000"/>
                            </a:schemeClr>
                          </a:solidFill>
                          <a:latin typeface="Arial" pitchFamily="34" charset="0"/>
                          <a:cs typeface="Arial" pitchFamily="34" charset="0"/>
                        </a:rPr>
                        <a:t> PPH</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OIL PRESSURE……………………………………………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MIN 15 PSI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NOZZLE POSITION………………………………………..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&gt;</a:t>
                      </a:r>
                      <a:r>
                        <a:rPr lang="nb-NO" sz="1400" b="1" i="0" baseline="0" dirty="0">
                          <a:solidFill>
                            <a:schemeClr val="bg1">
                              <a:lumMod val="65000"/>
                            </a:schemeClr>
                          </a:solidFill>
                          <a:latin typeface="Arial" pitchFamily="34" charset="0"/>
                          <a:cs typeface="Arial" pitchFamily="34" charset="0"/>
                        </a:rPr>
                        <a:t> 94%</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RPM………………………………………………………….</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62-80%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FTIT…………………………………………………………..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&lt;</a:t>
                      </a:r>
                      <a:r>
                        <a:rPr lang="nb-NO" sz="1400" b="1" i="0" baseline="0" dirty="0">
                          <a:solidFill>
                            <a:schemeClr val="bg1">
                              <a:lumMod val="65000"/>
                            </a:schemeClr>
                          </a:solidFill>
                          <a:latin typeface="Arial" pitchFamily="34" charset="0"/>
                          <a:cs typeface="Arial" pitchFamily="34" charset="0"/>
                        </a:rPr>
                        <a:t> 650 DEGRESS C</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HYD</a:t>
                      </a:r>
                      <a:r>
                        <a:rPr lang="nb-NO" sz="1400" b="1" i="0" baseline="0" dirty="0">
                          <a:solidFill>
                            <a:schemeClr val="bg1">
                              <a:lumMod val="65000"/>
                            </a:schemeClr>
                          </a:solidFill>
                          <a:latin typeface="Arial" pitchFamily="34" charset="0"/>
                          <a:cs typeface="Arial" pitchFamily="34" charset="0"/>
                        </a:rPr>
                        <a:t> PRESSURE A&amp;B…………………………………….</a:t>
                      </a:r>
                      <a:endParaRPr lang="nb-NO" sz="1400" b="1" i="0"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2850-3250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AFTER START……………………………………………...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GROUND POWER…………………………………………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DISCONNECT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TESTS……………………………………………………….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PROBE, FIRE MAL&amp;</a:t>
                      </a:r>
                      <a:r>
                        <a:rPr lang="nb-NO" sz="1400" b="1" i="0" baseline="0" dirty="0">
                          <a:solidFill>
                            <a:schemeClr val="bg1">
                              <a:lumMod val="65000"/>
                            </a:schemeClr>
                          </a:solidFill>
                          <a:latin typeface="Arial" pitchFamily="34" charset="0"/>
                          <a:cs typeface="Arial" pitchFamily="34" charset="0"/>
                        </a:rPr>
                        <a:t> IND</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FLIGHT CONTROLS………………………………………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CYCLE &amp;</a:t>
                      </a:r>
                      <a:r>
                        <a:rPr lang="nb-NO" sz="1400" b="1" i="0" baseline="0" dirty="0">
                          <a:solidFill>
                            <a:schemeClr val="bg1">
                              <a:lumMod val="65000"/>
                            </a:schemeClr>
                          </a:solidFill>
                          <a:latin typeface="Arial" pitchFamily="34" charset="0"/>
                          <a:cs typeface="Arial" pitchFamily="34" charset="0"/>
                        </a:rPr>
                        <a:t> FREE</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FLCS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RUN BIT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SPEED BRAKE…………………………………………….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CYCLE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RWR &amp;CMDS……………………………………………….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ON / TEST/ STANDBY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HMDS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ON &amp;STOW</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NVG………………………………………………………….</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PREP &amp; STOW</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FUEL QUANTITY…………………………………………..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TEST &amp; SET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EPU FUEL QUANTITY…………………………………….</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95-102%</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AIR REFUEL SWITCH…………………………………….</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 CYCLE</a:t>
                      </a:r>
                      <a:r>
                        <a:rPr lang="nb-NO" sz="1400" b="1" i="0" baseline="0" dirty="0">
                          <a:solidFill>
                            <a:schemeClr val="bg1">
                              <a:lumMod val="65000"/>
                            </a:schemeClr>
                          </a:solidFill>
                          <a:latin typeface="Arial" pitchFamily="34" charset="0"/>
                          <a:cs typeface="Arial" pitchFamily="34" charset="0"/>
                        </a:rPr>
                        <a:t> &amp; CHECK</a:t>
                      </a:r>
                      <a:endParaRPr lang="nb-NO" sz="14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9240">
                <a:tc>
                  <a:txBody>
                    <a:bodyPr/>
                    <a:lstStyle/>
                    <a:p>
                      <a:pPr algn="l">
                        <a:buFont typeface="Arial" charset="0"/>
                        <a:buNone/>
                      </a:pPr>
                      <a:r>
                        <a:rPr lang="nb-NO" sz="1400" b="1" i="0" dirty="0">
                          <a:solidFill>
                            <a:schemeClr val="bg1">
                              <a:lumMod val="65000"/>
                            </a:schemeClr>
                          </a:solidFill>
                          <a:latin typeface="Arial" pitchFamily="34" charset="0"/>
                          <a:cs typeface="Arial" pitchFamily="34" charset="0"/>
                        </a:rPr>
                        <a:t>BACKUP ADI……………………………………………….</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i="0" dirty="0">
                          <a:solidFill>
                            <a:schemeClr val="bg1">
                              <a:lumMod val="65000"/>
                            </a:schemeClr>
                          </a:solidFill>
                          <a:latin typeface="Arial" pitchFamily="34" charset="0"/>
                          <a:cs typeface="Arial" pitchFamily="34" charset="0"/>
                        </a:rPr>
                        <a:t> UNCAGE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2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1796599250"/>
              </p:ext>
            </p:extLst>
          </p:nvPr>
        </p:nvGraphicFramePr>
        <p:xfrm>
          <a:off x="3286124" y="1175634"/>
          <a:ext cx="3714776" cy="7974075"/>
        </p:xfrm>
        <a:graphic>
          <a:graphicData uri="http://schemas.openxmlformats.org/drawingml/2006/table">
            <a:tbl>
              <a:tblPr bandRow="1">
                <a:tableStyleId>{9D7B26C5-4107-4FEC-AEDC-1716B250A1EF}</a:tableStyleId>
              </a:tblPr>
              <a:tblGrid>
                <a:gridCol w="1857388">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tblGrid>
              <a:tr h="296235">
                <a:tc gridSpan="2">
                  <a:txBody>
                    <a:bodyPr/>
                    <a:lstStyle/>
                    <a:p>
                      <a:pPr algn="ctr"/>
                      <a:r>
                        <a:rPr lang="nb-NO" sz="1300" b="1" dirty="0">
                          <a:solidFill>
                            <a:schemeClr val="bg1">
                              <a:lumMod val="65000"/>
                            </a:schemeClr>
                          </a:solidFill>
                          <a:latin typeface="Arial" pitchFamily="34" charset="0"/>
                          <a:cs typeface="Arial" pitchFamily="34" charset="0"/>
                        </a:rPr>
                        <a:t>ENGINE</a:t>
                      </a:r>
                      <a:r>
                        <a:rPr lang="nb-NO" sz="1300" b="1" baseline="0" dirty="0">
                          <a:solidFill>
                            <a:schemeClr val="bg1">
                              <a:lumMod val="65000"/>
                            </a:schemeClr>
                          </a:solidFill>
                          <a:latin typeface="Arial" pitchFamily="34" charset="0"/>
                          <a:cs typeface="Arial" pitchFamily="34" charset="0"/>
                        </a:rPr>
                        <a:t> START</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6235">
                <a:tc>
                  <a:txBody>
                    <a:bodyPr/>
                    <a:lstStyle/>
                    <a:p>
                      <a:pPr algn="l"/>
                      <a:r>
                        <a:rPr lang="nb-NO" sz="1300" b="1" dirty="0">
                          <a:solidFill>
                            <a:schemeClr val="bg1">
                              <a:lumMod val="65000"/>
                            </a:schemeClr>
                          </a:solidFill>
                          <a:latin typeface="Arial" pitchFamily="34" charset="0"/>
                          <a:cs typeface="Arial" pitchFamily="34" charset="0"/>
                        </a:rPr>
                        <a:t>CANOPY……………….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LOCKED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JFS TO START 2……..</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VERIFY LIGHT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20%.....................</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THROTTLE</a:t>
                      </a:r>
                      <a:r>
                        <a:rPr lang="nb-NO" sz="1300" b="1" i="0" baseline="0" dirty="0">
                          <a:solidFill>
                            <a:schemeClr val="bg1">
                              <a:lumMod val="65000"/>
                            </a:schemeClr>
                          </a:solidFill>
                          <a:latin typeface="Arial" pitchFamily="34" charset="0"/>
                          <a:cs typeface="Arial" pitchFamily="34" charset="0"/>
                        </a:rPr>
                        <a:t> TO IDLE</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55%.....................</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VERIFY JFS OFF</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879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60%.....................</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100" b="1" i="0" dirty="0">
                          <a:solidFill>
                            <a:schemeClr val="bg1">
                              <a:lumMod val="65000"/>
                            </a:schemeClr>
                          </a:solidFill>
                          <a:latin typeface="Arial" pitchFamily="34" charset="0"/>
                          <a:cs typeface="Arial" pitchFamily="34" charset="0"/>
                        </a:rPr>
                        <a:t>VERIFY ENG.</a:t>
                      </a:r>
                      <a:r>
                        <a:rPr lang="nb-NO" sz="1100" b="1" i="0" baseline="0" dirty="0">
                          <a:solidFill>
                            <a:schemeClr val="bg1">
                              <a:lumMod val="65000"/>
                            </a:schemeClr>
                          </a:solidFill>
                          <a:latin typeface="Arial" pitchFamily="34" charset="0"/>
                          <a:cs typeface="Arial" pitchFamily="34" charset="0"/>
                        </a:rPr>
                        <a:t> WARN OFF</a:t>
                      </a:r>
                      <a:endParaRPr lang="nb-NO" sz="11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 15-70%................</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VERIFY HYD/OIL</a:t>
                      </a:r>
                      <a:r>
                        <a:rPr lang="nb-NO" sz="1300" b="1" i="0" baseline="0" dirty="0">
                          <a:solidFill>
                            <a:schemeClr val="bg1">
                              <a:lumMod val="65000"/>
                            </a:schemeClr>
                          </a:solidFill>
                          <a:latin typeface="Arial" pitchFamily="34" charset="0"/>
                          <a:cs typeface="Arial" pitchFamily="34" charset="0"/>
                        </a:rPr>
                        <a:t> OFF</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6235">
                <a:tc gridSpan="2">
                  <a:txBody>
                    <a:bodyPr/>
                    <a:lstStyle/>
                    <a:p>
                      <a:pPr algn="ctr">
                        <a:buFont typeface="Arial" charset="0"/>
                        <a:buNone/>
                      </a:pPr>
                      <a:r>
                        <a:rPr lang="nb-NO" sz="1300" b="1" i="0" dirty="0">
                          <a:solidFill>
                            <a:schemeClr val="bg1">
                              <a:lumMod val="65000"/>
                            </a:schemeClr>
                          </a:solidFill>
                          <a:latin typeface="Arial" pitchFamily="34" charset="0"/>
                          <a:cs typeface="Arial" pitchFamily="34" charset="0"/>
                        </a:rPr>
                        <a:t>ENGINE</a:t>
                      </a:r>
                      <a:r>
                        <a:rPr lang="nb-NO" sz="1300" b="1" i="0" baseline="0" dirty="0">
                          <a:solidFill>
                            <a:schemeClr val="bg1">
                              <a:lumMod val="65000"/>
                            </a:schemeClr>
                          </a:solidFill>
                          <a:latin typeface="Arial" pitchFamily="34" charset="0"/>
                          <a:cs typeface="Arial" pitchFamily="34" charset="0"/>
                        </a:rPr>
                        <a:t> IDLE CHECK</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FUEL FLOW…………..</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700-1700</a:t>
                      </a:r>
                      <a:r>
                        <a:rPr lang="nb-NO" sz="1300" b="1" i="0" baseline="0" dirty="0">
                          <a:solidFill>
                            <a:schemeClr val="bg1">
                              <a:lumMod val="65000"/>
                            </a:schemeClr>
                          </a:solidFill>
                          <a:latin typeface="Arial" pitchFamily="34" charset="0"/>
                          <a:cs typeface="Arial" pitchFamily="34" charset="0"/>
                        </a:rPr>
                        <a:t> PPH</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OIL PRESSURE………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MIN 15 PSI</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NOZZLE POSITION….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&gt;</a:t>
                      </a:r>
                      <a:r>
                        <a:rPr lang="nb-NO" sz="1300" b="1" i="0" baseline="0" dirty="0">
                          <a:solidFill>
                            <a:schemeClr val="bg1">
                              <a:lumMod val="65000"/>
                            </a:schemeClr>
                          </a:solidFill>
                          <a:latin typeface="Arial" pitchFamily="34" charset="0"/>
                          <a:cs typeface="Arial" pitchFamily="34" charset="0"/>
                        </a:rPr>
                        <a:t> 94%</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RPM…………………….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62-80%</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FTIT…………………….</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&lt;</a:t>
                      </a:r>
                      <a:r>
                        <a:rPr lang="nb-NO" sz="1300" b="1" i="0" baseline="0" dirty="0">
                          <a:solidFill>
                            <a:schemeClr val="bg1">
                              <a:lumMod val="65000"/>
                            </a:schemeClr>
                          </a:solidFill>
                          <a:latin typeface="Arial" pitchFamily="34" charset="0"/>
                          <a:cs typeface="Arial" pitchFamily="34" charset="0"/>
                        </a:rPr>
                        <a:t> 650 DEGRESS C</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HYD</a:t>
                      </a:r>
                      <a:r>
                        <a:rPr lang="nb-NO" sz="1200" b="1" i="0" baseline="0" dirty="0">
                          <a:solidFill>
                            <a:schemeClr val="bg1">
                              <a:lumMod val="65000"/>
                            </a:schemeClr>
                          </a:solidFill>
                          <a:latin typeface="Arial" pitchFamily="34" charset="0"/>
                          <a:cs typeface="Arial" pitchFamily="34" charset="0"/>
                        </a:rPr>
                        <a:t> PRESSURE A&amp;B…</a:t>
                      </a:r>
                      <a:endParaRPr lang="nb-NO" sz="12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2850-3250</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6235">
                <a:tc gridSpan="2">
                  <a:txBody>
                    <a:bodyPr/>
                    <a:lstStyle/>
                    <a:p>
                      <a:pPr algn="ctr">
                        <a:buFont typeface="Arial" charset="0"/>
                        <a:buNone/>
                      </a:pPr>
                      <a:r>
                        <a:rPr lang="nb-NO" sz="1300" b="1" i="0" dirty="0">
                          <a:solidFill>
                            <a:schemeClr val="bg1">
                              <a:lumMod val="65000"/>
                            </a:schemeClr>
                          </a:solidFill>
                          <a:latin typeface="Arial" pitchFamily="34" charset="0"/>
                          <a:cs typeface="Arial" pitchFamily="34" charset="0"/>
                        </a:rPr>
                        <a:t>AFTER START</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GROUND POWER……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DISCONNECT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TESTS………………….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100" b="1" i="0" dirty="0">
                          <a:solidFill>
                            <a:schemeClr val="bg1">
                              <a:lumMod val="65000"/>
                            </a:schemeClr>
                          </a:solidFill>
                          <a:latin typeface="Arial" pitchFamily="34" charset="0"/>
                          <a:cs typeface="Arial" pitchFamily="34" charset="0"/>
                        </a:rPr>
                        <a:t>PROBE, FIRE MAL&amp;</a:t>
                      </a:r>
                      <a:r>
                        <a:rPr lang="nb-NO" sz="1100" b="1" i="0" baseline="0" dirty="0">
                          <a:solidFill>
                            <a:schemeClr val="bg1">
                              <a:lumMod val="65000"/>
                            </a:schemeClr>
                          </a:solidFill>
                          <a:latin typeface="Arial" pitchFamily="34" charset="0"/>
                          <a:cs typeface="Arial" pitchFamily="34" charset="0"/>
                        </a:rPr>
                        <a:t> IND</a:t>
                      </a:r>
                      <a:endParaRPr lang="nb-NO" sz="11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FLIGHT CONTROLS…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CYCLE &amp;</a:t>
                      </a:r>
                      <a:r>
                        <a:rPr lang="nb-NO" sz="1300" b="1" i="0" baseline="0" dirty="0">
                          <a:solidFill>
                            <a:schemeClr val="bg1">
                              <a:lumMod val="65000"/>
                            </a:schemeClr>
                          </a:solidFill>
                          <a:latin typeface="Arial" pitchFamily="34" charset="0"/>
                          <a:cs typeface="Arial" pitchFamily="34" charset="0"/>
                        </a:rPr>
                        <a:t> FREE</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FLCS…………………...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RUN BIT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SPEED BRAKE……….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CYCLE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RWR &amp;CMDS………….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ON / TEST/ STANDBY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HMDS…………………..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ON &amp;STOW</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NVG…………………….</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PREP &amp; STOW</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73703">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FUEL QUANTITY……….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TEST &amp; SET NORM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EPU FUEL QUANTITY…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95-102%</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6235">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AIR REFUEL SWITCH</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 CYCLE</a:t>
                      </a:r>
                      <a:r>
                        <a:rPr lang="nb-NO" sz="1300" b="1" i="0" baseline="0" dirty="0">
                          <a:solidFill>
                            <a:schemeClr val="bg1">
                              <a:lumMod val="65000"/>
                            </a:schemeClr>
                          </a:solidFill>
                          <a:latin typeface="Arial" pitchFamily="34" charset="0"/>
                          <a:cs typeface="Arial" pitchFamily="34" charset="0"/>
                        </a:rPr>
                        <a:t> &amp; CHECK</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296235">
                <a:tc>
                  <a:txBody>
                    <a:bodyPr/>
                    <a:lstStyle/>
                    <a:p>
                      <a:pPr algn="l">
                        <a:buFont typeface="Arial" charset="0"/>
                        <a:buNone/>
                      </a:pPr>
                      <a:r>
                        <a:rPr lang="nb-NO" sz="1200" b="1" i="0" dirty="0">
                          <a:solidFill>
                            <a:schemeClr val="bg1">
                              <a:lumMod val="65000"/>
                            </a:schemeClr>
                          </a:solidFill>
                          <a:latin typeface="Arial" pitchFamily="34" charset="0"/>
                          <a:cs typeface="Arial" pitchFamily="34" charset="0"/>
                        </a:rPr>
                        <a:t>BACKUP ADI……………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200" b="1" i="0" dirty="0">
                          <a:solidFill>
                            <a:schemeClr val="bg1">
                              <a:lumMod val="65000"/>
                            </a:schemeClr>
                          </a:solidFill>
                          <a:latin typeface="Arial" pitchFamily="34" charset="0"/>
                          <a:cs typeface="Arial" pitchFamily="34" charset="0"/>
                        </a:rPr>
                        <a:t> UNCAGE</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6"/>
                  </a:ext>
                </a:extLst>
              </a:tr>
            </a:tbl>
          </a:graphicData>
        </a:graphic>
      </p:graphicFrame>
      <p:graphicFrame>
        <p:nvGraphicFramePr>
          <p:cNvPr id="5" name="Tabell 4"/>
          <p:cNvGraphicFramePr>
            <a:graphicFrameLocks noGrp="1"/>
          </p:cNvGraphicFramePr>
          <p:nvPr>
            <p:extLst>
              <p:ext uri="{D42A27DB-BD31-4B8C-83A1-F6EECF244321}">
                <p14:modId xmlns:p14="http://schemas.microsoft.com/office/powerpoint/2010/main" val="2251543244"/>
              </p:ext>
            </p:extLst>
          </p:nvPr>
        </p:nvGraphicFramePr>
        <p:xfrm>
          <a:off x="0" y="1175634"/>
          <a:ext cx="3286100" cy="8060320"/>
        </p:xfrm>
        <a:graphic>
          <a:graphicData uri="http://schemas.openxmlformats.org/drawingml/2006/table">
            <a:tbl>
              <a:tblPr bandRow="1">
                <a:tableStyleId>{9D7B26C5-4107-4FEC-AEDC-1716B250A1EF}</a:tableStyleId>
              </a:tblPr>
              <a:tblGrid>
                <a:gridCol w="1769449">
                  <a:extLst>
                    <a:ext uri="{9D8B030D-6E8A-4147-A177-3AD203B41FA5}">
                      <a16:colId xmlns:a16="http://schemas.microsoft.com/office/drawing/2014/main" val="20000"/>
                    </a:ext>
                  </a:extLst>
                </a:gridCol>
                <a:gridCol w="1516651">
                  <a:extLst>
                    <a:ext uri="{9D8B030D-6E8A-4147-A177-3AD203B41FA5}">
                      <a16:colId xmlns:a16="http://schemas.microsoft.com/office/drawing/2014/main" val="20001"/>
                    </a:ext>
                  </a:extLst>
                </a:gridCol>
              </a:tblGrid>
              <a:tr h="299240">
                <a:tc>
                  <a:txBody>
                    <a:bodyPr/>
                    <a:lstStyle/>
                    <a:p>
                      <a:pPr algn="l"/>
                      <a:r>
                        <a:rPr lang="nb-NO" sz="1300" b="1" dirty="0">
                          <a:solidFill>
                            <a:schemeClr val="bg1">
                              <a:lumMod val="65000"/>
                            </a:schemeClr>
                          </a:solidFill>
                          <a:latin typeface="Arial" pitchFamily="34" charset="0"/>
                          <a:cs typeface="Arial" pitchFamily="34" charset="0"/>
                        </a:rPr>
                        <a:t>FLIGHT</a:t>
                      </a:r>
                      <a:r>
                        <a:rPr lang="nb-NO" sz="1300" b="1" baseline="0" dirty="0">
                          <a:solidFill>
                            <a:schemeClr val="bg1">
                              <a:lumMod val="65000"/>
                            </a:schemeClr>
                          </a:solidFill>
                          <a:latin typeface="Arial" pitchFamily="34" charset="0"/>
                          <a:cs typeface="Arial" pitchFamily="34" charset="0"/>
                        </a:rPr>
                        <a:t> CLOCK……..</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START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300" b="1" dirty="0">
                          <a:solidFill>
                            <a:schemeClr val="bg1">
                              <a:lumMod val="65000"/>
                            </a:schemeClr>
                          </a:solidFill>
                          <a:latin typeface="Arial" pitchFamily="34" charset="0"/>
                          <a:cs typeface="Arial" pitchFamily="34" charset="0"/>
                        </a:rPr>
                        <a:t>L&amp;R</a:t>
                      </a:r>
                      <a:r>
                        <a:rPr lang="nb-NO" sz="1300" b="1" baseline="0" dirty="0">
                          <a:solidFill>
                            <a:schemeClr val="bg1">
                              <a:lumMod val="65000"/>
                            </a:schemeClr>
                          </a:solidFill>
                          <a:latin typeface="Arial" pitchFamily="34" charset="0"/>
                          <a:cs typeface="Arial" pitchFamily="34" charset="0"/>
                        </a:rPr>
                        <a:t> HARDPOINT…..</a:t>
                      </a:r>
                      <a:endParaRPr lang="nb-NO" sz="1300" b="1"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300" b="1" dirty="0">
                          <a:solidFill>
                            <a:schemeClr val="bg1">
                              <a:lumMod val="65000"/>
                            </a:schemeClr>
                          </a:solidFill>
                          <a:latin typeface="Arial" pitchFamily="34" charset="0"/>
                          <a:cs typeface="Arial" pitchFamily="34" charset="0"/>
                        </a:rPr>
                        <a:t>FCR……………………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300" b="1" dirty="0">
                          <a:solidFill>
                            <a:schemeClr val="bg1">
                              <a:lumMod val="65000"/>
                            </a:schemeClr>
                          </a:solidFill>
                          <a:latin typeface="Arial" pitchFamily="34" charset="0"/>
                          <a:cs typeface="Arial" pitchFamily="34" charset="0"/>
                        </a:rPr>
                        <a:t>RADAR ALTIMITER...</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STBY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300" b="1" dirty="0">
                          <a:solidFill>
                            <a:schemeClr val="bg1">
                              <a:lumMod val="65000"/>
                            </a:schemeClr>
                          </a:solidFill>
                          <a:latin typeface="Arial" pitchFamily="34" charset="0"/>
                          <a:cs typeface="Arial" pitchFamily="34" charset="0"/>
                        </a:rPr>
                        <a:t>DED INS………………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ENTER DATA</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300" b="1" dirty="0">
                          <a:solidFill>
                            <a:schemeClr val="bg1">
                              <a:lumMod val="65000"/>
                            </a:schemeClr>
                          </a:solidFill>
                          <a:latin typeface="Arial" pitchFamily="34" charset="0"/>
                          <a:cs typeface="Arial" pitchFamily="34" charset="0"/>
                        </a:rPr>
                        <a:t>HUD…………………...</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300" b="1" dirty="0">
                          <a:solidFill>
                            <a:schemeClr val="bg1">
                              <a:lumMod val="65000"/>
                            </a:schemeClr>
                          </a:solidFill>
                          <a:latin typeface="Arial" pitchFamily="34" charset="0"/>
                          <a:cs typeface="Arial" pitchFamily="34" charset="0"/>
                        </a:rPr>
                        <a:t>C&amp;I…………………….</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UFC</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300" b="1" dirty="0">
                          <a:solidFill>
                            <a:schemeClr val="bg1">
                              <a:lumMod val="65000"/>
                            </a:schemeClr>
                          </a:solidFill>
                          <a:latin typeface="Arial" pitchFamily="34" charset="0"/>
                          <a:cs typeface="Arial" pitchFamily="34" charset="0"/>
                        </a:rPr>
                        <a:t>IFF MASTER KNOB..</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dirty="0">
                          <a:solidFill>
                            <a:schemeClr val="bg1">
                              <a:lumMod val="65000"/>
                            </a:schemeClr>
                          </a:solidFill>
                          <a:latin typeface="Arial" pitchFamily="34" charset="0"/>
                          <a:cs typeface="Arial" pitchFamily="34" charset="0"/>
                        </a:rPr>
                        <a:t>SET&amp;STANDBY</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300" b="1" i="1" dirty="0">
                          <a:solidFill>
                            <a:schemeClr val="bg1">
                              <a:lumMod val="65000"/>
                            </a:schemeClr>
                          </a:solidFill>
                          <a:latin typeface="Arial" pitchFamily="34" charset="0"/>
                          <a:cs typeface="Arial" pitchFamily="34" charset="0"/>
                        </a:rPr>
                        <a:t>*DTC………………….</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a:solidFill>
                            <a:schemeClr val="bg1">
                              <a:lumMod val="65000"/>
                            </a:schemeClr>
                          </a:solidFill>
                          <a:latin typeface="Arial" pitchFamily="34" charset="0"/>
                          <a:cs typeface="Arial" pitchFamily="34" charset="0"/>
                        </a:rPr>
                        <a:t>LOAD</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300" b="1" i="0" dirty="0">
                          <a:solidFill>
                            <a:schemeClr val="bg1">
                              <a:lumMod val="65000"/>
                            </a:schemeClr>
                          </a:solidFill>
                          <a:latin typeface="Arial" pitchFamily="34" charset="0"/>
                          <a:cs typeface="Arial" pitchFamily="34" charset="0"/>
                        </a:rPr>
                        <a:t>CAT</a:t>
                      </a:r>
                      <a:r>
                        <a:rPr lang="nb-NO" sz="1300" b="1" i="0" baseline="0" dirty="0">
                          <a:solidFill>
                            <a:schemeClr val="bg1">
                              <a:lumMod val="65000"/>
                            </a:schemeClr>
                          </a:solidFill>
                          <a:latin typeface="Arial" pitchFamily="34" charset="0"/>
                          <a:cs typeface="Arial" pitchFamily="34" charset="0"/>
                        </a:rPr>
                        <a:t> 1 / CAT 3………..</a:t>
                      </a:r>
                      <a:endParaRPr lang="nb-NO" sz="1300" b="1" i="0" dirty="0">
                        <a:solidFill>
                          <a:schemeClr val="bg1">
                            <a:lumMod val="65000"/>
                          </a:schemeClr>
                        </a:solidFill>
                        <a:latin typeface="Arial" pitchFamily="34" charset="0"/>
                        <a:cs typeface="Arial" pitchFamily="34" charset="0"/>
                      </a:endParaRP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AS</a:t>
                      </a:r>
                      <a:r>
                        <a:rPr lang="nb-NO" sz="1300" b="1" i="0" baseline="0" dirty="0">
                          <a:solidFill>
                            <a:schemeClr val="bg1">
                              <a:lumMod val="65000"/>
                            </a:schemeClr>
                          </a:solidFill>
                          <a:latin typeface="Arial" pitchFamily="34" charset="0"/>
                          <a:cs typeface="Arial" pitchFamily="34" charset="0"/>
                        </a:rPr>
                        <a:t> REQ</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300" b="1" i="0" dirty="0">
                          <a:solidFill>
                            <a:schemeClr val="bg1">
                              <a:lumMod val="65000"/>
                            </a:schemeClr>
                          </a:solidFill>
                          <a:latin typeface="Arial" pitchFamily="34" charset="0"/>
                          <a:cs typeface="Arial" pitchFamily="34" charset="0"/>
                        </a:rPr>
                        <a:t>UFC RADIO………….</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 &amp;</a:t>
                      </a:r>
                      <a:r>
                        <a:rPr lang="nb-NO" sz="1300" b="1" i="0" baseline="0" dirty="0">
                          <a:solidFill>
                            <a:schemeClr val="bg1">
                              <a:lumMod val="65000"/>
                            </a:schemeClr>
                          </a:solidFill>
                          <a:latin typeface="Arial" pitchFamily="34" charset="0"/>
                          <a:cs typeface="Arial" pitchFamily="34" charset="0"/>
                        </a:rPr>
                        <a:t> CHECK-IN</a:t>
                      </a:r>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300" b="1" i="0" dirty="0">
                          <a:solidFill>
                            <a:schemeClr val="bg1">
                              <a:lumMod val="65000"/>
                            </a:schemeClr>
                          </a:solidFill>
                          <a:latin typeface="Arial" pitchFamily="34" charset="0"/>
                          <a:cs typeface="Arial" pitchFamily="34" charset="0"/>
                        </a:rPr>
                        <a:t>ATIS…………………...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gridSpan="2">
                  <a:txBody>
                    <a:bodyPr/>
                    <a:lstStyle/>
                    <a:p>
                      <a:pPr algn="ctr"/>
                      <a:r>
                        <a:rPr lang="nb-NO" sz="1300" b="1" i="0" dirty="0">
                          <a:solidFill>
                            <a:schemeClr val="bg1">
                              <a:lumMod val="65000"/>
                            </a:schemeClr>
                          </a:solidFill>
                          <a:latin typeface="Arial" pitchFamily="34" charset="0"/>
                          <a:cs typeface="Arial" pitchFamily="34" charset="0"/>
                        </a:rPr>
                        <a:t>AVIONICS PROGRAM</a:t>
                      </a:r>
                    </a:p>
                  </a:txBody>
                  <a:tcPr marL="108000" marR="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val="10012"/>
                  </a:ext>
                </a:extLst>
              </a:tr>
              <a:tr h="299240">
                <a:tc>
                  <a:txBody>
                    <a:bodyPr/>
                    <a:lstStyle/>
                    <a:p>
                      <a:pPr algn="l"/>
                      <a:r>
                        <a:rPr lang="nb-NO" sz="1200" b="1" i="0" dirty="0">
                          <a:solidFill>
                            <a:schemeClr val="bg1">
                              <a:lumMod val="65000"/>
                            </a:schemeClr>
                          </a:solidFill>
                          <a:latin typeface="Arial" pitchFamily="34" charset="0"/>
                          <a:cs typeface="Arial" pitchFamily="34" charset="0"/>
                        </a:rPr>
                        <a:t>SELECTIVE JETTISON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300" b="1" i="0" dirty="0">
                          <a:solidFill>
                            <a:schemeClr val="bg1">
                              <a:lumMod val="65000"/>
                            </a:schemeClr>
                          </a:solidFill>
                          <a:latin typeface="Arial" pitchFamily="34" charset="0"/>
                          <a:cs typeface="Arial" pitchFamily="34" charset="0"/>
                        </a:rPr>
                        <a:t>SMS…………………...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300" b="1" i="0" dirty="0">
                          <a:solidFill>
                            <a:schemeClr val="bg1">
                              <a:lumMod val="65000"/>
                            </a:schemeClr>
                          </a:solidFill>
                          <a:latin typeface="Arial" pitchFamily="34" charset="0"/>
                          <a:cs typeface="Arial" pitchFamily="34" charset="0"/>
                        </a:rPr>
                        <a:t>ALOW…………………</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300" b="1" i="0" dirty="0">
                          <a:solidFill>
                            <a:schemeClr val="bg1">
                              <a:lumMod val="65000"/>
                            </a:schemeClr>
                          </a:solidFill>
                          <a:latin typeface="Arial" pitchFamily="34" charset="0"/>
                          <a:cs typeface="Arial" pitchFamily="34" charset="0"/>
                        </a:rPr>
                        <a:t>MSL…………………...</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r>
                        <a:rPr lang="nb-NO" sz="1300" b="1" i="0" dirty="0">
                          <a:solidFill>
                            <a:schemeClr val="bg1">
                              <a:lumMod val="65000"/>
                            </a:schemeClr>
                          </a:solidFill>
                          <a:latin typeface="Arial" pitchFamily="34" charset="0"/>
                          <a:cs typeface="Arial" pitchFamily="34" charset="0"/>
                        </a:rPr>
                        <a:t>BINGO………………..</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SET JOKER</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buFont typeface="Arial" charset="0"/>
                        <a:buNone/>
                      </a:pPr>
                      <a:r>
                        <a:rPr lang="nb-NO" sz="1300" b="1" i="1" dirty="0">
                          <a:solidFill>
                            <a:schemeClr val="bg1">
                              <a:lumMod val="65000"/>
                            </a:schemeClr>
                          </a:solidFill>
                          <a:latin typeface="Arial" pitchFamily="34" charset="0"/>
                          <a:cs typeface="Arial" pitchFamily="34" charset="0"/>
                        </a:rPr>
                        <a:t>*CRUISE……………...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TACAN………………..</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PREP</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buFont typeface="Arial" charset="0"/>
                        <a:buNone/>
                      </a:pPr>
                      <a:r>
                        <a:rPr lang="nb-NO" sz="1300" b="1" i="1" dirty="0">
                          <a:solidFill>
                            <a:schemeClr val="bg1">
                              <a:lumMod val="65000"/>
                            </a:schemeClr>
                          </a:solidFill>
                          <a:latin typeface="Arial" pitchFamily="34" charset="0"/>
                          <a:cs typeface="Arial" pitchFamily="34" charset="0"/>
                        </a:rPr>
                        <a:t>*IDM…………………...</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BULLSEYE…………..</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STEERPOINTS………</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PROGRAM</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EGI CHECK ALIGNED…………….</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                         SET NAV</a:t>
                      </a: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buFont typeface="Arial" charset="0"/>
                        <a:buNone/>
                      </a:pPr>
                      <a:r>
                        <a:rPr lang="nb-NO" sz="1300" b="1" i="0" dirty="0">
                          <a:solidFill>
                            <a:schemeClr val="bg1">
                              <a:lumMod val="65000"/>
                            </a:schemeClr>
                          </a:solidFill>
                          <a:latin typeface="Arial" pitchFamily="34" charset="0"/>
                          <a:cs typeface="Arial" pitchFamily="34" charset="0"/>
                        </a:rPr>
                        <a:t>REPORT READY……</a:t>
                      </a:r>
                    </a:p>
                  </a:txBody>
                  <a:tcPr marL="108000" marR="0" marT="46800" marB="468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300" b="1" i="0" dirty="0">
                          <a:solidFill>
                            <a:schemeClr val="bg1">
                              <a:lumMod val="65000"/>
                            </a:schemeClr>
                          </a:solidFill>
                          <a:latin typeface="Arial" pitchFamily="34" charset="0"/>
                          <a:cs typeface="Arial" pitchFamily="34" charset="0"/>
                        </a:rPr>
                        <a:t>ALPHA CHECK &amp; ENGINE START</a:t>
                      </a:r>
                    </a:p>
                    <a:p>
                      <a:endParaRPr lang="nb-NO" sz="1300" b="1" i="0"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3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3929066">
                  <a:extLst>
                    <a:ext uri="{9D8B030D-6E8A-4147-A177-3AD203B41FA5}">
                      <a16:colId xmlns:a16="http://schemas.microsoft.com/office/drawing/2014/main" val="20000"/>
                    </a:ext>
                  </a:extLst>
                </a:gridCol>
                <a:gridCol w="2928934">
                  <a:extLst>
                    <a:ext uri="{9D8B030D-6E8A-4147-A177-3AD203B41FA5}">
                      <a16:colId xmlns:a16="http://schemas.microsoft.com/office/drawing/2014/main"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DBU</a:t>
                      </a:r>
                      <a:r>
                        <a:rPr lang="nb-NO" sz="1400" b="1" baseline="0" dirty="0">
                          <a:solidFill>
                            <a:schemeClr val="bg1">
                              <a:lumMod val="65000"/>
                            </a:schemeClr>
                          </a:solidFill>
                          <a:latin typeface="Arial" pitchFamily="34" charset="0"/>
                          <a:cs typeface="Arial" pitchFamily="34" charset="0"/>
                        </a:rPr>
                        <a:t> CHECK</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DIGITAL BACKUP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BACKUP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DBU ON WARNING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r>
                        <a:rPr lang="nb-NO" sz="1400" b="1" baseline="0" dirty="0">
                          <a:solidFill>
                            <a:schemeClr val="bg1">
                              <a:lumMod val="65000"/>
                            </a:schemeClr>
                          </a:solidFill>
                          <a:latin typeface="Arial" pitchFamily="34" charset="0"/>
                          <a:cs typeface="Arial" pitchFamily="34" charset="0"/>
                        </a:rPr>
                        <a:t> ON</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OPERATE CONTROLS…………………………...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RESPONSE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DIGITAL BACKUP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DBU ON WARNING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TRIM CHECKS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TRIM AP DISC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DISC</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STICK TRIM BUTTONS ACTION………………..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NO RESPONSE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TRIM AP DISC SWITCH</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STICK TRIM BUTTONS…………………………..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INDICATORS &amp; CENTRE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RUDDER TRIM CHECK…………………………..</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AND CENTER</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EPU CHECK</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EPU GEN AND EPU PMG LIGHTS……………..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400" b="1" dirty="0">
                          <a:solidFill>
                            <a:schemeClr val="bg1">
                              <a:lumMod val="65000"/>
                            </a:schemeClr>
                          </a:solidFill>
                          <a:latin typeface="Arial" pitchFamily="34" charset="0"/>
                          <a:cs typeface="Arial" pitchFamily="34" charset="0"/>
                        </a:rPr>
                        <a:t>OXYGEN……………………………………………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 100%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dirty="0">
                          <a:solidFill>
                            <a:schemeClr val="bg1">
                              <a:lumMod val="65000"/>
                            </a:schemeClr>
                          </a:solidFill>
                          <a:latin typeface="Arial" pitchFamily="34" charset="0"/>
                          <a:cs typeface="Arial" pitchFamily="34" charset="0"/>
                        </a:rPr>
                        <a:t>TOE BRAKES……………………………………...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ENGAGE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dirty="0">
                          <a:solidFill>
                            <a:schemeClr val="bg1">
                              <a:lumMod val="65000"/>
                            </a:schemeClr>
                          </a:solidFill>
                          <a:latin typeface="Arial" pitchFamily="34" charset="0"/>
                          <a:cs typeface="Arial" pitchFamily="34" charset="0"/>
                        </a:rPr>
                        <a:t>EPU SWITCH………………………………………</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 THEN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r>
                        <a:rPr lang="nb-NO" sz="1400" b="1" dirty="0">
                          <a:solidFill>
                            <a:schemeClr val="bg1">
                              <a:lumMod val="65000"/>
                            </a:schemeClr>
                          </a:solidFill>
                          <a:latin typeface="Arial" pitchFamily="34" charset="0"/>
                          <a:cs typeface="Arial" pitchFamily="34" charset="0"/>
                        </a:rPr>
                        <a:t>THROTTLE</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 80%</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r>
                        <a:rPr lang="nb-NO" sz="1400" b="1" dirty="0">
                          <a:solidFill>
                            <a:schemeClr val="bg1">
                              <a:lumMod val="65000"/>
                            </a:schemeClr>
                          </a:solidFill>
                          <a:latin typeface="Arial" pitchFamily="34" charset="0"/>
                          <a:cs typeface="Arial" pitchFamily="34" charset="0"/>
                        </a:rPr>
                        <a:t>EPU/GEN</a:t>
                      </a:r>
                      <a:r>
                        <a:rPr lang="nb-NO" sz="1400" b="1" baseline="0" dirty="0">
                          <a:solidFill>
                            <a:schemeClr val="bg1">
                              <a:lumMod val="65000"/>
                            </a:schemeClr>
                          </a:solidFill>
                          <a:latin typeface="Arial" pitchFamily="34" charset="0"/>
                          <a:cs typeface="Arial" pitchFamily="34" charset="0"/>
                        </a:rPr>
                        <a:t> TEST SW………………………………</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EPU/GEN</a:t>
                      </a:r>
                      <a:r>
                        <a:rPr lang="nb-NO" sz="1400" b="1" baseline="0" dirty="0">
                          <a:solidFill>
                            <a:schemeClr val="bg1">
                              <a:lumMod val="65000"/>
                            </a:schemeClr>
                          </a:solidFill>
                          <a:latin typeface="Arial" pitchFamily="34" charset="0"/>
                          <a:cs typeface="Arial" pitchFamily="34" charset="0"/>
                        </a:rPr>
                        <a:t> AND HOLD</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r>
                        <a:rPr lang="nb-NO" sz="1400" b="1" dirty="0">
                          <a:solidFill>
                            <a:schemeClr val="bg1">
                              <a:lumMod val="65000"/>
                            </a:schemeClr>
                          </a:solidFill>
                          <a:latin typeface="Arial" pitchFamily="34" charset="0"/>
                          <a:cs typeface="Arial" pitchFamily="34" charset="0"/>
                        </a:rPr>
                        <a:t>EPU AIR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r>
                        <a:rPr lang="nb-NO" sz="1400" b="1" dirty="0">
                          <a:solidFill>
                            <a:schemeClr val="bg1">
                              <a:lumMod val="65000"/>
                            </a:schemeClr>
                          </a:solidFill>
                          <a:latin typeface="Arial" pitchFamily="34" charset="0"/>
                          <a:cs typeface="Arial" pitchFamily="34" charset="0"/>
                        </a:rPr>
                        <a:t>EPU GEN AND EPU PMG LIGHTS……………..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OFF</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r>
                        <a:rPr lang="nb-NO" sz="1400" b="1" dirty="0">
                          <a:solidFill>
                            <a:schemeClr val="bg1">
                              <a:lumMod val="65000"/>
                            </a:schemeClr>
                          </a:solidFill>
                          <a:latin typeface="Arial" pitchFamily="34" charset="0"/>
                          <a:cs typeface="Arial" pitchFamily="34" charset="0"/>
                        </a:rPr>
                        <a:t>FLCS POWER……………………………………..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r>
                        <a:rPr lang="nb-NO" sz="1400" b="1" dirty="0">
                          <a:solidFill>
                            <a:schemeClr val="bg1">
                              <a:lumMod val="65000"/>
                            </a:schemeClr>
                          </a:solidFill>
                          <a:latin typeface="Arial" pitchFamily="34" charset="0"/>
                          <a:cs typeface="Arial" pitchFamily="34" charset="0"/>
                        </a:rPr>
                        <a:t>VERIFY</a:t>
                      </a:r>
                      <a:r>
                        <a:rPr lang="nb-NO" sz="1400" b="1" baseline="0" dirty="0">
                          <a:solidFill>
                            <a:schemeClr val="bg1">
                              <a:lumMod val="65000"/>
                            </a:schemeClr>
                          </a:solidFill>
                          <a:latin typeface="Arial" pitchFamily="34" charset="0"/>
                          <a:cs typeface="Arial" pitchFamily="34" charset="0"/>
                        </a:rPr>
                        <a:t> EPU RUN LIGHT ON…………..……….</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WITHIN 5 SECONDS</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r>
                        <a:rPr lang="nb-NO" sz="1400" b="1" dirty="0">
                          <a:solidFill>
                            <a:schemeClr val="bg1">
                              <a:lumMod val="65000"/>
                            </a:schemeClr>
                          </a:solidFill>
                          <a:latin typeface="Arial" pitchFamily="34" charset="0"/>
                          <a:cs typeface="Arial" pitchFamily="34" charset="0"/>
                        </a:rPr>
                        <a:t>EPU GEN TEST SW………………………………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OFF</a:t>
                      </a:r>
                      <a:r>
                        <a:rPr lang="nb-NO" sz="1400" b="1" baseline="0" dirty="0">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r>
                        <a:rPr lang="nb-NO" sz="1400" b="1" dirty="0">
                          <a:solidFill>
                            <a:schemeClr val="bg1">
                              <a:lumMod val="65000"/>
                            </a:schemeClr>
                          </a:solidFill>
                          <a:latin typeface="Arial" pitchFamily="34" charset="0"/>
                          <a:cs typeface="Arial" pitchFamily="34" charset="0"/>
                        </a:rPr>
                        <a:t>THROTTLE</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IDLE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9240">
                <a:tc>
                  <a:txBody>
                    <a:bodyPr/>
                    <a:lstStyle/>
                    <a:p>
                      <a:pPr algn="l"/>
                      <a:r>
                        <a:rPr lang="nb-NO" sz="1400" b="1" dirty="0">
                          <a:solidFill>
                            <a:schemeClr val="bg1">
                              <a:lumMod val="65000"/>
                            </a:schemeClr>
                          </a:solidFill>
                          <a:latin typeface="Arial" pitchFamily="34" charset="0"/>
                          <a:cs typeface="Arial" pitchFamily="34" charset="0"/>
                        </a:rPr>
                        <a:t>OXYGEN……………………………………………</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75000"/>
            </a:schemeClr>
          </a:solidFill>
          <a:ln>
            <a:solidFill>
              <a:schemeClr val="accent1">
                <a:lumMod val="75000"/>
              </a:schemeClr>
            </a:solidFill>
          </a:ln>
        </p:spPr>
        <p:txBody>
          <a:bodyPr>
            <a:normAutofit fontScale="90000"/>
          </a:bodyPr>
          <a:lstStyle/>
          <a:p>
            <a:r>
              <a:rPr lang="nb-NO" dirty="0"/>
              <a:t>STARTUP 4 / 4</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val="2251543244"/>
              </p:ext>
            </p:extLst>
          </p:nvPr>
        </p:nvGraphicFramePr>
        <p:xfrm>
          <a:off x="0" y="1195440"/>
          <a:ext cx="6858000" cy="7980960"/>
        </p:xfrm>
        <a:graphic>
          <a:graphicData uri="http://schemas.openxmlformats.org/drawingml/2006/table">
            <a:tbl>
              <a:tblPr bandRow="1">
                <a:tableStyleId>{9D7B26C5-4107-4FEC-AEDC-1716B250A1EF}</a:tableStyleId>
              </a:tblPr>
              <a:tblGrid>
                <a:gridCol w="3929066">
                  <a:extLst>
                    <a:ext uri="{9D8B030D-6E8A-4147-A177-3AD203B41FA5}">
                      <a16:colId xmlns:a16="http://schemas.microsoft.com/office/drawing/2014/main" val="20000"/>
                    </a:ext>
                  </a:extLst>
                </a:gridCol>
                <a:gridCol w="2928934">
                  <a:extLst>
                    <a:ext uri="{9D8B030D-6E8A-4147-A177-3AD203B41FA5}">
                      <a16:colId xmlns:a16="http://schemas.microsoft.com/office/drawing/2014/main" val="20001"/>
                    </a:ext>
                  </a:extLst>
                </a:gridCol>
              </a:tblGrid>
              <a:tr h="299240">
                <a:tc gridSpan="2">
                  <a:txBody>
                    <a:bodyPr/>
                    <a:lstStyle/>
                    <a:p>
                      <a:pPr algn="ctr"/>
                      <a:r>
                        <a:rPr lang="nb-NO" sz="1400" b="1" dirty="0">
                          <a:solidFill>
                            <a:schemeClr val="bg1">
                              <a:lumMod val="65000"/>
                            </a:schemeClr>
                          </a:solidFill>
                          <a:latin typeface="Arial" pitchFamily="34" charset="0"/>
                          <a:cs typeface="Arial" pitchFamily="34" charset="0"/>
                        </a:rPr>
                        <a:t>BEFORE TAXI</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9240">
                <a:tc>
                  <a:txBody>
                    <a:bodyPr/>
                    <a:lstStyle/>
                    <a:p>
                      <a:pPr algn="l"/>
                      <a:r>
                        <a:rPr lang="nb-NO" sz="1400" b="1" dirty="0">
                          <a:solidFill>
                            <a:schemeClr val="bg1">
                              <a:lumMod val="65000"/>
                            </a:schemeClr>
                          </a:solidFill>
                          <a:latin typeface="Arial" pitchFamily="34" charset="0"/>
                          <a:cs typeface="Arial" pitchFamily="34" charset="0"/>
                        </a:rPr>
                        <a:t>ALTIMITER…………………………………………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SET</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9240">
                <a:tc>
                  <a:txBody>
                    <a:bodyPr/>
                    <a:lstStyle/>
                    <a:p>
                      <a:pPr algn="l"/>
                      <a:r>
                        <a:rPr lang="nb-NO" sz="1400" b="1" dirty="0">
                          <a:solidFill>
                            <a:schemeClr val="bg1">
                              <a:lumMod val="65000"/>
                            </a:schemeClr>
                          </a:solidFill>
                          <a:latin typeface="Arial" pitchFamily="34" charset="0"/>
                          <a:cs typeface="Arial" pitchFamily="34" charset="0"/>
                        </a:rPr>
                        <a:t>INS…………………………………………………..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NAV</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9240">
                <a:tc>
                  <a:txBody>
                    <a:bodyPr/>
                    <a:lstStyle/>
                    <a:p>
                      <a:pPr algn="l"/>
                      <a:r>
                        <a:rPr lang="nb-NO" sz="1400" b="1" dirty="0">
                          <a:solidFill>
                            <a:schemeClr val="bg1">
                              <a:lumMod val="65000"/>
                            </a:schemeClr>
                          </a:solidFill>
                          <a:latin typeface="Arial" pitchFamily="34" charset="0"/>
                          <a:cs typeface="Arial" pitchFamily="34" charset="0"/>
                        </a:rPr>
                        <a:t>TGP………………………………………………….</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STOWED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9240">
                <a:tc>
                  <a:txBody>
                    <a:bodyPr/>
                    <a:lstStyle/>
                    <a:p>
                      <a:pPr algn="l"/>
                      <a:r>
                        <a:rPr lang="nb-NO" sz="1400" b="1" dirty="0">
                          <a:solidFill>
                            <a:schemeClr val="bg1">
                              <a:lumMod val="65000"/>
                            </a:schemeClr>
                          </a:solidFill>
                          <a:latin typeface="Arial" pitchFamily="34" charset="0"/>
                          <a:cs typeface="Arial" pitchFamily="34" charset="0"/>
                        </a:rPr>
                        <a:t>MFD’S……………………………………………….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9240">
                <a:tc>
                  <a:txBody>
                    <a:bodyPr/>
                    <a:lstStyle/>
                    <a:p>
                      <a:pPr algn="l"/>
                      <a:r>
                        <a:rPr lang="nb-NO" sz="1400" b="1" dirty="0">
                          <a:solidFill>
                            <a:schemeClr val="bg1">
                              <a:lumMod val="65000"/>
                            </a:schemeClr>
                          </a:solidFill>
                          <a:latin typeface="Arial" pitchFamily="34" charset="0"/>
                          <a:cs typeface="Arial" pitchFamily="34" charset="0"/>
                        </a:rPr>
                        <a:t>GROUND CREW…………………………………..</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CLEAR</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9240">
                <a:tc>
                  <a:txBody>
                    <a:bodyPr/>
                    <a:lstStyle/>
                    <a:p>
                      <a:pPr algn="l"/>
                      <a:r>
                        <a:rPr lang="nb-NO" sz="1400" b="1" dirty="0">
                          <a:solidFill>
                            <a:schemeClr val="bg1">
                              <a:lumMod val="65000"/>
                            </a:schemeClr>
                          </a:solidFill>
                          <a:latin typeface="Arial" pitchFamily="34" charset="0"/>
                          <a:cs typeface="Arial" pitchFamily="34" charset="0"/>
                        </a:rPr>
                        <a:t>POSITION LIGHTS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STEADY</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9240">
                <a:tc>
                  <a:txBody>
                    <a:bodyPr/>
                    <a:lstStyle/>
                    <a:p>
                      <a:pPr algn="l"/>
                      <a:r>
                        <a:rPr lang="nb-NO" sz="1400" b="1" dirty="0">
                          <a:solidFill>
                            <a:schemeClr val="bg1">
                              <a:lumMod val="65000"/>
                            </a:schemeClr>
                          </a:solidFill>
                          <a:latin typeface="Arial" pitchFamily="34" charset="0"/>
                          <a:cs typeface="Arial" pitchFamily="34" charset="0"/>
                        </a:rPr>
                        <a:t>REPORT…………………………………………….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READY TAXI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9240">
                <a:tc>
                  <a:txBody>
                    <a:bodyPr/>
                    <a:lstStyle/>
                    <a:p>
                      <a:pPr algn="l"/>
                      <a:r>
                        <a:rPr lang="nb-NO" sz="1400" b="1" dirty="0">
                          <a:solidFill>
                            <a:schemeClr val="bg1">
                              <a:lumMod val="65000"/>
                            </a:schemeClr>
                          </a:solidFill>
                          <a:latin typeface="Arial" pitchFamily="34" charset="0"/>
                          <a:cs typeface="Arial" pitchFamily="34" charset="0"/>
                        </a:rPr>
                        <a:t>TAXI BRIEF (FLIGHT LEAD)…………………....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9240">
                <a:tc>
                  <a:txBody>
                    <a:bodyPr/>
                    <a:lstStyle/>
                    <a:p>
                      <a:pPr algn="l"/>
                      <a:r>
                        <a:rPr lang="nb-NO" sz="1400" b="1" dirty="0">
                          <a:solidFill>
                            <a:schemeClr val="bg1">
                              <a:lumMod val="65000"/>
                            </a:schemeClr>
                          </a:solidFill>
                          <a:latin typeface="Arial" pitchFamily="34" charset="0"/>
                          <a:cs typeface="Arial" pitchFamily="34" charset="0"/>
                        </a:rPr>
                        <a:t>NOSE WHEEL STEERING……………………….</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99240">
                <a:tc>
                  <a:txBody>
                    <a:bodyPr/>
                    <a:lstStyle/>
                    <a:p>
                      <a:pPr algn="l"/>
                      <a:r>
                        <a:rPr lang="nb-NO" sz="1400" b="1" dirty="0">
                          <a:solidFill>
                            <a:schemeClr val="bg1">
                              <a:lumMod val="65000"/>
                            </a:schemeClr>
                          </a:solidFill>
                          <a:latin typeface="Arial" pitchFamily="34" charset="0"/>
                          <a:cs typeface="Arial" pitchFamily="34" charset="0"/>
                        </a:rPr>
                        <a:t>TAXI</a:t>
                      </a:r>
                      <a:r>
                        <a:rPr lang="nb-NO" sz="1400" b="1" baseline="0" dirty="0">
                          <a:solidFill>
                            <a:schemeClr val="bg1">
                              <a:lumMod val="65000"/>
                            </a:schemeClr>
                          </a:solidFill>
                          <a:latin typeface="Arial" pitchFamily="34" charset="0"/>
                          <a:cs typeface="Arial" pitchFamily="34" charset="0"/>
                        </a:rPr>
                        <a:t> LIGHTS</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99240">
                <a:tc>
                  <a:txBody>
                    <a:bodyPr/>
                    <a:lstStyle/>
                    <a:p>
                      <a:pPr algn="l"/>
                      <a:r>
                        <a:rPr lang="nb-NO" sz="1400" b="1" dirty="0">
                          <a:solidFill>
                            <a:schemeClr val="bg1">
                              <a:lumMod val="65000"/>
                            </a:schemeClr>
                          </a:solidFill>
                          <a:latin typeface="Arial" pitchFamily="34" charset="0"/>
                          <a:cs typeface="Arial" pitchFamily="34" charset="0"/>
                        </a:rPr>
                        <a:t>BRAKES</a:t>
                      </a:r>
                      <a:r>
                        <a:rPr lang="nb-NO" sz="1400" b="1" baseline="0" dirty="0">
                          <a:solidFill>
                            <a:schemeClr val="bg1">
                              <a:lumMod val="65000"/>
                            </a:schemeClr>
                          </a:solidFill>
                          <a:latin typeface="Arial" pitchFamily="34" charset="0"/>
                          <a:cs typeface="Arial" pitchFamily="34" charset="0"/>
                        </a:rPr>
                        <a:t> …………………………………………...</a:t>
                      </a:r>
                      <a:endParaRPr lang="nb-NO" sz="1400" b="1" dirty="0">
                        <a:solidFill>
                          <a:schemeClr val="bg1">
                            <a:lumMod val="65000"/>
                          </a:schemeClr>
                        </a:solidFill>
                        <a:latin typeface="Arial" pitchFamily="34" charset="0"/>
                        <a:cs typeface="Arial" pitchFamily="34" charset="0"/>
                      </a:endParaRP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99240">
                <a:tc gridSpan="2">
                  <a:txBody>
                    <a:bodyPr/>
                    <a:lstStyle/>
                    <a:p>
                      <a:pPr algn="ctr"/>
                      <a:r>
                        <a:rPr lang="nb-NO" sz="1400" b="1" dirty="0">
                          <a:solidFill>
                            <a:schemeClr val="bg1">
                              <a:lumMod val="65000"/>
                            </a:schemeClr>
                          </a:solidFill>
                          <a:latin typeface="Arial" pitchFamily="34" charset="0"/>
                          <a:cs typeface="Arial" pitchFamily="34" charset="0"/>
                        </a:rPr>
                        <a:t>HOLD SHORT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99240">
                <a:tc>
                  <a:txBody>
                    <a:bodyPr/>
                    <a:lstStyle/>
                    <a:p>
                      <a:pPr algn="l"/>
                      <a:r>
                        <a:rPr lang="nb-NO" sz="1400" b="1" dirty="0">
                          <a:solidFill>
                            <a:schemeClr val="bg1">
                              <a:lumMod val="65000"/>
                            </a:schemeClr>
                          </a:solidFill>
                          <a:latin typeface="Arial" pitchFamily="34" charset="0"/>
                          <a:cs typeface="Arial" pitchFamily="34" charset="0"/>
                        </a:rPr>
                        <a:t>PROBE HEAT……………………………………...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99240">
                <a:tc>
                  <a:txBody>
                    <a:bodyPr/>
                    <a:lstStyle/>
                    <a:p>
                      <a:pPr algn="l"/>
                      <a:r>
                        <a:rPr lang="nb-NO" sz="1400" b="1" dirty="0">
                          <a:solidFill>
                            <a:schemeClr val="bg1">
                              <a:lumMod val="65000"/>
                            </a:schemeClr>
                          </a:solidFill>
                          <a:latin typeface="Arial" pitchFamily="34" charset="0"/>
                          <a:cs typeface="Arial" pitchFamily="34" charset="0"/>
                        </a:rPr>
                        <a:t>TRIM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AS REQ</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99240">
                <a:tc>
                  <a:txBody>
                    <a:bodyPr/>
                    <a:lstStyle/>
                    <a:p>
                      <a:pPr algn="l"/>
                      <a:r>
                        <a:rPr lang="nb-NO" sz="1400" b="1" dirty="0">
                          <a:solidFill>
                            <a:schemeClr val="bg1">
                              <a:lumMod val="65000"/>
                            </a:schemeClr>
                          </a:solidFill>
                          <a:latin typeface="Arial" pitchFamily="34" charset="0"/>
                          <a:cs typeface="Arial" pitchFamily="34" charset="0"/>
                        </a:rPr>
                        <a:t>IFF…………………………………………………...</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NORM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99240">
                <a:tc>
                  <a:txBody>
                    <a:bodyPr/>
                    <a:lstStyle/>
                    <a:p>
                      <a:pPr algn="l"/>
                      <a:r>
                        <a:rPr lang="nb-NO" sz="1400" b="1" dirty="0">
                          <a:solidFill>
                            <a:schemeClr val="bg1">
                              <a:lumMod val="65000"/>
                            </a:schemeClr>
                          </a:solidFill>
                          <a:latin typeface="Arial" pitchFamily="34" charset="0"/>
                          <a:cs typeface="Arial" pitchFamily="34" charset="0"/>
                        </a:rPr>
                        <a:t>ENGINE CONT…………………………………….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PRI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99240">
                <a:tc>
                  <a:txBody>
                    <a:bodyPr/>
                    <a:lstStyle/>
                    <a:p>
                      <a:pPr algn="l"/>
                      <a:r>
                        <a:rPr lang="nb-NO" sz="1400" b="1" dirty="0">
                          <a:solidFill>
                            <a:schemeClr val="bg1">
                              <a:lumMod val="65000"/>
                            </a:schemeClr>
                          </a:solidFill>
                          <a:latin typeface="Arial" pitchFamily="34" charset="0"/>
                          <a:cs typeface="Arial" pitchFamily="34" charset="0"/>
                        </a:rPr>
                        <a:t>SPEED BRAKE……………………………………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CLOSED</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99240">
                <a:tc>
                  <a:txBody>
                    <a:bodyPr/>
                    <a:lstStyle/>
                    <a:p>
                      <a:pPr algn="l"/>
                      <a:r>
                        <a:rPr lang="nb-NO" sz="1400" b="1" dirty="0">
                          <a:solidFill>
                            <a:schemeClr val="bg1">
                              <a:lumMod val="65000"/>
                            </a:schemeClr>
                          </a:solidFill>
                          <a:latin typeface="Arial" pitchFamily="34" charset="0"/>
                          <a:cs typeface="Arial" pitchFamily="34" charset="0"/>
                        </a:rPr>
                        <a:t>EJECTION SEAT………………………………….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ARM</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99240">
                <a:tc>
                  <a:txBody>
                    <a:bodyPr/>
                    <a:lstStyle/>
                    <a:p>
                      <a:pPr algn="l"/>
                      <a:r>
                        <a:rPr lang="nb-NO" sz="1400" b="1" dirty="0">
                          <a:solidFill>
                            <a:schemeClr val="bg1">
                              <a:lumMod val="65000"/>
                            </a:schemeClr>
                          </a:solidFill>
                          <a:latin typeface="Arial" pitchFamily="34" charset="0"/>
                          <a:cs typeface="Arial" pitchFamily="34" charset="0"/>
                        </a:rPr>
                        <a:t>TACAN ……………………………………………..</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99240">
                <a:tc>
                  <a:txBody>
                    <a:bodyPr/>
                    <a:lstStyle/>
                    <a:p>
                      <a:pPr algn="l"/>
                      <a:r>
                        <a:rPr lang="nb-NO" sz="1400" b="1" dirty="0">
                          <a:solidFill>
                            <a:schemeClr val="bg1">
                              <a:lumMod val="65000"/>
                            </a:schemeClr>
                          </a:solidFill>
                          <a:latin typeface="Arial" pitchFamily="34" charset="0"/>
                          <a:cs typeface="Arial" pitchFamily="34" charset="0"/>
                        </a:rPr>
                        <a:t>RADAR ALTIMITER………………………………</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99240">
                <a:tc>
                  <a:txBody>
                    <a:bodyPr/>
                    <a:lstStyle/>
                    <a:p>
                      <a:pPr algn="l"/>
                      <a:r>
                        <a:rPr lang="nb-NO" sz="1400" b="1" dirty="0">
                          <a:solidFill>
                            <a:schemeClr val="bg1">
                              <a:lumMod val="65000"/>
                            </a:schemeClr>
                          </a:solidFill>
                          <a:latin typeface="Arial" pitchFamily="34" charset="0"/>
                          <a:cs typeface="Arial" pitchFamily="34" charset="0"/>
                        </a:rPr>
                        <a:t>EXTERNAL TANKS……………………………….</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VERIFY FEEDING</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99240">
                <a:tc>
                  <a:txBody>
                    <a:bodyPr/>
                    <a:lstStyle/>
                    <a:p>
                      <a:pPr algn="l"/>
                      <a:r>
                        <a:rPr lang="nb-NO" sz="1400" b="1" dirty="0">
                          <a:solidFill>
                            <a:schemeClr val="bg1">
                              <a:lumMod val="65000"/>
                            </a:schemeClr>
                          </a:solidFill>
                          <a:latin typeface="Arial" pitchFamily="34" charset="0"/>
                          <a:cs typeface="Arial" pitchFamily="34" charset="0"/>
                        </a:rPr>
                        <a:t>FLIGHT CONTROL……………………………….</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FREE</a:t>
                      </a:r>
                      <a:r>
                        <a:rPr lang="nb-NO" sz="1400" b="1" baseline="0" dirty="0">
                          <a:solidFill>
                            <a:schemeClr val="bg1">
                              <a:lumMod val="65000"/>
                            </a:schemeClr>
                          </a:solidFill>
                          <a:latin typeface="Arial" pitchFamily="34" charset="0"/>
                          <a:cs typeface="Arial" pitchFamily="34" charset="0"/>
                        </a:rPr>
                        <a:t> &amp; CLEAR</a:t>
                      </a:r>
                      <a:endParaRPr lang="nb-NO" sz="1400" b="1" dirty="0">
                        <a:solidFill>
                          <a:schemeClr val="bg1">
                            <a:lumMod val="65000"/>
                          </a:schemeClr>
                        </a:solidFill>
                        <a:latin typeface="Arial" pitchFamily="34" charset="0"/>
                        <a:cs typeface="Arial" pitchFamily="34" charset="0"/>
                      </a:endParaRP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99240">
                <a:tc>
                  <a:txBody>
                    <a:bodyPr/>
                    <a:lstStyle/>
                    <a:p>
                      <a:pPr algn="l"/>
                      <a:r>
                        <a:rPr lang="nb-NO" sz="1400" b="1" dirty="0">
                          <a:solidFill>
                            <a:schemeClr val="bg1">
                              <a:lumMod val="65000"/>
                            </a:schemeClr>
                          </a:solidFill>
                          <a:latin typeface="Arial" pitchFamily="34" charset="0"/>
                          <a:cs typeface="Arial" pitchFamily="34" charset="0"/>
                        </a:rPr>
                        <a:t>OIL PRESSURE……………………………………</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CHECK PSI</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299240">
                <a:tc>
                  <a:txBody>
                    <a:bodyPr/>
                    <a:lstStyle/>
                    <a:p>
                      <a:pPr algn="l"/>
                      <a:r>
                        <a:rPr lang="nb-NO" sz="1400" b="1" dirty="0">
                          <a:solidFill>
                            <a:schemeClr val="bg1">
                              <a:lumMod val="65000"/>
                            </a:schemeClr>
                          </a:solidFill>
                          <a:latin typeface="Arial" pitchFamily="34" charset="0"/>
                          <a:cs typeface="Arial" pitchFamily="34" charset="0"/>
                        </a:rPr>
                        <a:t>TAKE OFF BRIEF (FLIGHT LEAD)……………..</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COMPLETE</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299240">
                <a:tc>
                  <a:txBody>
                    <a:bodyPr/>
                    <a:lstStyle/>
                    <a:p>
                      <a:pPr algn="l"/>
                      <a:r>
                        <a:rPr lang="nb-NO" sz="1400" b="1" dirty="0">
                          <a:solidFill>
                            <a:schemeClr val="bg1">
                              <a:lumMod val="65000"/>
                            </a:schemeClr>
                          </a:solidFill>
                          <a:latin typeface="Arial" pitchFamily="34" charset="0"/>
                          <a:cs typeface="Arial" pitchFamily="34" charset="0"/>
                        </a:rPr>
                        <a:t>ANTI COLLISION &amp; LANDING LIGHT</a:t>
                      </a:r>
                    </a:p>
                  </a:txBody>
                  <a:tcPr marL="108000" marR="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ON (LINE UP)</a:t>
                      </a:r>
                    </a:p>
                  </a:txBody>
                  <a:tcPr marL="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21926</TotalTime>
  <Words>6874</Words>
  <Application>Microsoft Office PowerPoint</Application>
  <PresentationFormat>Skjermfremvisning (4:3)</PresentationFormat>
  <Paragraphs>3945</Paragraphs>
  <Slides>51</Slides>
  <Notes>2</Notes>
  <HiddenSlides>21</HiddenSlides>
  <MMClips>0</MMClips>
  <ScaleCrop>false</ScaleCrop>
  <HeadingPairs>
    <vt:vector size="6" baseType="variant">
      <vt:variant>
        <vt:lpstr>Brukte skrifter</vt:lpstr>
      </vt:variant>
      <vt:variant>
        <vt:i4>2</vt:i4>
      </vt:variant>
      <vt:variant>
        <vt:lpstr>Tema</vt:lpstr>
      </vt:variant>
      <vt:variant>
        <vt:i4>1</vt:i4>
      </vt:variant>
      <vt:variant>
        <vt:lpstr>Lysbildetitler</vt:lpstr>
      </vt:variant>
      <vt:variant>
        <vt:i4>51</vt:i4>
      </vt:variant>
    </vt:vector>
  </HeadingPairs>
  <TitlesOfParts>
    <vt:vector size="54" baseType="lpstr">
      <vt:lpstr>Arial</vt:lpstr>
      <vt:lpstr>Calibri</vt:lpstr>
      <vt:lpstr>Kontortema</vt:lpstr>
      <vt:lpstr>  In-Flight Guide </vt:lpstr>
      <vt:lpstr>Authentication table: AET-100</vt:lpstr>
      <vt:lpstr>Check-list: Verify Cockpit</vt:lpstr>
      <vt:lpstr>STARTUP 1 / 4</vt:lpstr>
      <vt:lpstr>STARTUP 2 / 5</vt:lpstr>
      <vt:lpstr>STARTUP 3 / 5</vt:lpstr>
      <vt:lpstr>STARTUP 2 / 4</vt:lpstr>
      <vt:lpstr>STARTUP 3 / 4</vt:lpstr>
      <vt:lpstr>STARTUP 4 / 4</vt:lpstr>
      <vt:lpstr>NORMAL OPERATIONS</vt:lpstr>
      <vt:lpstr>COMBAT OPERATIONS</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ATRM v1.0</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Formations</vt:lpstr>
      <vt:lpstr>Turns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Nakken, Frode Dragnes</cp:lastModifiedBy>
  <cp:revision>204</cp:revision>
  <dcterms:created xsi:type="dcterms:W3CDTF">2016-12-27T12:53:12Z</dcterms:created>
  <dcterms:modified xsi:type="dcterms:W3CDTF">2019-12-13T14:36:14Z</dcterms:modified>
</cp:coreProperties>
</file>