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43"/>
  </p:notesMasterIdLst>
  <p:sldIdLst>
    <p:sldId id="25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88" r:id="rId36"/>
    <p:sldId id="290" r:id="rId37"/>
    <p:sldId id="291" r:id="rId38"/>
    <p:sldId id="294" r:id="rId39"/>
    <p:sldId id="295" r:id="rId40"/>
    <p:sldId id="292" r:id="rId41"/>
    <p:sldId id="293" r:id="rId42"/>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F682C63-6876-4BD0-A873-0925825D0132}">
          <p14:sldIdLst>
            <p14:sldId id="256"/>
            <p14:sldId id="257"/>
          </p14:sldIdLst>
        </p14:section>
        <p14:section name="Principles of Flight" id="{328B9732-5576-4998-8DAC-FA018CDC85EB}">
          <p14:sldIdLst>
            <p14:sldId id="258"/>
            <p14:sldId id="260"/>
            <p14:sldId id="261"/>
            <p14:sldId id="262"/>
            <p14:sldId id="263"/>
            <p14:sldId id="264"/>
            <p14:sldId id="265"/>
          </p14:sldIdLst>
        </p14:section>
        <p14:section name="The Circuit" id="{C6A0A51D-9D0E-42FF-95A5-683FF121A573}">
          <p14:sldIdLst>
            <p14:sldId id="266"/>
            <p14:sldId id="267"/>
            <p14:sldId id="268"/>
            <p14:sldId id="269"/>
            <p14:sldId id="270"/>
            <p14:sldId id="271"/>
            <p14:sldId id="272"/>
          </p14:sldIdLst>
        </p14:section>
        <p14:section name="Taking Off" id="{6BB3EBBF-8495-4528-A8DC-730F234CABCD}">
          <p14:sldIdLst>
            <p14:sldId id="273"/>
            <p14:sldId id="274"/>
            <p14:sldId id="275"/>
            <p14:sldId id="276"/>
            <p14:sldId id="277"/>
            <p14:sldId id="278"/>
          </p14:sldIdLst>
        </p14:section>
        <p14:section name="Basic Manoeuvres" id="{5FC6B172-AA98-4BF2-AD80-C7092F7DAB4D}">
          <p14:sldIdLst>
            <p14:sldId id="279"/>
            <p14:sldId id="280"/>
            <p14:sldId id="281"/>
            <p14:sldId id="282"/>
            <p14:sldId id="283"/>
            <p14:sldId id="284"/>
            <p14:sldId id="285"/>
            <p14:sldId id="286"/>
          </p14:sldIdLst>
        </p14:section>
        <p14:section name="Landing" id="{A0D4A70D-051B-4ED2-8537-1E41A48D4626}">
          <p14:sldIdLst>
            <p14:sldId id="287"/>
            <p14:sldId id="289"/>
            <p14:sldId id="288"/>
            <p14:sldId id="290"/>
            <p14:sldId id="291"/>
            <p14:sldId id="294"/>
            <p14:sldId id="295"/>
            <p14:sldId id="292"/>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1BA76-4189-4745-8F3B-C988542B9CC1}" v="35" dt="2020-09-26T14:57:40.052"/>
    <p1510:client id="{E93054AD-10A9-4843-AFF1-99DF7BB257C6}" v="14" dt="2020-09-26T17:00:23.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129" d="100"/>
          <a:sy n="129" d="100"/>
        </p:scale>
        <p:origin x="222" y="7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E93054AD-10A9-4843-AFF1-99DF7BB257C6}"/>
    <pc:docChg chg="undo custSel addSld modSld sldOrd addSection delSection modSection">
      <pc:chgData name="Adam Arkley" userId="d399d8a812f0f754" providerId="LiveId" clId="{E93054AD-10A9-4843-AFF1-99DF7BB257C6}" dt="2020-09-26T17:30:21.785" v="7354" actId="20577"/>
      <pc:docMkLst>
        <pc:docMk/>
      </pc:docMkLst>
      <pc:sldChg chg="modSp mod">
        <pc:chgData name="Adam Arkley" userId="d399d8a812f0f754" providerId="LiveId" clId="{E93054AD-10A9-4843-AFF1-99DF7BB257C6}" dt="2020-09-26T17:30:21.785" v="7354" actId="20577"/>
        <pc:sldMkLst>
          <pc:docMk/>
          <pc:sldMk cId="2701037055" sldId="256"/>
        </pc:sldMkLst>
        <pc:spChg chg="mod">
          <ac:chgData name="Adam Arkley" userId="d399d8a812f0f754" providerId="LiveId" clId="{E93054AD-10A9-4843-AFF1-99DF7BB257C6}" dt="2020-09-26T17:30:21.785" v="7354" actId="20577"/>
          <ac:spMkLst>
            <pc:docMk/>
            <pc:sldMk cId="2701037055" sldId="256"/>
            <ac:spMk id="2" creationId="{B85CA9A3-4DC8-45AC-92F2-BEE16ECE63EB}"/>
          </ac:spMkLst>
        </pc:spChg>
        <pc:spChg chg="mod">
          <ac:chgData name="Adam Arkley" userId="d399d8a812f0f754" providerId="LiveId" clId="{E93054AD-10A9-4843-AFF1-99DF7BB257C6}" dt="2020-09-26T17:02:07.794" v="7349" actId="20577"/>
          <ac:spMkLst>
            <pc:docMk/>
            <pc:sldMk cId="2701037055" sldId="256"/>
            <ac:spMk id="4" creationId="{0F370610-8E27-43C6-88E0-34FB0AF38598}"/>
          </ac:spMkLst>
        </pc:spChg>
        <pc:spChg chg="mod">
          <ac:chgData name="Adam Arkley" userId="d399d8a812f0f754" providerId="LiveId" clId="{E93054AD-10A9-4843-AFF1-99DF7BB257C6}" dt="2020-09-26T17:02:09.730" v="7351" actId="20577"/>
          <ac:spMkLst>
            <pc:docMk/>
            <pc:sldMk cId="2701037055" sldId="256"/>
            <ac:spMk id="6" creationId="{424E565A-5570-49BD-91D8-FCEE7A8CF147}"/>
          </ac:spMkLst>
        </pc:spChg>
      </pc:sldChg>
      <pc:sldChg chg="modSp mod">
        <pc:chgData name="Adam Arkley" userId="d399d8a812f0f754" providerId="LiveId" clId="{E93054AD-10A9-4843-AFF1-99DF7BB257C6}" dt="2020-09-26T16:30:37.121" v="3671" actId="6549"/>
        <pc:sldMkLst>
          <pc:docMk/>
          <pc:sldMk cId="591849276" sldId="257"/>
        </pc:sldMkLst>
        <pc:spChg chg="mod">
          <ac:chgData name="Adam Arkley" userId="d399d8a812f0f754" providerId="LiveId" clId="{E93054AD-10A9-4843-AFF1-99DF7BB257C6}" dt="2020-09-26T16:30:37.121" v="3671" actId="6549"/>
          <ac:spMkLst>
            <pc:docMk/>
            <pc:sldMk cId="591849276" sldId="257"/>
            <ac:spMk id="8" creationId="{BE0E3DF2-7D61-4E65-B9C8-8C8786AC82BB}"/>
          </ac:spMkLst>
        </pc:spChg>
      </pc:sldChg>
      <pc:sldChg chg="addSp modSp mod">
        <pc:chgData name="Adam Arkley" userId="d399d8a812f0f754" providerId="LiveId" clId="{E93054AD-10A9-4843-AFF1-99DF7BB257C6}" dt="2020-09-26T16:10:13.222" v="387" actId="1076"/>
        <pc:sldMkLst>
          <pc:docMk/>
          <pc:sldMk cId="842297462" sldId="280"/>
        </pc:sldMkLst>
        <pc:spChg chg="mod">
          <ac:chgData name="Adam Arkley" userId="d399d8a812f0f754" providerId="LiveId" clId="{E93054AD-10A9-4843-AFF1-99DF7BB257C6}" dt="2020-09-26T16:10:10.043" v="385" actId="14100"/>
          <ac:spMkLst>
            <pc:docMk/>
            <pc:sldMk cId="842297462" sldId="280"/>
            <ac:spMk id="7" creationId="{81C08BC2-19A8-464B-A2C7-FE134A960E49}"/>
          </ac:spMkLst>
        </pc:spChg>
        <pc:picChg chg="add mod">
          <ac:chgData name="Adam Arkley" userId="d399d8a812f0f754" providerId="LiveId" clId="{E93054AD-10A9-4843-AFF1-99DF7BB257C6}" dt="2020-09-26T16:10:13.222" v="387" actId="1076"/>
          <ac:picMkLst>
            <pc:docMk/>
            <pc:sldMk cId="842297462" sldId="280"/>
            <ac:picMk id="3" creationId="{D9F2B9E1-D7E9-4CCE-AAD9-EEA633C47420}"/>
          </ac:picMkLst>
        </pc:picChg>
      </pc:sldChg>
      <pc:sldChg chg="addSp modSp add mod ord">
        <pc:chgData name="Adam Arkley" userId="d399d8a812f0f754" providerId="LiveId" clId="{E93054AD-10A9-4843-AFF1-99DF7BB257C6}" dt="2020-09-26T16:12:13.880" v="837" actId="20577"/>
        <pc:sldMkLst>
          <pc:docMk/>
          <pc:sldMk cId="1894822069" sldId="281"/>
        </pc:sldMkLst>
        <pc:spChg chg="mod">
          <ac:chgData name="Adam Arkley" userId="d399d8a812f0f754" providerId="LiveId" clId="{E93054AD-10A9-4843-AFF1-99DF7BB257C6}" dt="2020-09-26T16:10:21.208" v="395" actId="20577"/>
          <ac:spMkLst>
            <pc:docMk/>
            <pc:sldMk cId="1894822069" sldId="281"/>
            <ac:spMk id="6" creationId="{C5372D0A-E260-4F85-BA5F-02B997435337}"/>
          </ac:spMkLst>
        </pc:spChg>
        <pc:spChg chg="mod">
          <ac:chgData name="Adam Arkley" userId="d399d8a812f0f754" providerId="LiveId" clId="{E93054AD-10A9-4843-AFF1-99DF7BB257C6}" dt="2020-09-26T16:12:13.880" v="837" actId="20577"/>
          <ac:spMkLst>
            <pc:docMk/>
            <pc:sldMk cId="1894822069" sldId="281"/>
            <ac:spMk id="7" creationId="{81C08BC2-19A8-464B-A2C7-FE134A960E49}"/>
          </ac:spMkLst>
        </pc:spChg>
        <pc:picChg chg="add mod">
          <ac:chgData name="Adam Arkley" userId="d399d8a812f0f754" providerId="LiveId" clId="{E93054AD-10A9-4843-AFF1-99DF7BB257C6}" dt="2020-09-26T16:11:53.379" v="665" actId="1076"/>
          <ac:picMkLst>
            <pc:docMk/>
            <pc:sldMk cId="1894822069" sldId="281"/>
            <ac:picMk id="3" creationId="{98E18573-2B0F-4E91-BC70-DF42EFD70566}"/>
          </ac:picMkLst>
        </pc:picChg>
      </pc:sldChg>
      <pc:sldChg chg="addSp delSp modSp add mod">
        <pc:chgData name="Adam Arkley" userId="d399d8a812f0f754" providerId="LiveId" clId="{E93054AD-10A9-4843-AFF1-99DF7BB257C6}" dt="2020-09-26T16:15:20.129" v="1224" actId="20577"/>
        <pc:sldMkLst>
          <pc:docMk/>
          <pc:sldMk cId="862832244" sldId="282"/>
        </pc:sldMkLst>
        <pc:spChg chg="mod">
          <ac:chgData name="Adam Arkley" userId="d399d8a812f0f754" providerId="LiveId" clId="{E93054AD-10A9-4843-AFF1-99DF7BB257C6}" dt="2020-09-26T16:15:20.129" v="1224" actId="20577"/>
          <ac:spMkLst>
            <pc:docMk/>
            <pc:sldMk cId="862832244" sldId="282"/>
            <ac:spMk id="7" creationId="{81C08BC2-19A8-464B-A2C7-FE134A960E49}"/>
          </ac:spMkLst>
        </pc:spChg>
        <pc:picChg chg="del">
          <ac:chgData name="Adam Arkley" userId="d399d8a812f0f754" providerId="LiveId" clId="{E93054AD-10A9-4843-AFF1-99DF7BB257C6}" dt="2020-09-26T16:14:26.543" v="839" actId="478"/>
          <ac:picMkLst>
            <pc:docMk/>
            <pc:sldMk cId="862832244" sldId="282"/>
            <ac:picMk id="3" creationId="{98E18573-2B0F-4E91-BC70-DF42EFD70566}"/>
          </ac:picMkLst>
        </pc:picChg>
        <pc:picChg chg="add mod">
          <ac:chgData name="Adam Arkley" userId="d399d8a812f0f754" providerId="LiveId" clId="{E93054AD-10A9-4843-AFF1-99DF7BB257C6}" dt="2020-09-26T16:14:32.523" v="842" actId="1076"/>
          <ac:picMkLst>
            <pc:docMk/>
            <pc:sldMk cId="862832244" sldId="282"/>
            <ac:picMk id="4" creationId="{43970568-6A7E-4DAB-BDB0-3B04E33C477A}"/>
          </ac:picMkLst>
        </pc:picChg>
      </pc:sldChg>
      <pc:sldChg chg="modSp add mod ord">
        <pc:chgData name="Adam Arkley" userId="d399d8a812f0f754" providerId="LiveId" clId="{E93054AD-10A9-4843-AFF1-99DF7BB257C6}" dt="2020-09-26T16:18:51.925" v="2118" actId="20577"/>
        <pc:sldMkLst>
          <pc:docMk/>
          <pc:sldMk cId="3477152732" sldId="283"/>
        </pc:sldMkLst>
        <pc:spChg chg="mod">
          <ac:chgData name="Adam Arkley" userId="d399d8a812f0f754" providerId="LiveId" clId="{E93054AD-10A9-4843-AFF1-99DF7BB257C6}" dt="2020-09-26T16:15:29.887" v="1233" actId="20577"/>
          <ac:spMkLst>
            <pc:docMk/>
            <pc:sldMk cId="3477152732" sldId="283"/>
            <ac:spMk id="6" creationId="{C5372D0A-E260-4F85-BA5F-02B997435337}"/>
          </ac:spMkLst>
        </pc:spChg>
        <pc:spChg chg="mod">
          <ac:chgData name="Adam Arkley" userId="d399d8a812f0f754" providerId="LiveId" clId="{E93054AD-10A9-4843-AFF1-99DF7BB257C6}" dt="2020-09-26T16:18:51.925" v="2118" actId="20577"/>
          <ac:spMkLst>
            <pc:docMk/>
            <pc:sldMk cId="3477152732" sldId="283"/>
            <ac:spMk id="7" creationId="{81C08BC2-19A8-464B-A2C7-FE134A960E49}"/>
          </ac:spMkLst>
        </pc:spChg>
      </pc:sldChg>
      <pc:sldChg chg="modSp add mod">
        <pc:chgData name="Adam Arkley" userId="d399d8a812f0f754" providerId="LiveId" clId="{E93054AD-10A9-4843-AFF1-99DF7BB257C6}" dt="2020-09-26T16:26:24.981" v="3059" actId="20577"/>
        <pc:sldMkLst>
          <pc:docMk/>
          <pc:sldMk cId="383464206" sldId="284"/>
        </pc:sldMkLst>
        <pc:spChg chg="mod">
          <ac:chgData name="Adam Arkley" userId="d399d8a812f0f754" providerId="LiveId" clId="{E93054AD-10A9-4843-AFF1-99DF7BB257C6}" dt="2020-09-26T16:19:47.707" v="2129" actId="20577"/>
          <ac:spMkLst>
            <pc:docMk/>
            <pc:sldMk cId="383464206" sldId="284"/>
            <ac:spMk id="6" creationId="{C5372D0A-E260-4F85-BA5F-02B997435337}"/>
          </ac:spMkLst>
        </pc:spChg>
        <pc:spChg chg="mod">
          <ac:chgData name="Adam Arkley" userId="d399d8a812f0f754" providerId="LiveId" clId="{E93054AD-10A9-4843-AFF1-99DF7BB257C6}" dt="2020-09-26T16:26:24.981" v="3059" actId="20577"/>
          <ac:spMkLst>
            <pc:docMk/>
            <pc:sldMk cId="383464206" sldId="284"/>
            <ac:spMk id="7" creationId="{81C08BC2-19A8-464B-A2C7-FE134A960E49}"/>
          </ac:spMkLst>
        </pc:spChg>
      </pc:sldChg>
      <pc:sldChg chg="addSp modSp add mod ord">
        <pc:chgData name="Adam Arkley" userId="d399d8a812f0f754" providerId="LiveId" clId="{E93054AD-10A9-4843-AFF1-99DF7BB257C6}" dt="2020-09-26T16:23:55.895" v="2641"/>
        <pc:sldMkLst>
          <pc:docMk/>
          <pc:sldMk cId="41099643" sldId="285"/>
        </pc:sldMkLst>
        <pc:spChg chg="mod">
          <ac:chgData name="Adam Arkley" userId="d399d8a812f0f754" providerId="LiveId" clId="{E93054AD-10A9-4843-AFF1-99DF7BB257C6}" dt="2020-09-26T16:21:09.288" v="2147" actId="20577"/>
          <ac:spMkLst>
            <pc:docMk/>
            <pc:sldMk cId="41099643" sldId="285"/>
            <ac:spMk id="6" creationId="{C5372D0A-E260-4F85-BA5F-02B997435337}"/>
          </ac:spMkLst>
        </pc:spChg>
        <pc:spChg chg="mod">
          <ac:chgData name="Adam Arkley" userId="d399d8a812f0f754" providerId="LiveId" clId="{E93054AD-10A9-4843-AFF1-99DF7BB257C6}" dt="2020-09-26T16:22:00.483" v="2517" actId="20577"/>
          <ac:spMkLst>
            <pc:docMk/>
            <pc:sldMk cId="41099643" sldId="285"/>
            <ac:spMk id="7" creationId="{81C08BC2-19A8-464B-A2C7-FE134A960E49}"/>
          </ac:spMkLst>
        </pc:spChg>
        <pc:graphicFrameChg chg="add mod modGraphic">
          <ac:chgData name="Adam Arkley" userId="d399d8a812f0f754" providerId="LiveId" clId="{E93054AD-10A9-4843-AFF1-99DF7BB257C6}" dt="2020-09-26T16:23:52.736" v="2639" actId="1076"/>
          <ac:graphicFrameMkLst>
            <pc:docMk/>
            <pc:sldMk cId="41099643" sldId="285"/>
            <ac:graphicFrameMk id="2" creationId="{4F625300-029E-4D4D-A08F-445DE3795F69}"/>
          </ac:graphicFrameMkLst>
        </pc:graphicFrameChg>
      </pc:sldChg>
      <pc:sldChg chg="modSp add mod ord">
        <pc:chgData name="Adam Arkley" userId="d399d8a812f0f754" providerId="LiveId" clId="{E93054AD-10A9-4843-AFF1-99DF7BB257C6}" dt="2020-09-26T16:29:27.551" v="3670" actId="20577"/>
        <pc:sldMkLst>
          <pc:docMk/>
          <pc:sldMk cId="2213527629" sldId="286"/>
        </pc:sldMkLst>
        <pc:spChg chg="mod">
          <ac:chgData name="Adam Arkley" userId="d399d8a812f0f754" providerId="LiveId" clId="{E93054AD-10A9-4843-AFF1-99DF7BB257C6}" dt="2020-09-26T16:26:45.663" v="3096" actId="20577"/>
          <ac:spMkLst>
            <pc:docMk/>
            <pc:sldMk cId="2213527629" sldId="286"/>
            <ac:spMk id="6" creationId="{C5372D0A-E260-4F85-BA5F-02B997435337}"/>
          </ac:spMkLst>
        </pc:spChg>
        <pc:spChg chg="mod">
          <ac:chgData name="Adam Arkley" userId="d399d8a812f0f754" providerId="LiveId" clId="{E93054AD-10A9-4843-AFF1-99DF7BB257C6}" dt="2020-09-26T16:29:27.551" v="3670" actId="20577"/>
          <ac:spMkLst>
            <pc:docMk/>
            <pc:sldMk cId="2213527629" sldId="286"/>
            <ac:spMk id="7" creationId="{81C08BC2-19A8-464B-A2C7-FE134A960E49}"/>
          </ac:spMkLst>
        </pc:spChg>
      </pc:sldChg>
      <pc:sldChg chg="modSp add mod ord">
        <pc:chgData name="Adam Arkley" userId="d399d8a812f0f754" providerId="LiveId" clId="{E93054AD-10A9-4843-AFF1-99DF7BB257C6}" dt="2020-09-26T16:33:54.715" v="3751" actId="20577"/>
        <pc:sldMkLst>
          <pc:docMk/>
          <pc:sldMk cId="1966687124" sldId="287"/>
        </pc:sldMkLst>
        <pc:spChg chg="mod">
          <ac:chgData name="Adam Arkley" userId="d399d8a812f0f754" providerId="LiveId" clId="{E93054AD-10A9-4843-AFF1-99DF7BB257C6}" dt="2020-09-26T16:30:52.926" v="3683" actId="20577"/>
          <ac:spMkLst>
            <pc:docMk/>
            <pc:sldMk cId="1966687124" sldId="287"/>
            <ac:spMk id="7" creationId="{264D352A-6490-4480-892C-323D5009DE9E}"/>
          </ac:spMkLst>
        </pc:spChg>
        <pc:spChg chg="mod">
          <ac:chgData name="Adam Arkley" userId="d399d8a812f0f754" providerId="LiveId" clId="{E93054AD-10A9-4843-AFF1-99DF7BB257C6}" dt="2020-09-26T16:33:54.715" v="3751" actId="20577"/>
          <ac:spMkLst>
            <pc:docMk/>
            <pc:sldMk cId="1966687124" sldId="287"/>
            <ac:spMk id="8" creationId="{BE0E3DF2-7D61-4E65-B9C8-8C8786AC82BB}"/>
          </ac:spMkLst>
        </pc:spChg>
      </pc:sldChg>
      <pc:sldChg chg="modSp add mod ord">
        <pc:chgData name="Adam Arkley" userId="d399d8a812f0f754" providerId="LiveId" clId="{E93054AD-10A9-4843-AFF1-99DF7BB257C6}" dt="2020-09-26T16:46:33.777" v="4813" actId="20577"/>
        <pc:sldMkLst>
          <pc:docMk/>
          <pc:sldMk cId="424534578" sldId="288"/>
        </pc:sldMkLst>
        <pc:spChg chg="mod">
          <ac:chgData name="Adam Arkley" userId="d399d8a812f0f754" providerId="LiveId" clId="{E93054AD-10A9-4843-AFF1-99DF7BB257C6}" dt="2020-09-26T16:45:46.271" v="4560" actId="20577"/>
          <ac:spMkLst>
            <pc:docMk/>
            <pc:sldMk cId="424534578" sldId="288"/>
            <ac:spMk id="6" creationId="{C5372D0A-E260-4F85-BA5F-02B997435337}"/>
          </ac:spMkLst>
        </pc:spChg>
        <pc:spChg chg="mod">
          <ac:chgData name="Adam Arkley" userId="d399d8a812f0f754" providerId="LiveId" clId="{E93054AD-10A9-4843-AFF1-99DF7BB257C6}" dt="2020-09-26T16:46:33.777" v="4813" actId="20577"/>
          <ac:spMkLst>
            <pc:docMk/>
            <pc:sldMk cId="424534578" sldId="288"/>
            <ac:spMk id="7" creationId="{81C08BC2-19A8-464B-A2C7-FE134A960E49}"/>
          </ac:spMkLst>
        </pc:spChg>
      </pc:sldChg>
      <pc:sldChg chg="modSp add mod ord">
        <pc:chgData name="Adam Arkley" userId="d399d8a812f0f754" providerId="LiveId" clId="{E93054AD-10A9-4843-AFF1-99DF7BB257C6}" dt="2020-09-26T16:45:35.606" v="4523"/>
        <pc:sldMkLst>
          <pc:docMk/>
          <pc:sldMk cId="3942793224" sldId="289"/>
        </pc:sldMkLst>
        <pc:spChg chg="mod">
          <ac:chgData name="Adam Arkley" userId="d399d8a812f0f754" providerId="LiveId" clId="{E93054AD-10A9-4843-AFF1-99DF7BB257C6}" dt="2020-09-26T16:45:34.612" v="4521"/>
          <ac:spMkLst>
            <pc:docMk/>
            <pc:sldMk cId="3942793224" sldId="289"/>
            <ac:spMk id="7" creationId="{81C08BC2-19A8-464B-A2C7-FE134A960E49}"/>
          </ac:spMkLst>
        </pc:spChg>
      </pc:sldChg>
      <pc:sldChg chg="addSp delSp modSp add mod">
        <pc:chgData name="Adam Arkley" userId="d399d8a812f0f754" providerId="LiveId" clId="{E93054AD-10A9-4843-AFF1-99DF7BB257C6}" dt="2020-09-26T16:54:09.396" v="5354" actId="255"/>
        <pc:sldMkLst>
          <pc:docMk/>
          <pc:sldMk cId="1298131675" sldId="290"/>
        </pc:sldMkLst>
        <pc:spChg chg="mod">
          <ac:chgData name="Adam Arkley" userId="d399d8a812f0f754" providerId="LiveId" clId="{E93054AD-10A9-4843-AFF1-99DF7BB257C6}" dt="2020-09-26T16:46:55.970" v="4821" actId="20577"/>
          <ac:spMkLst>
            <pc:docMk/>
            <pc:sldMk cId="1298131675" sldId="290"/>
            <ac:spMk id="6" creationId="{C5372D0A-E260-4F85-BA5F-02B997435337}"/>
          </ac:spMkLst>
        </pc:spChg>
        <pc:spChg chg="mod">
          <ac:chgData name="Adam Arkley" userId="d399d8a812f0f754" providerId="LiveId" clId="{E93054AD-10A9-4843-AFF1-99DF7BB257C6}" dt="2020-09-26T16:54:09.396" v="5354" actId="255"/>
          <ac:spMkLst>
            <pc:docMk/>
            <pc:sldMk cId="1298131675" sldId="290"/>
            <ac:spMk id="7" creationId="{81C08BC2-19A8-464B-A2C7-FE134A960E49}"/>
          </ac:spMkLst>
        </pc:spChg>
        <pc:picChg chg="add del mod">
          <ac:chgData name="Adam Arkley" userId="d399d8a812f0f754" providerId="LiveId" clId="{E93054AD-10A9-4843-AFF1-99DF7BB257C6}" dt="2020-09-26T16:52:16.819" v="5093" actId="21"/>
          <ac:picMkLst>
            <pc:docMk/>
            <pc:sldMk cId="1298131675" sldId="290"/>
            <ac:picMk id="3" creationId="{9E4A8263-DA0D-4BED-8E02-E63E61F018C9}"/>
          </ac:picMkLst>
        </pc:picChg>
        <pc:picChg chg="add mod">
          <ac:chgData name="Adam Arkley" userId="d399d8a812f0f754" providerId="LiveId" clId="{E93054AD-10A9-4843-AFF1-99DF7BB257C6}" dt="2020-09-26T16:52:35.673" v="5098" actId="1076"/>
          <ac:picMkLst>
            <pc:docMk/>
            <pc:sldMk cId="1298131675" sldId="290"/>
            <ac:picMk id="5" creationId="{0514DE11-F2CE-45C7-BF35-1E56DA6C7284}"/>
          </ac:picMkLst>
        </pc:picChg>
      </pc:sldChg>
      <pc:sldChg chg="modSp add mod ord">
        <pc:chgData name="Adam Arkley" userId="d399d8a812f0f754" providerId="LiveId" clId="{E93054AD-10A9-4843-AFF1-99DF7BB257C6}" dt="2020-09-26T16:57:55.902" v="6047" actId="20577"/>
        <pc:sldMkLst>
          <pc:docMk/>
          <pc:sldMk cId="1126652675" sldId="291"/>
        </pc:sldMkLst>
        <pc:spChg chg="mod">
          <ac:chgData name="Adam Arkley" userId="d399d8a812f0f754" providerId="LiveId" clId="{E93054AD-10A9-4843-AFF1-99DF7BB257C6}" dt="2020-09-26T16:55:37.417" v="5364" actId="20577"/>
          <ac:spMkLst>
            <pc:docMk/>
            <pc:sldMk cId="1126652675" sldId="291"/>
            <ac:spMk id="6" creationId="{C5372D0A-E260-4F85-BA5F-02B997435337}"/>
          </ac:spMkLst>
        </pc:spChg>
        <pc:spChg chg="mod">
          <ac:chgData name="Adam Arkley" userId="d399d8a812f0f754" providerId="LiveId" clId="{E93054AD-10A9-4843-AFF1-99DF7BB257C6}" dt="2020-09-26T16:57:55.902" v="6047" actId="20577"/>
          <ac:spMkLst>
            <pc:docMk/>
            <pc:sldMk cId="1126652675" sldId="291"/>
            <ac:spMk id="7" creationId="{81C08BC2-19A8-464B-A2C7-FE134A960E49}"/>
          </ac:spMkLst>
        </pc:spChg>
      </pc:sldChg>
      <pc:sldChg chg="modSp add mod ord">
        <pc:chgData name="Adam Arkley" userId="d399d8a812f0f754" providerId="LiveId" clId="{E93054AD-10A9-4843-AFF1-99DF7BB257C6}" dt="2020-09-26T16:58:20.312" v="6103" actId="20577"/>
        <pc:sldMkLst>
          <pc:docMk/>
          <pc:sldMk cId="4159823134" sldId="292"/>
        </pc:sldMkLst>
        <pc:spChg chg="mod">
          <ac:chgData name="Adam Arkley" userId="d399d8a812f0f754" providerId="LiveId" clId="{E93054AD-10A9-4843-AFF1-99DF7BB257C6}" dt="2020-09-26T16:58:15.767" v="6078" actId="20577"/>
          <ac:spMkLst>
            <pc:docMk/>
            <pc:sldMk cId="4159823134" sldId="292"/>
            <ac:spMk id="7" creationId="{264D352A-6490-4480-892C-323D5009DE9E}"/>
          </ac:spMkLst>
        </pc:spChg>
        <pc:spChg chg="mod">
          <ac:chgData name="Adam Arkley" userId="d399d8a812f0f754" providerId="LiveId" clId="{E93054AD-10A9-4843-AFF1-99DF7BB257C6}" dt="2020-09-26T16:58:20.312" v="6103" actId="20577"/>
          <ac:spMkLst>
            <pc:docMk/>
            <pc:sldMk cId="4159823134" sldId="292"/>
            <ac:spMk id="8" creationId="{BE0E3DF2-7D61-4E65-B9C8-8C8786AC82BB}"/>
          </ac:spMkLst>
        </pc:spChg>
      </pc:sldChg>
      <pc:sldChg chg="modSp add mod ord">
        <pc:chgData name="Adam Arkley" userId="d399d8a812f0f754" providerId="LiveId" clId="{E93054AD-10A9-4843-AFF1-99DF7BB257C6}" dt="2020-09-26T17:01:53.160" v="7343" actId="20577"/>
        <pc:sldMkLst>
          <pc:docMk/>
          <pc:sldMk cId="1706075808" sldId="293"/>
        </pc:sldMkLst>
        <pc:spChg chg="mod">
          <ac:chgData name="Adam Arkley" userId="d399d8a812f0f754" providerId="LiveId" clId="{E93054AD-10A9-4843-AFF1-99DF7BB257C6}" dt="2020-09-26T17:01:11.011" v="6982" actId="20577"/>
          <ac:spMkLst>
            <pc:docMk/>
            <pc:sldMk cId="1706075808" sldId="293"/>
            <ac:spMk id="6" creationId="{C5372D0A-E260-4F85-BA5F-02B997435337}"/>
          </ac:spMkLst>
        </pc:spChg>
        <pc:spChg chg="mod">
          <ac:chgData name="Adam Arkley" userId="d399d8a812f0f754" providerId="LiveId" clId="{E93054AD-10A9-4843-AFF1-99DF7BB257C6}" dt="2020-09-26T17:01:53.160" v="7343" actId="20577"/>
          <ac:spMkLst>
            <pc:docMk/>
            <pc:sldMk cId="1706075808" sldId="293"/>
            <ac:spMk id="7" creationId="{81C08BC2-19A8-464B-A2C7-FE134A960E49}"/>
          </ac:spMkLst>
        </pc:spChg>
      </pc:sldChg>
      <pc:sldChg chg="addSp modSp add mod">
        <pc:chgData name="Adam Arkley" userId="d399d8a812f0f754" providerId="LiveId" clId="{E93054AD-10A9-4843-AFF1-99DF7BB257C6}" dt="2020-09-26T17:00:21.291" v="6583" actId="255"/>
        <pc:sldMkLst>
          <pc:docMk/>
          <pc:sldMk cId="2356349418" sldId="294"/>
        </pc:sldMkLst>
        <pc:spChg chg="mod">
          <ac:chgData name="Adam Arkley" userId="d399d8a812f0f754" providerId="LiveId" clId="{E93054AD-10A9-4843-AFF1-99DF7BB257C6}" dt="2020-09-26T17:00:21.291" v="6583" actId="255"/>
          <ac:spMkLst>
            <pc:docMk/>
            <pc:sldMk cId="2356349418" sldId="294"/>
            <ac:spMk id="7" creationId="{81C08BC2-19A8-464B-A2C7-FE134A960E49}"/>
          </ac:spMkLst>
        </pc:spChg>
        <pc:picChg chg="add mod">
          <ac:chgData name="Adam Arkley" userId="d399d8a812f0f754" providerId="LiveId" clId="{E93054AD-10A9-4843-AFF1-99DF7BB257C6}" dt="2020-09-26T16:59:52.519" v="6516" actId="1076"/>
          <ac:picMkLst>
            <pc:docMk/>
            <pc:sldMk cId="2356349418" sldId="294"/>
            <ac:picMk id="3" creationId="{9EADA46F-A349-409E-BEC5-E81117F26BB3}"/>
          </ac:picMkLst>
        </pc:picChg>
      </pc:sldChg>
      <pc:sldChg chg="modSp add mod ord">
        <pc:chgData name="Adam Arkley" userId="d399d8a812f0f754" providerId="LiveId" clId="{E93054AD-10A9-4843-AFF1-99DF7BB257C6}" dt="2020-09-26T17:01:05.887" v="6957" actId="20577"/>
        <pc:sldMkLst>
          <pc:docMk/>
          <pc:sldMk cId="769937497" sldId="295"/>
        </pc:sldMkLst>
        <pc:spChg chg="mod">
          <ac:chgData name="Adam Arkley" userId="d399d8a812f0f754" providerId="LiveId" clId="{E93054AD-10A9-4843-AFF1-99DF7BB257C6}" dt="2020-09-26T17:01:05.887" v="6957" actId="20577"/>
          <ac:spMkLst>
            <pc:docMk/>
            <pc:sldMk cId="769937497" sldId="295"/>
            <ac:spMk id="7" creationId="{81C08BC2-19A8-464B-A2C7-FE134A960E49}"/>
          </ac:spMkLst>
        </pc:spChg>
      </pc:sldChg>
    </pc:docChg>
  </pc:docChgLst>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02.10.2020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02.10.2020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02.10.2020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02/10/2020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a:t>494(P)-BAS-03</a:t>
            </a:r>
            <a:r>
              <a:rPr lang="en-GB" sz="3600" dirty="0"/>
              <a:t>: Basic Flight</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26 Sep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26 Mar 2021</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The Circuit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the Airfield Circuit</a:t>
            </a:r>
          </a:p>
          <a:p>
            <a:r>
              <a:rPr lang="en-GB" sz="2600" dirty="0"/>
              <a:t>Leaving and Joining the Circuit</a:t>
            </a:r>
          </a:p>
          <a:p>
            <a:r>
              <a:rPr lang="en-GB" sz="2600" dirty="0"/>
              <a:t>The Overhead Break</a:t>
            </a:r>
          </a:p>
          <a:p>
            <a:r>
              <a:rPr lang="en-GB" sz="2600" dirty="0"/>
              <a:t>Mandatory Reporting Points</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26127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the Airfield Circuit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The ‘structure’ of the Airfield Circuit is depicted in Appendix A of 132-TTP-5 – ATC and Airbase Operations. </a:t>
            </a:r>
          </a:p>
          <a:p>
            <a:r>
              <a:rPr lang="en-GB" sz="2500" dirty="0"/>
              <a:t>Typically, two circuits operate for each runway, separated by altitude – one for fixed wing aircraft and the other for rotary wing aircraft.</a:t>
            </a:r>
          </a:p>
          <a:p>
            <a:r>
              <a:rPr lang="en-GB" sz="2500" dirty="0"/>
              <a:t>Where arrival or departure procedures are not provided for an airfield, the circuit provides a consistent environment which encourages flight safety and should be used by all aircraft.</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3540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Leaving and Joining the Circuit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To promote flight safety, there are a number of standard methods for joining a circuit:</a:t>
            </a:r>
          </a:p>
          <a:p>
            <a:pPr lvl="1"/>
            <a:r>
              <a:rPr lang="en-GB" sz="2000" b="1" dirty="0"/>
              <a:t>Direct </a:t>
            </a:r>
            <a:r>
              <a:rPr lang="en-GB" sz="2000" dirty="0"/>
              <a:t>entry and exit – a 45 degree track into or out of the downwind leg away from the airfield</a:t>
            </a:r>
          </a:p>
          <a:p>
            <a:pPr lvl="1"/>
            <a:r>
              <a:rPr lang="en-GB" sz="2000" b="1" dirty="0"/>
              <a:t>Non-standard Overhead </a:t>
            </a:r>
            <a:r>
              <a:rPr lang="en-GB" sz="2000" dirty="0"/>
              <a:t>entry – joining over the ‘inactive’ threshold of the active runway and turning into the down-wind leg</a:t>
            </a:r>
          </a:p>
          <a:p>
            <a:pPr lvl="1"/>
            <a:r>
              <a:rPr lang="en-GB" sz="2000" b="1" dirty="0"/>
              <a:t>Standard Overhead </a:t>
            </a:r>
            <a:r>
              <a:rPr lang="en-GB" sz="2000" dirty="0"/>
              <a:t>entry – flying over the active runway threshold to the ‘dead’ side, descending to circuit height and </a:t>
            </a:r>
            <a:r>
              <a:rPr lang="en-GB" sz="2000" dirty="0" err="1"/>
              <a:t>rejoining</a:t>
            </a:r>
            <a:r>
              <a:rPr lang="en-GB" sz="2000" dirty="0"/>
              <a:t> the circuit by flying over the ‘inactive’ threshold of the active runway.</a:t>
            </a:r>
          </a:p>
          <a:p>
            <a:pPr lvl="1"/>
            <a:r>
              <a:rPr lang="en-GB" sz="2000" b="1" dirty="0"/>
              <a:t>Vertical </a:t>
            </a:r>
            <a:r>
              <a:rPr lang="en-GB" sz="2000" dirty="0"/>
              <a:t>exit – climbing out of the circuit along the downwind leg.</a:t>
            </a:r>
          </a:p>
          <a:p>
            <a:pPr lvl="1"/>
            <a:r>
              <a:rPr lang="en-GB" sz="2000" b="1" dirty="0"/>
              <a:t>Straight in</a:t>
            </a:r>
            <a:r>
              <a:rPr lang="en-GB" sz="2000" dirty="0"/>
              <a:t> – Joining the final approach track directly</a:t>
            </a:r>
            <a:endParaRPr lang="en-GB" sz="2000" b="1"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63121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The Overhead Break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The most expeditious method for a formation to join the circuit is using the Overhead Break.</a:t>
            </a:r>
          </a:p>
          <a:p>
            <a:r>
              <a:rPr lang="en-GB" sz="2200" dirty="0"/>
              <a:t>The Overhead Break involves a formation of aircraft flying along the axis of the active runway at speed, before turning tightly onto the downwind leg at intervals to break up the formation and reduce speed.</a:t>
            </a:r>
          </a:p>
          <a:p>
            <a:r>
              <a:rPr lang="en-GB" sz="2200" dirty="0"/>
              <a:t>In the 494</a:t>
            </a:r>
            <a:r>
              <a:rPr lang="en-GB" sz="2200" baseline="30000" dirty="0"/>
              <a:t>th</a:t>
            </a:r>
            <a:r>
              <a:rPr lang="en-GB" sz="2200" dirty="0"/>
              <a:t> VFS, the ‘initial’ is flown at 800 feet and the break commences either at the touchdown point, or as directed by ATC.</a:t>
            </a:r>
          </a:p>
          <a:p>
            <a:r>
              <a:rPr lang="en-GB" sz="2200" dirty="0"/>
              <a:t>Each aircraft in the formation breaks no earlier than 5 seconds after the preceding aircraft.</a:t>
            </a:r>
          </a:p>
          <a:p>
            <a:r>
              <a:rPr lang="en-GB" sz="2200" dirty="0"/>
              <a:t>The break should be flown by pulling G at 1% of the airspeed. For example, an aircraft flying at 320 knots would pull 3.2G.</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36824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The Overhead Break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As the aircraft turns through 90 degrees in the break, the gear and flaps should be deployed and the pull should reduce to come ‘on speed’.</a:t>
            </a:r>
          </a:p>
          <a:p>
            <a:r>
              <a:rPr lang="en-GB" sz="2400" dirty="0"/>
              <a:t>The Overhead Break is concluded when the aircraft is rolled out onto the downwind leg, at a position referred to as ‘perch’.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31081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Mandatory Reporting Points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Within the vicinity of the aerodrome, a number of positions within the circuit and relative to the airfield are considered mandatory reporting points, requiring the pilot to report when they are in that position.</a:t>
            </a:r>
          </a:p>
          <a:p>
            <a:r>
              <a:rPr lang="en-GB" sz="2400" dirty="0"/>
              <a:t>The two most common reports are ‘downwind’, typically reported abeam the middle of the landing surface, and ‘final’, when the aircraft is lined up with the landing surface and within 3 nautical miles.</a:t>
            </a:r>
          </a:p>
          <a:p>
            <a:r>
              <a:rPr lang="en-GB" sz="2400" dirty="0"/>
              <a:t>Any final call, regardless of the type of approach to be flown, must include the term ‘three greens and locked’ to confirm that the landing gear is correctly deployed.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23126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Mandatory Reporting Points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Other mandatory reporting points include:</a:t>
            </a:r>
          </a:p>
          <a:p>
            <a:pPr lvl="1"/>
            <a:r>
              <a:rPr lang="en-GB" sz="2000" dirty="0"/>
              <a:t>‘Overhead’ when an aircraft is performing a standard overhead join.</a:t>
            </a:r>
          </a:p>
          <a:p>
            <a:pPr lvl="1"/>
            <a:r>
              <a:rPr lang="en-GB" sz="2000" dirty="0"/>
              <a:t>‘Descending dead-side’ when an aircraft is descending on the opposite side of the runway to the circuit direction.</a:t>
            </a:r>
            <a:endParaRPr lang="en-GB" dirty="0"/>
          </a:p>
          <a:p>
            <a:pPr lvl="1"/>
            <a:r>
              <a:rPr lang="en-GB" sz="2000" dirty="0"/>
              <a:t>For aircraft performing an Overhead Break, the formation must report crossing ‘initial’.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69832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Taking Off</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Lining Up</a:t>
            </a:r>
          </a:p>
          <a:p>
            <a:r>
              <a:rPr lang="en-GB" sz="2600" dirty="0"/>
              <a:t>Taking Off</a:t>
            </a:r>
          </a:p>
          <a:p>
            <a:r>
              <a:rPr lang="en-GB" sz="2600" dirty="0"/>
              <a:t>After Take-Off Checks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77447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Lining Up</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Lining up on the runway is one of the last opportunities that pilots have to ensure their aircraft is ready for flight before taking off.</a:t>
            </a:r>
          </a:p>
          <a:p>
            <a:r>
              <a:rPr lang="en-GB" sz="2500" dirty="0"/>
              <a:t>For single-aircraft departures, the aircraft should always line up on the centreline of the runway before bringing the aircraft to a stop.</a:t>
            </a:r>
          </a:p>
          <a:p>
            <a:r>
              <a:rPr lang="en-GB" sz="2500" dirty="0"/>
              <a:t>Pre-</a:t>
            </a:r>
            <a:r>
              <a:rPr lang="en-GB" sz="2500" dirty="0" err="1"/>
              <a:t>takeoff</a:t>
            </a:r>
            <a:r>
              <a:rPr lang="en-GB" sz="2500" dirty="0"/>
              <a:t> checks </a:t>
            </a:r>
            <a:r>
              <a:rPr lang="en-GB" sz="2500" i="1" dirty="0"/>
              <a:t>must </a:t>
            </a:r>
            <a:r>
              <a:rPr lang="en-GB" sz="2500" dirty="0"/>
              <a:t>be completed in accordance with the 494</a:t>
            </a:r>
            <a:r>
              <a:rPr lang="en-GB" sz="2500" baseline="30000" dirty="0"/>
              <a:t>th</a:t>
            </a:r>
            <a:r>
              <a:rPr lang="en-GB" sz="2500" dirty="0"/>
              <a:t> SOP and Checklist.</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19210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Taking off in the F/A-18C Hornet is a fairly simple undertaking.</a:t>
            </a:r>
          </a:p>
          <a:p>
            <a:r>
              <a:rPr lang="en-GB" sz="2500" dirty="0"/>
              <a:t>Hold the aircraft in position with the wheel brakes and advance the throttle so </a:t>
            </a:r>
            <a:r>
              <a:rPr lang="en-GB" sz="2500" dirty="0" err="1"/>
              <a:t>tha</a:t>
            </a:r>
            <a:r>
              <a:rPr lang="en-GB" sz="2500" dirty="0"/>
              <a:t> the RPM of both engines reads approximately 80%. This is referred to as ‘running them up’.</a:t>
            </a:r>
          </a:p>
          <a:p>
            <a:r>
              <a:rPr lang="en-GB" sz="2500" dirty="0"/>
              <a:t>Monitor the engine outputs to ensure that the engines are stable and look for any warning lights.</a:t>
            </a:r>
          </a:p>
          <a:p>
            <a:r>
              <a:rPr lang="en-GB" sz="2500" dirty="0"/>
              <a:t>Keeping the Nosewheel Steering engaged, release the wheel brakes and </a:t>
            </a:r>
            <a:r>
              <a:rPr lang="en-GB" sz="2500" dirty="0" err="1"/>
              <a:t>advane</a:t>
            </a:r>
            <a:r>
              <a:rPr lang="en-GB" sz="2500" dirty="0"/>
              <a:t> the throttle to full military power – do not use the Afterburner at this stage.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93778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Principles of Flight</a:t>
            </a:r>
          </a:p>
          <a:p>
            <a:r>
              <a:rPr lang="en-GB" sz="2600" dirty="0"/>
              <a:t>The Circuit</a:t>
            </a:r>
          </a:p>
          <a:p>
            <a:r>
              <a:rPr lang="en-GB" sz="2600" dirty="0"/>
              <a:t>Taking Off</a:t>
            </a:r>
          </a:p>
          <a:p>
            <a:r>
              <a:rPr lang="en-GB" sz="2600" dirty="0"/>
              <a:t>Basic Manoeuvres </a:t>
            </a:r>
          </a:p>
          <a:p>
            <a:r>
              <a:rPr lang="en-GB" sz="2600" dirty="0"/>
              <a:t>Landing</a:t>
            </a:r>
          </a:p>
          <a:p>
            <a:r>
              <a:rPr lang="en-GB" sz="2600" dirty="0"/>
              <a:t>Conducting a Touch and Go</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As the aircraft accelerates, ensure that it is moving in a straight line and advance the throttle to the top of the Afterburner range.</a:t>
            </a:r>
          </a:p>
          <a:p>
            <a:r>
              <a:rPr lang="en-GB" sz="2400" dirty="0"/>
              <a:t>As the airspeed increases through 50 knots, disable the Nosewheel Steering, as the airflow over the rudder will be sufficient to yaw the aircraft.</a:t>
            </a:r>
          </a:p>
          <a:p>
            <a:r>
              <a:rPr lang="en-GB" sz="2400" dirty="0"/>
              <a:t>Continue to apply small rudder inputs to the aircraft to ensure that the aircraft remains on the runway centreline.</a:t>
            </a:r>
          </a:p>
          <a:p>
            <a:r>
              <a:rPr lang="en-GB" sz="2400" dirty="0"/>
              <a:t>As the airspeed passes through 140 knots, slowly apply rearward pressure on the stick to lift the nosewheel off the ground. Once sufficient lift is generated, the aircraft will take off.</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7617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If at any point, something goes wrong in the </a:t>
            </a:r>
            <a:r>
              <a:rPr lang="en-GB" sz="2400" dirty="0" err="1"/>
              <a:t>takeoff</a:t>
            </a:r>
            <a:r>
              <a:rPr lang="en-GB" sz="2400" dirty="0"/>
              <a:t> run, simply reduce the throttle to idle and apply the brakes as firmly as possible, bringing the aircraft to a stop on the runway.</a:t>
            </a:r>
          </a:p>
          <a:p>
            <a:r>
              <a:rPr lang="en-GB" sz="2400" dirty="0"/>
              <a:t>If you are airborne with sufficient runway to land, do so and bring the aircraft to a complete stop.</a:t>
            </a:r>
          </a:p>
          <a:p>
            <a:r>
              <a:rPr lang="en-GB" sz="2400" dirty="0"/>
              <a:t>Once the aircraft is safely airborne, retract the landing gear and flaps and, if necessary, trim the aircraft for flight.</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18529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After Take-off Checks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Once the aircraft has safely taken off and the configuration ‘cleaned up’, a number of checks should be completed.</a:t>
            </a:r>
          </a:p>
          <a:p>
            <a:r>
              <a:rPr lang="en-GB" sz="2400" dirty="0"/>
              <a:t>The pilot should ensure that the aircraft is flying well and that the configuration is appropriate.</a:t>
            </a:r>
          </a:p>
          <a:p>
            <a:r>
              <a:rPr lang="en-GB" sz="2400" dirty="0"/>
              <a:t>The engine performance should be monitored and no alerts should be displayed.</a:t>
            </a:r>
          </a:p>
          <a:p>
            <a:r>
              <a:rPr lang="en-GB" sz="2400" dirty="0"/>
              <a:t>The aircraft lights should be appropriately configured.</a:t>
            </a:r>
          </a:p>
          <a:p>
            <a:r>
              <a:rPr lang="en-GB" sz="2400" dirty="0"/>
              <a:t>The pilot should ensure that they have the means to properly navigate.</a:t>
            </a:r>
          </a:p>
          <a:p>
            <a:pPr marL="0" indent="0">
              <a:buNone/>
            </a:pPr>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44385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Basic Manoeuvres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Turns</a:t>
            </a:r>
          </a:p>
          <a:p>
            <a:r>
              <a:rPr lang="en-GB" sz="2600" dirty="0"/>
              <a:t>Climbs</a:t>
            </a:r>
          </a:p>
          <a:p>
            <a:r>
              <a:rPr lang="en-GB" sz="2600" dirty="0"/>
              <a:t>Descents</a:t>
            </a:r>
          </a:p>
          <a:p>
            <a:r>
              <a:rPr lang="en-GB" sz="2600" dirty="0"/>
              <a:t>Climbing Turns &amp; Descents</a:t>
            </a:r>
          </a:p>
          <a:p>
            <a:r>
              <a:rPr lang="en-GB" sz="2600" dirty="0"/>
              <a:t>Steep Turns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50159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88432" cy="4351338"/>
          </a:xfrm>
        </p:spPr>
        <p:txBody>
          <a:bodyPr/>
          <a:lstStyle/>
          <a:p>
            <a:r>
              <a:rPr lang="en-GB" sz="2400" dirty="0"/>
              <a:t>Turns are typically measured through ‘angle of bank’, with various pre-defined angles depicted on the HUD. In this image, the red dot denotes 5 degrees </a:t>
            </a:r>
            <a:r>
              <a:rPr lang="en-GB" sz="2400" dirty="0" err="1"/>
              <a:t>AoB</a:t>
            </a:r>
            <a:r>
              <a:rPr lang="en-GB" sz="2400" dirty="0"/>
              <a:t>, the orange 10 degrees, the yellow 30 degrees and the blue 45. Most turns outside of combat situations are conducted at 30 degrees angle of bank.</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3" name="Picture 2">
            <a:extLst>
              <a:ext uri="{FF2B5EF4-FFF2-40B4-BE49-F238E27FC236}">
                <a16:creationId xmlns:a16="http://schemas.microsoft.com/office/drawing/2014/main" id="{D9F2B9E1-D7E9-4CCE-AAD9-EEA633C47420}"/>
              </a:ext>
            </a:extLst>
          </p:cNvPr>
          <p:cNvPicPr>
            <a:picLocks noChangeAspect="1"/>
          </p:cNvPicPr>
          <p:nvPr/>
        </p:nvPicPr>
        <p:blipFill>
          <a:blip r:embed="rId2"/>
          <a:stretch>
            <a:fillRect/>
          </a:stretch>
        </p:blipFill>
        <p:spPr>
          <a:xfrm>
            <a:off x="4889562" y="1308070"/>
            <a:ext cx="3752714" cy="4984949"/>
          </a:xfrm>
          <a:prstGeom prst="rect">
            <a:avLst/>
          </a:prstGeom>
        </p:spPr>
      </p:pic>
    </p:spTree>
    <p:extLst>
      <p:ext uri="{BB962C8B-B14F-4D97-AF65-F5344CB8AC3E}">
        <p14:creationId xmlns:p14="http://schemas.microsoft.com/office/powerpoint/2010/main" val="84229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4176464" cy="4351338"/>
          </a:xfrm>
        </p:spPr>
        <p:txBody>
          <a:bodyPr/>
          <a:lstStyle/>
          <a:p>
            <a:r>
              <a:rPr lang="en-GB" sz="2400" dirty="0"/>
              <a:t>When commencing the turn, the lift generated on each wing becomes asymmetric and there is a reduction in total lift. Accordingly, the nose of the aircraft drops slightly to maintain speed. </a:t>
            </a:r>
          </a:p>
          <a:p>
            <a:r>
              <a:rPr lang="en-GB" sz="2400" dirty="0"/>
              <a:t>Accordingly, slight rearward pressure is required to maintain level flight in turns. The steeper the turn, the greater the aft pressure required.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3" name="Picture 2">
            <a:extLst>
              <a:ext uri="{FF2B5EF4-FFF2-40B4-BE49-F238E27FC236}">
                <a16:creationId xmlns:a16="http://schemas.microsoft.com/office/drawing/2014/main" id="{98E18573-2B0F-4E91-BC70-DF42EFD70566}"/>
              </a:ext>
            </a:extLst>
          </p:cNvPr>
          <p:cNvPicPr>
            <a:picLocks noChangeAspect="1"/>
          </p:cNvPicPr>
          <p:nvPr/>
        </p:nvPicPr>
        <p:blipFill>
          <a:blip r:embed="rId2"/>
          <a:stretch>
            <a:fillRect/>
          </a:stretch>
        </p:blipFill>
        <p:spPr>
          <a:xfrm>
            <a:off x="5312406" y="1291279"/>
            <a:ext cx="3508066" cy="4764288"/>
          </a:xfrm>
          <a:prstGeom prst="rect">
            <a:avLst/>
          </a:prstGeom>
        </p:spPr>
      </p:pic>
    </p:spTree>
    <p:extLst>
      <p:ext uri="{BB962C8B-B14F-4D97-AF65-F5344CB8AC3E}">
        <p14:creationId xmlns:p14="http://schemas.microsoft.com/office/powerpoint/2010/main" val="1894822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4176464" cy="4351338"/>
          </a:xfrm>
        </p:spPr>
        <p:txBody>
          <a:bodyPr/>
          <a:lstStyle/>
          <a:p>
            <a:r>
              <a:rPr lang="en-GB" sz="2400" dirty="0"/>
              <a:t>When commencing turns, the aircraft requires many control inputs to remain in coordinated flight. In this 45 degree </a:t>
            </a:r>
            <a:r>
              <a:rPr lang="en-GB" sz="2400" dirty="0" err="1"/>
              <a:t>AoB</a:t>
            </a:r>
            <a:r>
              <a:rPr lang="en-GB" sz="2400" dirty="0"/>
              <a:t> turn, the balance ball (at the bottom of the Standby Attitude Indicator under the right MFD) has drifted slightly to the left. To correct this, apply left rudder (‘step on the ball’).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4" name="Picture 3">
            <a:extLst>
              <a:ext uri="{FF2B5EF4-FFF2-40B4-BE49-F238E27FC236}">
                <a16:creationId xmlns:a16="http://schemas.microsoft.com/office/drawing/2014/main" id="{43970568-6A7E-4DAB-BDB0-3B04E33C477A}"/>
              </a:ext>
            </a:extLst>
          </p:cNvPr>
          <p:cNvPicPr>
            <a:picLocks noChangeAspect="1"/>
          </p:cNvPicPr>
          <p:nvPr/>
        </p:nvPicPr>
        <p:blipFill>
          <a:blip r:embed="rId2"/>
          <a:stretch>
            <a:fillRect/>
          </a:stretch>
        </p:blipFill>
        <p:spPr>
          <a:xfrm>
            <a:off x="5026736" y="973846"/>
            <a:ext cx="3807189" cy="5661248"/>
          </a:xfrm>
          <a:prstGeom prst="rect">
            <a:avLst/>
          </a:prstGeom>
        </p:spPr>
      </p:pic>
    </p:spTree>
    <p:extLst>
      <p:ext uri="{BB962C8B-B14F-4D97-AF65-F5344CB8AC3E}">
        <p14:creationId xmlns:p14="http://schemas.microsoft.com/office/powerpoint/2010/main" val="862832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Climbs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Climbs may be performed in a number of ways. Typically, a climb is performed at whatever rate allows a speed to be maintained.</a:t>
            </a:r>
          </a:p>
          <a:p>
            <a:r>
              <a:rPr lang="en-GB" sz="2400" dirty="0"/>
              <a:t>To climb, apply a slight increase in power as rearward pressure is gradually applied to the stick. If the speed begins to reduce but greater climb performance is required, apply more throttle until the speed stabilises, apply further rearward pressure and adjust.</a:t>
            </a:r>
          </a:p>
          <a:p>
            <a:r>
              <a:rPr lang="en-GB" sz="2400" dirty="0"/>
              <a:t>In some occasions, a desired speed and angle of pitch will be specified. In these circumstances, advance the throttles significantly, pull back to achieve the desired pitch and adjust the throttle to maintain the required speed.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47715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Descents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To descend the aircraft and maintain coordinated flight, forward pressure should be applied to the stick to ‘drop’ the nose of the aircraft.</a:t>
            </a:r>
          </a:p>
          <a:p>
            <a:r>
              <a:rPr lang="en-GB" sz="2400" dirty="0"/>
              <a:t>As gravity will help to accelerate the aircraft, the throttle should be reduced to control the speed of the aircraft.</a:t>
            </a:r>
          </a:p>
          <a:p>
            <a:r>
              <a:rPr lang="en-GB" sz="2400" dirty="0"/>
              <a:t>The use of the </a:t>
            </a:r>
            <a:r>
              <a:rPr lang="en-GB" sz="2400" dirty="0" err="1"/>
              <a:t>speedbrake</a:t>
            </a:r>
            <a:r>
              <a:rPr lang="en-GB" sz="2400" dirty="0"/>
              <a:t> to reduce or maintain speed should be avoided wherever possible.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83464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Climbs &amp; Descents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Climbs and Descents are managed similarly, but follow crucially different processes to achieve without disturbing the aircraft.</a:t>
            </a:r>
          </a:p>
          <a:p>
            <a:r>
              <a:rPr lang="en-GB" sz="2400" dirty="0"/>
              <a:t>For </a:t>
            </a:r>
            <a:r>
              <a:rPr lang="en-GB" sz="2400" b="1" dirty="0"/>
              <a:t>climbs</a:t>
            </a:r>
            <a:r>
              <a:rPr lang="en-GB" sz="2400" dirty="0"/>
              <a:t>, apply power, then apply pitch and adjust to maintain. Trim the aircraft if required.</a:t>
            </a:r>
          </a:p>
          <a:p>
            <a:r>
              <a:rPr lang="en-GB" sz="2400" dirty="0"/>
              <a:t>For </a:t>
            </a:r>
            <a:r>
              <a:rPr lang="en-GB" sz="2400" b="1" dirty="0"/>
              <a:t>descents</a:t>
            </a:r>
            <a:r>
              <a:rPr lang="en-GB" sz="2400" dirty="0"/>
              <a:t>, apply pitch, reduce the throttle and adjust to maintain. Trim the aircraft if required.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graphicFrame>
        <p:nvGraphicFramePr>
          <p:cNvPr id="2" name="Table 2">
            <a:extLst>
              <a:ext uri="{FF2B5EF4-FFF2-40B4-BE49-F238E27FC236}">
                <a16:creationId xmlns:a16="http://schemas.microsoft.com/office/drawing/2014/main" id="{4F625300-029E-4D4D-A08F-445DE3795F69}"/>
              </a:ext>
            </a:extLst>
          </p:cNvPr>
          <p:cNvGraphicFramePr>
            <a:graphicFrameLocks noGrp="1"/>
          </p:cNvGraphicFramePr>
          <p:nvPr>
            <p:extLst>
              <p:ext uri="{D42A27DB-BD31-4B8C-83A1-F6EECF244321}">
                <p14:modId xmlns:p14="http://schemas.microsoft.com/office/powerpoint/2010/main" val="3956435842"/>
              </p:ext>
            </p:extLst>
          </p:nvPr>
        </p:nvGraphicFramePr>
        <p:xfrm>
          <a:off x="1364357" y="4581128"/>
          <a:ext cx="6415285" cy="741680"/>
        </p:xfrm>
        <a:graphic>
          <a:graphicData uri="http://schemas.openxmlformats.org/drawingml/2006/table">
            <a:tbl>
              <a:tblPr bandRow="1">
                <a:tableStyleId>{5C22544A-7EE6-4342-B048-85BDC9FD1C3A}</a:tableStyleId>
              </a:tblPr>
              <a:tblGrid>
                <a:gridCol w="1440160">
                  <a:extLst>
                    <a:ext uri="{9D8B030D-6E8A-4147-A177-3AD203B41FA5}">
                      <a16:colId xmlns:a16="http://schemas.microsoft.com/office/drawing/2014/main" val="1472402518"/>
                    </a:ext>
                  </a:extLst>
                </a:gridCol>
                <a:gridCol w="1125954">
                  <a:extLst>
                    <a:ext uri="{9D8B030D-6E8A-4147-A177-3AD203B41FA5}">
                      <a16:colId xmlns:a16="http://schemas.microsoft.com/office/drawing/2014/main" val="2947382738"/>
                    </a:ext>
                  </a:extLst>
                </a:gridCol>
                <a:gridCol w="1283057">
                  <a:extLst>
                    <a:ext uri="{9D8B030D-6E8A-4147-A177-3AD203B41FA5}">
                      <a16:colId xmlns:a16="http://schemas.microsoft.com/office/drawing/2014/main" val="1931145450"/>
                    </a:ext>
                  </a:extLst>
                </a:gridCol>
                <a:gridCol w="1283057">
                  <a:extLst>
                    <a:ext uri="{9D8B030D-6E8A-4147-A177-3AD203B41FA5}">
                      <a16:colId xmlns:a16="http://schemas.microsoft.com/office/drawing/2014/main" val="1836487711"/>
                    </a:ext>
                  </a:extLst>
                </a:gridCol>
                <a:gridCol w="1283057">
                  <a:extLst>
                    <a:ext uri="{9D8B030D-6E8A-4147-A177-3AD203B41FA5}">
                      <a16:colId xmlns:a16="http://schemas.microsoft.com/office/drawing/2014/main" val="409653756"/>
                    </a:ext>
                  </a:extLst>
                </a:gridCol>
              </a:tblGrid>
              <a:tr h="370840">
                <a:tc>
                  <a:txBody>
                    <a:bodyPr/>
                    <a:lstStyle/>
                    <a:p>
                      <a:r>
                        <a:rPr lang="en-GB" dirty="0"/>
                        <a:t>For </a:t>
                      </a:r>
                      <a:r>
                        <a:rPr lang="en-GB" b="1" dirty="0"/>
                        <a:t>Climbs</a:t>
                      </a:r>
                    </a:p>
                  </a:txBody>
                  <a:tcPr/>
                </a:tc>
                <a:tc>
                  <a:txBody>
                    <a:bodyPr/>
                    <a:lstStyle/>
                    <a:p>
                      <a:r>
                        <a:rPr lang="en-GB" b="1" dirty="0"/>
                        <a:t>P</a:t>
                      </a:r>
                      <a:r>
                        <a:rPr lang="en-GB" b="0" dirty="0"/>
                        <a:t>ower</a:t>
                      </a:r>
                      <a:endParaRPr lang="en-GB" b="1" dirty="0"/>
                    </a:p>
                  </a:txBody>
                  <a:tcPr/>
                </a:tc>
                <a:tc>
                  <a:txBody>
                    <a:bodyPr/>
                    <a:lstStyle/>
                    <a:p>
                      <a:r>
                        <a:rPr lang="en-GB" b="1" dirty="0"/>
                        <a:t>A</a:t>
                      </a:r>
                      <a:r>
                        <a:rPr lang="en-GB" b="0" dirty="0"/>
                        <a:t>ttitude</a:t>
                      </a:r>
                      <a:endParaRPr lang="en-GB" b="1" dirty="0"/>
                    </a:p>
                  </a:txBody>
                  <a:tcPr/>
                </a:tc>
                <a:tc>
                  <a:txBody>
                    <a:bodyPr/>
                    <a:lstStyle/>
                    <a:p>
                      <a:r>
                        <a:rPr lang="en-GB" b="1" dirty="0"/>
                        <a:t>T</a:t>
                      </a:r>
                      <a:r>
                        <a:rPr lang="en-GB" b="0" dirty="0"/>
                        <a:t>rim</a:t>
                      </a:r>
                      <a:endParaRPr lang="en-GB" b="1" dirty="0"/>
                    </a:p>
                  </a:txBody>
                  <a:tcPr/>
                </a:tc>
                <a:tc>
                  <a:txBody>
                    <a:bodyPr/>
                    <a:lstStyle/>
                    <a:p>
                      <a:pPr algn="ctr"/>
                      <a:r>
                        <a:rPr lang="en-GB" b="1" dirty="0"/>
                        <a:t>PAT</a:t>
                      </a:r>
                    </a:p>
                  </a:txBody>
                  <a:tcPr/>
                </a:tc>
                <a:extLst>
                  <a:ext uri="{0D108BD9-81ED-4DB2-BD59-A6C34878D82A}">
                    <a16:rowId xmlns:a16="http://schemas.microsoft.com/office/drawing/2014/main" val="1317689114"/>
                  </a:ext>
                </a:extLst>
              </a:tr>
              <a:tr h="370840">
                <a:tc>
                  <a:txBody>
                    <a:bodyPr/>
                    <a:lstStyle/>
                    <a:p>
                      <a:r>
                        <a:rPr lang="en-GB" dirty="0"/>
                        <a:t>For </a:t>
                      </a:r>
                      <a:r>
                        <a:rPr lang="en-GB" b="1" dirty="0"/>
                        <a:t>Descents</a:t>
                      </a:r>
                      <a:endParaRPr lang="en-GB" dirty="0"/>
                    </a:p>
                  </a:txBody>
                  <a:tcPr/>
                </a:tc>
                <a:tc>
                  <a:txBody>
                    <a:bodyPr/>
                    <a:lstStyle/>
                    <a:p>
                      <a:r>
                        <a:rPr lang="en-GB" b="1" dirty="0"/>
                        <a:t>A</a:t>
                      </a:r>
                      <a:r>
                        <a:rPr lang="en-GB" b="0" dirty="0"/>
                        <a:t>ttitude</a:t>
                      </a:r>
                      <a:endParaRPr lang="en-GB" b="1" dirty="0"/>
                    </a:p>
                  </a:txBody>
                  <a:tcPr/>
                </a:tc>
                <a:tc>
                  <a:txBody>
                    <a:bodyPr/>
                    <a:lstStyle/>
                    <a:p>
                      <a:r>
                        <a:rPr lang="en-GB" b="1" dirty="0"/>
                        <a:t>P</a:t>
                      </a:r>
                      <a:r>
                        <a:rPr lang="en-GB" b="0" dirty="0"/>
                        <a:t>ower</a:t>
                      </a:r>
                      <a:endParaRPr lang="en-GB" b="1" dirty="0"/>
                    </a:p>
                  </a:txBody>
                  <a:tcPr/>
                </a:tc>
                <a:tc>
                  <a:txBody>
                    <a:bodyPr/>
                    <a:lstStyle/>
                    <a:p>
                      <a:r>
                        <a:rPr lang="en-GB" b="1" dirty="0"/>
                        <a:t>T</a:t>
                      </a:r>
                      <a:r>
                        <a:rPr lang="en-GB" b="0" dirty="0"/>
                        <a:t>rim</a:t>
                      </a:r>
                      <a:endParaRPr lang="en-GB" b="1" dirty="0"/>
                    </a:p>
                  </a:txBody>
                  <a:tcPr/>
                </a:tc>
                <a:tc>
                  <a:txBody>
                    <a:bodyPr/>
                    <a:lstStyle/>
                    <a:p>
                      <a:pPr algn="ctr"/>
                      <a:r>
                        <a:rPr lang="en-GB" b="1" dirty="0"/>
                        <a:t>APT</a:t>
                      </a:r>
                    </a:p>
                  </a:txBody>
                  <a:tcPr/>
                </a:tc>
                <a:extLst>
                  <a:ext uri="{0D108BD9-81ED-4DB2-BD59-A6C34878D82A}">
                    <a16:rowId xmlns:a16="http://schemas.microsoft.com/office/drawing/2014/main" val="3851501127"/>
                  </a:ext>
                </a:extLst>
              </a:tr>
            </a:tbl>
          </a:graphicData>
        </a:graphic>
      </p:graphicFrame>
    </p:spTree>
    <p:extLst>
      <p:ext uri="{BB962C8B-B14F-4D97-AF65-F5344CB8AC3E}">
        <p14:creationId xmlns:p14="http://schemas.microsoft.com/office/powerpoint/2010/main" val="4109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Principles of Flight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Lift and </a:t>
            </a:r>
            <a:r>
              <a:rPr lang="en-GB" sz="2600" dirty="0" err="1"/>
              <a:t>AoA</a:t>
            </a:r>
            <a:endParaRPr lang="en-GB" sz="2600" dirty="0"/>
          </a:p>
          <a:p>
            <a:r>
              <a:rPr lang="en-GB" sz="2600" dirty="0"/>
              <a:t>Effects of Controls</a:t>
            </a:r>
          </a:p>
          <a:p>
            <a:r>
              <a:rPr lang="en-GB" sz="2600" dirty="0"/>
              <a:t>Coordinated Flight</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228031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Climbing Turns and Descents </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To perform a coordinated, climbing or descending turn, control inputs for all four primary controls will be required:</a:t>
            </a:r>
          </a:p>
          <a:p>
            <a:pPr lvl="1"/>
            <a:r>
              <a:rPr lang="en-GB" sz="2000" dirty="0"/>
              <a:t>Throttle is required to maintain speed</a:t>
            </a:r>
          </a:p>
          <a:p>
            <a:pPr lvl="1"/>
            <a:r>
              <a:rPr lang="en-GB" sz="2000" dirty="0"/>
              <a:t>Pitch is required to either climb or descend the aircraft</a:t>
            </a:r>
          </a:p>
          <a:p>
            <a:pPr lvl="1"/>
            <a:r>
              <a:rPr lang="en-GB" sz="2000" dirty="0"/>
              <a:t>Aileron inputs are required to reach and achieve the desired angle of bank</a:t>
            </a:r>
          </a:p>
          <a:p>
            <a:pPr lvl="1"/>
            <a:r>
              <a:rPr lang="en-GB" sz="2000" dirty="0"/>
              <a:t>Rudder input is required to maintain a coordinated turn</a:t>
            </a:r>
          </a:p>
          <a:p>
            <a:r>
              <a:rPr lang="en-GB" sz="2400" dirty="0"/>
              <a:t>Considering the primary and secondary effects of all controls, continual, complimentary control inputs will be required for the duration of the manoeuvre.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213527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Landing</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Preparing to Land</a:t>
            </a:r>
          </a:p>
          <a:p>
            <a:r>
              <a:rPr lang="en-GB" sz="2600" dirty="0"/>
              <a:t>Configuring the Aircraft for Landing</a:t>
            </a:r>
          </a:p>
          <a:p>
            <a:r>
              <a:rPr lang="en-GB" sz="2600" dirty="0"/>
              <a:t>Landing</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966687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Preparing to Land</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There are many principles that may be considered when landing an aircraft. Commonly, pilots use one of two methodologies to control the aircraft in the landing phase:</a:t>
            </a:r>
          </a:p>
          <a:p>
            <a:pPr lvl="1"/>
            <a:r>
              <a:rPr lang="en-GB" sz="2000" b="1" dirty="0"/>
              <a:t>Throttle </a:t>
            </a:r>
            <a:r>
              <a:rPr lang="en-GB" sz="2000" dirty="0"/>
              <a:t>for speed, </a:t>
            </a:r>
            <a:r>
              <a:rPr lang="en-GB" sz="2000" b="1" dirty="0"/>
              <a:t>pitch </a:t>
            </a:r>
            <a:r>
              <a:rPr lang="en-GB" sz="2000" dirty="0"/>
              <a:t>to get there</a:t>
            </a:r>
            <a:endParaRPr lang="en-GB" sz="2000" b="1" dirty="0"/>
          </a:p>
          <a:p>
            <a:pPr lvl="1"/>
            <a:r>
              <a:rPr lang="en-GB" sz="2000" b="1" dirty="0"/>
              <a:t>Pitch </a:t>
            </a:r>
            <a:r>
              <a:rPr lang="en-GB" sz="2000" dirty="0"/>
              <a:t>for speed, </a:t>
            </a:r>
            <a:r>
              <a:rPr lang="en-GB" sz="2000" b="1" dirty="0"/>
              <a:t>throttle </a:t>
            </a:r>
            <a:r>
              <a:rPr lang="en-GB" sz="2000" dirty="0"/>
              <a:t>to get there</a:t>
            </a:r>
          </a:p>
          <a:p>
            <a:r>
              <a:rPr lang="en-GB" sz="2400" dirty="0"/>
              <a:t>Practising both of these and adopting the best for you is critical, although most seem to prefer the latter.</a:t>
            </a:r>
          </a:p>
          <a:p>
            <a:r>
              <a:rPr lang="en-GB" sz="2400" dirty="0"/>
              <a:t>Before landing, it is critical to understand the landing runway and the wind direction. Corrective action will need to be taken to compensate for wind.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942793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the Aircraft for 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The aircraft should be configured for landing (gear down and full flaps) and no warnings should be displayed. Speed-brake should not be used for landing.</a:t>
            </a:r>
          </a:p>
          <a:p>
            <a:r>
              <a:rPr lang="en-GB" sz="2400" dirty="0"/>
              <a:t>Appropriate lighting should be used for recoveries at aerodromes in accordance with 132-TTP-5 - ATC and Airbase Operations.</a:t>
            </a:r>
          </a:p>
          <a:p>
            <a:r>
              <a:rPr lang="en-GB" sz="2400" dirty="0"/>
              <a:t>Commonly, the HUD repeater is displayed on the Left MFD and the Checklist page displayed on the right MFD.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24534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88432" cy="4351338"/>
          </a:xfrm>
        </p:spPr>
        <p:txBody>
          <a:bodyPr/>
          <a:lstStyle/>
          <a:p>
            <a:r>
              <a:rPr lang="en-GB" sz="2000" dirty="0"/>
              <a:t>When lined up on the final approach course, a gradual descent should be achieved whilst keeping the aircraft flying straight.</a:t>
            </a:r>
          </a:p>
          <a:p>
            <a:r>
              <a:rPr lang="en-GB" sz="2000" dirty="0"/>
              <a:t>Displayed on the HUD is an ‘E’ bracket which indicates the optimal </a:t>
            </a:r>
            <a:r>
              <a:rPr lang="en-GB" sz="2000" dirty="0" err="1"/>
              <a:t>AoA</a:t>
            </a:r>
            <a:r>
              <a:rPr lang="en-GB" sz="2000" dirty="0"/>
              <a:t> for landing.</a:t>
            </a:r>
          </a:p>
          <a:p>
            <a:r>
              <a:rPr lang="en-GB" sz="2000" dirty="0"/>
              <a:t>The aircraft speed is considered ‘correct’ when the Velocity Vector is aligned with the middle of the ‘E’ bracket.</a:t>
            </a:r>
          </a:p>
          <a:p>
            <a:r>
              <a:rPr lang="en-GB" sz="2000" dirty="0"/>
              <a:t>This coincides with a yellow ‘doughnut’ shown on the </a:t>
            </a:r>
            <a:r>
              <a:rPr lang="en-GB" sz="2000" dirty="0" err="1"/>
              <a:t>AoA</a:t>
            </a:r>
            <a:r>
              <a:rPr lang="en-GB" sz="2000" dirty="0"/>
              <a:t> indicator left of the HUD.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5" name="Picture 4">
            <a:extLst>
              <a:ext uri="{FF2B5EF4-FFF2-40B4-BE49-F238E27FC236}">
                <a16:creationId xmlns:a16="http://schemas.microsoft.com/office/drawing/2014/main" id="{0514DE11-F2CE-45C7-BF35-1E56DA6C7284}"/>
              </a:ext>
            </a:extLst>
          </p:cNvPr>
          <p:cNvPicPr>
            <a:picLocks noChangeAspect="1"/>
          </p:cNvPicPr>
          <p:nvPr/>
        </p:nvPicPr>
        <p:blipFill>
          <a:blip r:embed="rId2"/>
          <a:stretch>
            <a:fillRect/>
          </a:stretch>
        </p:blipFill>
        <p:spPr>
          <a:xfrm>
            <a:off x="4860032" y="1167193"/>
            <a:ext cx="3843202" cy="4523613"/>
          </a:xfrm>
          <a:prstGeom prst="rect">
            <a:avLst/>
          </a:prstGeom>
        </p:spPr>
      </p:pic>
    </p:spTree>
    <p:extLst>
      <p:ext uri="{BB962C8B-B14F-4D97-AF65-F5344CB8AC3E}">
        <p14:creationId xmlns:p14="http://schemas.microsoft.com/office/powerpoint/2010/main" val="1298131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To safely land the aircraft, fly the aircraft maintaining the Velocity Vector in the middle of the ‘E’ bracket until touchdown. The F/A-18C is designed to withstand high-impact carrier landings and accordingly there is no requirement to flare.</a:t>
            </a:r>
          </a:p>
          <a:p>
            <a:r>
              <a:rPr lang="en-GB" sz="2400" dirty="0"/>
              <a:t>Place the velocity vector over the point at which you intend to touch down and manage the pitch and throttle together – pitching down requires a reduction in throttle and vice versa.</a:t>
            </a:r>
          </a:p>
          <a:p>
            <a:r>
              <a:rPr lang="en-GB" sz="2400" dirty="0"/>
              <a:t>Do </a:t>
            </a:r>
            <a:r>
              <a:rPr lang="en-GB" sz="2400" b="1" dirty="0"/>
              <a:t>not </a:t>
            </a:r>
            <a:r>
              <a:rPr lang="en-GB" sz="2400" dirty="0"/>
              <a:t>look at your speed – if you have ‘on speed’ </a:t>
            </a:r>
            <a:r>
              <a:rPr lang="en-GB" sz="2400" dirty="0" err="1"/>
              <a:t>AoA</a:t>
            </a:r>
            <a:r>
              <a:rPr lang="en-GB" sz="2400" dirty="0"/>
              <a:t> then your speed is correct.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126652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16424" cy="4351338"/>
          </a:xfrm>
        </p:spPr>
        <p:txBody>
          <a:bodyPr/>
          <a:lstStyle/>
          <a:p>
            <a:r>
              <a:rPr lang="en-GB" sz="2200" dirty="0"/>
              <a:t>Whilst performing landings with crosswinds, it may be appropriate to turn the aircraft into the wind to nullify the effect of the crosswind. </a:t>
            </a:r>
          </a:p>
          <a:p>
            <a:r>
              <a:rPr lang="en-GB" sz="2200" dirty="0"/>
              <a:t>In doing so, pressing the ‘CAGE/UNCAGE’ button on the HOTAS will cage the HUD, keeping the velocity vector central in the HUD. A hollow crosshair will replace the velocity vector to indicate drift.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3" name="Picture 2">
            <a:extLst>
              <a:ext uri="{FF2B5EF4-FFF2-40B4-BE49-F238E27FC236}">
                <a16:creationId xmlns:a16="http://schemas.microsoft.com/office/drawing/2014/main" id="{9EADA46F-A349-409E-BEC5-E81117F26BB3}"/>
              </a:ext>
            </a:extLst>
          </p:cNvPr>
          <p:cNvPicPr>
            <a:picLocks noChangeAspect="1"/>
          </p:cNvPicPr>
          <p:nvPr/>
        </p:nvPicPr>
        <p:blipFill>
          <a:blip r:embed="rId2"/>
          <a:stretch>
            <a:fillRect/>
          </a:stretch>
        </p:blipFill>
        <p:spPr>
          <a:xfrm>
            <a:off x="4644008" y="1494942"/>
            <a:ext cx="4274243" cy="4619056"/>
          </a:xfrm>
          <a:prstGeom prst="rect">
            <a:avLst/>
          </a:prstGeom>
        </p:spPr>
      </p:pic>
    </p:spTree>
    <p:extLst>
      <p:ext uri="{BB962C8B-B14F-4D97-AF65-F5344CB8AC3E}">
        <p14:creationId xmlns:p14="http://schemas.microsoft.com/office/powerpoint/2010/main" val="235634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For the majority of the approach, this crosshair will replace the velocity vector – place the crosshair over the intended touchdown zone and fly the approach as normal.</a:t>
            </a:r>
          </a:p>
          <a:p>
            <a:r>
              <a:rPr lang="en-GB" sz="2400" dirty="0"/>
              <a:t>Just before touchdown, ‘kick’ the aircraft using the rudder into a straight line and attempt to touch down with the aircraft oriented down the runway.</a:t>
            </a:r>
          </a:p>
          <a:p>
            <a:r>
              <a:rPr lang="en-GB" sz="2400" dirty="0"/>
              <a:t>This technique requires practice!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769937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Conducting a Touch and Go</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Conducting a Touch and Go</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159823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Conducting a Touch and Go</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Performing a Touch and Go landing is very similar to a ‘full stop’ landing.</a:t>
            </a:r>
          </a:p>
          <a:p>
            <a:r>
              <a:rPr lang="en-GB" sz="2400" dirty="0"/>
              <a:t>When the aircraft is on the runway, idle the throttle, relax on the controls and ensure that the aircraft is rolling straight down the runway.</a:t>
            </a:r>
          </a:p>
          <a:p>
            <a:r>
              <a:rPr lang="en-GB" sz="2400" dirty="0"/>
              <a:t>Relax on the controls and retract the flaps to ‘HALF’.</a:t>
            </a:r>
          </a:p>
          <a:p>
            <a:r>
              <a:rPr lang="en-GB" sz="2400" dirty="0"/>
              <a:t>Apply afterburner and rotate as per a normal </a:t>
            </a:r>
            <a:r>
              <a:rPr lang="en-GB" sz="2400" dirty="0" err="1"/>
              <a:t>takeoff</a:t>
            </a:r>
            <a:r>
              <a:rPr lang="en-GB" sz="2400" dirty="0"/>
              <a: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70607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Aircraft fly by producing lift. The act of forward motion causes an imbalance in pressure across a wing and this action ‘lifts’ the wing.</a:t>
            </a:r>
          </a:p>
          <a:p>
            <a:r>
              <a:rPr lang="en-GB" sz="2500" dirty="0"/>
              <a:t>The shape of the wing forces more air to collate underneath the wing, increase the pressure. The airflow over the top of the wing is of lower pressure.</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1026" name="Picture 2">
            <a:extLst>
              <a:ext uri="{FF2B5EF4-FFF2-40B4-BE49-F238E27FC236}">
                <a16:creationId xmlns:a16="http://schemas.microsoft.com/office/drawing/2014/main" id="{8296CEC3-B6A3-4085-9F6A-7138056D1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3919275"/>
            <a:ext cx="6228184" cy="210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As aircraft speed increases, the pressure imbalance increases and more lift is generated, allowing an aircraft to fly.</a:t>
            </a:r>
          </a:p>
          <a:p>
            <a:r>
              <a:rPr lang="en-GB" sz="2500" dirty="0"/>
              <a:t>The angle between the ‘chord line’ of a wing and the relative motion of the atmosphere is referred to as the ‘angle of attack’. A higher angle of attack (</a:t>
            </a:r>
            <a:r>
              <a:rPr lang="en-GB" sz="2500" dirty="0" err="1"/>
              <a:t>AoA</a:t>
            </a:r>
            <a:r>
              <a:rPr lang="en-GB" sz="2500" dirty="0"/>
              <a:t>) at a constant speed produces greater lift.</a:t>
            </a:r>
          </a:p>
          <a:p>
            <a:r>
              <a:rPr lang="en-GB" sz="2500" dirty="0"/>
              <a:t>As the aircraft flies faster and the airflow over the wing increases, a lesser </a:t>
            </a:r>
            <a:r>
              <a:rPr lang="en-GB" sz="2500" dirty="0" err="1"/>
              <a:t>AoA</a:t>
            </a:r>
            <a:r>
              <a:rPr lang="en-GB" sz="2500" dirty="0"/>
              <a:t> is required.</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81966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most circumstances, a slight nose-up attitude is required to maintain level flight.</a:t>
            </a:r>
          </a:p>
          <a:p>
            <a:r>
              <a:rPr lang="en-GB" sz="2500" dirty="0"/>
              <a:t>As an aircraft turns, the lift generated by one wing becomes greater than the lift generated by the other. Accordingly, it may be required for the aircraft to pitch up to maintain altitude.</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88453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Effects of Controls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Modern aircraft have a number of control surfaces in order to manipulate airflow over the airframe. The manipulation of this airflow allows the aircraft to </a:t>
            </a:r>
            <a:r>
              <a:rPr lang="en-GB" sz="2500" i="1" dirty="0"/>
              <a:t>pitch, roll </a:t>
            </a:r>
            <a:r>
              <a:rPr lang="en-GB" sz="2500" dirty="0"/>
              <a:t>and </a:t>
            </a:r>
            <a:r>
              <a:rPr lang="en-GB" sz="2500" i="1" dirty="0"/>
              <a:t>yaw.</a:t>
            </a:r>
          </a:p>
          <a:p>
            <a:r>
              <a:rPr lang="en-GB" sz="2500" dirty="0"/>
              <a:t>Combinations of these rotations around aircraft axes allow the aircraft to move in three dimensions.</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2050" name="Picture 2">
            <a:extLst>
              <a:ext uri="{FF2B5EF4-FFF2-40B4-BE49-F238E27FC236}">
                <a16:creationId xmlns:a16="http://schemas.microsoft.com/office/drawing/2014/main" id="{9000E669-3CF0-4D29-86F0-C60E8724B0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8820" y="3861048"/>
            <a:ext cx="2926360" cy="242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10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Effects of Controls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Each control has a minimum of two effects, whilst some have three:</a:t>
            </a:r>
          </a:p>
          <a:p>
            <a:endParaRPr lang="en-GB" sz="2400" dirty="0"/>
          </a:p>
          <a:p>
            <a:endParaRPr lang="en-GB" sz="2400" dirty="0"/>
          </a:p>
          <a:p>
            <a:endParaRPr lang="en-GB" sz="2400" dirty="0"/>
          </a:p>
          <a:p>
            <a:endParaRPr lang="en-GB" sz="2400" dirty="0"/>
          </a:p>
          <a:p>
            <a:endParaRPr lang="en-GB" sz="2400" dirty="0"/>
          </a:p>
          <a:p>
            <a:endParaRPr lang="en-GB" sz="2400" dirty="0"/>
          </a:p>
          <a:p>
            <a:r>
              <a:rPr lang="en-GB" sz="2400" dirty="0"/>
              <a:t>Subsequently, many aircraft inputs require a complimentary input to keep the aircraft ‘in trim’.</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graphicFrame>
        <p:nvGraphicFramePr>
          <p:cNvPr id="2" name="Table 2">
            <a:extLst>
              <a:ext uri="{FF2B5EF4-FFF2-40B4-BE49-F238E27FC236}">
                <a16:creationId xmlns:a16="http://schemas.microsoft.com/office/drawing/2014/main" id="{B3DE433B-E545-4A7F-A858-9EAF08A19C9B}"/>
              </a:ext>
            </a:extLst>
          </p:cNvPr>
          <p:cNvGraphicFramePr>
            <a:graphicFrameLocks noGrp="1"/>
          </p:cNvGraphicFramePr>
          <p:nvPr>
            <p:extLst>
              <p:ext uri="{D42A27DB-BD31-4B8C-83A1-F6EECF244321}">
                <p14:modId xmlns:p14="http://schemas.microsoft.com/office/powerpoint/2010/main" val="3420939029"/>
              </p:ext>
            </p:extLst>
          </p:nvPr>
        </p:nvGraphicFramePr>
        <p:xfrm>
          <a:off x="651556" y="2492896"/>
          <a:ext cx="7880884" cy="2433320"/>
        </p:xfrm>
        <a:graphic>
          <a:graphicData uri="http://schemas.openxmlformats.org/drawingml/2006/table">
            <a:tbl>
              <a:tblPr firstRow="1" bandRow="1">
                <a:tableStyleId>{5C22544A-7EE6-4342-B048-85BDC9FD1C3A}</a:tableStyleId>
              </a:tblPr>
              <a:tblGrid>
                <a:gridCol w="1970221">
                  <a:extLst>
                    <a:ext uri="{9D8B030D-6E8A-4147-A177-3AD203B41FA5}">
                      <a16:colId xmlns:a16="http://schemas.microsoft.com/office/drawing/2014/main" val="414658179"/>
                    </a:ext>
                  </a:extLst>
                </a:gridCol>
                <a:gridCol w="1970221">
                  <a:extLst>
                    <a:ext uri="{9D8B030D-6E8A-4147-A177-3AD203B41FA5}">
                      <a16:colId xmlns:a16="http://schemas.microsoft.com/office/drawing/2014/main" val="296329134"/>
                    </a:ext>
                  </a:extLst>
                </a:gridCol>
                <a:gridCol w="1970221">
                  <a:extLst>
                    <a:ext uri="{9D8B030D-6E8A-4147-A177-3AD203B41FA5}">
                      <a16:colId xmlns:a16="http://schemas.microsoft.com/office/drawing/2014/main" val="3157397119"/>
                    </a:ext>
                  </a:extLst>
                </a:gridCol>
                <a:gridCol w="1970221">
                  <a:extLst>
                    <a:ext uri="{9D8B030D-6E8A-4147-A177-3AD203B41FA5}">
                      <a16:colId xmlns:a16="http://schemas.microsoft.com/office/drawing/2014/main" val="3732249615"/>
                    </a:ext>
                  </a:extLst>
                </a:gridCol>
              </a:tblGrid>
              <a:tr h="370840">
                <a:tc>
                  <a:txBody>
                    <a:bodyPr/>
                    <a:lstStyle/>
                    <a:p>
                      <a:pPr algn="ctr"/>
                      <a:r>
                        <a:rPr lang="en-GB" sz="1600" dirty="0"/>
                        <a:t>Surface Name</a:t>
                      </a:r>
                    </a:p>
                  </a:txBody>
                  <a:tcPr/>
                </a:tc>
                <a:tc>
                  <a:txBody>
                    <a:bodyPr/>
                    <a:lstStyle/>
                    <a:p>
                      <a:pPr algn="ctr"/>
                      <a:r>
                        <a:rPr lang="en-GB" sz="1600" dirty="0"/>
                        <a:t>Primary Effect</a:t>
                      </a:r>
                    </a:p>
                  </a:txBody>
                  <a:tcPr/>
                </a:tc>
                <a:tc>
                  <a:txBody>
                    <a:bodyPr/>
                    <a:lstStyle/>
                    <a:p>
                      <a:pPr algn="ctr"/>
                      <a:r>
                        <a:rPr lang="en-GB" sz="1600" dirty="0"/>
                        <a:t>Secondary Effect</a:t>
                      </a:r>
                    </a:p>
                  </a:txBody>
                  <a:tcPr/>
                </a:tc>
                <a:tc>
                  <a:txBody>
                    <a:bodyPr/>
                    <a:lstStyle/>
                    <a:p>
                      <a:pPr algn="ctr"/>
                      <a:r>
                        <a:rPr lang="en-GB" sz="1600" dirty="0"/>
                        <a:t>Tertiary Effect</a:t>
                      </a:r>
                    </a:p>
                  </a:txBody>
                  <a:tcPr/>
                </a:tc>
                <a:extLst>
                  <a:ext uri="{0D108BD9-81ED-4DB2-BD59-A6C34878D82A}">
                    <a16:rowId xmlns:a16="http://schemas.microsoft.com/office/drawing/2014/main" val="1209850621"/>
                  </a:ext>
                </a:extLst>
              </a:tr>
              <a:tr h="370840">
                <a:tc>
                  <a:txBody>
                    <a:bodyPr/>
                    <a:lstStyle/>
                    <a:p>
                      <a:pPr algn="ctr"/>
                      <a:r>
                        <a:rPr lang="en-GB" sz="1600" dirty="0"/>
                        <a:t>Elevator/Horizontal Stabiliser</a:t>
                      </a:r>
                    </a:p>
                  </a:txBody>
                  <a:tcPr/>
                </a:tc>
                <a:tc>
                  <a:txBody>
                    <a:bodyPr/>
                    <a:lstStyle/>
                    <a:p>
                      <a:pPr algn="ctr"/>
                      <a:r>
                        <a:rPr lang="en-GB" sz="1600" dirty="0"/>
                        <a:t>Aircraft Pitch</a:t>
                      </a:r>
                    </a:p>
                  </a:txBody>
                  <a:tcPr/>
                </a:tc>
                <a:tc>
                  <a:txBody>
                    <a:bodyPr/>
                    <a:lstStyle/>
                    <a:p>
                      <a:pPr algn="ctr"/>
                      <a:r>
                        <a:rPr lang="en-GB" sz="1600" dirty="0"/>
                        <a:t>Aircraft Speed</a:t>
                      </a:r>
                    </a:p>
                  </a:txBody>
                  <a:tcPr/>
                </a:tc>
                <a:tc>
                  <a:txBody>
                    <a:bodyPr/>
                    <a:lstStyle/>
                    <a:p>
                      <a:pPr algn="ctr"/>
                      <a:r>
                        <a:rPr lang="en-GB" sz="1600" dirty="0"/>
                        <a:t>N/A</a:t>
                      </a:r>
                    </a:p>
                  </a:txBody>
                  <a:tcPr/>
                </a:tc>
                <a:extLst>
                  <a:ext uri="{0D108BD9-81ED-4DB2-BD59-A6C34878D82A}">
                    <a16:rowId xmlns:a16="http://schemas.microsoft.com/office/drawing/2014/main" val="648885670"/>
                  </a:ext>
                </a:extLst>
              </a:tr>
              <a:tr h="370840">
                <a:tc>
                  <a:txBody>
                    <a:bodyPr/>
                    <a:lstStyle/>
                    <a:p>
                      <a:pPr algn="ctr"/>
                      <a:r>
                        <a:rPr lang="en-GB" sz="1600" dirty="0"/>
                        <a:t>Ailerons</a:t>
                      </a:r>
                    </a:p>
                  </a:txBody>
                  <a:tcPr/>
                </a:tc>
                <a:tc>
                  <a:txBody>
                    <a:bodyPr/>
                    <a:lstStyle/>
                    <a:p>
                      <a:pPr algn="ctr"/>
                      <a:r>
                        <a:rPr lang="en-GB" sz="1600" dirty="0"/>
                        <a:t>Aircraft Roll</a:t>
                      </a:r>
                    </a:p>
                  </a:txBody>
                  <a:tcPr/>
                </a:tc>
                <a:tc>
                  <a:txBody>
                    <a:bodyPr/>
                    <a:lstStyle/>
                    <a:p>
                      <a:pPr algn="ctr"/>
                      <a:r>
                        <a:rPr lang="en-GB" sz="1600" dirty="0" err="1"/>
                        <a:t>Aicraft</a:t>
                      </a:r>
                      <a:r>
                        <a:rPr lang="en-GB" sz="1600" dirty="0"/>
                        <a:t> Yaw</a:t>
                      </a:r>
                    </a:p>
                  </a:txBody>
                  <a:tcPr/>
                </a:tc>
                <a:tc>
                  <a:txBody>
                    <a:bodyPr/>
                    <a:lstStyle/>
                    <a:p>
                      <a:pPr algn="ctr"/>
                      <a:r>
                        <a:rPr lang="en-GB" sz="1600" dirty="0"/>
                        <a:t>Asymmetric Lift</a:t>
                      </a:r>
                    </a:p>
                  </a:txBody>
                  <a:tcPr/>
                </a:tc>
                <a:extLst>
                  <a:ext uri="{0D108BD9-81ED-4DB2-BD59-A6C34878D82A}">
                    <a16:rowId xmlns:a16="http://schemas.microsoft.com/office/drawing/2014/main" val="983000270"/>
                  </a:ext>
                </a:extLst>
              </a:tr>
              <a:tr h="370840">
                <a:tc>
                  <a:txBody>
                    <a:bodyPr/>
                    <a:lstStyle/>
                    <a:p>
                      <a:pPr algn="ctr"/>
                      <a:r>
                        <a:rPr lang="en-GB" sz="1600" dirty="0"/>
                        <a:t>Rudder</a:t>
                      </a:r>
                    </a:p>
                  </a:txBody>
                  <a:tcPr/>
                </a:tc>
                <a:tc>
                  <a:txBody>
                    <a:bodyPr/>
                    <a:lstStyle/>
                    <a:p>
                      <a:pPr algn="ctr"/>
                      <a:r>
                        <a:rPr lang="en-GB" sz="1600" dirty="0"/>
                        <a:t>Aircraft Yaw</a:t>
                      </a:r>
                    </a:p>
                  </a:txBody>
                  <a:tcPr/>
                </a:tc>
                <a:tc>
                  <a:txBody>
                    <a:bodyPr/>
                    <a:lstStyle/>
                    <a:p>
                      <a:pPr algn="ctr"/>
                      <a:r>
                        <a:rPr lang="en-GB" sz="1600" dirty="0"/>
                        <a:t>Aircraft Roll</a:t>
                      </a:r>
                    </a:p>
                  </a:txBody>
                  <a:tcPr/>
                </a:tc>
                <a:tc>
                  <a:txBody>
                    <a:bodyPr/>
                    <a:lstStyle/>
                    <a:p>
                      <a:pPr algn="ctr"/>
                      <a:r>
                        <a:rPr lang="en-GB" sz="1600" dirty="0"/>
                        <a:t>Asymmetric Lift</a:t>
                      </a:r>
                    </a:p>
                  </a:txBody>
                  <a:tcPr/>
                </a:tc>
                <a:extLst>
                  <a:ext uri="{0D108BD9-81ED-4DB2-BD59-A6C34878D82A}">
                    <a16:rowId xmlns:a16="http://schemas.microsoft.com/office/drawing/2014/main" val="3464958993"/>
                  </a:ext>
                </a:extLst>
              </a:tr>
              <a:tr h="370840">
                <a:tc>
                  <a:txBody>
                    <a:bodyPr/>
                    <a:lstStyle/>
                    <a:p>
                      <a:pPr algn="ctr"/>
                      <a:r>
                        <a:rPr lang="en-GB" sz="1600" dirty="0"/>
                        <a:t>Speed brake</a:t>
                      </a:r>
                    </a:p>
                  </a:txBody>
                  <a:tcPr/>
                </a:tc>
                <a:tc>
                  <a:txBody>
                    <a:bodyPr/>
                    <a:lstStyle/>
                    <a:p>
                      <a:pPr algn="ctr"/>
                      <a:r>
                        <a:rPr lang="en-GB" sz="1600" dirty="0"/>
                        <a:t>Aircraft Speed</a:t>
                      </a:r>
                    </a:p>
                  </a:txBody>
                  <a:tcPr/>
                </a:tc>
                <a:tc>
                  <a:txBody>
                    <a:bodyPr/>
                    <a:lstStyle/>
                    <a:p>
                      <a:pPr algn="ctr"/>
                      <a:r>
                        <a:rPr lang="en-GB" sz="1600" dirty="0"/>
                        <a:t>Adverse Pitch</a:t>
                      </a:r>
                    </a:p>
                  </a:txBody>
                  <a:tcPr/>
                </a:tc>
                <a:tc>
                  <a:txBody>
                    <a:bodyPr/>
                    <a:lstStyle/>
                    <a:p>
                      <a:pPr algn="ctr"/>
                      <a:r>
                        <a:rPr lang="en-GB" sz="1600" dirty="0"/>
                        <a:t>N/A</a:t>
                      </a:r>
                    </a:p>
                  </a:txBody>
                  <a:tcPr/>
                </a:tc>
                <a:extLst>
                  <a:ext uri="{0D108BD9-81ED-4DB2-BD59-A6C34878D82A}">
                    <a16:rowId xmlns:a16="http://schemas.microsoft.com/office/drawing/2014/main" val="4100886406"/>
                  </a:ext>
                </a:extLst>
              </a:tr>
              <a:tr h="370840">
                <a:tc>
                  <a:txBody>
                    <a:bodyPr/>
                    <a:lstStyle/>
                    <a:p>
                      <a:pPr algn="ctr"/>
                      <a:r>
                        <a:rPr lang="en-GB" sz="1600" dirty="0"/>
                        <a:t>Flaps</a:t>
                      </a:r>
                    </a:p>
                  </a:txBody>
                  <a:tcPr/>
                </a:tc>
                <a:tc>
                  <a:txBody>
                    <a:bodyPr/>
                    <a:lstStyle/>
                    <a:p>
                      <a:pPr algn="ctr"/>
                      <a:r>
                        <a:rPr lang="en-GB" sz="1600" dirty="0"/>
                        <a:t>Aircraft Pitch</a:t>
                      </a:r>
                    </a:p>
                  </a:txBody>
                  <a:tcPr/>
                </a:tc>
                <a:tc>
                  <a:txBody>
                    <a:bodyPr/>
                    <a:lstStyle/>
                    <a:p>
                      <a:pPr algn="ctr"/>
                      <a:r>
                        <a:rPr lang="en-GB" sz="1600" dirty="0"/>
                        <a:t>Adverse Drag</a:t>
                      </a:r>
                    </a:p>
                  </a:txBody>
                  <a:tcPr/>
                </a:tc>
                <a:tc>
                  <a:txBody>
                    <a:bodyPr/>
                    <a:lstStyle/>
                    <a:p>
                      <a:pPr algn="ctr"/>
                      <a:r>
                        <a:rPr lang="en-GB" sz="1600" dirty="0"/>
                        <a:t>N/A</a:t>
                      </a:r>
                    </a:p>
                  </a:txBody>
                  <a:tcPr/>
                </a:tc>
                <a:extLst>
                  <a:ext uri="{0D108BD9-81ED-4DB2-BD59-A6C34878D82A}">
                    <a16:rowId xmlns:a16="http://schemas.microsoft.com/office/drawing/2014/main" val="467842708"/>
                  </a:ext>
                </a:extLst>
              </a:tr>
            </a:tbl>
          </a:graphicData>
        </a:graphic>
      </p:graphicFrame>
    </p:spTree>
    <p:extLst>
      <p:ext uri="{BB962C8B-B14F-4D97-AF65-F5344CB8AC3E}">
        <p14:creationId xmlns:p14="http://schemas.microsoft.com/office/powerpoint/2010/main" val="272641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Coordinated Flight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order to maintain efficient flight, aircraft require many control inputs when performing certain actions.</a:t>
            </a:r>
          </a:p>
          <a:p>
            <a:r>
              <a:rPr lang="en-GB" sz="2500" dirty="0"/>
              <a:t>Coordinated flight is achieved when pilots perform the necessary control inputs to counteract the undesired secondary and tertiary effects of controls.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8340593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2754</Words>
  <Application>Microsoft Office PowerPoint</Application>
  <PresentationFormat>On-screen Show (4:3)</PresentationFormat>
  <Paragraphs>244</Paragraphs>
  <Slides>39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39</vt:i4>
      </vt:variant>
    </vt:vector>
  </HeadingPairs>
  <TitlesOfParts>
    <vt:vector size="45" baseType="lpstr">
      <vt:lpstr>Arial</vt:lpstr>
      <vt:lpstr>Calibri</vt:lpstr>
      <vt:lpstr>Calibri Light</vt:lpstr>
      <vt:lpstr>Custom Design</vt:lpstr>
      <vt:lpstr>2_Custom Design</vt:lpstr>
      <vt:lpstr>1_Custom Design</vt:lpstr>
      <vt:lpstr>PowerPoint Presentation</vt:lpstr>
      <vt:lpstr>Lesson Overview</vt:lpstr>
      <vt:lpstr>Principles of Flight</vt:lpstr>
      <vt:lpstr>Lift and AoA</vt:lpstr>
      <vt:lpstr>Lift and AoA</vt:lpstr>
      <vt:lpstr>Lift and AoA</vt:lpstr>
      <vt:lpstr>Effects of Controls</vt:lpstr>
      <vt:lpstr>Effects of Controls</vt:lpstr>
      <vt:lpstr>Coordinated Flight</vt:lpstr>
      <vt:lpstr>The Circuit</vt:lpstr>
      <vt:lpstr>Understanding the Airfield Circuit</vt:lpstr>
      <vt:lpstr>Leaving and Joining the Circuit</vt:lpstr>
      <vt:lpstr>The Overhead Break</vt:lpstr>
      <vt:lpstr>The Overhead Break</vt:lpstr>
      <vt:lpstr>Mandatory Reporting Points</vt:lpstr>
      <vt:lpstr>Mandatory Reporting Points</vt:lpstr>
      <vt:lpstr>Taking Off</vt:lpstr>
      <vt:lpstr>Lining Up</vt:lpstr>
      <vt:lpstr>Taking Off</vt:lpstr>
      <vt:lpstr>Taking Off</vt:lpstr>
      <vt:lpstr>Taking Off</vt:lpstr>
      <vt:lpstr>After Take-off Checks</vt:lpstr>
      <vt:lpstr>Basic Manoeuvres</vt:lpstr>
      <vt:lpstr>Turns</vt:lpstr>
      <vt:lpstr>Turns</vt:lpstr>
      <vt:lpstr>Turns</vt:lpstr>
      <vt:lpstr>Climbs</vt:lpstr>
      <vt:lpstr>Descents</vt:lpstr>
      <vt:lpstr>Climbs &amp; Descents</vt:lpstr>
      <vt:lpstr>Climbing Turns and Descents </vt:lpstr>
      <vt:lpstr>Landing</vt:lpstr>
      <vt:lpstr>Preparing to Land</vt:lpstr>
      <vt:lpstr>Configuring the Aircraft for Landing</vt:lpstr>
      <vt:lpstr>Landing</vt:lpstr>
      <vt:lpstr>Landing</vt:lpstr>
      <vt:lpstr>Landing</vt:lpstr>
      <vt:lpstr>Landing</vt:lpstr>
      <vt:lpstr>Conducting a Touch and Go</vt:lpstr>
      <vt:lpstr>Conducting a Touch and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3</cp:revision>
  <dcterms:created xsi:type="dcterms:W3CDTF">2020-09-12T13:36:59Z</dcterms:created>
  <dcterms:modified xsi:type="dcterms:W3CDTF">2020-10-02T14:33:40Z</dcterms:modified>
</cp:coreProperties>
</file>