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9" r:id="rId2"/>
    <p:sldMasterId id="2147483686" r:id="rId3"/>
  </p:sldMasterIdLst>
  <p:notesMasterIdLst>
    <p:notesMasterId r:id="rId24"/>
  </p:notesMasterIdLst>
  <p:sldIdLst>
    <p:sldId id="256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1104DD-A6CC-4450-883E-7077DBD810C7}">
          <p14:sldIdLst>
            <p14:sldId id="256"/>
            <p14:sldId id="257"/>
          </p14:sldIdLst>
        </p14:section>
        <p14:section name="MDC Creation" id="{16CB4788-DB29-4BB2-89FC-D9C26B21B59B}">
          <p14:sldIdLst>
            <p14:sldId id="258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30" d="100"/>
          <a:sy n="130" d="100"/>
        </p:scale>
        <p:origin x="93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ED82-0386-424B-8522-487198B6AAA6}" type="datetimeFigureOut">
              <a:rPr lang="nb-NO" smtClean="0"/>
              <a:pPr/>
              <a:t>11.11.2020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5BF9-BEF4-4B7E-985D-7F42D0CE7579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3CEF29-5674-423D-BC9A-42895A31EA5F}"/>
              </a:ext>
            </a:extLst>
          </p:cNvPr>
          <p:cNvSpPr txBox="1"/>
          <p:nvPr userDrawn="1"/>
        </p:nvSpPr>
        <p:spPr>
          <a:xfrm>
            <a:off x="6660232" y="63203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Date of Publish: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CD27F-B74A-4BFF-A646-1614A358E160}"/>
              </a:ext>
            </a:extLst>
          </p:cNvPr>
          <p:cNvSpPr txBox="1"/>
          <p:nvPr userDrawn="1"/>
        </p:nvSpPr>
        <p:spPr>
          <a:xfrm>
            <a:off x="6804248" y="610432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Published by: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8C1BE-4528-46AD-9CC0-E9E0F0533A6B}"/>
              </a:ext>
            </a:extLst>
          </p:cNvPr>
          <p:cNvSpPr txBox="1"/>
          <p:nvPr userDrawn="1"/>
        </p:nvSpPr>
        <p:spPr>
          <a:xfrm>
            <a:off x="6804248" y="653637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Review due:</a:t>
            </a:r>
          </a:p>
        </p:txBody>
      </p:sp>
    </p:spTree>
    <p:extLst>
      <p:ext uri="{BB962C8B-B14F-4D97-AF65-F5344CB8AC3E}">
        <p14:creationId xmlns:p14="http://schemas.microsoft.com/office/powerpoint/2010/main" val="322424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4847-45D3-440B-9494-39D5D4E9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0F553-CA22-48FF-A29F-C6A6C8F6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3608" y="1628800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815B-C28F-42FA-9EE2-31B3666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52C38-AF8E-4CF6-BDA7-F16DA7DF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FC8B-DE82-4AF9-9492-D5CCFB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84225-F00F-4ECC-82AD-C283E7D04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435BB-19E9-43F4-A299-654AAB0C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AEA4-BDAD-4CCE-9669-E880B062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7227-C538-406A-AEE5-60E1EDB7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DF55-78F4-446F-B3B3-8C94BE4A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46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11.11.2020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707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3F0A-DF54-4950-B122-57029372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2" y="828731"/>
            <a:ext cx="7925072" cy="9673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2C16-C601-425F-9ED9-15A59ADC4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817333"/>
            <a:ext cx="430339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9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FF67-39A6-4F1F-AAFD-F07CAE7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836713"/>
            <a:ext cx="78867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0ACB-4082-4149-9E68-21A1E556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1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4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88F0-36C0-4E1D-981B-05374C56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9C3A-E35B-4E5E-89EA-4547D8FD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B8AF-AFE9-4319-8417-A874393B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D0CD-AED8-4D90-A75E-C263CCDB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51AA-FC51-4B4B-AC7A-726FB2CC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63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3F0A-DF54-4950-B122-57029372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2C16-C601-425F-9ED9-15A59ADC4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17660-8D2F-471C-A73D-0F937AA0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16ACB-08D8-491E-9CDB-F0C6D4AE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1D375-0710-4BEE-A349-A4C9E10C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F045-1BEC-41C8-B8CD-72435D0A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69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D29B-0A91-4B88-B4F9-4263DA24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2D564-D6D6-40CD-824A-877167308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C11B-6D5B-4E54-8962-6DDD6C79B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BCEF9-4F63-4575-8FB1-A2816F402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F2670-135F-42CB-8914-C2A8E1B86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F9871-237E-4EE0-A90D-7C5C4B5E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D8735-E71C-4EC7-A224-72F1A824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3245B-AA23-42D6-9499-D116F20D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74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1201-FC11-4338-BAF5-4DB336A1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15D86-7102-4773-93E3-1ED079A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FFDAC-2A92-4EC8-AA97-55B14DD6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CBB8A-9564-4022-9D1D-970996FB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08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28648-3565-4348-8041-5015ABBB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8D86A-10A3-43B0-8ECC-E1DA1F46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0514-2DA0-4872-AA2C-913D8C72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5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FF67-39A6-4F1F-AAFD-F07CAE7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0ACB-4082-4149-9E68-21A1E556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628800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9C5D2-D313-48AC-AC17-8E158CE7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0CB2-81C6-4639-B2E5-60C72C07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4CBA-E784-46E2-8D86-03D2993F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49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423D-917B-48AB-9BBB-AAAAB13A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BE21-F42A-4688-A4FF-927C8B9D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0BB2-4784-46A5-8DE5-4CA7D186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11C4-7B05-4CD7-B737-3909DE5F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20C3E-C65D-41A6-91FB-B36FA507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0224-A540-46AA-8A82-6E61920B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20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0234-2F0B-47FE-8275-E399158B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F31A1-1F8A-41EA-A125-50895DA4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CE5DF-F587-4A25-A3E6-7A0797F3D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5DA2-558D-4C24-95F0-753EA4C2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33528-6985-4404-AC3A-3483BCA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3589-496F-4605-BF75-F0E1E66F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2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4847-45D3-440B-9494-39D5D4E9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0F553-CA22-48FF-A29F-C6A6C8F6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3608" y="1628800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815B-C28F-42FA-9EE2-31B3666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52C38-AF8E-4CF6-BDA7-F16DA7DF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FC8B-DE82-4AF9-9492-D5CCFB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54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84225-F00F-4ECC-82AD-C283E7D04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435BB-19E9-43F4-A299-654AAB0C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AEA4-BDAD-4CCE-9669-E880B062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7227-C538-406A-AEE5-60E1EDB7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DF55-78F4-446F-B3B3-8C94BE4A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01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11.11.2020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688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88F0-36C0-4E1D-981B-05374C56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9C3A-E35B-4E5E-89EA-4547D8FD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B8AF-AFE9-4319-8417-A874393B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D0CD-AED8-4D90-A75E-C263CCDB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51AA-FC51-4B4B-AC7A-726FB2CC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0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3F0A-DF54-4950-B122-57029372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2C16-C601-425F-9ED9-15A59ADC4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17660-8D2F-471C-A73D-0F937AA0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16ACB-08D8-491E-9CDB-F0C6D4AE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1D375-0710-4BEE-A349-A4C9E10C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F045-1BEC-41C8-B8CD-72435D0A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4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D29B-0A91-4B88-B4F9-4263DA24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2D564-D6D6-40CD-824A-877167308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C11B-6D5B-4E54-8962-6DDD6C79B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BCEF9-4F63-4575-8FB1-A2816F402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F2670-135F-42CB-8914-C2A8E1B86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F9871-237E-4EE0-A90D-7C5C4B5E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D8735-E71C-4EC7-A224-72F1A824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3245B-AA23-42D6-9499-D116F20D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1201-FC11-4338-BAF5-4DB336A1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15D86-7102-4773-93E3-1ED079A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FFDAC-2A92-4EC8-AA97-55B14DD6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CBB8A-9564-4022-9D1D-970996FB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81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28648-3565-4348-8041-5015ABBB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8D86A-10A3-43B0-8ECC-E1DA1F46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0514-2DA0-4872-AA2C-913D8C72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423D-917B-48AB-9BBB-AAAAB13A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BE21-F42A-4688-A4FF-927C8B9D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0BB2-4784-46A5-8DE5-4CA7D186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11C4-7B05-4CD7-B737-3909DE5F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20C3E-C65D-41A6-91FB-B36FA507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0224-A540-46AA-8A82-6E61920B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90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0234-2F0B-47FE-8275-E399158B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F31A1-1F8A-41EA-A125-50895DA4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CE5DF-F587-4A25-A3E6-7A0797F3D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5DA2-558D-4C24-95F0-753EA4C2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34F07C-7B4A-4A07-9283-14DC65FBC703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33528-6985-4404-AC3A-3483BCA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3589-496F-4605-BF75-F0E1E66F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4856F5F-F8B0-42CE-B0F9-568F20809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30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jefen\Google Drive\494th Working folder\132nd_494thPanthersLogo.png">
            <a:extLst>
              <a:ext uri="{FF2B5EF4-FFF2-40B4-BE49-F238E27FC236}">
                <a16:creationId xmlns:a16="http://schemas.microsoft.com/office/drawing/2014/main" id="{06919EA8-7A03-4F52-8A9E-51C4F587D2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5364088" y="908721"/>
            <a:ext cx="3135948" cy="3744416"/>
          </a:xfrm>
          <a:prstGeom prst="rect">
            <a:avLst/>
          </a:prstGeom>
          <a:noFill/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961C3D7-EB62-4679-90EC-A77902F451A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2" y="980728"/>
            <a:ext cx="3655070" cy="3744416"/>
          </a:xfrm>
          <a:prstGeom prst="rect">
            <a:avLst/>
          </a:prstGeom>
        </p:spPr>
      </p:pic>
      <p:pic>
        <p:nvPicPr>
          <p:cNvPr id="12" name="Bilde 13" descr="PPT template.jpg">
            <a:extLst>
              <a:ext uri="{FF2B5EF4-FFF2-40B4-BE49-F238E27FC236}">
                <a16:creationId xmlns:a16="http://schemas.microsoft.com/office/drawing/2014/main" id="{4B7CD39C-944E-4923-BF91-24B549B592A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144000" cy="7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jefen\Google Drive\494th Working folder\132nd_494thPanthersLogo.png">
            <a:extLst>
              <a:ext uri="{FF2B5EF4-FFF2-40B4-BE49-F238E27FC236}">
                <a16:creationId xmlns:a16="http://schemas.microsoft.com/office/drawing/2014/main" id="{06919EA8-7A03-4F52-8A9E-51C4F587D2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220072" y="1916832"/>
            <a:ext cx="3135948" cy="3744416"/>
          </a:xfrm>
          <a:prstGeom prst="rect">
            <a:avLst/>
          </a:prstGeom>
          <a:noFill/>
        </p:spPr>
      </p:pic>
      <p:pic>
        <p:nvPicPr>
          <p:cNvPr id="12" name="Bilde 13" descr="PPT template.jpg">
            <a:extLst>
              <a:ext uri="{FF2B5EF4-FFF2-40B4-BE49-F238E27FC236}">
                <a16:creationId xmlns:a16="http://schemas.microsoft.com/office/drawing/2014/main" id="{4B7CD39C-944E-4923-BF91-24B549B592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7549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72A368-1D51-40F6-8B61-60510A8DEAF3}"/>
              </a:ext>
            </a:extLst>
          </p:cNvPr>
          <p:cNvSpPr txBox="1"/>
          <p:nvPr userDrawn="1"/>
        </p:nvSpPr>
        <p:spPr>
          <a:xfrm>
            <a:off x="179512" y="616530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</a:t>
            </a:r>
            <a:r>
              <a:rPr lang="en-GB" sz="1200" baseline="30000" dirty="0"/>
              <a:t>th</a:t>
            </a:r>
            <a:r>
              <a:rPr lang="en-GB" sz="1200" dirty="0"/>
              <a:t> Virtual Fighting Squadron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C608B-D2CB-417E-86CE-86935BFBD8DB}"/>
              </a:ext>
            </a:extLst>
          </p:cNvPr>
          <p:cNvSpPr txBox="1"/>
          <p:nvPr userDrawn="1"/>
        </p:nvSpPr>
        <p:spPr>
          <a:xfrm>
            <a:off x="179512" y="644230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TRP Lesson: </a:t>
            </a:r>
          </a:p>
        </p:txBody>
      </p:sp>
    </p:spTree>
    <p:extLst>
      <p:ext uri="{BB962C8B-B14F-4D97-AF65-F5344CB8AC3E}">
        <p14:creationId xmlns:p14="http://schemas.microsoft.com/office/powerpoint/2010/main" val="16718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3" descr="PPT template.jpg">
            <a:extLst>
              <a:ext uri="{FF2B5EF4-FFF2-40B4-BE49-F238E27FC236}">
                <a16:creationId xmlns:a16="http://schemas.microsoft.com/office/drawing/2014/main" id="{4B7CD39C-944E-4923-BF91-24B549B592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54923"/>
          </a:xfrm>
          <a:prstGeom prst="rect">
            <a:avLst/>
          </a:prstGeom>
        </p:spPr>
      </p:pic>
      <p:pic>
        <p:nvPicPr>
          <p:cNvPr id="8" name="Picture 2" descr="C:\Users\Sjefen\Google Drive\494th Working folder\132nd_494thPanthersLogo.png">
            <a:extLst>
              <a:ext uri="{FF2B5EF4-FFF2-40B4-BE49-F238E27FC236}">
                <a16:creationId xmlns:a16="http://schemas.microsoft.com/office/drawing/2014/main" id="{06919EA8-7A03-4F52-8A9E-51C4F587D2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8493050" y="44624"/>
            <a:ext cx="560637" cy="66941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7EFD3-9C53-4411-BF1C-182871D4ABAC}"/>
              </a:ext>
            </a:extLst>
          </p:cNvPr>
          <p:cNvSpPr txBox="1"/>
          <p:nvPr userDrawn="1"/>
        </p:nvSpPr>
        <p:spPr>
          <a:xfrm>
            <a:off x="179512" y="616530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</a:t>
            </a:r>
            <a:r>
              <a:rPr lang="en-GB" sz="1200" baseline="30000" dirty="0"/>
              <a:t>th</a:t>
            </a:r>
            <a:r>
              <a:rPr lang="en-GB" sz="1200" dirty="0"/>
              <a:t> Virtual Fighting Squadron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96800-18C0-4287-B755-E4105041C399}"/>
              </a:ext>
            </a:extLst>
          </p:cNvPr>
          <p:cNvSpPr txBox="1"/>
          <p:nvPr userDrawn="1"/>
        </p:nvSpPr>
        <p:spPr>
          <a:xfrm>
            <a:off x="179512" y="644230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TRP Lesson: </a:t>
            </a:r>
          </a:p>
        </p:txBody>
      </p:sp>
    </p:spTree>
    <p:extLst>
      <p:ext uri="{BB962C8B-B14F-4D97-AF65-F5344CB8AC3E}">
        <p14:creationId xmlns:p14="http://schemas.microsoft.com/office/powerpoint/2010/main" val="302956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cs-mdc.com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CA9A3-4DC8-45AC-92F2-BEE16ECE63EB}"/>
              </a:ext>
            </a:extLst>
          </p:cNvPr>
          <p:cNvSpPr txBox="1"/>
          <p:nvPr/>
        </p:nvSpPr>
        <p:spPr>
          <a:xfrm>
            <a:off x="647564" y="465487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494-PRE-02: Mission Data Card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0A0D4-A5DE-4EEC-A686-455CE6897F43}"/>
              </a:ext>
            </a:extLst>
          </p:cNvPr>
          <p:cNvSpPr txBox="1"/>
          <p:nvPr/>
        </p:nvSpPr>
        <p:spPr>
          <a:xfrm>
            <a:off x="7740352" y="610432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Thumper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2BF1C-385F-4D92-B636-0806FA1304F0}"/>
              </a:ext>
            </a:extLst>
          </p:cNvPr>
          <p:cNvSpPr txBox="1"/>
          <p:nvPr/>
        </p:nvSpPr>
        <p:spPr>
          <a:xfrm>
            <a:off x="647564" y="5133091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Trainee 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70610-8E27-43C6-88E0-34FB0AF38598}"/>
              </a:ext>
            </a:extLst>
          </p:cNvPr>
          <p:cNvSpPr txBox="1"/>
          <p:nvPr/>
        </p:nvSpPr>
        <p:spPr>
          <a:xfrm>
            <a:off x="7753490" y="630932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31 OCT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E565A-5570-49BD-91D8-FCEE7A8CF147}"/>
              </a:ext>
            </a:extLst>
          </p:cNvPr>
          <p:cNvSpPr txBox="1"/>
          <p:nvPr/>
        </p:nvSpPr>
        <p:spPr>
          <a:xfrm>
            <a:off x="7747756" y="654187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31 MAY 2021</a:t>
            </a:r>
          </a:p>
        </p:txBody>
      </p:sp>
    </p:spTree>
    <p:extLst>
      <p:ext uri="{BB962C8B-B14F-4D97-AF65-F5344CB8AC3E}">
        <p14:creationId xmlns:p14="http://schemas.microsoft.com/office/powerpoint/2010/main" val="270103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Loadout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5940152" y="1957810"/>
            <a:ext cx="2952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The </a:t>
            </a:r>
            <a:r>
              <a:rPr lang="da-DK" dirty="0" err="1"/>
              <a:t>Loadout</a:t>
            </a:r>
            <a:r>
              <a:rPr lang="da-DK" dirty="0"/>
              <a:t> page shows the </a:t>
            </a:r>
            <a:r>
              <a:rPr lang="da-DK" dirty="0" err="1"/>
              <a:t>various</a:t>
            </a:r>
            <a:r>
              <a:rPr lang="da-DK" dirty="0"/>
              <a:t> stations and is a </a:t>
            </a:r>
            <a:r>
              <a:rPr lang="da-DK" dirty="0" err="1"/>
              <a:t>replication</a:t>
            </a:r>
            <a:r>
              <a:rPr lang="da-DK" dirty="0"/>
              <a:t> of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seen</a:t>
            </a:r>
            <a:r>
              <a:rPr lang="da-DK" dirty="0"/>
              <a:t> in the DCS mission editor for </a:t>
            </a:r>
            <a:r>
              <a:rPr lang="da-DK" dirty="0" err="1"/>
              <a:t>loadouts</a:t>
            </a:r>
            <a:r>
              <a:rPr lang="da-DK" dirty="0"/>
              <a:t>.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equip</a:t>
            </a:r>
            <a:r>
              <a:rPr lang="da-DK" dirty="0"/>
              <a:t> the stations </a:t>
            </a:r>
            <a:r>
              <a:rPr lang="da-DK" dirty="0" err="1"/>
              <a:t>depicted</a:t>
            </a:r>
            <a:r>
              <a:rPr lang="da-DK" dirty="0"/>
              <a:t> with </a:t>
            </a:r>
            <a:r>
              <a:rPr lang="da-DK" dirty="0" err="1"/>
              <a:t>ordnance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station </a:t>
            </a:r>
            <a:r>
              <a:rPr lang="da-DK" dirty="0" err="1"/>
              <a:t>selected</a:t>
            </a:r>
            <a:r>
              <a:rPr lang="da-DK" dirty="0"/>
              <a:t> is </a:t>
            </a:r>
            <a:r>
              <a:rPr lang="da-DK" dirty="0" err="1"/>
              <a:t>capable</a:t>
            </a:r>
            <a:r>
              <a:rPr lang="da-DK" dirty="0"/>
              <a:t> to </a:t>
            </a:r>
            <a:r>
              <a:rPr lang="da-DK" dirty="0" err="1"/>
              <a:t>carry</a:t>
            </a:r>
            <a:r>
              <a:rPr lang="da-DK" dirty="0"/>
              <a:t>. </a:t>
            </a:r>
            <a:r>
              <a:rPr lang="da-DK" dirty="0" err="1"/>
              <a:t>Furthermore</a:t>
            </a:r>
            <a:r>
              <a:rPr lang="da-DK" dirty="0"/>
              <a:t> it shows </a:t>
            </a:r>
            <a:r>
              <a:rPr lang="da-DK" dirty="0" err="1"/>
              <a:t>weight</a:t>
            </a:r>
            <a:r>
              <a:rPr lang="da-DK" dirty="0"/>
              <a:t> of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selection</a:t>
            </a:r>
            <a:r>
              <a:rPr lang="da-DK" dirty="0"/>
              <a:t> as </a:t>
            </a:r>
            <a:r>
              <a:rPr lang="da-DK" dirty="0" err="1"/>
              <a:t>well</a:t>
            </a:r>
            <a:r>
              <a:rPr lang="da-DK" dirty="0"/>
              <a:t> as a total </a:t>
            </a:r>
            <a:r>
              <a:rPr lang="da-DK" dirty="0" err="1"/>
              <a:t>weight</a:t>
            </a:r>
            <a:r>
              <a:rPr lang="da-DK" dirty="0"/>
              <a:t>. The </a:t>
            </a:r>
            <a:r>
              <a:rPr lang="da-DK" dirty="0" err="1"/>
              <a:t>fields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drop-</a:t>
            </a:r>
            <a:r>
              <a:rPr lang="da-DK" dirty="0" err="1"/>
              <a:t>down</a:t>
            </a:r>
            <a:r>
              <a:rPr lang="da-DK" dirty="0"/>
              <a:t> or </a:t>
            </a:r>
            <a:r>
              <a:rPr lang="da-DK" dirty="0" err="1"/>
              <a:t>entry-logical</a:t>
            </a:r>
            <a:r>
              <a:rPr lang="da-DK" dirty="0"/>
              <a:t> </a:t>
            </a:r>
            <a:r>
              <a:rPr lang="da-DK" dirty="0" err="1"/>
              <a:t>selection</a:t>
            </a:r>
            <a:r>
              <a:rPr lang="da-DK" dirty="0"/>
              <a:t>.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652865C-A7C8-41B7-8C7E-03DF59FCF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99204"/>
            <a:ext cx="5544616" cy="41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DEP / ARR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7020272" y="1989995"/>
            <a:ext cx="1872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The </a:t>
            </a:r>
            <a:r>
              <a:rPr lang="da-DK" dirty="0" err="1"/>
              <a:t>Departure</a:t>
            </a:r>
            <a:r>
              <a:rPr lang="da-DK" dirty="0"/>
              <a:t> / </a:t>
            </a:r>
            <a:r>
              <a:rPr lang="da-DK" dirty="0" err="1"/>
              <a:t>Arrival</a:t>
            </a:r>
            <a:r>
              <a:rPr lang="da-DK" dirty="0"/>
              <a:t> page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select</a:t>
            </a:r>
            <a:r>
              <a:rPr lang="da-DK" dirty="0"/>
              <a:t> </a:t>
            </a:r>
            <a:r>
              <a:rPr lang="da-DK" dirty="0" err="1"/>
              <a:t>departing</a:t>
            </a:r>
            <a:r>
              <a:rPr lang="da-DK" dirty="0"/>
              <a:t> </a:t>
            </a:r>
            <a:r>
              <a:rPr lang="da-DK" dirty="0" err="1"/>
              <a:t>airfield</a:t>
            </a:r>
            <a:r>
              <a:rPr lang="da-DK" dirty="0"/>
              <a:t> and –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– arrival </a:t>
            </a:r>
            <a:r>
              <a:rPr lang="da-DK" dirty="0" err="1"/>
              <a:t>airfield</a:t>
            </a:r>
            <a:r>
              <a:rPr lang="da-DK" dirty="0"/>
              <a:t>. This </a:t>
            </a:r>
            <a:r>
              <a:rPr lang="da-DK" dirty="0" err="1"/>
              <a:t>draws</a:t>
            </a:r>
            <a:r>
              <a:rPr lang="da-DK" dirty="0"/>
              <a:t> information from the </a:t>
            </a:r>
            <a:r>
              <a:rPr lang="da-DK" dirty="0" err="1"/>
              <a:t>databse</a:t>
            </a:r>
            <a:r>
              <a:rPr lang="da-DK" dirty="0"/>
              <a:t> </a:t>
            </a:r>
            <a:r>
              <a:rPr lang="da-DK" dirty="0" err="1"/>
              <a:t>regarding</a:t>
            </a:r>
            <a:r>
              <a:rPr lang="da-DK" dirty="0"/>
              <a:t> </a:t>
            </a:r>
            <a:r>
              <a:rPr lang="da-DK" dirty="0" err="1"/>
              <a:t>frequencies</a:t>
            </a:r>
            <a:r>
              <a:rPr lang="da-DK" dirty="0"/>
              <a:t> and </a:t>
            </a:r>
            <a:r>
              <a:rPr lang="da-DK" dirty="0" err="1"/>
              <a:t>navigational</a:t>
            </a:r>
            <a:r>
              <a:rPr lang="da-DK" dirty="0"/>
              <a:t> aids and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frequencies</a:t>
            </a:r>
            <a:r>
              <a:rPr lang="da-DK" dirty="0"/>
              <a:t>.</a:t>
            </a:r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C63D19EA-D562-4CE0-A894-2468AFC43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33840"/>
            <a:ext cx="6678640" cy="40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5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Waypoints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5436096" y="1930110"/>
            <a:ext cx="3206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The </a:t>
            </a:r>
            <a:r>
              <a:rPr lang="en-US" dirty="0"/>
              <a:t>waypoints</a:t>
            </a:r>
            <a:r>
              <a:rPr lang="da-DK" dirty="0"/>
              <a:t> page </a:t>
            </a:r>
            <a:r>
              <a:rPr lang="en-TT" dirty="0"/>
              <a:t>includes</a:t>
            </a:r>
            <a:r>
              <a:rPr lang="da-DK" dirty="0"/>
              <a:t> all </a:t>
            </a:r>
            <a:r>
              <a:rPr lang="da-DK" dirty="0" err="1"/>
              <a:t>navigational</a:t>
            </a:r>
            <a:r>
              <a:rPr lang="da-DK" dirty="0"/>
              <a:t> information as </a:t>
            </a:r>
            <a:r>
              <a:rPr lang="da-DK" dirty="0" err="1"/>
              <a:t>well</a:t>
            </a:r>
            <a:r>
              <a:rPr lang="da-DK" dirty="0"/>
              <a:t> as the option to enter points of </a:t>
            </a:r>
            <a:r>
              <a:rPr lang="da-DK" dirty="0" err="1"/>
              <a:t>interest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wish</a:t>
            </a:r>
            <a:r>
              <a:rPr lang="da-DK" dirty="0"/>
              <a:t> to have information </a:t>
            </a:r>
            <a:r>
              <a:rPr lang="da-DK" dirty="0" err="1"/>
              <a:t>readily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for, but not </a:t>
            </a:r>
            <a:r>
              <a:rPr lang="en-US" dirty="0" err="1"/>
              <a:t>neccessarily</a:t>
            </a:r>
            <a:r>
              <a:rPr lang="da-DK" dirty="0"/>
              <a:t> </a:t>
            </a:r>
            <a:r>
              <a:rPr lang="da-DK" dirty="0" err="1"/>
              <a:t>entered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aircraft</a:t>
            </a:r>
            <a:r>
              <a:rPr lang="da-DK" dirty="0"/>
              <a:t> computer.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9EB13E5-EC06-4A9A-A2C4-BE63B6824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46518"/>
            <a:ext cx="4968552" cy="41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Waypoints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6372200" y="1988840"/>
            <a:ext cx="24482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of the data </a:t>
            </a:r>
            <a:r>
              <a:rPr lang="da-DK" dirty="0" err="1"/>
              <a:t>fields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 new </a:t>
            </a:r>
            <a:r>
              <a:rPr lang="da-DK" dirty="0" err="1"/>
              <a:t>waypoint</a:t>
            </a:r>
            <a:r>
              <a:rPr lang="da-DK" dirty="0"/>
              <a:t> </a:t>
            </a:r>
            <a:r>
              <a:rPr lang="da-DK" dirty="0" err="1"/>
              <a:t>field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prompt </a:t>
            </a:r>
            <a:r>
              <a:rPr lang="da-DK" dirty="0" err="1"/>
              <a:t>depicted</a:t>
            </a:r>
            <a:r>
              <a:rPr lang="da-DK" dirty="0"/>
              <a:t> in the </a:t>
            </a:r>
            <a:r>
              <a:rPr lang="da-DK" dirty="0" err="1"/>
              <a:t>picture</a:t>
            </a:r>
            <a:r>
              <a:rPr lang="da-DK" dirty="0"/>
              <a:t>.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insert</a:t>
            </a:r>
            <a:r>
              <a:rPr lang="da-DK" dirty="0"/>
              <a:t> </a:t>
            </a:r>
            <a:r>
              <a:rPr lang="da-DK" dirty="0" err="1"/>
              <a:t>coordinates</a:t>
            </a:r>
            <a:r>
              <a:rPr lang="da-DK" dirty="0"/>
              <a:t> </a:t>
            </a:r>
            <a:r>
              <a:rPr lang="da-DK" dirty="0" err="1"/>
              <a:t>manually</a:t>
            </a:r>
            <a:r>
              <a:rPr lang="da-DK" dirty="0"/>
              <a:t>, or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copy</a:t>
            </a:r>
            <a:r>
              <a:rPr lang="da-DK" dirty="0"/>
              <a:t>/</a:t>
            </a:r>
            <a:r>
              <a:rPr lang="da-DK" dirty="0" err="1"/>
              <a:t>paste</a:t>
            </a:r>
            <a:r>
              <a:rPr lang="da-DK" dirty="0"/>
              <a:t> from </a:t>
            </a:r>
            <a:r>
              <a:rPr lang="da-DK" dirty="0" err="1"/>
              <a:t>CombatFlite</a:t>
            </a:r>
            <a:r>
              <a:rPr lang="da-DK" dirty="0"/>
              <a:t> and </a:t>
            </a:r>
            <a:r>
              <a:rPr lang="da-DK" dirty="0" err="1"/>
              <a:t>press</a:t>
            </a:r>
            <a:r>
              <a:rPr lang="da-DK" dirty="0"/>
              <a:t> LOAD,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then</a:t>
            </a:r>
            <a:r>
              <a:rPr lang="da-DK" dirty="0"/>
              <a:t> enter all data </a:t>
            </a:r>
            <a:r>
              <a:rPr lang="da-DK" dirty="0" err="1"/>
              <a:t>into</a:t>
            </a:r>
            <a:r>
              <a:rPr lang="da-DK" dirty="0"/>
              <a:t> the </a:t>
            </a:r>
            <a:r>
              <a:rPr lang="da-DK" dirty="0" err="1"/>
              <a:t>field</a:t>
            </a:r>
            <a:r>
              <a:rPr lang="da-DK" dirty="0"/>
              <a:t>.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118C377-650A-485F-96F4-DD9A4E15D2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1870"/>
            <a:ext cx="5958219" cy="37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2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COMMS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6300192" y="2060848"/>
            <a:ext cx="2664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The </a:t>
            </a:r>
            <a:r>
              <a:rPr lang="da-DK" dirty="0" err="1"/>
              <a:t>comms</a:t>
            </a:r>
            <a:r>
              <a:rPr lang="da-DK" dirty="0"/>
              <a:t> page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enter information on all relevant </a:t>
            </a:r>
            <a:r>
              <a:rPr lang="da-DK" dirty="0" err="1"/>
              <a:t>agencies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deem</a:t>
            </a:r>
            <a:r>
              <a:rPr lang="da-DK" dirty="0"/>
              <a:t> </a:t>
            </a:r>
            <a:r>
              <a:rPr lang="da-DK" dirty="0" err="1"/>
              <a:t>probable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talking</a:t>
            </a:r>
            <a:r>
              <a:rPr lang="da-DK" dirty="0"/>
              <a:t> to. It is </a:t>
            </a:r>
            <a:r>
              <a:rPr lang="da-DK" dirty="0" err="1"/>
              <a:t>recommended</a:t>
            </a:r>
            <a:r>
              <a:rPr lang="da-DK" dirty="0"/>
              <a:t> to cover as </a:t>
            </a:r>
            <a:r>
              <a:rPr lang="da-DK" dirty="0" err="1"/>
              <a:t>many</a:t>
            </a:r>
            <a:r>
              <a:rPr lang="da-DK" dirty="0"/>
              <a:t> stations as </a:t>
            </a: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realistically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, as it </a:t>
            </a:r>
            <a:r>
              <a:rPr lang="da-DK" dirty="0" err="1"/>
              <a:t>makes</a:t>
            </a:r>
            <a:r>
              <a:rPr lang="da-DK" dirty="0"/>
              <a:t> for a </a:t>
            </a:r>
            <a:r>
              <a:rPr lang="da-DK" dirty="0" err="1"/>
              <a:t>great</a:t>
            </a:r>
            <a:r>
              <a:rPr lang="da-DK" dirty="0"/>
              <a:t> </a:t>
            </a:r>
            <a:r>
              <a:rPr lang="da-DK" dirty="0" err="1"/>
              <a:t>referencing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flight.</a:t>
            </a:r>
          </a:p>
        </p:txBody>
      </p:sp>
      <p:pic>
        <p:nvPicPr>
          <p:cNvPr id="3" name="Billede 2" descr="Et billede, der indeholder bord&#10;&#10;Automatisk genereret beskrivelse">
            <a:extLst>
              <a:ext uri="{FF2B5EF4-FFF2-40B4-BE49-F238E27FC236}">
                <a16:creationId xmlns:a16="http://schemas.microsoft.com/office/drawing/2014/main" id="{A30696B0-3FFB-419C-8E76-F4017ACCD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6" y="2060848"/>
            <a:ext cx="5943044" cy="34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3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COMMS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5982854" y="2021526"/>
            <a:ext cx="2952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The </a:t>
            </a:r>
            <a:r>
              <a:rPr lang="da-DK" dirty="0" err="1"/>
              <a:t>threat</a:t>
            </a:r>
            <a:r>
              <a:rPr lang="da-DK" dirty="0"/>
              <a:t> page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enter information on </a:t>
            </a:r>
            <a:r>
              <a:rPr lang="da-DK" dirty="0" err="1"/>
              <a:t>expected</a:t>
            </a:r>
            <a:r>
              <a:rPr lang="da-DK" dirty="0"/>
              <a:t> </a:t>
            </a:r>
            <a:r>
              <a:rPr lang="da-DK" dirty="0" err="1"/>
              <a:t>threats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mission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groundbased</a:t>
            </a:r>
            <a:r>
              <a:rPr lang="da-DK" dirty="0"/>
              <a:t> and </a:t>
            </a:r>
            <a:r>
              <a:rPr lang="da-DK" dirty="0" err="1"/>
              <a:t>airborne</a:t>
            </a:r>
            <a:r>
              <a:rPr lang="da-DK" dirty="0"/>
              <a:t> </a:t>
            </a:r>
            <a:r>
              <a:rPr lang="da-DK" dirty="0" err="1"/>
              <a:t>threats</a:t>
            </a:r>
            <a:r>
              <a:rPr lang="da-DK" dirty="0"/>
              <a:t>. It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depicts</a:t>
            </a:r>
            <a:r>
              <a:rPr lang="da-DK" dirty="0"/>
              <a:t> the RWR </a:t>
            </a:r>
            <a:r>
              <a:rPr lang="da-DK" dirty="0" err="1"/>
              <a:t>indication</a:t>
            </a:r>
            <a:r>
              <a:rPr lang="da-DK" dirty="0"/>
              <a:t>, type of </a:t>
            </a:r>
            <a:r>
              <a:rPr lang="da-DK" dirty="0" err="1"/>
              <a:t>threat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countermeasures</a:t>
            </a:r>
            <a:r>
              <a:rPr lang="da-DK" dirty="0"/>
              <a:t> to </a:t>
            </a:r>
            <a:r>
              <a:rPr lang="da-DK" dirty="0" err="1"/>
              <a:t>utilize</a:t>
            </a:r>
            <a:r>
              <a:rPr lang="da-DK" dirty="0"/>
              <a:t> as </a:t>
            </a:r>
            <a:r>
              <a:rPr lang="da-DK" dirty="0" err="1"/>
              <a:t>well</a:t>
            </a:r>
            <a:r>
              <a:rPr lang="da-DK" dirty="0"/>
              <a:t> as ranges and </a:t>
            </a:r>
            <a:r>
              <a:rPr lang="da-DK" dirty="0" err="1"/>
              <a:t>altitudes</a:t>
            </a:r>
            <a:r>
              <a:rPr lang="da-DK" dirty="0"/>
              <a:t> of </a:t>
            </a:r>
            <a:r>
              <a:rPr lang="da-DK" dirty="0" err="1"/>
              <a:t>importance</a:t>
            </a:r>
            <a:r>
              <a:rPr lang="da-DK" dirty="0"/>
              <a:t>. This is a </a:t>
            </a:r>
            <a:r>
              <a:rPr lang="da-DK" dirty="0" err="1"/>
              <a:t>entry-logical</a:t>
            </a:r>
            <a:r>
              <a:rPr lang="da-DK" dirty="0"/>
              <a:t> </a:t>
            </a:r>
            <a:r>
              <a:rPr lang="da-DK" dirty="0" err="1"/>
              <a:t>field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select</a:t>
            </a:r>
            <a:r>
              <a:rPr lang="da-DK" dirty="0"/>
              <a:t> from the Database, and </a:t>
            </a:r>
            <a:r>
              <a:rPr lang="da-DK" dirty="0" err="1"/>
              <a:t>if</a:t>
            </a:r>
            <a:r>
              <a:rPr lang="da-DK" dirty="0"/>
              <a:t> the </a:t>
            </a:r>
            <a:r>
              <a:rPr lang="da-DK" dirty="0" err="1"/>
              <a:t>threat</a:t>
            </a:r>
            <a:r>
              <a:rPr lang="da-DK" dirty="0"/>
              <a:t> is not </a:t>
            </a:r>
            <a:r>
              <a:rPr lang="da-DK" dirty="0" err="1"/>
              <a:t>available</a:t>
            </a:r>
            <a:r>
              <a:rPr lang="da-DK" dirty="0"/>
              <a:t> in the database,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enter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data.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E5A29418-7F8B-49F1-BB70-C9AF4AF9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01998"/>
            <a:ext cx="5728689" cy="32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3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Notes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5724128" y="1988840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The notes page is </a:t>
            </a:r>
            <a:r>
              <a:rPr lang="da-DK" dirty="0" err="1"/>
              <a:t>self</a:t>
            </a:r>
            <a:r>
              <a:rPr lang="da-DK" dirty="0"/>
              <a:t> </a:t>
            </a:r>
            <a:r>
              <a:rPr lang="da-DK" dirty="0" err="1"/>
              <a:t>explanatory</a:t>
            </a:r>
            <a:r>
              <a:rPr lang="da-DK" dirty="0"/>
              <a:t>. If running with </a:t>
            </a:r>
            <a:r>
              <a:rPr lang="da-DK" dirty="0" err="1"/>
              <a:t>many</a:t>
            </a:r>
            <a:r>
              <a:rPr lang="da-DK" dirty="0"/>
              <a:t> variables or the </a:t>
            </a:r>
            <a:r>
              <a:rPr lang="da-DK" dirty="0" err="1"/>
              <a:t>need</a:t>
            </a:r>
            <a:r>
              <a:rPr lang="da-DK" dirty="0"/>
              <a:t> to have a </a:t>
            </a:r>
            <a:r>
              <a:rPr lang="da-DK" dirty="0" err="1"/>
              <a:t>gameplan</a:t>
            </a:r>
            <a:r>
              <a:rPr lang="da-DK" dirty="0"/>
              <a:t> in </a:t>
            </a:r>
            <a:r>
              <a:rPr lang="da-DK" dirty="0" err="1"/>
              <a:t>writing</a:t>
            </a:r>
            <a:r>
              <a:rPr lang="da-DK" dirty="0"/>
              <a:t> – i.e. A/A </a:t>
            </a:r>
            <a:r>
              <a:rPr lang="da-DK" dirty="0" err="1"/>
              <a:t>gameplan</a:t>
            </a:r>
            <a:r>
              <a:rPr lang="da-DK" dirty="0"/>
              <a:t> or scenario-</a:t>
            </a:r>
            <a:r>
              <a:rPr lang="da-DK" dirty="0" err="1"/>
              <a:t>specific</a:t>
            </a:r>
            <a:r>
              <a:rPr lang="da-DK" dirty="0"/>
              <a:t> information – it is </a:t>
            </a:r>
            <a:r>
              <a:rPr lang="da-DK" dirty="0" err="1"/>
              <a:t>useful</a:t>
            </a:r>
            <a:r>
              <a:rPr lang="da-DK" dirty="0"/>
              <a:t> to enter </a:t>
            </a:r>
            <a:r>
              <a:rPr lang="da-DK" dirty="0" err="1"/>
              <a:t>here</a:t>
            </a:r>
            <a:r>
              <a:rPr lang="da-DK" dirty="0"/>
              <a:t>. It </a:t>
            </a:r>
            <a:r>
              <a:rPr lang="da-DK" dirty="0" err="1"/>
              <a:t>will</a:t>
            </a:r>
            <a:r>
              <a:rPr lang="da-DK" dirty="0"/>
              <a:t> auto-</a:t>
            </a:r>
            <a:r>
              <a:rPr lang="da-DK" dirty="0" err="1"/>
              <a:t>adjust</a:t>
            </a:r>
            <a:r>
              <a:rPr lang="da-DK" dirty="0"/>
              <a:t> the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the information </a:t>
            </a:r>
            <a:r>
              <a:rPr lang="da-DK" dirty="0" err="1"/>
              <a:t>entered</a:t>
            </a:r>
            <a:r>
              <a:rPr lang="da-DK" dirty="0"/>
              <a:t>.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for </a:t>
            </a:r>
            <a:r>
              <a:rPr lang="da-DK" dirty="0" err="1"/>
              <a:t>insertion</a:t>
            </a:r>
            <a:r>
              <a:rPr lang="da-DK" dirty="0"/>
              <a:t> of </a:t>
            </a:r>
            <a:r>
              <a:rPr lang="da-DK" dirty="0" err="1"/>
              <a:t>pictures</a:t>
            </a:r>
            <a:r>
              <a:rPr lang="da-DK" dirty="0"/>
              <a:t>.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DF1E0E58-6B77-4431-9E3E-453C96F0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1" y="1988840"/>
            <a:ext cx="4896544" cy="41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6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Download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6660232" y="1985901"/>
            <a:ext cx="23042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The download page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select</a:t>
            </a:r>
            <a:r>
              <a:rPr lang="da-DK" dirty="0"/>
              <a:t> output – standard or standard DARK (dark </a:t>
            </a:r>
            <a:r>
              <a:rPr lang="da-DK" dirty="0" err="1"/>
              <a:t>background</a:t>
            </a:r>
            <a:r>
              <a:rPr lang="da-DK" dirty="0"/>
              <a:t>).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options in terms of output, and </a:t>
            </a:r>
            <a:r>
              <a:rPr lang="da-DK" dirty="0" err="1"/>
              <a:t>while</a:t>
            </a:r>
            <a:r>
              <a:rPr lang="da-DK" dirty="0"/>
              <a:t> PNG and PDF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commonly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, it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recommendable</a:t>
            </a:r>
            <a:r>
              <a:rPr lang="da-DK" dirty="0"/>
              <a:t> to </a:t>
            </a:r>
            <a:r>
              <a:rPr lang="da-DK" dirty="0" err="1"/>
              <a:t>utilize</a:t>
            </a:r>
            <a:r>
              <a:rPr lang="da-DK" dirty="0"/>
              <a:t> the link –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flight </a:t>
            </a:r>
            <a:r>
              <a:rPr lang="da-DK" dirty="0" err="1"/>
              <a:t>members</a:t>
            </a:r>
            <a:r>
              <a:rPr lang="da-DK" dirty="0"/>
              <a:t> to </a:t>
            </a:r>
            <a:r>
              <a:rPr lang="da-DK" dirty="0" err="1"/>
              <a:t>continue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or </a:t>
            </a:r>
            <a:r>
              <a:rPr lang="da-DK" dirty="0" err="1"/>
              <a:t>contribute</a:t>
            </a:r>
            <a:r>
              <a:rPr lang="da-DK" dirty="0"/>
              <a:t> to a common Mission Data Card.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F6AC9B64-2D2D-4AF3-9EF2-7BC28284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39091"/>
            <a:ext cx="6004400" cy="36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9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Finding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3923928" y="2461715"/>
            <a:ext cx="23042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err="1"/>
              <a:t>When</a:t>
            </a:r>
            <a:r>
              <a:rPr lang="da-DK" sz="1100" dirty="0"/>
              <a:t> </a:t>
            </a:r>
            <a:r>
              <a:rPr lang="da-DK" sz="1100" dirty="0" err="1"/>
              <a:t>sourcing</a:t>
            </a:r>
            <a:r>
              <a:rPr lang="da-DK" sz="1100" dirty="0"/>
              <a:t> data for </a:t>
            </a:r>
            <a:r>
              <a:rPr lang="da-DK" sz="1100" dirty="0" err="1"/>
              <a:t>your</a:t>
            </a:r>
            <a:r>
              <a:rPr lang="da-DK" sz="1100" dirty="0"/>
              <a:t> MDC </a:t>
            </a:r>
            <a:r>
              <a:rPr lang="da-DK" sz="1100" dirty="0" err="1"/>
              <a:t>creation</a:t>
            </a:r>
            <a:r>
              <a:rPr lang="da-DK" sz="1100" dirty="0"/>
              <a:t> and flight planning, the event page is the </a:t>
            </a:r>
            <a:r>
              <a:rPr lang="da-DK" sz="1100" dirty="0" err="1"/>
              <a:t>place</a:t>
            </a:r>
            <a:r>
              <a:rPr lang="da-DK" sz="1100" dirty="0"/>
              <a:t> to start.</a:t>
            </a:r>
          </a:p>
          <a:p>
            <a:endParaRPr lang="da-DK" sz="1100" dirty="0"/>
          </a:p>
          <a:p>
            <a:r>
              <a:rPr lang="da-DK" sz="1100" dirty="0"/>
              <a:t>Start </a:t>
            </a:r>
            <a:r>
              <a:rPr lang="da-DK" sz="1100" dirty="0" err="1"/>
              <a:t>off</a:t>
            </a:r>
            <a:r>
              <a:rPr lang="da-DK" sz="1100" dirty="0"/>
              <a:t> by </a:t>
            </a:r>
            <a:r>
              <a:rPr lang="da-DK" sz="1100" dirty="0" err="1"/>
              <a:t>reading</a:t>
            </a:r>
            <a:r>
              <a:rPr lang="da-DK" sz="1100" dirty="0"/>
              <a:t> </a:t>
            </a:r>
            <a:r>
              <a:rPr lang="da-DK" sz="1100" dirty="0" err="1"/>
              <a:t>through</a:t>
            </a:r>
            <a:r>
              <a:rPr lang="da-DK" sz="1100" dirty="0"/>
              <a:t> the Briefing Page. This is mission </a:t>
            </a:r>
            <a:r>
              <a:rPr lang="da-DK" sz="1100" dirty="0" err="1"/>
              <a:t>specific</a:t>
            </a:r>
            <a:r>
              <a:rPr lang="da-DK" sz="1100" dirty="0"/>
              <a:t>, and </a:t>
            </a:r>
            <a:r>
              <a:rPr lang="da-DK" sz="1100" dirty="0" err="1"/>
              <a:t>contains</a:t>
            </a:r>
            <a:r>
              <a:rPr lang="da-DK" sz="1100" dirty="0"/>
              <a:t> </a:t>
            </a:r>
            <a:r>
              <a:rPr lang="da-DK" sz="1100" dirty="0" err="1"/>
              <a:t>generic</a:t>
            </a:r>
            <a:r>
              <a:rPr lang="da-DK" sz="1100" dirty="0"/>
              <a:t> information for the ATRM </a:t>
            </a:r>
            <a:r>
              <a:rPr lang="da-DK" sz="1100" dirty="0" err="1"/>
              <a:t>if</a:t>
            </a:r>
            <a:r>
              <a:rPr lang="da-DK" sz="1100" dirty="0"/>
              <a:t> </a:t>
            </a:r>
            <a:r>
              <a:rPr lang="da-DK" sz="1100" dirty="0" err="1"/>
              <a:t>flying</a:t>
            </a:r>
            <a:r>
              <a:rPr lang="da-DK" sz="1100" dirty="0"/>
              <a:t> a training sortie, and mission </a:t>
            </a:r>
            <a:r>
              <a:rPr lang="da-DK" sz="1100" dirty="0" err="1"/>
              <a:t>specific</a:t>
            </a:r>
            <a:r>
              <a:rPr lang="da-DK" sz="1100" dirty="0"/>
              <a:t> information for events, i.e. OPAR.</a:t>
            </a:r>
          </a:p>
          <a:p>
            <a:endParaRPr lang="da-DK" sz="1100" dirty="0"/>
          </a:p>
          <a:p>
            <a:r>
              <a:rPr lang="da-DK" sz="1100" dirty="0"/>
              <a:t>For flight-</a:t>
            </a:r>
            <a:r>
              <a:rPr lang="da-DK" sz="1100" dirty="0" err="1"/>
              <a:t>specific</a:t>
            </a:r>
            <a:r>
              <a:rPr lang="da-DK" sz="1100" dirty="0"/>
              <a:t> information, </a:t>
            </a:r>
            <a:r>
              <a:rPr lang="da-DK" sz="1100" dirty="0" err="1"/>
              <a:t>click</a:t>
            </a:r>
            <a:r>
              <a:rPr lang="da-DK" sz="1100" dirty="0"/>
              <a:t> on the </a:t>
            </a:r>
            <a:r>
              <a:rPr lang="da-DK" sz="1100" dirty="0" err="1"/>
              <a:t>Callsign</a:t>
            </a:r>
            <a:r>
              <a:rPr lang="da-DK" sz="1100" dirty="0"/>
              <a:t> of the flight </a:t>
            </a:r>
            <a:r>
              <a:rPr lang="da-DK" sz="1100" dirty="0" err="1"/>
              <a:t>which</a:t>
            </a:r>
            <a:r>
              <a:rPr lang="da-DK" sz="1100" dirty="0"/>
              <a:t> </a:t>
            </a:r>
            <a:r>
              <a:rPr lang="da-DK" sz="1100" dirty="0" err="1"/>
              <a:t>you</a:t>
            </a:r>
            <a:r>
              <a:rPr lang="da-DK" sz="1100" dirty="0"/>
              <a:t> have </a:t>
            </a:r>
            <a:r>
              <a:rPr lang="da-DK" sz="1100" dirty="0" err="1"/>
              <a:t>been</a:t>
            </a:r>
            <a:r>
              <a:rPr lang="da-DK" sz="1100" dirty="0"/>
              <a:t> </a:t>
            </a:r>
            <a:r>
              <a:rPr lang="da-DK" sz="1100" dirty="0" err="1"/>
              <a:t>assigned</a:t>
            </a:r>
            <a:r>
              <a:rPr lang="da-DK" sz="1100" dirty="0"/>
              <a:t> to.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DDBDDB77-0CA1-446C-A955-9E97B9CB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2899407" cy="4416076"/>
          </a:xfrm>
          <a:prstGeom prst="rect">
            <a:avLst/>
          </a:prstGeom>
        </p:spPr>
      </p:pic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C5543098-E481-4E4E-A15B-5842108B34F5}"/>
              </a:ext>
            </a:extLst>
          </p:cNvPr>
          <p:cNvCxnSpPr/>
          <p:nvPr/>
        </p:nvCxnSpPr>
        <p:spPr>
          <a:xfrm flipH="1" flipV="1">
            <a:off x="1475656" y="1844824"/>
            <a:ext cx="244827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6FEC8A9A-188F-4BBB-A6A7-CC3D92138CE7}"/>
              </a:ext>
            </a:extLst>
          </p:cNvPr>
          <p:cNvCxnSpPr/>
          <p:nvPr/>
        </p:nvCxnSpPr>
        <p:spPr>
          <a:xfrm flipH="1">
            <a:off x="827584" y="4581128"/>
            <a:ext cx="3024336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Finding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4572000" y="2492896"/>
            <a:ext cx="230425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err="1"/>
              <a:t>When</a:t>
            </a:r>
            <a:r>
              <a:rPr lang="da-DK" sz="1100" dirty="0"/>
              <a:t> </a:t>
            </a:r>
            <a:r>
              <a:rPr lang="da-DK" sz="1100" dirty="0" err="1"/>
              <a:t>you</a:t>
            </a:r>
            <a:r>
              <a:rPr lang="da-DK" sz="1100" dirty="0"/>
              <a:t> have </a:t>
            </a:r>
            <a:r>
              <a:rPr lang="da-DK" sz="1100" dirty="0" err="1"/>
              <a:t>clicked</a:t>
            </a:r>
            <a:r>
              <a:rPr lang="da-DK" sz="1100" dirty="0"/>
              <a:t> the Call Sign of </a:t>
            </a:r>
            <a:r>
              <a:rPr lang="da-DK" sz="1100" dirty="0" err="1"/>
              <a:t>your</a:t>
            </a:r>
            <a:r>
              <a:rPr lang="da-DK" sz="1100" dirty="0"/>
              <a:t> </a:t>
            </a:r>
            <a:r>
              <a:rPr lang="da-DK" sz="1100" dirty="0" err="1"/>
              <a:t>assigned</a:t>
            </a:r>
            <a:r>
              <a:rPr lang="da-DK" sz="1100" dirty="0"/>
              <a:t> flight, </a:t>
            </a:r>
            <a:r>
              <a:rPr lang="da-DK" sz="1100" dirty="0" err="1"/>
              <a:t>you</a:t>
            </a:r>
            <a:r>
              <a:rPr lang="da-DK" sz="1100" dirty="0"/>
              <a:t> </a:t>
            </a:r>
            <a:r>
              <a:rPr lang="da-DK" sz="1100" dirty="0" err="1"/>
              <a:t>will</a:t>
            </a:r>
            <a:r>
              <a:rPr lang="da-DK" sz="1100" dirty="0"/>
              <a:t> enter the </a:t>
            </a:r>
            <a:r>
              <a:rPr lang="da-DK" sz="1100" dirty="0" err="1"/>
              <a:t>CommsChatter</a:t>
            </a:r>
            <a:r>
              <a:rPr lang="da-DK" sz="1100" dirty="0"/>
              <a:t> of </a:t>
            </a:r>
            <a:r>
              <a:rPr lang="da-DK" sz="1100" dirty="0" err="1"/>
              <a:t>said</a:t>
            </a:r>
            <a:r>
              <a:rPr lang="da-DK" sz="1100" dirty="0"/>
              <a:t> flight.</a:t>
            </a:r>
          </a:p>
          <a:p>
            <a:endParaRPr lang="da-DK" sz="1100" dirty="0"/>
          </a:p>
          <a:p>
            <a:r>
              <a:rPr lang="da-DK" sz="1100" dirty="0"/>
              <a:t>In </a:t>
            </a:r>
            <a:r>
              <a:rPr lang="da-DK" sz="1100" dirty="0" err="1"/>
              <a:t>here</a:t>
            </a:r>
            <a:r>
              <a:rPr lang="da-DK" sz="1100" dirty="0"/>
              <a:t>, </a:t>
            </a:r>
            <a:r>
              <a:rPr lang="da-DK" sz="1100" dirty="0" err="1"/>
              <a:t>you</a:t>
            </a:r>
            <a:r>
              <a:rPr lang="da-DK" sz="1100" dirty="0"/>
              <a:t> </a:t>
            </a:r>
            <a:r>
              <a:rPr lang="da-DK" sz="1100" dirty="0" err="1"/>
              <a:t>can</a:t>
            </a:r>
            <a:r>
              <a:rPr lang="da-DK" sz="1100" dirty="0"/>
              <a:t> find most of the information relevant to </a:t>
            </a:r>
            <a:r>
              <a:rPr lang="da-DK" sz="1100" dirty="0" err="1"/>
              <a:t>your</a:t>
            </a:r>
            <a:r>
              <a:rPr lang="da-DK" sz="1100" dirty="0"/>
              <a:t> </a:t>
            </a:r>
            <a:r>
              <a:rPr lang="da-DK" sz="1100" dirty="0" err="1"/>
              <a:t>exact</a:t>
            </a:r>
            <a:r>
              <a:rPr lang="da-DK" sz="1100" dirty="0"/>
              <a:t> flight. </a:t>
            </a:r>
          </a:p>
          <a:p>
            <a:r>
              <a:rPr lang="da-DK" sz="1100" dirty="0"/>
              <a:t>This </a:t>
            </a:r>
            <a:r>
              <a:rPr lang="da-DK" sz="1100" dirty="0" err="1"/>
              <a:t>could</a:t>
            </a:r>
            <a:r>
              <a:rPr lang="da-DK" sz="1100" dirty="0"/>
              <a:t> </a:t>
            </a:r>
            <a:r>
              <a:rPr lang="da-DK" sz="1100" dirty="0" err="1"/>
              <a:t>be</a:t>
            </a:r>
            <a:r>
              <a:rPr lang="da-DK" sz="1100" dirty="0"/>
              <a:t> PRI/SEC </a:t>
            </a:r>
            <a:r>
              <a:rPr lang="da-DK" sz="1100" dirty="0" err="1"/>
              <a:t>frequencies</a:t>
            </a:r>
            <a:r>
              <a:rPr lang="da-DK" sz="1100" dirty="0"/>
              <a:t>, IFF </a:t>
            </a:r>
            <a:r>
              <a:rPr lang="da-DK" sz="1100" dirty="0" err="1"/>
              <a:t>codes</a:t>
            </a:r>
            <a:r>
              <a:rPr lang="da-DK" sz="1100" dirty="0"/>
              <a:t>, </a:t>
            </a:r>
            <a:r>
              <a:rPr lang="da-DK" sz="1100" dirty="0" err="1"/>
              <a:t>Tacan</a:t>
            </a:r>
            <a:r>
              <a:rPr lang="da-DK" sz="1100" dirty="0"/>
              <a:t> </a:t>
            </a:r>
            <a:r>
              <a:rPr lang="da-DK" sz="1100" dirty="0" err="1"/>
              <a:t>codes</a:t>
            </a:r>
            <a:r>
              <a:rPr lang="da-DK" sz="1100" dirty="0"/>
              <a:t>, PRF/Laser </a:t>
            </a:r>
            <a:r>
              <a:rPr lang="da-DK" sz="1100" dirty="0" err="1"/>
              <a:t>codes</a:t>
            </a:r>
            <a:r>
              <a:rPr lang="da-DK" sz="1100" dirty="0"/>
              <a:t> and so </a:t>
            </a:r>
            <a:r>
              <a:rPr lang="da-DK" sz="1100" dirty="0" err="1"/>
              <a:t>forth</a:t>
            </a:r>
            <a:r>
              <a:rPr lang="da-DK" sz="1100" dirty="0"/>
              <a:t>. </a:t>
            </a:r>
          </a:p>
          <a:p>
            <a:endParaRPr lang="da-DK" sz="1100" dirty="0"/>
          </a:p>
          <a:p>
            <a:r>
              <a:rPr lang="da-DK" sz="1100" dirty="0" err="1"/>
              <a:t>Furthermore</a:t>
            </a:r>
            <a:r>
              <a:rPr lang="da-DK" sz="1100" dirty="0"/>
              <a:t>, </a:t>
            </a:r>
            <a:r>
              <a:rPr lang="da-DK" sz="1100" dirty="0" err="1"/>
              <a:t>you</a:t>
            </a:r>
            <a:r>
              <a:rPr lang="da-DK" sz="1100" dirty="0"/>
              <a:t> </a:t>
            </a:r>
            <a:r>
              <a:rPr lang="da-DK" sz="1100" dirty="0" err="1"/>
              <a:t>can</a:t>
            </a:r>
            <a:r>
              <a:rPr lang="da-DK" sz="1100" dirty="0"/>
              <a:t> find the </a:t>
            </a:r>
            <a:r>
              <a:rPr lang="da-DK" sz="1100" dirty="0" err="1"/>
              <a:t>raw</a:t>
            </a:r>
            <a:r>
              <a:rPr lang="da-DK" sz="1100" dirty="0"/>
              <a:t>-data ATO </a:t>
            </a:r>
            <a:r>
              <a:rPr lang="da-DK" sz="1100" dirty="0" err="1"/>
              <a:t>tasking</a:t>
            </a:r>
            <a:r>
              <a:rPr lang="da-DK" sz="1100" dirty="0"/>
              <a:t> at the top.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4AFA476-8859-4CB3-99C0-686A438B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67879"/>
            <a:ext cx="3183493" cy="3866258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1EA3FBB3-F997-43C6-A5A7-59A51F730FF0}"/>
              </a:ext>
            </a:extLst>
          </p:cNvPr>
          <p:cNvCxnSpPr/>
          <p:nvPr/>
        </p:nvCxnSpPr>
        <p:spPr>
          <a:xfrm flipH="1" flipV="1">
            <a:off x="3651037" y="3717032"/>
            <a:ext cx="92096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3AF4CD2-DB23-4DFD-A0E1-C853946873A1}"/>
              </a:ext>
            </a:extLst>
          </p:cNvPr>
          <p:cNvCxnSpPr/>
          <p:nvPr/>
        </p:nvCxnSpPr>
        <p:spPr>
          <a:xfrm flipH="1" flipV="1">
            <a:off x="1331640" y="2204864"/>
            <a:ext cx="3240360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9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4D352A-6490-4480-892C-323D5009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Lesson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0E3DF2-7D61-4E65-B9C8-8C8786AC8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817333"/>
            <a:ext cx="4752528" cy="4351338"/>
          </a:xfrm>
        </p:spPr>
        <p:txBody>
          <a:bodyPr/>
          <a:lstStyle/>
          <a:p>
            <a:r>
              <a:rPr lang="en-GB" sz="2600" dirty="0"/>
              <a:t>MDC example and walk through</a:t>
            </a:r>
          </a:p>
          <a:p>
            <a:r>
              <a:rPr lang="en-GB" sz="2600" dirty="0"/>
              <a:t>Creation of MDC</a:t>
            </a:r>
          </a:p>
          <a:p>
            <a:pPr lvl="1"/>
            <a:r>
              <a:rPr lang="en-GB" sz="2200" dirty="0"/>
              <a:t>Where to find data</a:t>
            </a:r>
          </a:p>
          <a:p>
            <a:endParaRPr lang="en-GB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CBC-7FFB-44CA-B3ED-FD229E0BDE86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</p:spTree>
    <p:extLst>
      <p:ext uri="{BB962C8B-B14F-4D97-AF65-F5344CB8AC3E}">
        <p14:creationId xmlns:p14="http://schemas.microsoft.com/office/powerpoint/2010/main" val="59184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Finding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100" dirty="0"/>
              <a:t>The briefing page of each mission / event contains the information you also need to accomplish your mission.</a:t>
            </a:r>
          </a:p>
          <a:p>
            <a:pPr lvl="1"/>
            <a:r>
              <a:rPr lang="en-GB" sz="1700" dirty="0"/>
              <a:t>This includes but is not limited to: Bullseye, RAMROD, ID-matrix, Codewords, Specific frequencies, </a:t>
            </a:r>
            <a:r>
              <a:rPr lang="en-GB" sz="1700" dirty="0" err="1"/>
              <a:t>CombatFlite</a:t>
            </a:r>
            <a:r>
              <a:rPr lang="en-GB" sz="1700" dirty="0"/>
              <a:t> file to be </a:t>
            </a:r>
            <a:r>
              <a:rPr lang="en-GB" sz="1700"/>
              <a:t>used for planning and so forth.</a:t>
            </a:r>
            <a:endParaRPr lang="en-GB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</p:spTree>
    <p:extLst>
      <p:ext uri="{BB962C8B-B14F-4D97-AF65-F5344CB8AC3E}">
        <p14:creationId xmlns:p14="http://schemas.microsoft.com/office/powerpoint/2010/main" val="6087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4D352A-6490-4480-892C-323D5009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Mission Data Card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CBC-7FFB-44CA-B3ED-FD229E0BDE86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78E720E4-550C-413E-8877-A7CD5484C5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9552" y="1484784"/>
            <a:ext cx="3600400" cy="442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3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MDC Example walkthrough</a:t>
            </a:r>
          </a:p>
        </p:txBody>
      </p:sp>
      <p:pic>
        <p:nvPicPr>
          <p:cNvPr id="2" name="Pladsholder til indhold 1">
            <a:extLst>
              <a:ext uri="{FF2B5EF4-FFF2-40B4-BE49-F238E27FC236}">
                <a16:creationId xmlns:a16="http://schemas.microsoft.com/office/drawing/2014/main" id="{8EB34A66-8F84-41FB-9C5C-034C5ED77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75" y="1678180"/>
            <a:ext cx="2902133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0CD6791-8FFF-4B53-A9EE-19A662F88510}"/>
              </a:ext>
            </a:extLst>
          </p:cNvPr>
          <p:cNvSpPr/>
          <p:nvPr/>
        </p:nvSpPr>
        <p:spPr>
          <a:xfrm>
            <a:off x="262064" y="1570486"/>
            <a:ext cx="308580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5CB7DD-57C2-43EE-A955-A098CB3C6871}"/>
              </a:ext>
            </a:extLst>
          </p:cNvPr>
          <p:cNvSpPr/>
          <p:nvPr/>
        </p:nvSpPr>
        <p:spPr>
          <a:xfrm>
            <a:off x="262064" y="2074542"/>
            <a:ext cx="3301824" cy="9224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1673DB6-0B0A-466E-B479-D0047F02EA85}"/>
              </a:ext>
            </a:extLst>
          </p:cNvPr>
          <p:cNvSpPr/>
          <p:nvPr/>
        </p:nvSpPr>
        <p:spPr>
          <a:xfrm>
            <a:off x="179513" y="3068960"/>
            <a:ext cx="3168352" cy="1916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6576057-E3B3-449E-9D36-31E9E4B314ED}"/>
              </a:ext>
            </a:extLst>
          </p:cNvPr>
          <p:cNvSpPr/>
          <p:nvPr/>
        </p:nvSpPr>
        <p:spPr>
          <a:xfrm>
            <a:off x="179512" y="3284984"/>
            <a:ext cx="3168352" cy="166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9B13F9-31B6-45BA-8921-2F3FA7F84CD0}"/>
              </a:ext>
            </a:extLst>
          </p:cNvPr>
          <p:cNvSpPr/>
          <p:nvPr/>
        </p:nvSpPr>
        <p:spPr>
          <a:xfrm>
            <a:off x="179512" y="3429000"/>
            <a:ext cx="3168352" cy="166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9092D19-02D1-41F8-A023-F95B8AF2A51A}"/>
              </a:ext>
            </a:extLst>
          </p:cNvPr>
          <p:cNvSpPr/>
          <p:nvPr/>
        </p:nvSpPr>
        <p:spPr>
          <a:xfrm>
            <a:off x="220788" y="3601094"/>
            <a:ext cx="3271092" cy="390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34A6013-3216-4A77-BDDD-1A8A177EBCDB}"/>
              </a:ext>
            </a:extLst>
          </p:cNvPr>
          <p:cNvSpPr/>
          <p:nvPr/>
        </p:nvSpPr>
        <p:spPr>
          <a:xfrm>
            <a:off x="247514" y="3991370"/>
            <a:ext cx="3172358" cy="2636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9081167-ADA4-44A1-AC01-6374A8C96446}"/>
              </a:ext>
            </a:extLst>
          </p:cNvPr>
          <p:cNvSpPr/>
          <p:nvPr/>
        </p:nvSpPr>
        <p:spPr>
          <a:xfrm>
            <a:off x="247514" y="4249822"/>
            <a:ext cx="3172358" cy="2636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ACAD4C6E-AA7C-4F0C-9FC9-CFAB59658AA2}"/>
              </a:ext>
            </a:extLst>
          </p:cNvPr>
          <p:cNvCxnSpPr/>
          <p:nvPr/>
        </p:nvCxnSpPr>
        <p:spPr>
          <a:xfrm flipH="1">
            <a:off x="3635896" y="1772816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00060253-4B3F-4BF9-A43B-113F5FF583FE}"/>
              </a:ext>
            </a:extLst>
          </p:cNvPr>
          <p:cNvCxnSpPr/>
          <p:nvPr/>
        </p:nvCxnSpPr>
        <p:spPr>
          <a:xfrm flipH="1">
            <a:off x="3654255" y="2535747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AB776382-7757-4737-80AE-16FB76A8F628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654256" y="2995503"/>
            <a:ext cx="1709832" cy="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1FAEFAF6-6D4A-43EA-A9B4-718B103FA7DA}"/>
              </a:ext>
            </a:extLst>
          </p:cNvPr>
          <p:cNvCxnSpPr/>
          <p:nvPr/>
        </p:nvCxnSpPr>
        <p:spPr>
          <a:xfrm flipH="1">
            <a:off x="3654255" y="3368306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DFA04D2B-45FF-49B1-86D5-217E2C9F8C90}"/>
              </a:ext>
            </a:extLst>
          </p:cNvPr>
          <p:cNvCxnSpPr/>
          <p:nvPr/>
        </p:nvCxnSpPr>
        <p:spPr>
          <a:xfrm flipH="1">
            <a:off x="3654255" y="3796232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35AD4229-684D-4717-8411-2C2A8761AE97}"/>
              </a:ext>
            </a:extLst>
          </p:cNvPr>
          <p:cNvCxnSpPr/>
          <p:nvPr/>
        </p:nvCxnSpPr>
        <p:spPr>
          <a:xfrm flipH="1">
            <a:off x="3654255" y="4123193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6CD89DC0-17D0-40DC-B892-9A30DA0A1910}"/>
              </a:ext>
            </a:extLst>
          </p:cNvPr>
          <p:cNvCxnSpPr/>
          <p:nvPr/>
        </p:nvCxnSpPr>
        <p:spPr>
          <a:xfrm flipH="1">
            <a:off x="3654255" y="4381645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4F8CF2FA-4D8E-43AC-9AC9-91889F3C6DA0}"/>
              </a:ext>
            </a:extLst>
          </p:cNvPr>
          <p:cNvCxnSpPr/>
          <p:nvPr/>
        </p:nvCxnSpPr>
        <p:spPr>
          <a:xfrm flipH="1">
            <a:off x="3654255" y="5157192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felt 29">
            <a:extLst>
              <a:ext uri="{FF2B5EF4-FFF2-40B4-BE49-F238E27FC236}">
                <a16:creationId xmlns:a16="http://schemas.microsoft.com/office/drawing/2014/main" id="{CEFE1C3F-158C-4433-8B34-5AA0D3A1092D}"/>
              </a:ext>
            </a:extLst>
          </p:cNvPr>
          <p:cNvSpPr txBox="1"/>
          <p:nvPr/>
        </p:nvSpPr>
        <p:spPr>
          <a:xfrm>
            <a:off x="5364088" y="1472734"/>
            <a:ext cx="2016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Flight info. </a:t>
            </a:r>
            <a:r>
              <a:rPr lang="da-DK" sz="1100" dirty="0" err="1"/>
              <a:t>Name</a:t>
            </a:r>
            <a:r>
              <a:rPr lang="da-DK" sz="1100" dirty="0"/>
              <a:t>, pilots, Bort </a:t>
            </a:r>
            <a:r>
              <a:rPr lang="da-DK" sz="1100" dirty="0" err="1"/>
              <a:t>numbers</a:t>
            </a:r>
            <a:r>
              <a:rPr lang="da-DK" sz="1100" dirty="0"/>
              <a:t> (</a:t>
            </a:r>
            <a:r>
              <a:rPr lang="da-DK" sz="1100" dirty="0" err="1"/>
              <a:t>if</a:t>
            </a:r>
            <a:r>
              <a:rPr lang="da-DK" sz="1100" dirty="0"/>
              <a:t> </a:t>
            </a:r>
            <a:r>
              <a:rPr lang="da-DK" sz="1100" dirty="0" err="1"/>
              <a:t>applicable</a:t>
            </a:r>
            <a:r>
              <a:rPr lang="da-DK" sz="1100" dirty="0"/>
              <a:t>), TCN, PRF Code and M/3.</a:t>
            </a: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215F86EB-3C53-4699-A6B3-F43AE0467153}"/>
              </a:ext>
            </a:extLst>
          </p:cNvPr>
          <p:cNvSpPr txBox="1"/>
          <p:nvPr/>
        </p:nvSpPr>
        <p:spPr>
          <a:xfrm>
            <a:off x="5364088" y="2276872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err="1"/>
              <a:t>Loadout</a:t>
            </a:r>
            <a:r>
              <a:rPr lang="da-DK" sz="1100" dirty="0"/>
              <a:t> per </a:t>
            </a:r>
            <a:r>
              <a:rPr lang="da-DK" sz="1100" dirty="0" err="1"/>
              <a:t>aircraft</a:t>
            </a:r>
            <a:r>
              <a:rPr lang="da-DK" sz="1100" dirty="0"/>
              <a:t> </a:t>
            </a:r>
            <a:r>
              <a:rPr lang="da-DK" sz="1100" dirty="0" err="1"/>
              <a:t>including</a:t>
            </a:r>
            <a:r>
              <a:rPr lang="da-DK" sz="1100" dirty="0"/>
              <a:t> </a:t>
            </a:r>
            <a:r>
              <a:rPr lang="da-DK" sz="1100" dirty="0" err="1"/>
              <a:t>weights</a:t>
            </a:r>
            <a:r>
              <a:rPr lang="da-DK" sz="1100" dirty="0"/>
              <a:t> for trim </a:t>
            </a:r>
            <a:r>
              <a:rPr lang="da-DK" sz="1100" dirty="0" err="1"/>
              <a:t>calculations</a:t>
            </a:r>
            <a:r>
              <a:rPr lang="da-DK" sz="1100" dirty="0"/>
              <a:t>.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4AF8810F-83EE-47A1-8165-AF128AD983A9}"/>
              </a:ext>
            </a:extLst>
          </p:cNvPr>
          <p:cNvSpPr txBox="1"/>
          <p:nvPr/>
        </p:nvSpPr>
        <p:spPr>
          <a:xfrm>
            <a:off x="5364088" y="2780059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err="1"/>
              <a:t>Bullseye</a:t>
            </a:r>
            <a:r>
              <a:rPr lang="da-DK" sz="1100" dirty="0"/>
              <a:t> </a:t>
            </a:r>
            <a:r>
              <a:rPr lang="da-DK" sz="1100" dirty="0" err="1"/>
              <a:t>name</a:t>
            </a:r>
            <a:r>
              <a:rPr lang="da-DK" sz="1100" dirty="0"/>
              <a:t> and location + RAMROD. Mission </a:t>
            </a:r>
            <a:r>
              <a:rPr lang="da-DK" sz="1100" dirty="0" err="1"/>
              <a:t>specific</a:t>
            </a:r>
            <a:r>
              <a:rPr lang="da-DK" sz="1100" dirty="0"/>
              <a:t>, check SPINS </a:t>
            </a:r>
            <a:r>
              <a:rPr lang="da-DK" sz="1100" dirty="0" err="1"/>
              <a:t>during</a:t>
            </a:r>
            <a:r>
              <a:rPr lang="da-DK" sz="1100" dirty="0"/>
              <a:t> planning </a:t>
            </a:r>
            <a:r>
              <a:rPr lang="da-DK" sz="1100" dirty="0" err="1"/>
              <a:t>phase</a:t>
            </a:r>
            <a:r>
              <a:rPr lang="da-DK" sz="1100" dirty="0"/>
              <a:t>.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C4BB23BA-DE14-4CDA-9A94-905CD0FF9B54}"/>
              </a:ext>
            </a:extLst>
          </p:cNvPr>
          <p:cNvSpPr txBox="1"/>
          <p:nvPr/>
        </p:nvSpPr>
        <p:spPr>
          <a:xfrm>
            <a:off x="5364088" y="3212976"/>
            <a:ext cx="3271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err="1"/>
              <a:t>Waypoints</a:t>
            </a:r>
            <a:r>
              <a:rPr lang="da-DK" sz="1100" dirty="0"/>
              <a:t> </a:t>
            </a:r>
            <a:r>
              <a:rPr lang="da-DK" sz="1100" dirty="0" err="1"/>
              <a:t>including</a:t>
            </a:r>
            <a:r>
              <a:rPr lang="da-DK" sz="1100" dirty="0"/>
              <a:t> </a:t>
            </a:r>
            <a:r>
              <a:rPr lang="da-DK" sz="1100" dirty="0" err="1"/>
              <a:t>names</a:t>
            </a:r>
            <a:r>
              <a:rPr lang="da-DK" sz="1100" dirty="0"/>
              <a:t> and </a:t>
            </a:r>
            <a:r>
              <a:rPr lang="da-DK" sz="1100" dirty="0" err="1"/>
              <a:t>coordinates</a:t>
            </a:r>
            <a:r>
              <a:rPr lang="da-DK" sz="1100" dirty="0"/>
              <a:t>, speeds, </a:t>
            </a:r>
            <a:r>
              <a:rPr lang="da-DK" sz="1100" dirty="0" err="1"/>
              <a:t>TOTs</a:t>
            </a:r>
            <a:r>
              <a:rPr lang="da-DK" sz="1100" dirty="0"/>
              <a:t> etc.</a:t>
            </a: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412ED7B7-A114-481D-93C7-4EC67035DA9B}"/>
              </a:ext>
            </a:extLst>
          </p:cNvPr>
          <p:cNvSpPr txBox="1"/>
          <p:nvPr/>
        </p:nvSpPr>
        <p:spPr>
          <a:xfrm>
            <a:off x="5364088" y="3643863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DEP, ARR and ALT information.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CAF487D-E482-467F-97E1-E7DB9DE0F38C}"/>
              </a:ext>
            </a:extLst>
          </p:cNvPr>
          <p:cNvSpPr txBox="1"/>
          <p:nvPr/>
        </p:nvSpPr>
        <p:spPr>
          <a:xfrm>
            <a:off x="5364088" y="3959478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COMMS </a:t>
            </a:r>
            <a:r>
              <a:rPr lang="da-DK" sz="1100" dirty="0" err="1"/>
              <a:t>section</a:t>
            </a:r>
            <a:r>
              <a:rPr lang="da-DK" sz="1100" dirty="0"/>
              <a:t>, </a:t>
            </a:r>
            <a:r>
              <a:rPr lang="da-DK" sz="1100" dirty="0" err="1"/>
              <a:t>including</a:t>
            </a:r>
            <a:r>
              <a:rPr lang="da-DK" sz="1100" dirty="0"/>
              <a:t> MIDS for the F/A-18.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AA382DB4-8FB2-44FA-919F-075E616F04E3}"/>
              </a:ext>
            </a:extLst>
          </p:cNvPr>
          <p:cNvSpPr txBox="1"/>
          <p:nvPr/>
        </p:nvSpPr>
        <p:spPr>
          <a:xfrm>
            <a:off x="5368273" y="4233136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THREAT </a:t>
            </a:r>
            <a:r>
              <a:rPr lang="da-DK" sz="1100" dirty="0" err="1"/>
              <a:t>section</a:t>
            </a:r>
            <a:endParaRPr lang="da-DK" sz="1100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A0BEE364-5256-4F5A-8C9F-4B88071C0693}"/>
              </a:ext>
            </a:extLst>
          </p:cNvPr>
          <p:cNvSpPr txBox="1"/>
          <p:nvPr/>
        </p:nvSpPr>
        <p:spPr>
          <a:xfrm>
            <a:off x="5364088" y="5013176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Notes.</a:t>
            </a:r>
          </a:p>
        </p:txBody>
      </p:sp>
    </p:spTree>
    <p:extLst>
      <p:ext uri="{BB962C8B-B14F-4D97-AF65-F5344CB8AC3E}">
        <p14:creationId xmlns:p14="http://schemas.microsoft.com/office/powerpoint/2010/main" val="39254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Open your browser and go to </a:t>
            </a:r>
            <a:r>
              <a:rPr lang="en-GB" sz="2500" dirty="0">
                <a:hlinkClick r:id="rId2"/>
              </a:rPr>
              <a:t>http://dcs-mdc.com/</a:t>
            </a:r>
            <a:endParaRPr lang="en-GB" sz="2500" dirty="0"/>
          </a:p>
          <a:p>
            <a:pPr lvl="1"/>
            <a:r>
              <a:rPr lang="en-GB" sz="2100" dirty="0"/>
              <a:t>(Credits to </a:t>
            </a:r>
            <a:r>
              <a:rPr lang="en-GB" sz="2100" dirty="0" err="1"/>
              <a:t>MartinCo</a:t>
            </a:r>
            <a:r>
              <a:rPr lang="en-GB" sz="2100" dirty="0"/>
              <a:t> for making the tool!)</a:t>
            </a:r>
          </a:p>
          <a:p>
            <a:r>
              <a:rPr lang="en-GB" sz="2500" dirty="0"/>
              <a:t>The generator utilizes a database containing information that is </a:t>
            </a:r>
            <a:r>
              <a:rPr lang="en-GB" sz="2500" dirty="0" err="1"/>
              <a:t>theater</a:t>
            </a:r>
            <a:r>
              <a:rPr lang="en-GB" sz="2500" dirty="0"/>
              <a:t>-specific, i.e. Persian Gulf, Syria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</p:spTree>
    <p:extLst>
      <p:ext uri="{BB962C8B-B14F-4D97-AF65-F5344CB8AC3E}">
        <p14:creationId xmlns:p14="http://schemas.microsoft.com/office/powerpoint/2010/main" val="37454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Main page / Data Sources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DF013C6D-F2F3-450B-9A3C-26B6CC30D537}"/>
              </a:ext>
            </a:extLst>
          </p:cNvPr>
          <p:cNvCxnSpPr>
            <a:cxnSpLocks/>
          </p:cNvCxnSpPr>
          <p:nvPr/>
        </p:nvCxnSpPr>
        <p:spPr>
          <a:xfrm flipH="1">
            <a:off x="3779912" y="2492895"/>
            <a:ext cx="1584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5905973" y="1569399"/>
            <a:ext cx="3168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Data / planning </a:t>
            </a:r>
            <a:r>
              <a:rPr lang="da-DK" dirty="0" err="1"/>
              <a:t>already</a:t>
            </a:r>
            <a:r>
              <a:rPr lang="da-DK" dirty="0"/>
              <a:t> done in Combat </a:t>
            </a:r>
            <a:r>
              <a:rPr lang="da-DK" dirty="0" err="1"/>
              <a:t>Flite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imported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MDC Generator,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include</a:t>
            </a:r>
            <a:r>
              <a:rPr lang="da-DK" dirty="0"/>
              <a:t> </a:t>
            </a:r>
            <a:r>
              <a:rPr lang="da-DK" dirty="0" err="1"/>
              <a:t>loadout</a:t>
            </a:r>
            <a:r>
              <a:rPr lang="da-DK" dirty="0"/>
              <a:t>, </a:t>
            </a:r>
            <a:r>
              <a:rPr lang="da-DK" dirty="0" err="1"/>
              <a:t>frequencies</a:t>
            </a:r>
            <a:r>
              <a:rPr lang="da-DK" dirty="0"/>
              <a:t>, </a:t>
            </a:r>
            <a:r>
              <a:rPr lang="da-DK" dirty="0" err="1"/>
              <a:t>names</a:t>
            </a:r>
            <a:r>
              <a:rPr lang="da-DK" dirty="0"/>
              <a:t>, </a:t>
            </a:r>
            <a:r>
              <a:rPr lang="da-DK" dirty="0" err="1"/>
              <a:t>waypoints</a:t>
            </a:r>
            <a:r>
              <a:rPr lang="da-DK" dirty="0"/>
              <a:t> and so </a:t>
            </a:r>
            <a:r>
              <a:rPr lang="da-DK" dirty="0" err="1"/>
              <a:t>forth</a:t>
            </a:r>
            <a:r>
              <a:rPr lang="da-DK" dirty="0"/>
              <a:t>.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8E3F1A29-F965-472A-9FFA-1E8D0BE2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644506"/>
            <a:ext cx="5878731" cy="29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7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Flight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5580112" y="2204864"/>
            <a:ext cx="2952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section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select</a:t>
            </a:r>
            <a:r>
              <a:rPr lang="da-DK" dirty="0"/>
              <a:t> the </a:t>
            </a:r>
            <a:r>
              <a:rPr lang="da-DK" dirty="0" err="1"/>
              <a:t>airframe</a:t>
            </a:r>
            <a:r>
              <a:rPr lang="da-DK" dirty="0"/>
              <a:t> </a:t>
            </a:r>
            <a:r>
              <a:rPr lang="da-DK" dirty="0" err="1"/>
              <a:t>you’re</a:t>
            </a:r>
            <a:r>
              <a:rPr lang="da-DK" dirty="0"/>
              <a:t> </a:t>
            </a:r>
            <a:r>
              <a:rPr lang="da-DK" dirty="0" err="1"/>
              <a:t>flying</a:t>
            </a:r>
            <a:r>
              <a:rPr lang="da-DK" dirty="0"/>
              <a:t>. In </a:t>
            </a:r>
            <a:r>
              <a:rPr lang="da-DK" dirty="0" err="1"/>
              <a:t>this</a:t>
            </a:r>
            <a:r>
              <a:rPr lang="da-DK" dirty="0"/>
              <a:t> case the F/A-18C,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comes</a:t>
            </a:r>
            <a:r>
              <a:rPr lang="da-DK" dirty="0"/>
              <a:t> with a </a:t>
            </a:r>
            <a:r>
              <a:rPr lang="da-DK" dirty="0" err="1"/>
              <a:t>specific</a:t>
            </a:r>
            <a:r>
              <a:rPr lang="da-DK" dirty="0"/>
              <a:t> set of </a:t>
            </a:r>
            <a:r>
              <a:rPr lang="da-DK" dirty="0" err="1"/>
              <a:t>coordinate</a:t>
            </a:r>
            <a:r>
              <a:rPr lang="da-DK" dirty="0"/>
              <a:t> formats. </a:t>
            </a:r>
          </a:p>
          <a:p>
            <a:endParaRPr lang="da-DK" b="1" dirty="0"/>
          </a:p>
          <a:p>
            <a:r>
              <a:rPr lang="da-DK" b="1" dirty="0"/>
              <a:t>THE STANDARD FORMAT IN THE HORNET IS DDM AS SHOWN IN THE PICTURE.</a:t>
            </a:r>
          </a:p>
          <a:p>
            <a:endParaRPr lang="da-DK" b="1" dirty="0"/>
          </a:p>
          <a:p>
            <a:r>
              <a:rPr lang="da-DK" dirty="0" err="1"/>
              <a:t>Furthermore</a:t>
            </a:r>
            <a:r>
              <a:rPr lang="da-DK" dirty="0"/>
              <a:t>, </a:t>
            </a:r>
            <a:r>
              <a:rPr lang="da-DK" dirty="0" err="1"/>
              <a:t>this</a:t>
            </a:r>
            <a:r>
              <a:rPr lang="da-DK" dirty="0"/>
              <a:t> is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enter the </a:t>
            </a:r>
            <a:r>
              <a:rPr lang="da-DK" dirty="0" err="1"/>
              <a:t>names</a:t>
            </a:r>
            <a:r>
              <a:rPr lang="da-DK" dirty="0"/>
              <a:t> of </a:t>
            </a:r>
            <a:r>
              <a:rPr lang="da-DK" dirty="0" err="1"/>
              <a:t>each</a:t>
            </a:r>
            <a:r>
              <a:rPr lang="da-DK" dirty="0"/>
              <a:t> pilot in </a:t>
            </a:r>
            <a:r>
              <a:rPr lang="da-DK" dirty="0" err="1"/>
              <a:t>your</a:t>
            </a:r>
            <a:r>
              <a:rPr lang="da-DK" dirty="0"/>
              <a:t> flight,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Bort </a:t>
            </a:r>
            <a:r>
              <a:rPr lang="da-DK" dirty="0" err="1"/>
              <a:t>Number</a:t>
            </a:r>
            <a:r>
              <a:rPr lang="da-DK" dirty="0"/>
              <a:t>, </a:t>
            </a:r>
            <a:r>
              <a:rPr lang="da-DK" dirty="0" err="1"/>
              <a:t>Tacan</a:t>
            </a:r>
            <a:r>
              <a:rPr lang="da-DK" dirty="0"/>
              <a:t>, PRF/Laser Code, </a:t>
            </a:r>
            <a:r>
              <a:rPr lang="da-DK" dirty="0" err="1"/>
              <a:t>Squawk</a:t>
            </a:r>
            <a:r>
              <a:rPr lang="da-DK" dirty="0"/>
              <a:t>/Mode 3.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8BDA0A1-6D61-4231-9260-BA4FFD27D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1" y="2204864"/>
            <a:ext cx="518228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0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Mission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6598169" y="2060848"/>
            <a:ext cx="2216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section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enter Mission ID, </a:t>
            </a:r>
            <a:r>
              <a:rPr lang="da-DK" dirty="0" err="1"/>
              <a:t>Callsign</a:t>
            </a:r>
            <a:r>
              <a:rPr lang="da-DK" dirty="0"/>
              <a:t>, </a:t>
            </a:r>
            <a:r>
              <a:rPr lang="da-DK" dirty="0" err="1"/>
              <a:t>frequencies</a:t>
            </a:r>
            <a:r>
              <a:rPr lang="da-DK" dirty="0"/>
              <a:t> and mission </a:t>
            </a:r>
            <a:r>
              <a:rPr lang="da-DK" dirty="0" err="1"/>
              <a:t>description</a:t>
            </a:r>
            <a:r>
              <a:rPr lang="da-DK" dirty="0"/>
              <a:t> / </a:t>
            </a:r>
            <a:r>
              <a:rPr lang="da-DK" dirty="0" err="1"/>
              <a:t>tasking</a:t>
            </a:r>
            <a:r>
              <a:rPr lang="da-DK" dirty="0"/>
              <a:t> information.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imported</a:t>
            </a:r>
            <a:r>
              <a:rPr lang="da-DK" dirty="0"/>
              <a:t> data from </a:t>
            </a:r>
            <a:r>
              <a:rPr lang="da-DK" dirty="0" err="1"/>
              <a:t>CombatFlite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need</a:t>
            </a:r>
            <a:r>
              <a:rPr lang="da-DK" dirty="0"/>
              <a:t> to re-enter the data, </a:t>
            </a:r>
            <a:r>
              <a:rPr lang="da-DK" dirty="0" err="1"/>
              <a:t>provided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entered</a:t>
            </a:r>
            <a:r>
              <a:rPr lang="da-DK" dirty="0"/>
              <a:t> it in </a:t>
            </a:r>
            <a:r>
              <a:rPr lang="da-DK" dirty="0" err="1"/>
              <a:t>CombatFlite</a:t>
            </a:r>
            <a:r>
              <a:rPr lang="da-DK" dirty="0"/>
              <a:t>.</a:t>
            </a:r>
          </a:p>
        </p:txBody>
      </p:sp>
      <p:pic>
        <p:nvPicPr>
          <p:cNvPr id="3" name="Billede 2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CF50587-02D6-44A3-B642-0B645915F4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7" y="2101938"/>
            <a:ext cx="6268702" cy="41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72D0A-E260-4F85-BA5F-02B9974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/>
              <a:t>Mission Data Card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8BC2-19A8-464B-A2C7-FE134A96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/>
              <a:t>Package page</a:t>
            </a:r>
          </a:p>
          <a:p>
            <a:endParaRPr lang="en-GB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3FB91-1CCB-4F40-8110-791759806717}"/>
              </a:ext>
            </a:extLst>
          </p:cNvPr>
          <p:cNvSpPr txBox="1"/>
          <p:nvPr/>
        </p:nvSpPr>
        <p:spPr>
          <a:xfrm>
            <a:off x="971600" y="64533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494(P)-PRE-02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D3AFCDA-0648-4188-8C9F-0178B07FE153}"/>
              </a:ext>
            </a:extLst>
          </p:cNvPr>
          <p:cNvSpPr txBox="1"/>
          <p:nvPr/>
        </p:nvSpPr>
        <p:spPr>
          <a:xfrm>
            <a:off x="6012160" y="1916832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If </a:t>
            </a:r>
            <a:r>
              <a:rPr lang="da-DK" dirty="0" err="1"/>
              <a:t>flying</a:t>
            </a:r>
            <a:r>
              <a:rPr lang="da-DK" dirty="0"/>
              <a:t> as part of a </a:t>
            </a:r>
            <a:r>
              <a:rPr lang="da-DK" dirty="0" err="1"/>
              <a:t>package</a:t>
            </a:r>
            <a:r>
              <a:rPr lang="da-DK" dirty="0"/>
              <a:t>, </a:t>
            </a:r>
            <a:r>
              <a:rPr lang="da-DK" dirty="0" err="1"/>
              <a:t>select</a:t>
            </a:r>
            <a:r>
              <a:rPr lang="da-DK" dirty="0"/>
              <a:t> ”Yes” and the page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expand</a:t>
            </a:r>
            <a:r>
              <a:rPr lang="da-DK" dirty="0"/>
              <a:t> with </a:t>
            </a: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fields</a:t>
            </a:r>
            <a:r>
              <a:rPr lang="da-DK" dirty="0"/>
              <a:t>, </a:t>
            </a:r>
            <a:r>
              <a:rPr lang="da-DK" dirty="0" err="1"/>
              <a:t>including</a:t>
            </a:r>
            <a:r>
              <a:rPr lang="da-DK" dirty="0"/>
              <a:t> Package </a:t>
            </a:r>
            <a:r>
              <a:rPr lang="da-DK" dirty="0" err="1"/>
              <a:t>Name</a:t>
            </a:r>
            <a:r>
              <a:rPr lang="da-DK" dirty="0"/>
              <a:t> and </a:t>
            </a:r>
            <a:r>
              <a:rPr lang="da-DK" dirty="0" err="1"/>
              <a:t>fields</a:t>
            </a:r>
            <a:r>
              <a:rPr lang="da-DK" dirty="0"/>
              <a:t> for </a:t>
            </a:r>
            <a:r>
              <a:rPr lang="da-DK" dirty="0" err="1"/>
              <a:t>entering</a:t>
            </a:r>
            <a:r>
              <a:rPr lang="da-DK" dirty="0"/>
              <a:t> information on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package’s</a:t>
            </a:r>
            <a:r>
              <a:rPr lang="da-DK" dirty="0"/>
              <a:t> </a:t>
            </a:r>
            <a:r>
              <a:rPr lang="da-DK" dirty="0" err="1"/>
              <a:t>composition</a:t>
            </a:r>
            <a:r>
              <a:rPr lang="da-DK" dirty="0"/>
              <a:t>.</a:t>
            </a:r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5044784C-F8B9-4737-AE5D-05E747FDF9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5688632" cy="35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371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1153</Words>
  <Application>Microsoft Office PowerPoint</Application>
  <PresentationFormat>On-screen Show (4:3)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Custom Design</vt:lpstr>
      <vt:lpstr>2_Custom Design</vt:lpstr>
      <vt:lpstr>1_Custom Design</vt:lpstr>
      <vt:lpstr>PowerPoint Presentation</vt:lpstr>
      <vt:lpstr>Lesson Overview</vt:lpstr>
      <vt:lpstr>Mission Data Card example</vt:lpstr>
      <vt:lpstr>MDC Example walkthrough</vt:lpstr>
      <vt:lpstr>Mission Data Card Creation</vt:lpstr>
      <vt:lpstr>Mission Data Card Creation</vt:lpstr>
      <vt:lpstr>Mission Data Card Creation</vt:lpstr>
      <vt:lpstr>Mission Data Card Creation</vt:lpstr>
      <vt:lpstr>Mission Data Card Creation</vt:lpstr>
      <vt:lpstr>Mission Data Card Creation</vt:lpstr>
      <vt:lpstr>Mission Data Card Creation</vt:lpstr>
      <vt:lpstr>Mission Data Card Creation</vt:lpstr>
      <vt:lpstr>Mission Data Card Creation</vt:lpstr>
      <vt:lpstr>Mission Data Card Creation</vt:lpstr>
      <vt:lpstr>Mission Data Card Creation</vt:lpstr>
      <vt:lpstr>Mission Data Card Creation</vt:lpstr>
      <vt:lpstr>Mission Data Card Creation</vt:lpstr>
      <vt:lpstr>Finding data</vt:lpstr>
      <vt:lpstr>Finding data</vt:lpstr>
      <vt:lpstr>Finding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Arkley</dc:creator>
  <cp:lastModifiedBy>Adam Arkley</cp:lastModifiedBy>
  <cp:revision>11</cp:revision>
  <dcterms:created xsi:type="dcterms:W3CDTF">2020-09-12T13:36:59Z</dcterms:created>
  <dcterms:modified xsi:type="dcterms:W3CDTF">2020-11-11T08:00:34Z</dcterms:modified>
</cp:coreProperties>
</file>