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66" r:id="rId2"/>
    <p:sldId id="367" r:id="rId3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241" autoAdjust="0"/>
  </p:normalViewPr>
  <p:slideViewPr>
    <p:cSldViewPr>
      <p:cViewPr varScale="1">
        <p:scale>
          <a:sx n="101" d="100"/>
          <a:sy n="101" d="100"/>
        </p:scale>
        <p:origin x="-84" y="-7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28.08.2020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 smtClean="0"/>
              <a:t>Klikk for å redigere tittelstil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 smtClean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  <a:endParaRPr lang="nb-NO" sz="1000" b="0" dirty="0">
              <a:solidFill>
                <a:schemeClr val="tx1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 smtClean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 smtClean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 smtClean="0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RDC\Saved Games\DCS.openbeta\ScreenShots\Screen_200824_212755.png"/>
          <p:cNvPicPr>
            <a:picLocks noChangeAspect="1" noChangeArrowheads="1"/>
          </p:cNvPicPr>
          <p:nvPr/>
        </p:nvPicPr>
        <p:blipFill>
          <a:blip r:embed="rId2" cstate="print"/>
          <a:srcRect l="18066" t="16894" r="16015" b="9862"/>
          <a:stretch>
            <a:fillRect/>
          </a:stretch>
        </p:blipFill>
        <p:spPr bwMode="auto">
          <a:xfrm>
            <a:off x="5715008" y="714362"/>
            <a:ext cx="3428992" cy="2143140"/>
          </a:xfrm>
          <a:prstGeom prst="rect">
            <a:avLst/>
          </a:prstGeom>
          <a:noFill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 l="4926" r="10848"/>
          <a:stretch>
            <a:fillRect/>
          </a:stretch>
        </p:blipFill>
        <p:spPr bwMode="auto">
          <a:xfrm>
            <a:off x="0" y="785800"/>
            <a:ext cx="5715008" cy="38576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3" cstate="print"/>
          <a:srcRect l="38715" t="38305" r="43195" b="49573"/>
          <a:stretch>
            <a:fillRect/>
          </a:stretch>
        </p:blipFill>
        <p:spPr bwMode="auto">
          <a:xfrm>
            <a:off x="142844" y="857238"/>
            <a:ext cx="3000396" cy="114300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</a:t>
            </a:r>
            <a:r>
              <a:rPr lang="pl-PL" dirty="0" smtClean="0"/>
              <a:t>21</a:t>
            </a:r>
            <a:r>
              <a:rPr lang="en-US" dirty="0" smtClean="0"/>
              <a:t> </a:t>
            </a:r>
            <a:r>
              <a:rPr lang="pl-PL" dirty="0" err="1" smtClean="0"/>
              <a:t>Vehicle</a:t>
            </a:r>
            <a:r>
              <a:rPr lang="pl-PL" dirty="0" smtClean="0"/>
              <a:t> </a:t>
            </a:r>
            <a:r>
              <a:rPr lang="pl-PL" dirty="0" err="1" smtClean="0"/>
              <a:t>Factory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16781637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7429325" y="1656118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072298" y="1692469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>
                <a:solidFill>
                  <a:srgbClr val="FF0000"/>
                </a:solidFill>
                <a:latin typeface="Arial Black" pitchFamily="34" charset="0"/>
              </a:rPr>
              <a:t>21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15" name="Gruppe 14"/>
          <p:cNvGrpSpPr/>
          <p:nvPr/>
        </p:nvGrpSpPr>
        <p:grpSpPr>
          <a:xfrm>
            <a:off x="9324528" y="3867894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9324528" y="4155926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9324528" y="4443958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9324528" y="4659982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9324528" y="4897279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4128" y="2859782"/>
            <a:ext cx="3419872" cy="21602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 fontScale="92500" lnSpcReduction="20000"/>
          </a:bodyPr>
          <a:lstStyle/>
          <a:p>
            <a:r>
              <a:rPr lang="nb-NO" sz="1200" dirty="0" smtClean="0"/>
              <a:t>DESCRIPTION OF THE DESIRED POINTS OF IMPACT WITH WPN TYPE: </a:t>
            </a:r>
            <a:endParaRPr lang="pl-PL" sz="1200" dirty="0" smtClean="0"/>
          </a:p>
          <a:p>
            <a:pPr algn="ctr"/>
            <a:r>
              <a:rPr lang="en-US" sz="1100" dirty="0" smtClean="0"/>
              <a:t>OPARTGT0</a:t>
            </a:r>
            <a:r>
              <a:rPr lang="pl-PL" sz="1100" dirty="0" smtClean="0"/>
              <a:t>21</a:t>
            </a:r>
            <a:r>
              <a:rPr lang="pl-PL" sz="1100" b="1" dirty="0" smtClean="0"/>
              <a:t>A </a:t>
            </a:r>
            <a:r>
              <a:rPr lang="pl-PL" sz="1200" dirty="0" smtClean="0"/>
              <a:t>– </a:t>
            </a:r>
            <a:r>
              <a:rPr lang="pl-PL" sz="1200" dirty="0" err="1" smtClean="0"/>
              <a:t>Production</a:t>
            </a:r>
            <a:r>
              <a:rPr lang="pl-PL" sz="1200" dirty="0" smtClean="0"/>
              <a:t> Hall</a:t>
            </a:r>
          </a:p>
          <a:p>
            <a:r>
              <a:rPr lang="pl-PL" sz="1100" dirty="0" smtClean="0"/>
              <a:t>DPI 1 N34 50.958 E 035 54.560/82ft/</a:t>
            </a:r>
            <a:r>
              <a:rPr lang="nb-NO" sz="1100" dirty="0" smtClean="0"/>
              <a:t>(1000 Ibs bomb)</a:t>
            </a:r>
            <a:endParaRPr lang="pl-PL" sz="1100" dirty="0" smtClean="0"/>
          </a:p>
          <a:p>
            <a:r>
              <a:rPr lang="pl-PL" sz="1100" dirty="0" smtClean="0"/>
              <a:t>DPI 2 N34 50.977 E 035 54.575/82ft /</a:t>
            </a:r>
            <a:r>
              <a:rPr lang="nb-NO" sz="1100" dirty="0" smtClean="0"/>
              <a:t>(1000 Ibs </a:t>
            </a:r>
            <a:r>
              <a:rPr lang="nb-NO" sz="1100" dirty="0" smtClean="0"/>
              <a:t>bomb</a:t>
            </a:r>
            <a:r>
              <a:rPr lang="nb-NO" sz="1100" dirty="0" smtClean="0"/>
              <a:t>)</a:t>
            </a:r>
            <a:endParaRPr lang="pl-PL" sz="1100" dirty="0" smtClean="0"/>
          </a:p>
          <a:p>
            <a:endParaRPr lang="pl-PL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pl-PL" sz="1100" dirty="0" smtClean="0"/>
              <a:t>21</a:t>
            </a:r>
            <a:r>
              <a:rPr lang="pl-PL" sz="1100" b="1" dirty="0" smtClean="0"/>
              <a:t>B </a:t>
            </a:r>
            <a:r>
              <a:rPr lang="pl-PL" sz="1100" dirty="0" smtClean="0"/>
              <a:t>– </a:t>
            </a:r>
            <a:r>
              <a:rPr lang="pl-PL" sz="1100" dirty="0" err="1" smtClean="0"/>
              <a:t>Production</a:t>
            </a:r>
            <a:r>
              <a:rPr lang="pl-PL" sz="1100" dirty="0" smtClean="0"/>
              <a:t> Hall</a:t>
            </a:r>
          </a:p>
          <a:p>
            <a:r>
              <a:rPr lang="pl-PL" sz="1100" dirty="0" smtClean="0"/>
              <a:t>DPI 3 N34 50.944 E 035 54.576/76ft /</a:t>
            </a:r>
            <a:r>
              <a:rPr lang="nb-NO" sz="1100" dirty="0" smtClean="0"/>
              <a:t>(1000 Ibs </a:t>
            </a:r>
            <a:r>
              <a:rPr lang="nb-NO" sz="1100" dirty="0" smtClean="0"/>
              <a:t>bomb)</a:t>
            </a:r>
            <a:endParaRPr lang="pl-PL" sz="1100" dirty="0" smtClean="0"/>
          </a:p>
          <a:p>
            <a:r>
              <a:rPr lang="pl-PL" sz="1100" dirty="0" smtClean="0"/>
              <a:t>DPI 4 N34 50.953 E 035 54.591/81ft /</a:t>
            </a:r>
            <a:r>
              <a:rPr lang="nb-NO" sz="1100" dirty="0" smtClean="0"/>
              <a:t>(1000 Ibs </a:t>
            </a:r>
            <a:r>
              <a:rPr lang="nb-NO" sz="1100" dirty="0" smtClean="0"/>
              <a:t>bomb</a:t>
            </a:r>
            <a:r>
              <a:rPr lang="nb-NO" sz="1100" dirty="0" smtClean="0"/>
              <a:t>)</a:t>
            </a:r>
            <a:endParaRPr lang="pl-PL" sz="1100" dirty="0" smtClean="0"/>
          </a:p>
          <a:p>
            <a:endParaRPr lang="pl-PL" sz="1100" dirty="0" smtClean="0"/>
          </a:p>
          <a:p>
            <a:pPr algn="ctr"/>
            <a:r>
              <a:rPr lang="en-US" sz="1100" dirty="0" smtClean="0"/>
              <a:t>OPARTGT0</a:t>
            </a:r>
            <a:r>
              <a:rPr lang="pl-PL" sz="1100" dirty="0" smtClean="0"/>
              <a:t>21</a:t>
            </a:r>
            <a:r>
              <a:rPr lang="pl-PL" sz="1100" b="1" dirty="0" smtClean="0"/>
              <a:t>C </a:t>
            </a:r>
            <a:r>
              <a:rPr lang="pl-PL" sz="1100" dirty="0" smtClean="0"/>
              <a:t>– </a:t>
            </a:r>
            <a:r>
              <a:rPr lang="pl-PL" sz="1100" dirty="0" err="1" smtClean="0"/>
              <a:t>Assembly</a:t>
            </a:r>
            <a:r>
              <a:rPr lang="pl-PL" sz="1100" dirty="0" smtClean="0"/>
              <a:t> Plant</a:t>
            </a:r>
          </a:p>
          <a:p>
            <a:r>
              <a:rPr lang="pl-PL" sz="1100" dirty="0" smtClean="0"/>
              <a:t>DPI 5 N34 51.000 E 035 54.652/114ft /</a:t>
            </a:r>
            <a:r>
              <a:rPr lang="nb-NO" sz="1100" dirty="0" smtClean="0"/>
              <a:t>(1000 Ibs bomb)</a:t>
            </a:r>
            <a:endParaRPr lang="pl-PL" sz="1100" dirty="0" smtClean="0"/>
          </a:p>
          <a:p>
            <a:r>
              <a:rPr lang="pl-PL" sz="1100" dirty="0" smtClean="0"/>
              <a:t>DPI 6 N34 51.013 E 035 54.616/ 113ft /</a:t>
            </a:r>
            <a:r>
              <a:rPr lang="nb-NO" sz="1100" dirty="0" smtClean="0"/>
              <a:t>(1000 Ibs bomb)</a:t>
            </a:r>
            <a:endParaRPr lang="pl-PL" sz="1100" dirty="0" smtClean="0"/>
          </a:p>
          <a:p>
            <a:r>
              <a:rPr lang="pl-PL" sz="1100" dirty="0" smtClean="0"/>
              <a:t>DPI 7 N34 51.028 E 035 54.605/112ft /</a:t>
            </a:r>
            <a:r>
              <a:rPr lang="nb-NO" sz="1100" dirty="0" smtClean="0"/>
              <a:t>(1000 Ibs bomb)</a:t>
            </a:r>
            <a:endParaRPr lang="pl-PL" sz="1100" dirty="0" smtClean="0"/>
          </a:p>
          <a:p>
            <a:r>
              <a:rPr lang="pl-PL" sz="1100" dirty="0" smtClean="0"/>
              <a:t>DPI 8 N34 51.042 E 035 54.594/110ft /</a:t>
            </a:r>
            <a:r>
              <a:rPr lang="nb-NO" sz="1100" dirty="0" smtClean="0"/>
              <a:t>(1000 Ibs bomb)</a:t>
            </a:r>
            <a:endParaRPr lang="pl-PL" sz="1100" dirty="0" smtClean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 smtClean="0"/>
              <a:t> Residential </a:t>
            </a:r>
            <a:r>
              <a:rPr lang="pl-PL" sz="1200" dirty="0" err="1" smtClean="0"/>
              <a:t>areas</a:t>
            </a:r>
            <a:r>
              <a:rPr lang="pl-PL" sz="1200" dirty="0" smtClean="0"/>
              <a:t> N and W of </a:t>
            </a:r>
            <a:r>
              <a:rPr lang="pl-PL" sz="1200" dirty="0" err="1" smtClean="0"/>
              <a:t>the</a:t>
            </a:r>
            <a:r>
              <a:rPr lang="pl-PL" sz="1200" dirty="0" smtClean="0"/>
              <a:t> </a:t>
            </a:r>
            <a:r>
              <a:rPr lang="pl-PL" sz="1200" dirty="0" err="1" smtClean="0"/>
              <a:t>facility</a:t>
            </a:r>
            <a:r>
              <a:rPr lang="pl-PL" sz="1200" dirty="0" smtClean="0"/>
              <a:t> </a:t>
            </a:r>
            <a:r>
              <a:rPr lang="pl-PL" sz="1200" dirty="0" err="1" smtClean="0"/>
              <a:t>within</a:t>
            </a:r>
            <a:r>
              <a:rPr lang="pl-PL" sz="1200" dirty="0" smtClean="0"/>
              <a:t> 200m.</a:t>
            </a:r>
            <a:endParaRPr lang="nb-NO" sz="1200" dirty="0"/>
          </a:p>
        </p:txBody>
      </p:sp>
      <p:grpSp>
        <p:nvGrpSpPr>
          <p:cNvPr id="45" name="Gruppe 7"/>
          <p:cNvGrpSpPr/>
          <p:nvPr/>
        </p:nvGrpSpPr>
        <p:grpSpPr>
          <a:xfrm>
            <a:off x="1714480" y="1428742"/>
            <a:ext cx="494164" cy="323282"/>
            <a:chOff x="7020842" y="2715766"/>
            <a:chExt cx="494164" cy="323282"/>
          </a:xfrm>
        </p:grpSpPr>
        <p:sp>
          <p:nvSpPr>
            <p:cNvPr id="46" name="TekstSylinder 5"/>
            <p:cNvSpPr txBox="1"/>
            <p:nvPr/>
          </p:nvSpPr>
          <p:spPr>
            <a:xfrm>
              <a:off x="7020842" y="27928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r>
                <a:rPr lang="pl-PL" sz="1000" dirty="0" smtClean="0">
                  <a:solidFill>
                    <a:srgbClr val="FF0000"/>
                  </a:solidFill>
                  <a:latin typeface="Arial Black" pitchFamily="34" charset="0"/>
                </a:rPr>
                <a:t>-2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8" name="Gruppe 8"/>
          <p:cNvGrpSpPr/>
          <p:nvPr/>
        </p:nvGrpSpPr>
        <p:grpSpPr>
          <a:xfrm>
            <a:off x="2457856" y="1287915"/>
            <a:ext cx="447818" cy="281306"/>
            <a:chOff x="7092280" y="2585044"/>
            <a:chExt cx="447818" cy="281306"/>
          </a:xfrm>
        </p:grpSpPr>
        <p:sp>
          <p:nvSpPr>
            <p:cNvPr id="49" name="TekstSylinder 9"/>
            <p:cNvSpPr txBox="1"/>
            <p:nvPr/>
          </p:nvSpPr>
          <p:spPr>
            <a:xfrm>
              <a:off x="7117373" y="2585044"/>
              <a:ext cx="4227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 smtClean="0">
                  <a:solidFill>
                    <a:srgbClr val="FF0000"/>
                  </a:solidFill>
                  <a:latin typeface="Arial Black" pitchFamily="34" charset="0"/>
                </a:rPr>
                <a:t>3-4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0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51" name="Gruppe 11"/>
          <p:cNvGrpSpPr/>
          <p:nvPr/>
        </p:nvGrpSpPr>
        <p:grpSpPr>
          <a:xfrm>
            <a:off x="1041727" y="1037670"/>
            <a:ext cx="571503" cy="261713"/>
            <a:chOff x="7026970" y="2604637"/>
            <a:chExt cx="571503" cy="261713"/>
          </a:xfrm>
        </p:grpSpPr>
        <p:sp>
          <p:nvSpPr>
            <p:cNvPr id="52" name="TekstSylinder 12"/>
            <p:cNvSpPr txBox="1"/>
            <p:nvPr/>
          </p:nvSpPr>
          <p:spPr>
            <a:xfrm>
              <a:off x="7026970" y="260463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sz="1000" dirty="0" smtClean="0">
                  <a:solidFill>
                    <a:srgbClr val="FF0000"/>
                  </a:solidFill>
                  <a:latin typeface="Arial Black" pitchFamily="34" charset="0"/>
                </a:rPr>
                <a:t>5-8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3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60" name="Prostokąt 59"/>
          <p:cNvSpPr/>
          <p:nvPr/>
        </p:nvSpPr>
        <p:spPr>
          <a:xfrm>
            <a:off x="2285984" y="2285998"/>
            <a:ext cx="1285884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62" name="Łącznik prosty 61"/>
          <p:cNvCxnSpPr/>
          <p:nvPr/>
        </p:nvCxnSpPr>
        <p:spPr>
          <a:xfrm rot="16200000" flipH="1">
            <a:off x="2643174" y="1357304"/>
            <a:ext cx="1428760" cy="428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Łącznik prosty 62"/>
          <p:cNvCxnSpPr/>
          <p:nvPr/>
        </p:nvCxnSpPr>
        <p:spPr>
          <a:xfrm>
            <a:off x="142844" y="2000246"/>
            <a:ext cx="2143140" cy="7143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Łącznik prosty ze strzałką 65"/>
          <p:cNvCxnSpPr>
            <a:stCxn id="67" idx="0"/>
          </p:cNvCxnSpPr>
          <p:nvPr/>
        </p:nvCxnSpPr>
        <p:spPr>
          <a:xfrm rot="16200000" flipV="1">
            <a:off x="3071802" y="2500312"/>
            <a:ext cx="714380" cy="85725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Prostokąt 66"/>
          <p:cNvSpPr/>
          <p:nvPr/>
        </p:nvSpPr>
        <p:spPr>
          <a:xfrm>
            <a:off x="3214678" y="3286130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l-PL" sz="1200" dirty="0" err="1" smtClean="0">
                <a:solidFill>
                  <a:sysClr val="windowText" lastClr="000000"/>
                </a:solidFill>
              </a:rPr>
              <a:t>Production</a:t>
            </a:r>
            <a:r>
              <a:rPr lang="pl-PL" sz="1200" dirty="0" smtClean="0">
                <a:solidFill>
                  <a:sysClr val="windowText" lastClr="000000"/>
                </a:solidFill>
              </a:rPr>
              <a:t> Hall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3" name="Łącznik prosty ze strzałką 72"/>
          <p:cNvCxnSpPr>
            <a:stCxn id="67" idx="0"/>
          </p:cNvCxnSpPr>
          <p:nvPr/>
        </p:nvCxnSpPr>
        <p:spPr>
          <a:xfrm rot="16200000" flipV="1">
            <a:off x="3178959" y="2607469"/>
            <a:ext cx="785818" cy="5715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rostokąt 76"/>
          <p:cNvSpPr/>
          <p:nvPr/>
        </p:nvSpPr>
        <p:spPr>
          <a:xfrm>
            <a:off x="3857620" y="1928808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l-PL" sz="1200" dirty="0" err="1" smtClean="0">
                <a:solidFill>
                  <a:sysClr val="windowText" lastClr="000000"/>
                </a:solidFill>
              </a:rPr>
              <a:t>Assembly</a:t>
            </a:r>
            <a:r>
              <a:rPr lang="pl-PL" sz="1200" dirty="0" smtClean="0">
                <a:solidFill>
                  <a:sysClr val="windowText" lastClr="000000"/>
                </a:solidFill>
              </a:rPr>
              <a:t> Plant</a:t>
            </a:r>
            <a:endParaRPr lang="pl-PL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8" name="Łącznik prosty ze strzałką 77"/>
          <p:cNvCxnSpPr>
            <a:stCxn id="77" idx="1"/>
          </p:cNvCxnSpPr>
          <p:nvPr/>
        </p:nvCxnSpPr>
        <p:spPr>
          <a:xfrm rot="10800000" flipV="1">
            <a:off x="2749732" y="2035964"/>
            <a:ext cx="1107889" cy="367601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2" cstate="print"/>
          <a:srcRect l="38715" t="38305" r="43195" b="49573"/>
          <a:stretch>
            <a:fillRect/>
          </a:stretch>
        </p:blipFill>
        <p:spPr bwMode="auto">
          <a:xfrm>
            <a:off x="142844" y="785800"/>
            <a:ext cx="8858312" cy="33745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OPARTGT0</a:t>
            </a:r>
            <a:r>
              <a:rPr lang="pl-PL" dirty="0" smtClean="0"/>
              <a:t>21</a:t>
            </a:r>
            <a:r>
              <a:rPr lang="en-US" dirty="0" smtClean="0"/>
              <a:t> </a:t>
            </a:r>
            <a:r>
              <a:rPr lang="pl-PL" dirty="0" err="1" smtClean="0"/>
              <a:t>Vehicle</a:t>
            </a:r>
            <a:r>
              <a:rPr lang="pl-PL" dirty="0" smtClean="0"/>
              <a:t> </a:t>
            </a:r>
            <a:r>
              <a:rPr lang="pl-PL" dirty="0" err="1" smtClean="0"/>
              <a:t>Factory</a:t>
            </a:r>
            <a:r>
              <a:rPr lang="pl-PL" dirty="0" smtClean="0"/>
              <a:t> </a:t>
            </a:r>
            <a:r>
              <a:rPr lang="pl-PL" dirty="0" err="1" smtClean="0"/>
              <a:t>DPIs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>
            <a:off x="9324528" y="843558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4" name="Stjerne med 4 tagger 3"/>
          <p:cNvSpPr/>
          <p:nvPr/>
        </p:nvSpPr>
        <p:spPr>
          <a:xfrm>
            <a:off x="9396536" y="1419622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9396536" y="2139702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 Black" pitchFamily="34" charset="0"/>
              </a:rPr>
              <a:t>1</a:t>
            </a:r>
            <a:endParaRPr lang="en-US" sz="1400" dirty="0">
              <a:latin typeface="Arial Black" pitchFamily="34" charset="0"/>
            </a:endParaRPr>
          </a:p>
        </p:txBody>
      </p:sp>
      <p:grpSp>
        <p:nvGrpSpPr>
          <p:cNvPr id="8" name="Gruppe 7"/>
          <p:cNvGrpSpPr/>
          <p:nvPr/>
        </p:nvGrpSpPr>
        <p:grpSpPr>
          <a:xfrm>
            <a:off x="5171451" y="2591774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5001146" y="2373393"/>
            <a:ext cx="293365" cy="246221"/>
            <a:chOff x="7092280" y="2681858"/>
            <a:chExt cx="293365" cy="246221"/>
          </a:xfrm>
        </p:grpSpPr>
        <p:sp>
          <p:nvSpPr>
            <p:cNvPr id="10" name="TekstSylinder 9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2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1" name="Stjerne med 4 tagger 10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uppe 11"/>
          <p:cNvGrpSpPr/>
          <p:nvPr/>
        </p:nvGrpSpPr>
        <p:grpSpPr>
          <a:xfrm>
            <a:off x="7215206" y="2571750"/>
            <a:ext cx="293365" cy="246221"/>
            <a:chOff x="7092280" y="2681858"/>
            <a:chExt cx="293365" cy="246221"/>
          </a:xfrm>
        </p:grpSpPr>
        <p:sp>
          <p:nvSpPr>
            <p:cNvPr id="13" name="TekstSylinder 12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3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4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5" name="Gruppe 14"/>
          <p:cNvGrpSpPr/>
          <p:nvPr/>
        </p:nvGrpSpPr>
        <p:grpSpPr>
          <a:xfrm>
            <a:off x="7056877" y="2393582"/>
            <a:ext cx="293365" cy="246221"/>
            <a:chOff x="7092280" y="2681858"/>
            <a:chExt cx="293365" cy="246221"/>
          </a:xfrm>
        </p:grpSpPr>
        <p:sp>
          <p:nvSpPr>
            <p:cNvPr id="16" name="TekstSylinder 1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4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17" name="Stjerne med 4 tagger 1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8" name="Gruppe 17"/>
          <p:cNvGrpSpPr/>
          <p:nvPr/>
        </p:nvGrpSpPr>
        <p:grpSpPr>
          <a:xfrm>
            <a:off x="4786314" y="1571618"/>
            <a:ext cx="293365" cy="246221"/>
            <a:chOff x="7092280" y="2681858"/>
            <a:chExt cx="293365" cy="246221"/>
          </a:xfrm>
        </p:grpSpPr>
        <p:sp>
          <p:nvSpPr>
            <p:cNvPr id="19" name="TekstSylinder 18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5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0" name="Stjerne med 4 tagger 19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" name="Gruppe 20"/>
          <p:cNvGrpSpPr/>
          <p:nvPr/>
        </p:nvGrpSpPr>
        <p:grpSpPr>
          <a:xfrm>
            <a:off x="3979955" y="1597207"/>
            <a:ext cx="293365" cy="246221"/>
            <a:chOff x="7092280" y="2681858"/>
            <a:chExt cx="293365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6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2857488" y="1643056"/>
            <a:ext cx="293365" cy="246221"/>
            <a:chOff x="7092280" y="2681858"/>
            <a:chExt cx="293365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7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7" name="Gruppe 26"/>
          <p:cNvGrpSpPr/>
          <p:nvPr/>
        </p:nvGrpSpPr>
        <p:grpSpPr>
          <a:xfrm>
            <a:off x="1750242" y="1687371"/>
            <a:ext cx="293365" cy="246221"/>
            <a:chOff x="7092280" y="2681858"/>
            <a:chExt cx="293365" cy="246221"/>
          </a:xfrm>
        </p:grpSpPr>
        <p:sp>
          <p:nvSpPr>
            <p:cNvPr id="28" name="TekstSylinder 27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rgbClr val="FF0000"/>
                  </a:solidFill>
                  <a:latin typeface="Arial Black" pitchFamily="34" charset="0"/>
                </a:rPr>
                <a:t>8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29" name="Stjerne med 4 tagger 28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Dowolny kształt 30"/>
          <p:cNvSpPr/>
          <p:nvPr/>
        </p:nvSpPr>
        <p:spPr>
          <a:xfrm>
            <a:off x="4224928" y="2296012"/>
            <a:ext cx="1928917" cy="887702"/>
          </a:xfrm>
          <a:custGeom>
            <a:avLst/>
            <a:gdLst>
              <a:gd name="connsiteX0" fmla="*/ 1922243 w 1928917"/>
              <a:gd name="connsiteY0" fmla="*/ 887702 h 887702"/>
              <a:gd name="connsiteX1" fmla="*/ 380444 w 1928917"/>
              <a:gd name="connsiteY1" fmla="*/ 874353 h 887702"/>
              <a:gd name="connsiteX2" fmla="*/ 0 w 1928917"/>
              <a:gd name="connsiteY2" fmla="*/ 420490 h 887702"/>
              <a:gd name="connsiteX3" fmla="*/ 0 w 1928917"/>
              <a:gd name="connsiteY3" fmla="*/ 33372 h 887702"/>
              <a:gd name="connsiteX4" fmla="*/ 1515101 w 1928917"/>
              <a:gd name="connsiteY4" fmla="*/ 0 h 887702"/>
              <a:gd name="connsiteX5" fmla="*/ 1928917 w 1928917"/>
              <a:gd name="connsiteY5" fmla="*/ 473886 h 887702"/>
              <a:gd name="connsiteX6" fmla="*/ 1922243 w 1928917"/>
              <a:gd name="connsiteY6" fmla="*/ 887702 h 88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8917" h="887702">
                <a:moveTo>
                  <a:pt x="1922243" y="887702"/>
                </a:moveTo>
                <a:lnTo>
                  <a:pt x="380444" y="874353"/>
                </a:lnTo>
                <a:lnTo>
                  <a:pt x="0" y="420490"/>
                </a:lnTo>
                <a:lnTo>
                  <a:pt x="0" y="33372"/>
                </a:lnTo>
                <a:lnTo>
                  <a:pt x="1515101" y="0"/>
                </a:lnTo>
                <a:lnTo>
                  <a:pt x="1928917" y="473886"/>
                </a:lnTo>
                <a:lnTo>
                  <a:pt x="1922243" y="887702"/>
                </a:lnTo>
                <a:close/>
              </a:path>
            </a:pathLst>
          </a:custGeom>
          <a:solidFill>
            <a:srgbClr val="FF0D0D">
              <a:alpha val="20000"/>
            </a:srgbClr>
          </a:solidFill>
          <a:ln w="12700"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Dowolny kształt 31"/>
          <p:cNvSpPr/>
          <p:nvPr/>
        </p:nvSpPr>
        <p:spPr>
          <a:xfrm>
            <a:off x="6273985" y="2302686"/>
            <a:ext cx="1935592" cy="914400"/>
          </a:xfrm>
          <a:custGeom>
            <a:avLst/>
            <a:gdLst>
              <a:gd name="connsiteX0" fmla="*/ 1935592 w 1935592"/>
              <a:gd name="connsiteY0" fmla="*/ 914400 h 914400"/>
              <a:gd name="connsiteX1" fmla="*/ 313700 w 1935592"/>
              <a:gd name="connsiteY1" fmla="*/ 874353 h 914400"/>
              <a:gd name="connsiteX2" fmla="*/ 0 w 1935592"/>
              <a:gd name="connsiteY2" fmla="*/ 433840 h 914400"/>
              <a:gd name="connsiteX3" fmla="*/ 6675 w 1935592"/>
              <a:gd name="connsiteY3" fmla="*/ 13349 h 914400"/>
              <a:gd name="connsiteX4" fmla="*/ 1535124 w 1935592"/>
              <a:gd name="connsiteY4" fmla="*/ 0 h 914400"/>
              <a:gd name="connsiteX5" fmla="*/ 1928917 w 1935592"/>
              <a:gd name="connsiteY5" fmla="*/ 440514 h 914400"/>
              <a:gd name="connsiteX6" fmla="*/ 1935592 w 1935592"/>
              <a:gd name="connsiteY6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5592" h="914400">
                <a:moveTo>
                  <a:pt x="1935592" y="914400"/>
                </a:moveTo>
                <a:lnTo>
                  <a:pt x="313700" y="874353"/>
                </a:lnTo>
                <a:lnTo>
                  <a:pt x="0" y="433840"/>
                </a:lnTo>
                <a:lnTo>
                  <a:pt x="6675" y="13349"/>
                </a:lnTo>
                <a:lnTo>
                  <a:pt x="1535124" y="0"/>
                </a:lnTo>
                <a:lnTo>
                  <a:pt x="1928917" y="440514"/>
                </a:lnTo>
                <a:lnTo>
                  <a:pt x="1935592" y="914400"/>
                </a:lnTo>
                <a:close/>
              </a:path>
            </a:pathLst>
          </a:custGeom>
          <a:solidFill>
            <a:srgbClr val="FF0D0D">
              <a:alpha val="20000"/>
            </a:srgbClr>
          </a:solidFill>
          <a:ln w="12700"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Dowolny kształt 32"/>
          <p:cNvSpPr/>
          <p:nvPr/>
        </p:nvSpPr>
        <p:spPr>
          <a:xfrm>
            <a:off x="680794" y="1488403"/>
            <a:ext cx="4859002" cy="787585"/>
          </a:xfrm>
          <a:custGeom>
            <a:avLst/>
            <a:gdLst>
              <a:gd name="connsiteX0" fmla="*/ 4859002 w 4859002"/>
              <a:gd name="connsiteY0" fmla="*/ 694143 h 787585"/>
              <a:gd name="connsiteX1" fmla="*/ 273653 w 4859002"/>
              <a:gd name="connsiteY1" fmla="*/ 787585 h 787585"/>
              <a:gd name="connsiteX2" fmla="*/ 0 w 4859002"/>
              <a:gd name="connsiteY2" fmla="*/ 447188 h 787585"/>
              <a:gd name="connsiteX3" fmla="*/ 6675 w 4859002"/>
              <a:gd name="connsiteY3" fmla="*/ 146838 h 787585"/>
              <a:gd name="connsiteX4" fmla="*/ 80094 w 4859002"/>
              <a:gd name="connsiteY4" fmla="*/ 133489 h 787585"/>
              <a:gd name="connsiteX5" fmla="*/ 4612047 w 4859002"/>
              <a:gd name="connsiteY5" fmla="*/ 0 h 787585"/>
              <a:gd name="connsiteX6" fmla="*/ 4852327 w 4859002"/>
              <a:gd name="connsiteY6" fmla="*/ 280327 h 787585"/>
              <a:gd name="connsiteX7" fmla="*/ 4859002 w 4859002"/>
              <a:gd name="connsiteY7" fmla="*/ 694143 h 78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9002" h="787585">
                <a:moveTo>
                  <a:pt x="4859002" y="694143"/>
                </a:moveTo>
                <a:lnTo>
                  <a:pt x="273653" y="787585"/>
                </a:lnTo>
                <a:lnTo>
                  <a:pt x="0" y="447188"/>
                </a:lnTo>
                <a:lnTo>
                  <a:pt x="6675" y="146838"/>
                </a:lnTo>
                <a:lnTo>
                  <a:pt x="80094" y="133489"/>
                </a:lnTo>
                <a:lnTo>
                  <a:pt x="4612047" y="0"/>
                </a:lnTo>
                <a:lnTo>
                  <a:pt x="4852327" y="280327"/>
                </a:lnTo>
                <a:lnTo>
                  <a:pt x="4859002" y="694143"/>
                </a:lnTo>
                <a:close/>
              </a:path>
            </a:pathLst>
          </a:custGeom>
          <a:solidFill>
            <a:srgbClr val="FF0D0D">
              <a:alpha val="20000"/>
            </a:srgbClr>
          </a:solidFill>
          <a:ln w="12700">
            <a:solidFill>
              <a:srgbClr val="FF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Prostokąt 33"/>
          <p:cNvSpPr/>
          <p:nvPr/>
        </p:nvSpPr>
        <p:spPr>
          <a:xfrm>
            <a:off x="2428860" y="128586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OPARTGT0</a:t>
            </a:r>
            <a:r>
              <a:rPr lang="pl-PL" sz="1200" dirty="0" smtClean="0">
                <a:solidFill>
                  <a:schemeClr val="tx1"/>
                </a:solidFill>
              </a:rPr>
              <a:t>21</a:t>
            </a:r>
            <a:r>
              <a:rPr lang="pl-PL" sz="1200" b="1" dirty="0" smtClean="0">
                <a:solidFill>
                  <a:schemeClr val="tx1"/>
                </a:solidFill>
              </a:rPr>
              <a:t>C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5" name="Prostokąt 34"/>
          <p:cNvSpPr/>
          <p:nvPr/>
        </p:nvSpPr>
        <p:spPr>
          <a:xfrm>
            <a:off x="4643438" y="321469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OPARTGT0</a:t>
            </a:r>
            <a:r>
              <a:rPr lang="pl-PL" sz="1200" dirty="0" smtClean="0">
                <a:solidFill>
                  <a:schemeClr val="tx1"/>
                </a:solidFill>
              </a:rPr>
              <a:t>21</a:t>
            </a:r>
            <a:r>
              <a:rPr lang="pl-PL" sz="1200" b="1" dirty="0" smtClean="0">
                <a:solidFill>
                  <a:schemeClr val="tx1"/>
                </a:solidFill>
              </a:rPr>
              <a:t>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6" name="Prostokąt 35"/>
          <p:cNvSpPr/>
          <p:nvPr/>
        </p:nvSpPr>
        <p:spPr>
          <a:xfrm>
            <a:off x="6858016" y="3214692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OPARTGT0</a:t>
            </a:r>
            <a:r>
              <a:rPr lang="pl-PL" sz="1200" dirty="0" smtClean="0">
                <a:solidFill>
                  <a:schemeClr val="tx1"/>
                </a:solidFill>
              </a:rPr>
              <a:t>21</a:t>
            </a:r>
            <a:r>
              <a:rPr lang="pl-PL" sz="1200" b="1" dirty="0" smtClean="0">
                <a:solidFill>
                  <a:schemeClr val="tx1"/>
                </a:solidFill>
              </a:rPr>
              <a:t>B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37" name="Prostokąt 36"/>
          <p:cNvSpPr/>
          <p:nvPr/>
        </p:nvSpPr>
        <p:spPr>
          <a:xfrm>
            <a:off x="142844" y="4143386"/>
            <a:ext cx="8874341" cy="857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pPr algn="ctr"/>
            <a:endParaRPr lang="pl-PL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OPARTGT0</a:t>
            </a:r>
            <a:r>
              <a:rPr lang="pl-PL" sz="1100" dirty="0" smtClean="0">
                <a:solidFill>
                  <a:schemeClr val="tx1"/>
                </a:solidFill>
              </a:rPr>
              <a:t>21</a:t>
            </a:r>
            <a:r>
              <a:rPr lang="pl-PL" sz="1100" b="1" dirty="0" smtClean="0">
                <a:solidFill>
                  <a:schemeClr val="tx1"/>
                </a:solidFill>
              </a:rPr>
              <a:t>A/B</a:t>
            </a:r>
            <a:r>
              <a:rPr lang="pl-PL" sz="1100" dirty="0" smtClean="0">
                <a:solidFill>
                  <a:schemeClr val="tx1"/>
                </a:solidFill>
              </a:rPr>
              <a:t> – 3 </a:t>
            </a:r>
            <a:r>
              <a:rPr lang="pl-PL" sz="1100" dirty="0" err="1" smtClean="0">
                <a:solidFill>
                  <a:schemeClr val="tx1"/>
                </a:solidFill>
              </a:rPr>
              <a:t>storey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buildings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made</a:t>
            </a:r>
            <a:r>
              <a:rPr lang="pl-PL" sz="1100" dirty="0" smtClean="0">
                <a:solidFill>
                  <a:schemeClr val="tx1"/>
                </a:solidFill>
              </a:rPr>
              <a:t> of </a:t>
            </a:r>
            <a:r>
              <a:rPr lang="pl-PL" sz="1100" dirty="0" err="1" smtClean="0">
                <a:solidFill>
                  <a:schemeClr val="tx1"/>
                </a:solidFill>
              </a:rPr>
              <a:t>concrete</a:t>
            </a:r>
            <a:r>
              <a:rPr lang="pl-PL" sz="1100" dirty="0" smtClean="0">
                <a:solidFill>
                  <a:schemeClr val="tx1"/>
                </a:solidFill>
              </a:rPr>
              <a:t> slab </a:t>
            </a:r>
            <a:r>
              <a:rPr lang="pl-PL" sz="1100" dirty="0" err="1" smtClean="0">
                <a:solidFill>
                  <a:schemeClr val="tx1"/>
                </a:solidFill>
              </a:rPr>
              <a:t>supported</a:t>
            </a:r>
            <a:r>
              <a:rPr lang="pl-PL" sz="1100" dirty="0" smtClean="0">
                <a:solidFill>
                  <a:schemeClr val="tx1"/>
                </a:solidFill>
              </a:rPr>
              <a:t> by </a:t>
            </a:r>
            <a:r>
              <a:rPr lang="pl-PL" sz="1100" dirty="0" err="1" smtClean="0">
                <a:solidFill>
                  <a:schemeClr val="tx1"/>
                </a:solidFill>
              </a:rPr>
              <a:t>reinforced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concrete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base</a:t>
            </a:r>
            <a:r>
              <a:rPr lang="pl-PL" sz="1100" dirty="0" smtClean="0">
                <a:solidFill>
                  <a:schemeClr val="tx1"/>
                </a:solidFill>
              </a:rPr>
              <a:t> and </a:t>
            </a:r>
            <a:r>
              <a:rPr lang="pl-PL" sz="1100" dirty="0" err="1" smtClean="0">
                <a:solidFill>
                  <a:schemeClr val="tx1"/>
                </a:solidFill>
              </a:rPr>
              <a:t>pillars</a:t>
            </a:r>
            <a:r>
              <a:rPr lang="pl-PL" sz="1100" dirty="0" smtClean="0">
                <a:solidFill>
                  <a:schemeClr val="tx1"/>
                </a:solidFill>
              </a:rPr>
              <a:t>, </a:t>
            </a:r>
            <a:r>
              <a:rPr lang="pl-PL" sz="1100" dirty="0" err="1" smtClean="0">
                <a:solidFill>
                  <a:schemeClr val="tx1"/>
                </a:solidFill>
              </a:rPr>
              <a:t>flat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poured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roof</a:t>
            </a:r>
            <a:r>
              <a:rPr lang="pl-PL" sz="1100" dirty="0" smtClean="0">
                <a:solidFill>
                  <a:schemeClr val="tx1"/>
                </a:solidFill>
              </a:rPr>
              <a:t>, </a:t>
            </a:r>
            <a:r>
              <a:rPr lang="pl-PL" sz="1100" dirty="0" err="1" smtClean="0">
                <a:solidFill>
                  <a:schemeClr val="tx1"/>
                </a:solidFill>
              </a:rPr>
              <a:t>requires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delayed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fuzing</a:t>
            </a:r>
            <a:r>
              <a:rPr lang="pl-PL" sz="11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pl-PL" sz="1100" dirty="0" err="1" smtClean="0">
                <a:solidFill>
                  <a:schemeClr val="tx1"/>
                </a:solidFill>
              </a:rPr>
              <a:t>Suggested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fuzing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solution</a:t>
            </a:r>
            <a:r>
              <a:rPr lang="pl-PL" sz="1100" dirty="0" smtClean="0">
                <a:solidFill>
                  <a:schemeClr val="tx1"/>
                </a:solidFill>
              </a:rPr>
              <a:t> on </a:t>
            </a:r>
            <a:r>
              <a:rPr lang="pl-PL" sz="1100" dirty="0" err="1" smtClean="0">
                <a:solidFill>
                  <a:schemeClr val="tx1"/>
                </a:solidFill>
              </a:rPr>
              <a:t>DPIs</a:t>
            </a:r>
            <a:r>
              <a:rPr lang="pl-PL" sz="1100" dirty="0" smtClean="0">
                <a:solidFill>
                  <a:schemeClr val="tx1"/>
                </a:solidFill>
              </a:rPr>
              <a:t> 1-4 – </a:t>
            </a:r>
            <a:r>
              <a:rPr lang="pl-PL" sz="1100" dirty="0" err="1" smtClean="0">
                <a:solidFill>
                  <a:schemeClr val="tx1"/>
                </a:solidFill>
              </a:rPr>
              <a:t>contact</a:t>
            </a:r>
            <a:r>
              <a:rPr lang="pl-PL" sz="1100" dirty="0" smtClean="0">
                <a:solidFill>
                  <a:schemeClr val="tx1"/>
                </a:solidFill>
              </a:rPr>
              <a:t> to </a:t>
            </a:r>
            <a:r>
              <a:rPr lang="pl-PL" sz="1100" dirty="0" err="1" smtClean="0">
                <a:solidFill>
                  <a:schemeClr val="tx1"/>
                </a:solidFill>
              </a:rPr>
              <a:t>open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up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the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roof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followed</a:t>
            </a:r>
            <a:r>
              <a:rPr lang="pl-PL" sz="1100" dirty="0" smtClean="0">
                <a:solidFill>
                  <a:schemeClr val="tx1"/>
                </a:solidFill>
              </a:rPr>
              <a:t> by </a:t>
            </a:r>
            <a:r>
              <a:rPr lang="pl-PL" sz="1100" dirty="0" err="1" smtClean="0">
                <a:solidFill>
                  <a:schemeClr val="tx1"/>
                </a:solidFill>
              </a:rPr>
              <a:t>delayed</a:t>
            </a:r>
            <a:r>
              <a:rPr lang="pl-PL" sz="1100" dirty="0" smtClean="0">
                <a:solidFill>
                  <a:schemeClr val="tx1"/>
                </a:solidFill>
              </a:rPr>
              <a:t> to </a:t>
            </a:r>
            <a:r>
              <a:rPr lang="pl-PL" sz="1100" dirty="0" err="1" smtClean="0">
                <a:solidFill>
                  <a:schemeClr val="tx1"/>
                </a:solidFill>
              </a:rPr>
              <a:t>pierce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through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floors</a:t>
            </a:r>
            <a:r>
              <a:rPr lang="pl-PL" sz="1100" dirty="0" smtClean="0">
                <a:solidFill>
                  <a:schemeClr val="tx1"/>
                </a:solidFill>
              </a:rPr>
              <a:t> and </a:t>
            </a:r>
            <a:r>
              <a:rPr lang="pl-PL" sz="1100" dirty="0" err="1" smtClean="0">
                <a:solidFill>
                  <a:schemeClr val="tx1"/>
                </a:solidFill>
              </a:rPr>
              <a:t>affect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building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structure</a:t>
            </a:r>
            <a:r>
              <a:rPr lang="pl-PL" sz="1100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endParaRPr lang="pl-PL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OPARTGT0</a:t>
            </a:r>
            <a:r>
              <a:rPr lang="pl-PL" sz="1100" dirty="0" smtClean="0">
                <a:solidFill>
                  <a:schemeClr val="tx1"/>
                </a:solidFill>
              </a:rPr>
              <a:t>21</a:t>
            </a:r>
            <a:r>
              <a:rPr lang="pl-PL" sz="1100" b="1" dirty="0" smtClean="0">
                <a:solidFill>
                  <a:schemeClr val="tx1"/>
                </a:solidFill>
              </a:rPr>
              <a:t>C </a:t>
            </a:r>
            <a:r>
              <a:rPr lang="pl-PL" sz="1100" dirty="0" smtClean="0">
                <a:solidFill>
                  <a:schemeClr val="tx1"/>
                </a:solidFill>
              </a:rPr>
              <a:t>– single hall, </a:t>
            </a:r>
            <a:r>
              <a:rPr lang="pl-PL" sz="1100" dirty="0" err="1" smtClean="0">
                <a:solidFill>
                  <a:schemeClr val="tx1"/>
                </a:solidFill>
              </a:rPr>
              <a:t>walls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made</a:t>
            </a:r>
            <a:r>
              <a:rPr lang="pl-PL" sz="1100" dirty="0" smtClean="0">
                <a:solidFill>
                  <a:schemeClr val="tx1"/>
                </a:solidFill>
              </a:rPr>
              <a:t> of </a:t>
            </a:r>
            <a:r>
              <a:rPr lang="pl-PL" sz="1100" dirty="0" err="1" smtClean="0">
                <a:solidFill>
                  <a:schemeClr val="tx1"/>
                </a:solidFill>
              </a:rPr>
              <a:t>slabs</a:t>
            </a:r>
            <a:r>
              <a:rPr lang="pl-PL" sz="1100" dirty="0" smtClean="0">
                <a:solidFill>
                  <a:schemeClr val="tx1"/>
                </a:solidFill>
              </a:rPr>
              <a:t>, </a:t>
            </a:r>
            <a:r>
              <a:rPr lang="pl-PL" sz="1100" dirty="0" err="1" smtClean="0">
                <a:solidFill>
                  <a:schemeClr val="tx1"/>
                </a:solidFill>
              </a:rPr>
              <a:t>poured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roof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supported</a:t>
            </a:r>
            <a:r>
              <a:rPr lang="pl-PL" sz="1100" dirty="0" smtClean="0">
                <a:solidFill>
                  <a:schemeClr val="tx1"/>
                </a:solidFill>
              </a:rPr>
              <a:t> by metal </a:t>
            </a:r>
            <a:r>
              <a:rPr lang="pl-PL" sz="1100" dirty="0" err="1" smtClean="0">
                <a:solidFill>
                  <a:schemeClr val="tx1"/>
                </a:solidFill>
              </a:rPr>
              <a:t>frame</a:t>
            </a:r>
            <a:r>
              <a:rPr lang="pl-PL" sz="1100" dirty="0" smtClean="0">
                <a:solidFill>
                  <a:schemeClr val="tx1"/>
                </a:solidFill>
              </a:rPr>
              <a:t> and </a:t>
            </a:r>
            <a:r>
              <a:rPr lang="pl-PL" sz="1100" dirty="0" err="1" smtClean="0">
                <a:solidFill>
                  <a:schemeClr val="tx1"/>
                </a:solidFill>
              </a:rPr>
              <a:t>reinforced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concrete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pillars</a:t>
            </a:r>
            <a:r>
              <a:rPr lang="pl-PL" sz="1100" dirty="0" smtClean="0">
                <a:solidFill>
                  <a:schemeClr val="tx1"/>
                </a:solidFill>
              </a:rPr>
              <a:t>. </a:t>
            </a:r>
            <a:r>
              <a:rPr lang="pl-PL" sz="1100" dirty="0" err="1" smtClean="0">
                <a:solidFill>
                  <a:schemeClr val="tx1"/>
                </a:solidFill>
              </a:rPr>
              <a:t>Requires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delayed</a:t>
            </a:r>
            <a:r>
              <a:rPr lang="pl-PL" sz="1100" dirty="0" smtClean="0">
                <a:solidFill>
                  <a:schemeClr val="tx1"/>
                </a:solidFill>
              </a:rPr>
              <a:t> </a:t>
            </a:r>
            <a:r>
              <a:rPr lang="pl-PL" sz="1100" dirty="0" err="1" smtClean="0">
                <a:solidFill>
                  <a:schemeClr val="tx1"/>
                </a:solidFill>
              </a:rPr>
              <a:t>fuzing</a:t>
            </a:r>
            <a:r>
              <a:rPr lang="pl-PL" sz="11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pl-PL" sz="1100" dirty="0" smtClean="0">
              <a:solidFill>
                <a:schemeClr val="tx1"/>
              </a:solidFill>
            </a:endParaRP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</TotalTime>
  <Words>261</Words>
  <Application>Microsoft Office PowerPoint</Application>
  <PresentationFormat>Skjermfremvisning (16:9)</PresentationFormat>
  <Paragraphs>47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3" baseType="lpstr">
      <vt:lpstr>Kontortema</vt:lpstr>
      <vt:lpstr>OPARTGT021 Vehicle Factory</vt:lpstr>
      <vt:lpstr>OPARTGT021 Vehicle Factory DPIs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 Target Folder Template</dc:title>
  <dc:creator>132nd Virtual Wing;VIS</dc:creator>
  <cp:lastModifiedBy>Neck</cp:lastModifiedBy>
  <cp:revision>393</cp:revision>
  <dcterms:created xsi:type="dcterms:W3CDTF">2019-03-12T22:01:00Z</dcterms:created>
  <dcterms:modified xsi:type="dcterms:W3CDTF">2020-08-28T19:56:18Z</dcterms:modified>
</cp:coreProperties>
</file>