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08" d="100"/>
          <a:sy n="108" d="100"/>
        </p:scale>
        <p:origin x="730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08.12.2020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creen_201128_1725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97" y="792046"/>
            <a:ext cx="5665065" cy="2787816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OPARTGT0</a:t>
            </a:r>
            <a:r>
              <a:rPr lang="en-GB" dirty="0"/>
              <a:t>60 Chemical Weapons Production Facility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 rot="18451312"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8486623" y="1302375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8225360" y="141962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60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46" name="TekstSylinder 5"/>
          <p:cNvSpPr txBox="1"/>
          <p:nvPr/>
        </p:nvSpPr>
        <p:spPr>
          <a:xfrm>
            <a:off x="1979712" y="2787774"/>
            <a:ext cx="494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rial Black" pitchFamily="34" charset="0"/>
              </a:rPr>
              <a:t>1</a:t>
            </a:r>
            <a:r>
              <a:rPr lang="pl-PL" sz="1000" dirty="0">
                <a:solidFill>
                  <a:srgbClr val="FF0000"/>
                </a:solidFill>
                <a:latin typeface="Arial Black" pitchFamily="34" charset="0"/>
              </a:rPr>
              <a:t>-</a:t>
            </a:r>
            <a:r>
              <a:rPr lang="en-GB" sz="1000" dirty="0">
                <a:solidFill>
                  <a:srgbClr val="FF0000"/>
                </a:solidFill>
                <a:latin typeface="Arial Black" pitchFamily="34" charset="0"/>
              </a:rPr>
              <a:t>4</a:t>
            </a:r>
            <a:endParaRPr lang="en-US" sz="10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47" name="Stjerne med 4 tagger 6"/>
          <p:cNvSpPr/>
          <p:nvPr/>
        </p:nvSpPr>
        <p:spPr>
          <a:xfrm>
            <a:off x="2771800" y="177966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TekstSylinder 12"/>
          <p:cNvSpPr txBox="1"/>
          <p:nvPr/>
        </p:nvSpPr>
        <p:spPr>
          <a:xfrm>
            <a:off x="179512" y="2139702"/>
            <a:ext cx="571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Arial Black" pitchFamily="34" charset="0"/>
              </a:rPr>
              <a:t>6-7</a:t>
            </a:r>
            <a:endParaRPr lang="en-US" sz="1000" dirty="0">
              <a:solidFill>
                <a:srgbClr val="FF0000"/>
              </a:solidFill>
              <a:latin typeface="Arial Black" pitchFamily="34" charset="0"/>
            </a:endParaRPr>
          </a:p>
        </p:txBody>
      </p:sp>
      <p:cxnSp>
        <p:nvCxnSpPr>
          <p:cNvPr id="66" name="Łącznik prosty ze strzałką 65"/>
          <p:cNvCxnSpPr>
            <a:stCxn id="77" idx="1"/>
          </p:cNvCxnSpPr>
          <p:nvPr/>
        </p:nvCxnSpPr>
        <p:spPr>
          <a:xfrm flipH="1">
            <a:off x="827584" y="951570"/>
            <a:ext cx="3168352" cy="97210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rostokąt 66"/>
          <p:cNvSpPr/>
          <p:nvPr/>
        </p:nvSpPr>
        <p:spPr>
          <a:xfrm>
            <a:off x="1907704" y="307580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Weapon Production</a:t>
            </a:r>
            <a:endParaRPr lang="pl-PL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3" name="Łącznik prosty ze strzałką 72"/>
          <p:cNvCxnSpPr/>
          <p:nvPr/>
        </p:nvCxnSpPr>
        <p:spPr>
          <a:xfrm flipH="1">
            <a:off x="3923928" y="1131590"/>
            <a:ext cx="216024" cy="28803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rostokąt 76"/>
          <p:cNvSpPr/>
          <p:nvPr/>
        </p:nvSpPr>
        <p:spPr>
          <a:xfrm>
            <a:off x="3995936" y="771550"/>
            <a:ext cx="1285884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Hardened Storage Facility</a:t>
            </a:r>
            <a:endParaRPr lang="pl-PL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Stjerne med 4 tagger 6"/>
          <p:cNvSpPr/>
          <p:nvPr/>
        </p:nvSpPr>
        <p:spPr>
          <a:xfrm>
            <a:off x="2555776" y="2571750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Stjerne med 4 tagger 6"/>
          <p:cNvSpPr/>
          <p:nvPr/>
        </p:nvSpPr>
        <p:spPr>
          <a:xfrm>
            <a:off x="3203848" y="213970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Stjerne med 4 tagger 6"/>
          <p:cNvSpPr/>
          <p:nvPr/>
        </p:nvSpPr>
        <p:spPr>
          <a:xfrm>
            <a:off x="1907704" y="1995686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Stjerne med 4 tagger 10"/>
          <p:cNvSpPr/>
          <p:nvPr/>
        </p:nvSpPr>
        <p:spPr>
          <a:xfrm>
            <a:off x="3779912" y="141962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Stjerne med 4 tagger 10"/>
          <p:cNvSpPr/>
          <p:nvPr/>
        </p:nvSpPr>
        <p:spPr>
          <a:xfrm>
            <a:off x="755576" y="1995686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Stjerne med 4 tagger 10"/>
          <p:cNvSpPr/>
          <p:nvPr/>
        </p:nvSpPr>
        <p:spPr>
          <a:xfrm>
            <a:off x="539552" y="1851670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TekstSylinder 12"/>
          <p:cNvSpPr txBox="1"/>
          <p:nvPr/>
        </p:nvSpPr>
        <p:spPr>
          <a:xfrm>
            <a:off x="3563888" y="1491630"/>
            <a:ext cx="571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dirty="0">
                <a:solidFill>
                  <a:srgbClr val="FF0000"/>
                </a:solidFill>
                <a:latin typeface="Arial Black" pitchFamily="34" charset="0"/>
              </a:rPr>
              <a:t>5</a:t>
            </a:r>
            <a:endParaRPr lang="en-US" sz="10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4" name="TekstSylinder 33"/>
          <p:cNvSpPr txBox="1"/>
          <p:nvPr/>
        </p:nvSpPr>
        <p:spPr>
          <a:xfrm>
            <a:off x="0" y="3291830"/>
            <a:ext cx="5724128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endParaRPr lang="en-US" sz="1000" dirty="0"/>
          </a:p>
          <a:p>
            <a:r>
              <a:rPr lang="en-US" sz="1000" dirty="0"/>
              <a:t>OPARTGT0</a:t>
            </a:r>
            <a:r>
              <a:rPr lang="en-GB" sz="1000" dirty="0"/>
              <a:t>60</a:t>
            </a:r>
            <a:r>
              <a:rPr lang="en-GB" sz="1000" b="1" dirty="0"/>
              <a:t>A</a:t>
            </a:r>
            <a:r>
              <a:rPr lang="pl-PL" sz="1000" dirty="0"/>
              <a:t> – </a:t>
            </a:r>
            <a:r>
              <a:rPr lang="en-GB" sz="1000" dirty="0"/>
              <a:t>3 to 5</a:t>
            </a:r>
            <a:r>
              <a:rPr lang="pl-PL" sz="1000" dirty="0"/>
              <a:t> storey buildings made of concrete slab supported by reinforced concrete base and </a:t>
            </a:r>
            <a:r>
              <a:rPr lang="en-GB" sz="1000" dirty="0"/>
              <a:t>	</a:t>
            </a:r>
            <a:r>
              <a:rPr lang="pl-PL" sz="1000" dirty="0"/>
              <a:t>pillars, flat poured roof, </a:t>
            </a:r>
            <a:r>
              <a:rPr lang="nb-NO" sz="1000" dirty="0" err="1"/>
              <a:t>contact</a:t>
            </a:r>
            <a:r>
              <a:rPr lang="nb-NO" sz="1000" dirty="0"/>
              <a:t> </a:t>
            </a:r>
            <a:r>
              <a:rPr lang="nb-NO" sz="1000" dirty="0" err="1"/>
              <a:t>fuzing</a:t>
            </a:r>
            <a:r>
              <a:rPr lang="pl-PL" sz="1000" dirty="0"/>
              <a:t>.</a:t>
            </a:r>
          </a:p>
          <a:p>
            <a:r>
              <a:rPr lang="en-GB" sz="1000" dirty="0"/>
              <a:t>	</a:t>
            </a:r>
            <a:endParaRPr lang="en-GB" sz="1200" dirty="0"/>
          </a:p>
          <a:p>
            <a:endParaRPr lang="en-GB" sz="1200" dirty="0"/>
          </a:p>
          <a:p>
            <a:r>
              <a:rPr lang="en-US" sz="1000" dirty="0"/>
              <a:t>OPARTGT0</a:t>
            </a:r>
            <a:r>
              <a:rPr lang="en-GB" sz="1000" dirty="0"/>
              <a:t>60</a:t>
            </a:r>
            <a:r>
              <a:rPr lang="en-GB" sz="1000" b="1" dirty="0"/>
              <a:t>B</a:t>
            </a:r>
            <a:r>
              <a:rPr lang="en-GB" sz="1000" dirty="0"/>
              <a:t> </a:t>
            </a:r>
            <a:r>
              <a:rPr lang="pl-PL" sz="1000" dirty="0"/>
              <a:t>– </a:t>
            </a:r>
            <a:r>
              <a:rPr lang="en-GB" sz="1000" dirty="0"/>
              <a:t>	W</a:t>
            </a:r>
            <a:r>
              <a:rPr lang="pl-PL" sz="1000" dirty="0"/>
              <a:t>alls made of slabs, poured roof supported by metal frame and reinforced concrete </a:t>
            </a:r>
            <a:r>
              <a:rPr lang="en-GB" sz="1000" dirty="0"/>
              <a:t>	</a:t>
            </a:r>
            <a:r>
              <a:rPr lang="pl-PL" sz="1000" dirty="0"/>
              <a:t>pillars. Requires delayed fuzing.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pl-PL" sz="1200" dirty="0"/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427734"/>
            <a:ext cx="3419872" cy="259228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 </a:t>
            </a:r>
          </a:p>
          <a:p>
            <a:endParaRPr lang="pl-PL" sz="1200" dirty="0"/>
          </a:p>
          <a:p>
            <a:pPr algn="ctr"/>
            <a:r>
              <a:rPr lang="en-US" sz="1100" dirty="0"/>
              <a:t>OPARTGT0</a:t>
            </a:r>
            <a:r>
              <a:rPr lang="en-GB" sz="1100" dirty="0"/>
              <a:t>60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Weapon </a:t>
            </a:r>
            <a:r>
              <a:rPr lang="pl-PL" sz="1200" dirty="0"/>
              <a:t>Production Hall</a:t>
            </a:r>
          </a:p>
          <a:p>
            <a:r>
              <a:rPr lang="pl-PL" sz="1100" dirty="0"/>
              <a:t>DPI 1 </a:t>
            </a:r>
            <a:r>
              <a:rPr lang="en-GB" sz="1100" dirty="0"/>
              <a:t>N35 34.102 </a:t>
            </a:r>
            <a:r>
              <a:rPr lang="pl-PL" sz="1100" dirty="0"/>
              <a:t>E 03</a:t>
            </a:r>
            <a:r>
              <a:rPr lang="en-GB" sz="1100" dirty="0"/>
              <a:t>8 25.828</a:t>
            </a:r>
            <a:r>
              <a:rPr lang="pl-PL" sz="1100" dirty="0"/>
              <a:t>/</a:t>
            </a:r>
            <a:r>
              <a:rPr lang="en-GB" sz="1100" dirty="0"/>
              <a:t>1191ft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  <a:endParaRPr lang="pl-PL" sz="1100" dirty="0"/>
          </a:p>
          <a:p>
            <a:r>
              <a:rPr lang="pl-PL" sz="1100" dirty="0"/>
              <a:t>DPI 2 N</a:t>
            </a:r>
            <a:r>
              <a:rPr lang="en-GB" sz="1100" dirty="0"/>
              <a:t>35 34.084 E 038 25.818/1178ft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</a:p>
          <a:p>
            <a:r>
              <a:rPr lang="nb-NO" sz="1100" dirty="0"/>
              <a:t>DPI 3 N35 34.088 E038  25.789/1184ft/(2000 lbs bomb)</a:t>
            </a:r>
          </a:p>
          <a:p>
            <a:r>
              <a:rPr lang="nb-NO" sz="1100" dirty="0"/>
              <a:t>DPI 4 N35 34.110 E038  25.787/1194ft/(2000 lbs bomb)</a:t>
            </a:r>
          </a:p>
          <a:p>
            <a:endParaRPr lang="pl-PL" sz="1100" dirty="0"/>
          </a:p>
          <a:p>
            <a:pPr algn="ctr"/>
            <a:r>
              <a:rPr lang="en-US" sz="1100" dirty="0"/>
              <a:t>OPARTGT0</a:t>
            </a:r>
            <a:r>
              <a:rPr lang="en-GB" sz="1100" dirty="0"/>
              <a:t>60</a:t>
            </a:r>
            <a:r>
              <a:rPr lang="pl-PL" sz="1100" b="1" dirty="0"/>
              <a:t>B </a:t>
            </a:r>
            <a:r>
              <a:rPr lang="pl-PL" sz="1100" dirty="0"/>
              <a:t>– </a:t>
            </a:r>
            <a:r>
              <a:rPr lang="en-GB" sz="1100" dirty="0"/>
              <a:t>Hardened Storage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5</a:t>
            </a:r>
            <a:r>
              <a:rPr lang="pl-PL" sz="1100" dirty="0"/>
              <a:t> </a:t>
            </a:r>
            <a:r>
              <a:rPr lang="en-GB" sz="1100" dirty="0"/>
              <a:t>N35 34.098 E 038 25.899/1207ft</a:t>
            </a:r>
            <a:r>
              <a:rPr lang="pl-PL" sz="1100" dirty="0"/>
              <a:t>/</a:t>
            </a:r>
            <a:r>
              <a:rPr lang="nb-NO" sz="1100" dirty="0"/>
              <a:t>(1000 Ibs bomb)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6</a:t>
            </a:r>
            <a:r>
              <a:rPr lang="pl-PL" sz="1100" dirty="0"/>
              <a:t> </a:t>
            </a:r>
            <a:r>
              <a:rPr lang="en-GB" sz="1100" dirty="0"/>
              <a:t>N35 34.153 E 038 25.779/1198ft</a:t>
            </a:r>
            <a:r>
              <a:rPr lang="pl-PL" sz="1100" dirty="0"/>
              <a:t>/</a:t>
            </a:r>
            <a:r>
              <a:rPr lang="nb-NO" sz="1100" dirty="0"/>
              <a:t>(1000 Ibs bomb)</a:t>
            </a:r>
          </a:p>
          <a:p>
            <a:r>
              <a:rPr lang="nb-NO" sz="1100" dirty="0"/>
              <a:t>DPI 7 N35 34.169 E 038 25.782/1191ft</a:t>
            </a:r>
            <a:r>
              <a:rPr lang="nb-NO" sz="1100"/>
              <a:t>/(1000 lbs</a:t>
            </a:r>
            <a:r>
              <a:rPr lang="nb-NO" sz="1100" dirty="0"/>
              <a:t> bomb)</a:t>
            </a:r>
          </a:p>
          <a:p>
            <a:endParaRPr lang="pl-PL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5680</TotalTime>
  <Words>192</Words>
  <Application>Microsoft Office PowerPoint</Application>
  <PresentationFormat>Skjermfremvisning (16:9)</PresentationFormat>
  <Paragraphs>31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OPARTGT060 Chemical Weapons Production Facility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keywords>OPARTGT060_Chemical_Weapons_Production</cp:keywords>
  <cp:lastModifiedBy>Nakken, Frode Dragnes</cp:lastModifiedBy>
  <cp:revision>402</cp:revision>
  <dcterms:created xsi:type="dcterms:W3CDTF">2019-03-12T22:01:00Z</dcterms:created>
  <dcterms:modified xsi:type="dcterms:W3CDTF">2020-12-08T08:18:02Z</dcterms:modified>
</cp:coreProperties>
</file>