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66" r:id="rId2"/>
    <p:sldId id="367" r:id="rId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41" autoAdjust="0"/>
  </p:normalViewPr>
  <p:slideViewPr>
    <p:cSldViewPr>
      <p:cViewPr varScale="1">
        <p:scale>
          <a:sx n="108" d="100"/>
          <a:sy n="108" d="100"/>
        </p:scale>
        <p:origin x="730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08.12.2020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059582"/>
            <a:ext cx="5572125" cy="3181350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sv-SE" dirty="0"/>
              <a:t>OPARTGT094 Syrian Intelligence Internet Agency </a:t>
            </a:r>
            <a:endParaRPr lang="en-US" dirty="0"/>
          </a:p>
        </p:txBody>
      </p:sp>
      <p:sp>
        <p:nvSpPr>
          <p:cNvPr id="4" name="Stjerne med 4 tagger 3"/>
          <p:cNvSpPr/>
          <p:nvPr/>
        </p:nvSpPr>
        <p:spPr>
          <a:xfrm>
            <a:off x="7555281" y="2324195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308304" y="249974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94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nb-NO" sz="1200" dirty="0"/>
              <a:t>DESCRIPTION OF THE DESIRED POINTS OF IMPACT WITH WPN TYPE: </a:t>
            </a:r>
            <a:endParaRPr lang="pl-PL" sz="1200" dirty="0"/>
          </a:p>
          <a:p>
            <a:pPr algn="ctr"/>
            <a:r>
              <a:rPr lang="en-US" sz="1100" dirty="0"/>
              <a:t>OPARTGT0</a:t>
            </a:r>
            <a:r>
              <a:rPr lang="en-GB" sz="1100" dirty="0"/>
              <a:t>94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Internet Agency Centre</a:t>
            </a:r>
            <a:endParaRPr lang="pl-PL" sz="1200" dirty="0"/>
          </a:p>
          <a:p>
            <a:r>
              <a:rPr lang="pl-PL" sz="1100" dirty="0"/>
              <a:t>DPI 1 </a:t>
            </a:r>
            <a:r>
              <a:rPr lang="en-GB" sz="1100" dirty="0"/>
              <a:t>N33 30.849 E036 16.059/2276ft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  <a:endParaRPr lang="pl-PL" sz="1100" dirty="0"/>
          </a:p>
          <a:p>
            <a:endParaRPr lang="pl-PL" sz="1100" dirty="0"/>
          </a:p>
          <a:p>
            <a:pPr algn="ctr"/>
            <a:r>
              <a:rPr lang="en-US" sz="1100" dirty="0"/>
              <a:t>OPARTGT0</a:t>
            </a:r>
            <a:r>
              <a:rPr lang="en-GB" sz="1100" dirty="0"/>
              <a:t>94</a:t>
            </a:r>
            <a:r>
              <a:rPr lang="pl-PL" sz="1100" b="1" dirty="0"/>
              <a:t>B </a:t>
            </a:r>
            <a:r>
              <a:rPr lang="pl-PL" sz="1100" dirty="0"/>
              <a:t>– </a:t>
            </a:r>
            <a:r>
              <a:rPr lang="en-GB" sz="1100" dirty="0"/>
              <a:t>Analyst Centre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2</a:t>
            </a:r>
            <a:r>
              <a:rPr lang="pl-PL" sz="1100" dirty="0"/>
              <a:t> </a:t>
            </a:r>
            <a:r>
              <a:rPr lang="en-GB" sz="1100" dirty="0"/>
              <a:t>N33 30.840 E036 16.080/2273ft</a:t>
            </a:r>
            <a:r>
              <a:rPr lang="pl-PL" sz="1100" dirty="0"/>
              <a:t>/</a:t>
            </a:r>
            <a:r>
              <a:rPr lang="nb-NO" sz="1100" dirty="0"/>
              <a:t>(1000 Ibs bomb)</a:t>
            </a:r>
            <a:endParaRPr lang="pl-PL" sz="1100" dirty="0"/>
          </a:p>
          <a:p>
            <a:endParaRPr lang="pl-PL" sz="1100" dirty="0"/>
          </a:p>
          <a:p>
            <a:pPr algn="ctr"/>
            <a:r>
              <a:rPr lang="en-US" sz="1100" dirty="0"/>
              <a:t>OPARTGT0</a:t>
            </a:r>
            <a:r>
              <a:rPr lang="en-GB" sz="1100" dirty="0"/>
              <a:t>94</a:t>
            </a:r>
            <a:r>
              <a:rPr lang="pl-PL" sz="1100" b="1" dirty="0"/>
              <a:t>C </a:t>
            </a:r>
            <a:r>
              <a:rPr lang="pl-PL" sz="1100" dirty="0"/>
              <a:t>– </a:t>
            </a:r>
            <a:r>
              <a:rPr lang="en-GB" sz="1100" dirty="0"/>
              <a:t>Server Halls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3</a:t>
            </a:r>
            <a:r>
              <a:rPr lang="pl-PL" sz="1100" dirty="0"/>
              <a:t> </a:t>
            </a:r>
            <a:r>
              <a:rPr lang="en-GB" sz="1100" dirty="0"/>
              <a:t>N33 30.856 E036 16.073/2273ft</a:t>
            </a:r>
            <a:r>
              <a:rPr lang="pl-PL" sz="1100" dirty="0"/>
              <a:t>/</a:t>
            </a:r>
            <a:r>
              <a:rPr lang="nb-NO" sz="1100" dirty="0"/>
              <a:t>(1000 Ibs bomb)</a:t>
            </a:r>
            <a:endParaRPr lang="pl-PL" sz="1100" dirty="0"/>
          </a:p>
          <a:p>
            <a:endParaRPr lang="en-US" sz="1100" dirty="0"/>
          </a:p>
          <a:p>
            <a:pPr algn="ctr"/>
            <a:r>
              <a:rPr lang="en-US" sz="1100" dirty="0"/>
              <a:t>OPARTGT0</a:t>
            </a:r>
            <a:r>
              <a:rPr lang="en-GB" sz="1100" dirty="0"/>
              <a:t>94</a:t>
            </a:r>
            <a:r>
              <a:rPr lang="en-GB" sz="1100" b="1" dirty="0"/>
              <a:t>D</a:t>
            </a:r>
            <a:r>
              <a:rPr lang="pl-PL" sz="1100" b="1" dirty="0"/>
              <a:t> </a:t>
            </a:r>
            <a:r>
              <a:rPr lang="pl-PL" sz="1100" dirty="0"/>
              <a:t>– </a:t>
            </a:r>
            <a:r>
              <a:rPr lang="en-GB" sz="1100" dirty="0"/>
              <a:t>Power 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4</a:t>
            </a:r>
            <a:r>
              <a:rPr lang="pl-PL" sz="1100" dirty="0"/>
              <a:t> </a:t>
            </a:r>
            <a:r>
              <a:rPr lang="en-GB" sz="1100" dirty="0"/>
              <a:t>N33 30.874 E036 16.049/2276ft</a:t>
            </a:r>
            <a:r>
              <a:rPr lang="pl-PL" sz="1100" dirty="0"/>
              <a:t>/</a:t>
            </a:r>
            <a:r>
              <a:rPr lang="nb-NO" sz="1100" dirty="0"/>
              <a:t>(1000 Ibs bomb)</a:t>
            </a:r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Residential areas </a:t>
            </a:r>
            <a:r>
              <a:rPr lang="en-GB" sz="1200" dirty="0"/>
              <a:t> N, E</a:t>
            </a:r>
            <a:r>
              <a:rPr lang="pl-PL" sz="1200" dirty="0"/>
              <a:t> and </a:t>
            </a:r>
            <a:r>
              <a:rPr lang="en-GB" sz="1200" dirty="0"/>
              <a:t>S</a:t>
            </a:r>
            <a:r>
              <a:rPr lang="pl-PL" sz="1200" dirty="0"/>
              <a:t> of the facility within </a:t>
            </a:r>
            <a:r>
              <a:rPr lang="en-GB" sz="1200" dirty="0"/>
              <a:t>50</a:t>
            </a:r>
            <a:r>
              <a:rPr lang="pl-PL" sz="1200" dirty="0"/>
              <a:t>m.</a:t>
            </a:r>
            <a:endParaRPr lang="nb-NO" sz="1200" dirty="0"/>
          </a:p>
        </p:txBody>
      </p:sp>
      <p:sp>
        <p:nvSpPr>
          <p:cNvPr id="77" name="Prostokąt 76"/>
          <p:cNvSpPr/>
          <p:nvPr/>
        </p:nvSpPr>
        <p:spPr>
          <a:xfrm>
            <a:off x="395536" y="3795886"/>
            <a:ext cx="1434460" cy="291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Collateral Damage Concerns</a:t>
            </a:r>
            <a:endParaRPr lang="pl-PL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8" name="Łącznik prosty ze strzałką 77"/>
          <p:cNvCxnSpPr/>
          <p:nvPr/>
        </p:nvCxnSpPr>
        <p:spPr>
          <a:xfrm flipV="1">
            <a:off x="1115616" y="3291830"/>
            <a:ext cx="576064" cy="504056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il opp 2"/>
          <p:cNvSpPr/>
          <p:nvPr/>
        </p:nvSpPr>
        <p:spPr>
          <a:xfrm rot="13992515">
            <a:off x="5004048" y="1059582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0" name="Prostokąt 76"/>
          <p:cNvSpPr/>
          <p:nvPr/>
        </p:nvSpPr>
        <p:spPr>
          <a:xfrm>
            <a:off x="3707904" y="3723878"/>
            <a:ext cx="1434460" cy="291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Intelligence Internet Agency</a:t>
            </a:r>
            <a:endParaRPr lang="pl-PL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Łącznik prosty ze strzałką 77"/>
          <p:cNvCxnSpPr/>
          <p:nvPr/>
        </p:nvCxnSpPr>
        <p:spPr>
          <a:xfrm flipH="1" flipV="1">
            <a:off x="2843808" y="3291830"/>
            <a:ext cx="1584176" cy="432048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ze strzałką 77"/>
          <p:cNvCxnSpPr>
            <a:stCxn id="77" idx="0"/>
          </p:cNvCxnSpPr>
          <p:nvPr/>
        </p:nvCxnSpPr>
        <p:spPr>
          <a:xfrm flipV="1">
            <a:off x="1112766" y="2715766"/>
            <a:ext cx="1947066" cy="108012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77"/>
          <p:cNvCxnSpPr/>
          <p:nvPr/>
        </p:nvCxnSpPr>
        <p:spPr>
          <a:xfrm flipV="1">
            <a:off x="1835696" y="3723878"/>
            <a:ext cx="648072" cy="21602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Screen_201201_1829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78" y="784427"/>
            <a:ext cx="6647354" cy="4185193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sv-SE" sz="2000" dirty="0"/>
              <a:t>OPARTGT094 Syrian Intelligence Internet Agency </a:t>
            </a:r>
            <a:r>
              <a:rPr lang="pl-PL" sz="2000" dirty="0"/>
              <a:t>DPIs</a:t>
            </a:r>
            <a:endParaRPr lang="en-US" sz="2000" dirty="0"/>
          </a:p>
        </p:txBody>
      </p:sp>
      <p:sp>
        <p:nvSpPr>
          <p:cNvPr id="3" name="Pil opp 2"/>
          <p:cNvSpPr/>
          <p:nvPr/>
        </p:nvSpPr>
        <p:spPr>
          <a:xfrm>
            <a:off x="395536" y="1059582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9396536" y="141962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9396536" y="21397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Black" pitchFamily="34" charset="0"/>
              </a:rPr>
              <a:t>1</a:t>
            </a:r>
          </a:p>
        </p:txBody>
      </p:sp>
      <p:grpSp>
        <p:nvGrpSpPr>
          <p:cNvPr id="8" name="Gruppe 7"/>
          <p:cNvGrpSpPr/>
          <p:nvPr/>
        </p:nvGrpSpPr>
        <p:grpSpPr>
          <a:xfrm>
            <a:off x="2699792" y="2598685"/>
            <a:ext cx="293365" cy="246221"/>
            <a:chOff x="7092280" y="2681858"/>
            <a:chExt cx="293365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3707904" y="2571750"/>
            <a:ext cx="293365" cy="246221"/>
            <a:chOff x="7092280" y="2681858"/>
            <a:chExt cx="293365" cy="246221"/>
          </a:xfrm>
        </p:grpSpPr>
        <p:sp>
          <p:nvSpPr>
            <p:cNvPr id="10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" name="Gruppe 11"/>
          <p:cNvGrpSpPr/>
          <p:nvPr/>
        </p:nvGrpSpPr>
        <p:grpSpPr>
          <a:xfrm>
            <a:off x="4355976" y="3363838"/>
            <a:ext cx="293365" cy="246221"/>
            <a:chOff x="7092280" y="2681858"/>
            <a:chExt cx="293365" cy="246221"/>
          </a:xfrm>
        </p:grpSpPr>
        <p:sp>
          <p:nvSpPr>
            <p:cNvPr id="13" name="TekstSylinder 12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4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2123728" y="1923678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4" name="Prostokąt 33"/>
          <p:cNvSpPr/>
          <p:nvPr/>
        </p:nvSpPr>
        <p:spPr>
          <a:xfrm>
            <a:off x="2428860" y="128586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OPARTGT0</a:t>
            </a:r>
            <a:r>
              <a:rPr lang="en-GB" sz="1200" dirty="0">
                <a:solidFill>
                  <a:schemeClr val="tx1"/>
                </a:solidFill>
              </a:rPr>
              <a:t>94</a:t>
            </a:r>
            <a:r>
              <a:rPr lang="en-GB" sz="1200" b="1" dirty="0">
                <a:solidFill>
                  <a:schemeClr val="tx1"/>
                </a:solidFill>
              </a:rPr>
              <a:t>D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5" name="Prostokąt 34"/>
          <p:cNvSpPr/>
          <p:nvPr/>
        </p:nvSpPr>
        <p:spPr>
          <a:xfrm>
            <a:off x="971600" y="343584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OPARTGT</a:t>
            </a:r>
            <a:r>
              <a:rPr lang="en-GB" sz="1200" dirty="0">
                <a:solidFill>
                  <a:schemeClr val="tx1"/>
                </a:solidFill>
              </a:rPr>
              <a:t>094</a:t>
            </a:r>
            <a:r>
              <a:rPr lang="en-GB" sz="1200" b="1" dirty="0">
                <a:solidFill>
                  <a:schemeClr val="tx1"/>
                </a:solidFill>
              </a:rPr>
              <a:t>A</a:t>
            </a:r>
            <a:endParaRPr lang="pl-PL" sz="1200" b="1" dirty="0">
              <a:solidFill>
                <a:schemeClr val="tx1"/>
              </a:solidFill>
            </a:endParaRPr>
          </a:p>
        </p:txBody>
      </p:sp>
      <p:sp>
        <p:nvSpPr>
          <p:cNvPr id="36" name="Prostokąt 35"/>
          <p:cNvSpPr/>
          <p:nvPr/>
        </p:nvSpPr>
        <p:spPr>
          <a:xfrm>
            <a:off x="3491880" y="2139702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OPARTGT0</a:t>
            </a:r>
            <a:r>
              <a:rPr lang="en-GB" sz="1200" dirty="0">
                <a:solidFill>
                  <a:schemeClr val="tx1"/>
                </a:solidFill>
              </a:rPr>
              <a:t>94</a:t>
            </a:r>
            <a:r>
              <a:rPr lang="pl-PL" sz="1200" b="1" dirty="0">
                <a:solidFill>
                  <a:schemeClr val="tx1"/>
                </a:solidFill>
              </a:rPr>
              <a:t>B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7" name="Prostokąt 36"/>
          <p:cNvSpPr/>
          <p:nvPr/>
        </p:nvSpPr>
        <p:spPr>
          <a:xfrm>
            <a:off x="6660232" y="771550"/>
            <a:ext cx="2483768" cy="424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endParaRPr lang="pl-PL" sz="1100" dirty="0">
              <a:solidFill>
                <a:schemeClr val="tx1"/>
              </a:solidFill>
            </a:endParaRPr>
          </a:p>
          <a:p>
            <a:pPr algn="ctr"/>
            <a:endParaRPr lang="pl-PL" sz="1100" dirty="0">
              <a:solidFill>
                <a:schemeClr val="tx1"/>
              </a:solidFill>
            </a:endParaRPr>
          </a:p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39" name="Prostokąt 33"/>
          <p:cNvSpPr/>
          <p:nvPr/>
        </p:nvSpPr>
        <p:spPr>
          <a:xfrm>
            <a:off x="5148064" y="3507854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OPARTGT0</a:t>
            </a:r>
            <a:r>
              <a:rPr lang="en-GB" sz="1200" dirty="0">
                <a:solidFill>
                  <a:schemeClr val="tx1"/>
                </a:solidFill>
              </a:rPr>
              <a:t>94</a:t>
            </a:r>
            <a:r>
              <a:rPr lang="pl-PL" sz="1200" b="1" dirty="0">
                <a:solidFill>
                  <a:schemeClr val="tx1"/>
                </a:solidFill>
              </a:rPr>
              <a:t>C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32240" y="843558"/>
            <a:ext cx="2411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OPARTGT0</a:t>
            </a:r>
            <a:r>
              <a:rPr lang="en-GB" sz="1000" dirty="0"/>
              <a:t>94</a:t>
            </a:r>
            <a:r>
              <a:rPr lang="pl-PL" sz="1000" b="1" dirty="0"/>
              <a:t>A</a:t>
            </a:r>
            <a:r>
              <a:rPr lang="pl-PL" sz="1000" dirty="0"/>
              <a:t> – </a:t>
            </a:r>
            <a:r>
              <a:rPr lang="en-GB" sz="1000" dirty="0"/>
              <a:t>8</a:t>
            </a:r>
            <a:r>
              <a:rPr lang="pl-PL" sz="1000" dirty="0"/>
              <a:t> storey buildings made of concrete slab supported by reinforced concrete base and pillars, flat poured roof.</a:t>
            </a:r>
            <a:r>
              <a:rPr lang="en-GB" sz="1000" dirty="0"/>
              <a:t>  </a:t>
            </a:r>
          </a:p>
          <a:p>
            <a:endParaRPr lang="en-GB" sz="1000" dirty="0"/>
          </a:p>
          <a:p>
            <a:r>
              <a:rPr lang="en-US" sz="1000" dirty="0"/>
              <a:t>OPARTGT0</a:t>
            </a:r>
            <a:r>
              <a:rPr lang="en-GB" sz="1000" dirty="0"/>
              <a:t>94</a:t>
            </a:r>
            <a:r>
              <a:rPr lang="en-GB" sz="1000" b="1" dirty="0"/>
              <a:t>B/C/D</a:t>
            </a:r>
            <a:r>
              <a:rPr lang="pl-PL" sz="1000" b="1" dirty="0"/>
              <a:t> </a:t>
            </a:r>
            <a:r>
              <a:rPr lang="pl-PL" sz="1000" dirty="0"/>
              <a:t>– </a:t>
            </a:r>
            <a:r>
              <a:rPr lang="en-GB" sz="1000" dirty="0"/>
              <a:t>5 storey building</a:t>
            </a:r>
            <a:r>
              <a:rPr lang="pl-PL" sz="1000" dirty="0"/>
              <a:t>, walls made of slabs, poured roof supported by metal frame and reinforced concrete pillars.</a:t>
            </a:r>
            <a:endParaRPr lang="en-GB" sz="1000" dirty="0"/>
          </a:p>
          <a:p>
            <a:endParaRPr lang="en-GB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5718</TotalTime>
  <Words>187</Words>
  <Application>Microsoft Office PowerPoint</Application>
  <PresentationFormat>Skjermfremvisning (16:9)</PresentationFormat>
  <Paragraphs>38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Kontortema</vt:lpstr>
      <vt:lpstr>OPARTGT094 Syrian Intelligence Internet Agency </vt:lpstr>
      <vt:lpstr>OPARTGT094 Syrian Intelligence Internet Agency DPIs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keywords>OPARTGT094_Syrian_Inteligence_Internet_Agency</cp:keywords>
  <cp:lastModifiedBy>Nakken, Frode Dragnes</cp:lastModifiedBy>
  <cp:revision>407</cp:revision>
  <dcterms:created xsi:type="dcterms:W3CDTF">2019-03-12T22:01:00Z</dcterms:created>
  <dcterms:modified xsi:type="dcterms:W3CDTF">2020-12-08T08:12:28Z</dcterms:modified>
</cp:coreProperties>
</file>