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4926" r="10848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/>
          <a:srcRect l="38715" t="38305" r="43195" b="49573"/>
          <a:stretch>
            <a:fillRect/>
          </a:stretch>
        </p:blipFill>
        <p:spPr bwMode="auto">
          <a:xfrm>
            <a:off x="142844" y="857238"/>
            <a:ext cx="3000396" cy="114300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21</a:t>
            </a:r>
            <a:r>
              <a:rPr lang="en-US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29325" y="165611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072298" y="1692469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  <a:latin typeface="Arial Black" pitchFamily="34" charset="0"/>
              </a:rPr>
              <a:t>21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pl-PL" sz="1200" dirty="0" err="1"/>
              <a:t>Production</a:t>
            </a:r>
            <a:r>
              <a:rPr lang="pl-PL" sz="1200" dirty="0"/>
              <a:t> Hall</a:t>
            </a:r>
          </a:p>
          <a:p>
            <a:r>
              <a:rPr lang="pl-PL" sz="1100" dirty="0"/>
              <a:t>DPI 1 N34 50.958 E 035 54.560/82ft/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2 N34 50.977 E 035 54.575/82ft 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pl-PL" sz="1100" dirty="0" err="1"/>
              <a:t>Production</a:t>
            </a:r>
            <a:r>
              <a:rPr lang="pl-PL" sz="1100" dirty="0"/>
              <a:t> Hall</a:t>
            </a:r>
          </a:p>
          <a:p>
            <a:r>
              <a:rPr lang="pl-PL" sz="1100" dirty="0"/>
              <a:t>DPI 3 N34 50.944 E 035 54.576/76ft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4 N34 50.953 E 035 54.591/81ft 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21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pl-PL" sz="1100" dirty="0" err="1"/>
              <a:t>Assembly</a:t>
            </a:r>
            <a:r>
              <a:rPr lang="pl-PL" sz="1100" dirty="0"/>
              <a:t> Plant</a:t>
            </a:r>
          </a:p>
          <a:p>
            <a:r>
              <a:rPr lang="pl-PL" sz="1100" dirty="0"/>
              <a:t>DPI 5 N34 51.000 E 035 54.652/114ft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6 N34 51.013 E 035 54.616/ 113ft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7 N34 51.028 E 035 54.605/112ft 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8 N34 51.042 E 035 54.594/110ft 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</a:t>
            </a:r>
            <a:r>
              <a:rPr lang="pl-PL" sz="1200" dirty="0" err="1"/>
              <a:t>areas</a:t>
            </a:r>
            <a:r>
              <a:rPr lang="pl-PL" sz="1200" dirty="0"/>
              <a:t> N and W of </a:t>
            </a:r>
            <a:r>
              <a:rPr lang="pl-PL" sz="1200" dirty="0" err="1"/>
              <a:t>the</a:t>
            </a:r>
            <a:r>
              <a:rPr lang="pl-PL" sz="1200" dirty="0"/>
              <a:t> </a:t>
            </a:r>
            <a:r>
              <a:rPr lang="pl-PL" sz="1200" dirty="0" err="1"/>
              <a:t>facility</a:t>
            </a:r>
            <a:r>
              <a:rPr lang="pl-PL" sz="1200" dirty="0"/>
              <a:t> </a:t>
            </a:r>
            <a:r>
              <a:rPr lang="pl-PL" sz="1200" dirty="0" err="1"/>
              <a:t>within</a:t>
            </a:r>
            <a:r>
              <a:rPr lang="pl-PL" sz="1200" dirty="0"/>
              <a:t>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1714480" y="142874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-2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2457856" y="1287915"/>
            <a:ext cx="447818" cy="281306"/>
            <a:chOff x="7092280" y="2585044"/>
            <a:chExt cx="447818" cy="281306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3-4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1041727" y="1037670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FF0000"/>
                  </a:solidFill>
                  <a:latin typeface="Arial Black" pitchFamily="34" charset="0"/>
                </a:rPr>
                <a:t>5-8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0" name="Prostokąt 59"/>
          <p:cNvSpPr/>
          <p:nvPr/>
        </p:nvSpPr>
        <p:spPr>
          <a:xfrm>
            <a:off x="2285984" y="2285998"/>
            <a:ext cx="128588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2" name="Łącznik prosty 61"/>
          <p:cNvCxnSpPr/>
          <p:nvPr/>
        </p:nvCxnSpPr>
        <p:spPr>
          <a:xfrm rot="16200000" flipH="1">
            <a:off x="2643174" y="1357304"/>
            <a:ext cx="1428760" cy="428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>
            <a:off x="142844" y="2000246"/>
            <a:ext cx="2143140" cy="714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rot="16200000" flipV="1">
            <a:off x="3071802" y="2500312"/>
            <a:ext cx="714380" cy="8572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3214678" y="328613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>
                <a:solidFill>
                  <a:sysClr val="windowText" lastClr="000000"/>
                </a:solidFill>
              </a:rPr>
              <a:t>Production</a:t>
            </a:r>
            <a:r>
              <a:rPr lang="pl-PL" sz="1200" dirty="0">
                <a:solidFill>
                  <a:sysClr val="windowText" lastClr="000000"/>
                </a:solidFill>
              </a:rPr>
              <a:t> Hall</a:t>
            </a:r>
          </a:p>
        </p:txBody>
      </p:sp>
      <p:cxnSp>
        <p:nvCxnSpPr>
          <p:cNvPr id="73" name="Łącznik prosty ze strzałką 72"/>
          <p:cNvCxnSpPr>
            <a:stCxn id="67" idx="0"/>
          </p:cNvCxnSpPr>
          <p:nvPr/>
        </p:nvCxnSpPr>
        <p:spPr>
          <a:xfrm rot="16200000" flipV="1">
            <a:off x="3178959" y="2607469"/>
            <a:ext cx="785818" cy="5715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857620" y="192880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>
                <a:solidFill>
                  <a:sysClr val="windowText" lastClr="000000"/>
                </a:solidFill>
              </a:rPr>
              <a:t>Assembly</a:t>
            </a:r>
            <a:r>
              <a:rPr lang="pl-PL" sz="1200" dirty="0">
                <a:solidFill>
                  <a:sysClr val="windowText" lastClr="000000"/>
                </a:solidFill>
              </a:rPr>
              <a:t> Plant</a:t>
            </a:r>
          </a:p>
        </p:txBody>
      </p:sp>
      <p:cxnSp>
        <p:nvCxnSpPr>
          <p:cNvPr id="78" name="Łącznik prosty ze strzałką 77"/>
          <p:cNvCxnSpPr>
            <a:stCxn id="77" idx="1"/>
          </p:cNvCxnSpPr>
          <p:nvPr/>
        </p:nvCxnSpPr>
        <p:spPr>
          <a:xfrm rot="10800000" flipV="1">
            <a:off x="2749732" y="2035964"/>
            <a:ext cx="1107889" cy="367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2" cstate="print"/>
          <a:srcRect l="38715" t="38305" r="43195" b="49573"/>
          <a:stretch>
            <a:fillRect/>
          </a:stretch>
        </p:blipFill>
        <p:spPr bwMode="auto">
          <a:xfrm>
            <a:off x="142844" y="785800"/>
            <a:ext cx="8858312" cy="33745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21</a:t>
            </a:r>
            <a:r>
              <a:rPr lang="en-US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err="1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5171451" y="2591774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5001146" y="2373393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7215206" y="2571750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7056877" y="2393582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4786314" y="1571618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3979955" y="1597207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857488" y="1643056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1750242" y="1687371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Dowolny kształt 30"/>
          <p:cNvSpPr/>
          <p:nvPr/>
        </p:nvSpPr>
        <p:spPr>
          <a:xfrm>
            <a:off x="4224928" y="2296012"/>
            <a:ext cx="1928917" cy="887702"/>
          </a:xfrm>
          <a:custGeom>
            <a:avLst/>
            <a:gdLst>
              <a:gd name="connsiteX0" fmla="*/ 1922243 w 1928917"/>
              <a:gd name="connsiteY0" fmla="*/ 887702 h 887702"/>
              <a:gd name="connsiteX1" fmla="*/ 380444 w 1928917"/>
              <a:gd name="connsiteY1" fmla="*/ 874353 h 887702"/>
              <a:gd name="connsiteX2" fmla="*/ 0 w 1928917"/>
              <a:gd name="connsiteY2" fmla="*/ 420490 h 887702"/>
              <a:gd name="connsiteX3" fmla="*/ 0 w 1928917"/>
              <a:gd name="connsiteY3" fmla="*/ 33372 h 887702"/>
              <a:gd name="connsiteX4" fmla="*/ 1515101 w 1928917"/>
              <a:gd name="connsiteY4" fmla="*/ 0 h 887702"/>
              <a:gd name="connsiteX5" fmla="*/ 1928917 w 1928917"/>
              <a:gd name="connsiteY5" fmla="*/ 473886 h 887702"/>
              <a:gd name="connsiteX6" fmla="*/ 1922243 w 1928917"/>
              <a:gd name="connsiteY6" fmla="*/ 887702 h 8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8917" h="887702">
                <a:moveTo>
                  <a:pt x="1922243" y="887702"/>
                </a:moveTo>
                <a:lnTo>
                  <a:pt x="380444" y="874353"/>
                </a:lnTo>
                <a:lnTo>
                  <a:pt x="0" y="420490"/>
                </a:lnTo>
                <a:lnTo>
                  <a:pt x="0" y="33372"/>
                </a:lnTo>
                <a:lnTo>
                  <a:pt x="1515101" y="0"/>
                </a:lnTo>
                <a:lnTo>
                  <a:pt x="1928917" y="473886"/>
                </a:lnTo>
                <a:lnTo>
                  <a:pt x="1922243" y="887702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Dowolny kształt 31"/>
          <p:cNvSpPr/>
          <p:nvPr/>
        </p:nvSpPr>
        <p:spPr>
          <a:xfrm>
            <a:off x="6273985" y="2302686"/>
            <a:ext cx="1935592" cy="914400"/>
          </a:xfrm>
          <a:custGeom>
            <a:avLst/>
            <a:gdLst>
              <a:gd name="connsiteX0" fmla="*/ 1935592 w 1935592"/>
              <a:gd name="connsiteY0" fmla="*/ 914400 h 914400"/>
              <a:gd name="connsiteX1" fmla="*/ 313700 w 1935592"/>
              <a:gd name="connsiteY1" fmla="*/ 874353 h 914400"/>
              <a:gd name="connsiteX2" fmla="*/ 0 w 1935592"/>
              <a:gd name="connsiteY2" fmla="*/ 433840 h 914400"/>
              <a:gd name="connsiteX3" fmla="*/ 6675 w 1935592"/>
              <a:gd name="connsiteY3" fmla="*/ 13349 h 914400"/>
              <a:gd name="connsiteX4" fmla="*/ 1535124 w 1935592"/>
              <a:gd name="connsiteY4" fmla="*/ 0 h 914400"/>
              <a:gd name="connsiteX5" fmla="*/ 1928917 w 1935592"/>
              <a:gd name="connsiteY5" fmla="*/ 440514 h 914400"/>
              <a:gd name="connsiteX6" fmla="*/ 1935592 w 1935592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592" h="914400">
                <a:moveTo>
                  <a:pt x="1935592" y="914400"/>
                </a:moveTo>
                <a:lnTo>
                  <a:pt x="313700" y="874353"/>
                </a:lnTo>
                <a:lnTo>
                  <a:pt x="0" y="433840"/>
                </a:lnTo>
                <a:lnTo>
                  <a:pt x="6675" y="13349"/>
                </a:lnTo>
                <a:lnTo>
                  <a:pt x="1535124" y="0"/>
                </a:lnTo>
                <a:lnTo>
                  <a:pt x="1928917" y="440514"/>
                </a:lnTo>
                <a:lnTo>
                  <a:pt x="1935592" y="914400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Dowolny kształt 32"/>
          <p:cNvSpPr/>
          <p:nvPr/>
        </p:nvSpPr>
        <p:spPr>
          <a:xfrm>
            <a:off x="680794" y="1488403"/>
            <a:ext cx="4859002" cy="787585"/>
          </a:xfrm>
          <a:custGeom>
            <a:avLst/>
            <a:gdLst>
              <a:gd name="connsiteX0" fmla="*/ 4859002 w 4859002"/>
              <a:gd name="connsiteY0" fmla="*/ 694143 h 787585"/>
              <a:gd name="connsiteX1" fmla="*/ 273653 w 4859002"/>
              <a:gd name="connsiteY1" fmla="*/ 787585 h 787585"/>
              <a:gd name="connsiteX2" fmla="*/ 0 w 4859002"/>
              <a:gd name="connsiteY2" fmla="*/ 447188 h 787585"/>
              <a:gd name="connsiteX3" fmla="*/ 6675 w 4859002"/>
              <a:gd name="connsiteY3" fmla="*/ 146838 h 787585"/>
              <a:gd name="connsiteX4" fmla="*/ 80094 w 4859002"/>
              <a:gd name="connsiteY4" fmla="*/ 133489 h 787585"/>
              <a:gd name="connsiteX5" fmla="*/ 4612047 w 4859002"/>
              <a:gd name="connsiteY5" fmla="*/ 0 h 787585"/>
              <a:gd name="connsiteX6" fmla="*/ 4852327 w 4859002"/>
              <a:gd name="connsiteY6" fmla="*/ 280327 h 787585"/>
              <a:gd name="connsiteX7" fmla="*/ 4859002 w 4859002"/>
              <a:gd name="connsiteY7" fmla="*/ 694143 h 7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9002" h="787585">
                <a:moveTo>
                  <a:pt x="4859002" y="694143"/>
                </a:moveTo>
                <a:lnTo>
                  <a:pt x="273653" y="787585"/>
                </a:lnTo>
                <a:lnTo>
                  <a:pt x="0" y="447188"/>
                </a:lnTo>
                <a:lnTo>
                  <a:pt x="6675" y="146838"/>
                </a:lnTo>
                <a:lnTo>
                  <a:pt x="80094" y="133489"/>
                </a:lnTo>
                <a:lnTo>
                  <a:pt x="4612047" y="0"/>
                </a:lnTo>
                <a:lnTo>
                  <a:pt x="4852327" y="280327"/>
                </a:lnTo>
                <a:lnTo>
                  <a:pt x="4859002" y="694143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4643438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6858016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pl-PL" sz="1200" dirty="0">
                <a:solidFill>
                  <a:schemeClr val="tx1"/>
                </a:solidFill>
              </a:rPr>
              <a:t>21</a:t>
            </a:r>
            <a:r>
              <a:rPr lang="pl-PL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142844" y="4143386"/>
            <a:ext cx="8874341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SYTGT0</a:t>
            </a:r>
            <a:r>
              <a:rPr lang="pl-PL" sz="1100" dirty="0">
                <a:solidFill>
                  <a:schemeClr val="tx1"/>
                </a:solidFill>
              </a:rPr>
              <a:t>21</a:t>
            </a:r>
            <a:r>
              <a:rPr lang="pl-PL" sz="1100" b="1" dirty="0">
                <a:solidFill>
                  <a:schemeClr val="tx1"/>
                </a:solidFill>
              </a:rPr>
              <a:t>A/B</a:t>
            </a:r>
            <a:r>
              <a:rPr lang="pl-PL" sz="1100" dirty="0">
                <a:solidFill>
                  <a:schemeClr val="tx1"/>
                </a:solidFill>
              </a:rPr>
              <a:t> – 3 </a:t>
            </a:r>
            <a:r>
              <a:rPr lang="pl-PL" sz="1100" dirty="0" err="1">
                <a:solidFill>
                  <a:schemeClr val="tx1"/>
                </a:solidFill>
              </a:rPr>
              <a:t>storey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buildings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made</a:t>
            </a:r>
            <a:r>
              <a:rPr lang="pl-PL" sz="1100" dirty="0">
                <a:solidFill>
                  <a:schemeClr val="tx1"/>
                </a:solidFill>
              </a:rPr>
              <a:t> of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slab </a:t>
            </a:r>
            <a:r>
              <a:rPr lang="pl-PL" sz="1100" dirty="0" err="1">
                <a:solidFill>
                  <a:schemeClr val="tx1"/>
                </a:solidFill>
              </a:rPr>
              <a:t>supported</a:t>
            </a:r>
            <a:r>
              <a:rPr lang="pl-PL" sz="1100" dirty="0">
                <a:solidFill>
                  <a:schemeClr val="tx1"/>
                </a:solidFill>
              </a:rPr>
              <a:t> by </a:t>
            </a:r>
            <a:r>
              <a:rPr lang="pl-PL" sz="1100" dirty="0" err="1">
                <a:solidFill>
                  <a:schemeClr val="tx1"/>
                </a:solidFill>
              </a:rPr>
              <a:t>reinforced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base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pillars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flat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poured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requires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l-PL" sz="1100" dirty="0" err="1">
                <a:solidFill>
                  <a:schemeClr val="tx1"/>
                </a:solidFill>
              </a:rPr>
              <a:t>Suggested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solution</a:t>
            </a:r>
            <a:r>
              <a:rPr lang="pl-PL" sz="1100" dirty="0">
                <a:solidFill>
                  <a:schemeClr val="tx1"/>
                </a:solidFill>
              </a:rPr>
              <a:t> on </a:t>
            </a:r>
            <a:r>
              <a:rPr lang="pl-PL" sz="1100" dirty="0" err="1">
                <a:solidFill>
                  <a:schemeClr val="tx1"/>
                </a:solidFill>
              </a:rPr>
              <a:t>DPIs</a:t>
            </a:r>
            <a:r>
              <a:rPr lang="pl-PL" sz="1100" dirty="0">
                <a:solidFill>
                  <a:schemeClr val="tx1"/>
                </a:solidFill>
              </a:rPr>
              <a:t> 1-4 – </a:t>
            </a:r>
            <a:r>
              <a:rPr lang="pl-PL" sz="1100" dirty="0" err="1">
                <a:solidFill>
                  <a:schemeClr val="tx1"/>
                </a:solidFill>
              </a:rPr>
              <a:t>contact</a:t>
            </a:r>
            <a:r>
              <a:rPr lang="pl-PL" sz="1100" dirty="0">
                <a:solidFill>
                  <a:schemeClr val="tx1"/>
                </a:solidFill>
              </a:rPr>
              <a:t> to </a:t>
            </a:r>
            <a:r>
              <a:rPr lang="pl-PL" sz="1100" dirty="0" err="1">
                <a:solidFill>
                  <a:schemeClr val="tx1"/>
                </a:solidFill>
              </a:rPr>
              <a:t>open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up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the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followed</a:t>
            </a:r>
            <a:r>
              <a:rPr lang="pl-PL" sz="1100" dirty="0">
                <a:solidFill>
                  <a:schemeClr val="tx1"/>
                </a:solidFill>
              </a:rPr>
              <a:t> by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to </a:t>
            </a:r>
            <a:r>
              <a:rPr lang="pl-PL" sz="1100" dirty="0" err="1">
                <a:solidFill>
                  <a:schemeClr val="tx1"/>
                </a:solidFill>
              </a:rPr>
              <a:t>pierce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through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floors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affect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building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structure</a:t>
            </a:r>
            <a:r>
              <a:rPr lang="pl-PL" sz="11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SYTGT0</a:t>
            </a:r>
            <a:r>
              <a:rPr lang="pl-PL" sz="1100" dirty="0">
                <a:solidFill>
                  <a:schemeClr val="tx1"/>
                </a:solidFill>
              </a:rPr>
              <a:t>21</a:t>
            </a:r>
            <a:r>
              <a:rPr lang="pl-PL" sz="1100" b="1" dirty="0">
                <a:solidFill>
                  <a:schemeClr val="tx1"/>
                </a:solidFill>
              </a:rPr>
              <a:t>C </a:t>
            </a:r>
            <a:r>
              <a:rPr lang="pl-PL" sz="1100" dirty="0">
                <a:solidFill>
                  <a:schemeClr val="tx1"/>
                </a:solidFill>
              </a:rPr>
              <a:t>– single hall, </a:t>
            </a:r>
            <a:r>
              <a:rPr lang="pl-PL" sz="1100" dirty="0" err="1">
                <a:solidFill>
                  <a:schemeClr val="tx1"/>
                </a:solidFill>
              </a:rPr>
              <a:t>walls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made</a:t>
            </a:r>
            <a:r>
              <a:rPr lang="pl-PL" sz="1100" dirty="0">
                <a:solidFill>
                  <a:schemeClr val="tx1"/>
                </a:solidFill>
              </a:rPr>
              <a:t> of </a:t>
            </a:r>
            <a:r>
              <a:rPr lang="pl-PL" sz="1100" dirty="0" err="1">
                <a:solidFill>
                  <a:schemeClr val="tx1"/>
                </a:solidFill>
              </a:rPr>
              <a:t>slabs</a:t>
            </a:r>
            <a:r>
              <a:rPr lang="pl-PL" sz="1100" dirty="0">
                <a:solidFill>
                  <a:schemeClr val="tx1"/>
                </a:solidFill>
              </a:rPr>
              <a:t>, </a:t>
            </a:r>
            <a:r>
              <a:rPr lang="pl-PL" sz="1100" dirty="0" err="1">
                <a:solidFill>
                  <a:schemeClr val="tx1"/>
                </a:solidFill>
              </a:rPr>
              <a:t>poured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roof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supported</a:t>
            </a:r>
            <a:r>
              <a:rPr lang="pl-PL" sz="1100" dirty="0">
                <a:solidFill>
                  <a:schemeClr val="tx1"/>
                </a:solidFill>
              </a:rPr>
              <a:t> by metal </a:t>
            </a:r>
            <a:r>
              <a:rPr lang="pl-PL" sz="1100" dirty="0" err="1">
                <a:solidFill>
                  <a:schemeClr val="tx1"/>
                </a:solidFill>
              </a:rPr>
              <a:t>frame</a:t>
            </a:r>
            <a:r>
              <a:rPr lang="pl-PL" sz="1100" dirty="0">
                <a:solidFill>
                  <a:schemeClr val="tx1"/>
                </a:solidFill>
              </a:rPr>
              <a:t> and </a:t>
            </a:r>
            <a:r>
              <a:rPr lang="pl-PL" sz="1100" dirty="0" err="1">
                <a:solidFill>
                  <a:schemeClr val="tx1"/>
                </a:solidFill>
              </a:rPr>
              <a:t>reinforced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concrete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pillars</a:t>
            </a:r>
            <a:r>
              <a:rPr lang="pl-PL" sz="1100" dirty="0">
                <a:solidFill>
                  <a:schemeClr val="tx1"/>
                </a:solidFill>
              </a:rPr>
              <a:t>. </a:t>
            </a:r>
            <a:r>
              <a:rPr lang="pl-PL" sz="1100" dirty="0" err="1">
                <a:solidFill>
                  <a:schemeClr val="tx1"/>
                </a:solidFill>
              </a:rPr>
              <a:t>Requires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delayed</a:t>
            </a:r>
            <a:r>
              <a:rPr lang="pl-PL" sz="1100" dirty="0">
                <a:solidFill>
                  <a:schemeClr val="tx1"/>
                </a:solidFill>
              </a:rPr>
              <a:t> </a:t>
            </a:r>
            <a:r>
              <a:rPr lang="pl-PL" sz="1100" dirty="0" err="1">
                <a:solidFill>
                  <a:schemeClr val="tx1"/>
                </a:solidFill>
              </a:rPr>
              <a:t>fuzing</a:t>
            </a:r>
            <a:r>
              <a:rPr lang="pl-PL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261</Words>
  <Application>Microsoft Office PowerPoint</Application>
  <PresentationFormat>Skjermfremvisning (16:9)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SYTGT021 Vehicle Factory</vt:lpstr>
      <vt:lpstr>SYTGT021 Vehicle Factory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SYTGT021 Vehicle factory</dc:title>
  <dc:creator>132nd Virtual Wing;VIS</dc:creator>
  <cp:lastModifiedBy>Neck</cp:lastModifiedBy>
  <cp:revision>394</cp:revision>
  <dcterms:created xsi:type="dcterms:W3CDTF">2019-03-12T22:01:00Z</dcterms:created>
  <dcterms:modified xsi:type="dcterms:W3CDTF">2022-06-09T20:41:01Z</dcterms:modified>
</cp:coreProperties>
</file>