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146" d="100"/>
          <a:sy n="146" d="100"/>
        </p:scale>
        <p:origin x="-63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01.02.2021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 smtClean="0"/>
              <a:t>Klikk for å redigere tittelstil</a:t>
            </a:r>
            <a:endParaRPr lang="nb-N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  <a:endParaRPr lang="nb-NO" sz="1000" b="0" dirty="0">
              <a:solidFill>
                <a:schemeClr val="tx1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 smtClean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 smtClean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 smtClean="0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Screen_201219_12232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" y="252254"/>
            <a:ext cx="7083797" cy="4409510"/>
          </a:xfrm>
          <a:prstGeom prst="rect">
            <a:avLst/>
          </a:prstGeom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3" cstate="print"/>
          <a:srcRect l="18066" t="16894" r="16015" b="9862"/>
          <a:stretch>
            <a:fillRect/>
          </a:stretch>
        </p:blipFill>
        <p:spPr bwMode="auto">
          <a:xfrm>
            <a:off x="5715008" y="771550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OPARTGT074 80th Air Division Headquarter </a:t>
            </a:r>
            <a:endParaRPr lang="en-US" dirty="0"/>
          </a:p>
        </p:txBody>
      </p:sp>
      <p:sp>
        <p:nvSpPr>
          <p:cNvPr id="3" name="Pil opp 2"/>
          <p:cNvSpPr/>
          <p:nvPr/>
        </p:nvSpPr>
        <p:spPr>
          <a:xfrm rot="21409587">
            <a:off x="5224062" y="921459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N</a:t>
            </a:r>
            <a:endParaRPr lang="nb-NO" dirty="0"/>
          </a:p>
        </p:txBody>
      </p:sp>
      <p:sp>
        <p:nvSpPr>
          <p:cNvPr id="4" name="Stjerne med 4 tagger 3"/>
          <p:cNvSpPr/>
          <p:nvPr/>
        </p:nvSpPr>
        <p:spPr>
          <a:xfrm>
            <a:off x="7603479" y="2389060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7568342" y="2309909"/>
            <a:ext cx="64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FF0000"/>
                </a:solidFill>
                <a:latin typeface="Arial Black" pitchFamily="34" charset="0"/>
              </a:rPr>
              <a:t>74</a:t>
            </a:r>
          </a:p>
        </p:txBody>
      </p:sp>
      <p:grpSp>
        <p:nvGrpSpPr>
          <p:cNvPr id="15" name="Gruppe 14"/>
          <p:cNvGrpSpPr/>
          <p:nvPr/>
        </p:nvGrpSpPr>
        <p:grpSpPr>
          <a:xfrm>
            <a:off x="9324528" y="3867894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" name="Gruppe 17"/>
          <p:cNvGrpSpPr/>
          <p:nvPr/>
        </p:nvGrpSpPr>
        <p:grpSpPr>
          <a:xfrm>
            <a:off x="9324528" y="4155926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9324528" y="444395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 fontScale="92500" lnSpcReduction="10000"/>
          </a:bodyPr>
          <a:lstStyle/>
          <a:p>
            <a:r>
              <a:rPr lang="nb-NO" sz="1200" dirty="0" smtClean="0"/>
              <a:t>DESCRIPTION OF THE DESIRED POINTS OF IMPACT WITH WPN TYPE: </a:t>
            </a:r>
          </a:p>
          <a:p>
            <a:endParaRPr lang="pl-PL" sz="1200" dirty="0" smtClean="0"/>
          </a:p>
          <a:p>
            <a:pPr algn="ctr"/>
            <a:r>
              <a:rPr lang="en-US" sz="1100" dirty="0" smtClean="0"/>
              <a:t>OPARTGT074</a:t>
            </a:r>
            <a:r>
              <a:rPr lang="pl-PL" sz="1100" b="1" dirty="0" smtClean="0"/>
              <a:t>A </a:t>
            </a:r>
            <a:r>
              <a:rPr lang="pl-PL" sz="1200" dirty="0" smtClean="0"/>
              <a:t>– </a:t>
            </a:r>
            <a:r>
              <a:rPr lang="en-GB" sz="1200" dirty="0" smtClean="0"/>
              <a:t>Bunker Entrance West </a:t>
            </a:r>
            <a:endParaRPr lang="pl-PL" sz="1200" dirty="0" smtClean="0"/>
          </a:p>
          <a:p>
            <a:pPr algn="ctr"/>
            <a:r>
              <a:rPr lang="pl-PL" sz="1100" dirty="0" smtClean="0"/>
              <a:t>DPI 1 </a:t>
            </a:r>
            <a:r>
              <a:rPr lang="en-GB" sz="1100" dirty="0" smtClean="0"/>
              <a:t>N33 29.392 E036 28.551/2008ft</a:t>
            </a:r>
            <a:r>
              <a:rPr lang="pl-PL" sz="1100" dirty="0" smtClean="0"/>
              <a:t>/</a:t>
            </a:r>
            <a:r>
              <a:rPr lang="nb-NO" sz="1100" dirty="0" smtClean="0"/>
              <a:t>(2000 Ibs bomb)</a:t>
            </a:r>
          </a:p>
          <a:p>
            <a:pPr algn="ctr"/>
            <a:endParaRPr lang="nb-NO" sz="1100" dirty="0" smtClean="0"/>
          </a:p>
          <a:p>
            <a:pPr algn="ctr"/>
            <a:r>
              <a:rPr lang="en-US" sz="1050" dirty="0" smtClean="0"/>
              <a:t>OPARTGT074</a:t>
            </a:r>
            <a:r>
              <a:rPr lang="en-GB" sz="1050" b="1" dirty="0" smtClean="0"/>
              <a:t>B</a:t>
            </a:r>
            <a:r>
              <a:rPr lang="pl-PL" sz="1050" b="1" dirty="0" smtClean="0"/>
              <a:t> </a:t>
            </a:r>
            <a:r>
              <a:rPr lang="pl-PL" sz="1100" dirty="0" smtClean="0"/>
              <a:t>– </a:t>
            </a:r>
            <a:r>
              <a:rPr lang="en-GB" sz="1100" dirty="0" smtClean="0"/>
              <a:t>Bunker Entrance East </a:t>
            </a:r>
            <a:endParaRPr lang="pl-PL" sz="1100" dirty="0" smtClean="0"/>
          </a:p>
          <a:p>
            <a:pPr algn="ctr"/>
            <a:r>
              <a:rPr lang="nb-NO" sz="1100" dirty="0" smtClean="0"/>
              <a:t>DPI 2 N33 29.382 E036 28.661/1998ft/(2000 lbs bomb)</a:t>
            </a:r>
            <a:endParaRPr lang="pl-PL" sz="1100" dirty="0" smtClean="0"/>
          </a:p>
          <a:p>
            <a:pPr algn="ctr"/>
            <a:endParaRPr lang="nb-NO" sz="1100" dirty="0" smtClean="0"/>
          </a:p>
          <a:p>
            <a:pPr algn="ctr"/>
            <a:r>
              <a:rPr lang="en-GB" sz="900" dirty="0" smtClean="0"/>
              <a:t>3 storey bunkers </a:t>
            </a:r>
            <a:r>
              <a:rPr lang="pl-PL" sz="900" dirty="0" smtClean="0"/>
              <a:t>made of </a:t>
            </a:r>
            <a:r>
              <a:rPr lang="en-GB" sz="900" dirty="0" smtClean="0"/>
              <a:t>reinforced </a:t>
            </a:r>
            <a:r>
              <a:rPr lang="pl-PL" sz="900" dirty="0" smtClean="0"/>
              <a:t>concrete slab supported by reinforced concrete base and pillars, flat </a:t>
            </a:r>
            <a:r>
              <a:rPr lang="en-GB" sz="900" dirty="0" smtClean="0"/>
              <a:t>reinforced </a:t>
            </a:r>
            <a:r>
              <a:rPr lang="pl-PL" sz="900" dirty="0" smtClean="0"/>
              <a:t>poured roof, </a:t>
            </a:r>
            <a:r>
              <a:rPr lang="en-GB" sz="900" dirty="0" smtClean="0"/>
              <a:t>covered with approximately 2m of earth.  R</a:t>
            </a:r>
            <a:r>
              <a:rPr lang="pl-PL" sz="900" dirty="0" smtClean="0"/>
              <a:t>equires delayed fuzing.</a:t>
            </a:r>
          </a:p>
          <a:p>
            <a:pPr algn="ctr"/>
            <a:r>
              <a:rPr lang="pl-PL" sz="900" dirty="0" smtClean="0"/>
              <a:t>Suggested fuzing solution on DPIs 1-</a:t>
            </a:r>
            <a:r>
              <a:rPr lang="en-GB" sz="900" dirty="0" smtClean="0"/>
              <a:t>2</a:t>
            </a:r>
            <a:r>
              <a:rPr lang="pl-PL" sz="900" dirty="0" smtClean="0"/>
              <a:t> </a:t>
            </a:r>
            <a:r>
              <a:rPr lang="nb-NO" sz="900" dirty="0" smtClean="0"/>
              <a:t> </a:t>
            </a:r>
            <a:r>
              <a:rPr lang="pl-PL" sz="900" dirty="0" smtClean="0"/>
              <a:t>delayed</a:t>
            </a:r>
            <a:r>
              <a:rPr lang="nb-NO" sz="900" dirty="0" smtClean="0"/>
              <a:t> </a:t>
            </a:r>
            <a:r>
              <a:rPr lang="nb-NO" sz="900" smtClean="0"/>
              <a:t>fuzing</a:t>
            </a:r>
            <a:r>
              <a:rPr lang="pl-PL" sz="900" smtClean="0"/>
              <a:t> </a:t>
            </a:r>
            <a:r>
              <a:rPr lang="pl-PL" sz="900" dirty="0" smtClean="0"/>
              <a:t>to pierce through floors and affect building </a:t>
            </a:r>
            <a:r>
              <a:rPr lang="en-GB" sz="900" dirty="0" smtClean="0"/>
              <a:t>integrity and </a:t>
            </a:r>
            <a:r>
              <a:rPr lang="pl-PL" sz="900" dirty="0" smtClean="0"/>
              <a:t>structure.</a:t>
            </a:r>
            <a:r>
              <a:rPr lang="pl-PL" sz="1100" dirty="0" smtClean="0"/>
              <a:t> </a:t>
            </a:r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pPr>
              <a:buFontTx/>
              <a:buChar char="-"/>
            </a:pPr>
            <a:r>
              <a:rPr lang="pl-PL" sz="1200" dirty="0" smtClean="0"/>
              <a:t> </a:t>
            </a:r>
            <a:r>
              <a:rPr lang="en-GB" sz="1200" dirty="0" smtClean="0"/>
              <a:t>DPI’s relate to centre of infrastructure requiring destruction</a:t>
            </a:r>
            <a:r>
              <a:rPr lang="pl-PL" sz="1200" dirty="0" smtClean="0"/>
              <a:t>.</a:t>
            </a:r>
            <a:endParaRPr lang="nb-NO" sz="12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2343944" y="2237998"/>
            <a:ext cx="648072" cy="553998"/>
            <a:chOff x="2267744" y="2207518"/>
            <a:chExt cx="648072" cy="553998"/>
          </a:xfrm>
        </p:grpSpPr>
        <p:sp>
          <p:nvSpPr>
            <p:cNvPr id="46" name="TekstSylinder 5"/>
            <p:cNvSpPr txBox="1"/>
            <p:nvPr/>
          </p:nvSpPr>
          <p:spPr>
            <a:xfrm>
              <a:off x="2267744" y="2207518"/>
              <a:ext cx="64807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 smtClean="0">
                <a:solidFill>
                  <a:srgbClr val="FF0000"/>
                </a:solidFill>
                <a:latin typeface="Arial Black" pitchFamily="34" charset="0"/>
              </a:endParaRPr>
            </a:p>
            <a:p>
              <a:pPr algn="ctr"/>
              <a:endParaRPr lang="en-US" sz="1000" dirty="0" smtClean="0">
                <a:solidFill>
                  <a:srgbClr val="FF0000"/>
                </a:solidFill>
                <a:latin typeface="Arial Black" pitchFamily="34" charset="0"/>
              </a:endParaRPr>
            </a:p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1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47" name="Stjerne med 4 tagger 6"/>
            <p:cNvSpPr/>
            <p:nvPr/>
          </p:nvSpPr>
          <p:spPr>
            <a:xfrm>
              <a:off x="2411760" y="2571750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8" name="Gruppe 8"/>
          <p:cNvGrpSpPr/>
          <p:nvPr/>
        </p:nvGrpSpPr>
        <p:grpSpPr>
          <a:xfrm>
            <a:off x="4568572" y="2450594"/>
            <a:ext cx="447818" cy="400110"/>
            <a:chOff x="7092280" y="2585044"/>
            <a:chExt cx="447818" cy="400110"/>
          </a:xfrm>
        </p:grpSpPr>
        <p:sp>
          <p:nvSpPr>
            <p:cNvPr id="49" name="TekstSylinder 9"/>
            <p:cNvSpPr txBox="1"/>
            <p:nvPr/>
          </p:nvSpPr>
          <p:spPr>
            <a:xfrm>
              <a:off x="7117373" y="2585044"/>
              <a:ext cx="4227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 smtClean="0">
                  <a:solidFill>
                    <a:srgbClr val="FF0000"/>
                  </a:solidFill>
                  <a:latin typeface="Arial Black" pitchFamily="34" charset="0"/>
                </a:rPr>
                <a:t>2</a:t>
              </a:r>
            </a:p>
            <a:p>
              <a:pPr algn="ctr"/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50" name="Stjerne med 4 tagger 10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7" name="Freeform 36"/>
          <p:cNvSpPr/>
          <p:nvPr/>
        </p:nvSpPr>
        <p:spPr>
          <a:xfrm>
            <a:off x="2218596" y="2787774"/>
            <a:ext cx="538162" cy="360040"/>
          </a:xfrm>
          <a:custGeom>
            <a:avLst/>
            <a:gdLst>
              <a:gd name="connsiteX0" fmla="*/ 0 w 538162"/>
              <a:gd name="connsiteY0" fmla="*/ 138113 h 219075"/>
              <a:gd name="connsiteX1" fmla="*/ 185737 w 538162"/>
              <a:gd name="connsiteY1" fmla="*/ 219075 h 219075"/>
              <a:gd name="connsiteX2" fmla="*/ 452437 w 538162"/>
              <a:gd name="connsiteY2" fmla="*/ 180975 h 219075"/>
              <a:gd name="connsiteX3" fmla="*/ 538162 w 538162"/>
              <a:gd name="connsiteY3" fmla="*/ 128588 h 219075"/>
              <a:gd name="connsiteX4" fmla="*/ 523875 w 538162"/>
              <a:gd name="connsiteY4" fmla="*/ 38100 h 219075"/>
              <a:gd name="connsiteX5" fmla="*/ 319087 w 538162"/>
              <a:gd name="connsiteY5" fmla="*/ 0 h 219075"/>
              <a:gd name="connsiteX6" fmla="*/ 161925 w 538162"/>
              <a:gd name="connsiteY6" fmla="*/ 28575 h 219075"/>
              <a:gd name="connsiteX7" fmla="*/ 0 w 538162"/>
              <a:gd name="connsiteY7" fmla="*/ 138113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8162" h="219075">
                <a:moveTo>
                  <a:pt x="0" y="138113"/>
                </a:moveTo>
                <a:lnTo>
                  <a:pt x="185737" y="219075"/>
                </a:lnTo>
                <a:lnTo>
                  <a:pt x="452437" y="180975"/>
                </a:lnTo>
                <a:lnTo>
                  <a:pt x="538162" y="128588"/>
                </a:lnTo>
                <a:lnTo>
                  <a:pt x="523875" y="38100"/>
                </a:lnTo>
                <a:lnTo>
                  <a:pt x="319087" y="0"/>
                </a:lnTo>
                <a:lnTo>
                  <a:pt x="161925" y="28575"/>
                </a:lnTo>
                <a:lnTo>
                  <a:pt x="0" y="138113"/>
                </a:lnTo>
                <a:close/>
              </a:path>
            </a:pathLst>
          </a:custGeom>
          <a:solidFill>
            <a:srgbClr val="FF0D0D">
              <a:alpha val="40000"/>
            </a:srgbClr>
          </a:solidFill>
          <a:ln>
            <a:solidFill>
              <a:srgbClr val="FF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4386456" y="2749674"/>
            <a:ext cx="504056" cy="288032"/>
          </a:xfrm>
          <a:custGeom>
            <a:avLst/>
            <a:gdLst>
              <a:gd name="connsiteX0" fmla="*/ 90488 w 338138"/>
              <a:gd name="connsiteY0" fmla="*/ 0 h 128587"/>
              <a:gd name="connsiteX1" fmla="*/ 228600 w 338138"/>
              <a:gd name="connsiteY1" fmla="*/ 0 h 128587"/>
              <a:gd name="connsiteX2" fmla="*/ 338138 w 338138"/>
              <a:gd name="connsiteY2" fmla="*/ 95250 h 128587"/>
              <a:gd name="connsiteX3" fmla="*/ 214313 w 338138"/>
              <a:gd name="connsiteY3" fmla="*/ 128587 h 128587"/>
              <a:gd name="connsiteX4" fmla="*/ 66675 w 338138"/>
              <a:gd name="connsiteY4" fmla="*/ 119062 h 128587"/>
              <a:gd name="connsiteX5" fmla="*/ 0 w 338138"/>
              <a:gd name="connsiteY5" fmla="*/ 100012 h 128587"/>
              <a:gd name="connsiteX6" fmla="*/ 90488 w 338138"/>
              <a:gd name="connsiteY6" fmla="*/ 0 h 128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138" h="128587">
                <a:moveTo>
                  <a:pt x="90488" y="0"/>
                </a:moveTo>
                <a:lnTo>
                  <a:pt x="228600" y="0"/>
                </a:lnTo>
                <a:lnTo>
                  <a:pt x="338138" y="95250"/>
                </a:lnTo>
                <a:lnTo>
                  <a:pt x="214313" y="128587"/>
                </a:lnTo>
                <a:lnTo>
                  <a:pt x="66675" y="119062"/>
                </a:lnTo>
                <a:lnTo>
                  <a:pt x="0" y="100012"/>
                </a:lnTo>
                <a:lnTo>
                  <a:pt x="90488" y="0"/>
                </a:lnTo>
                <a:close/>
              </a:path>
            </a:pathLst>
          </a:custGeom>
          <a:solidFill>
            <a:srgbClr val="FF0D0D">
              <a:alpha val="40000"/>
            </a:srgbClr>
          </a:solidFill>
          <a:ln>
            <a:solidFill>
              <a:srgbClr val="FF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rostokąt 35"/>
          <p:cNvSpPr/>
          <p:nvPr/>
        </p:nvSpPr>
        <p:spPr>
          <a:xfrm>
            <a:off x="1403648" y="1851670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OPARTGT0</a:t>
            </a:r>
            <a:r>
              <a:rPr lang="en-GB" sz="1200" dirty="0" smtClean="0">
                <a:solidFill>
                  <a:schemeClr val="tx1"/>
                </a:solidFill>
              </a:rPr>
              <a:t>74</a:t>
            </a:r>
            <a:r>
              <a:rPr lang="en-GB" sz="1200" b="1" dirty="0" smtClean="0">
                <a:solidFill>
                  <a:schemeClr val="tx1"/>
                </a:solidFill>
              </a:rPr>
              <a:t>A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55" name="Prostokąt 35"/>
          <p:cNvSpPr/>
          <p:nvPr/>
        </p:nvSpPr>
        <p:spPr>
          <a:xfrm>
            <a:off x="3491880" y="1707654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OPARTGT0</a:t>
            </a:r>
            <a:r>
              <a:rPr lang="en-GB" sz="1200" dirty="0" smtClean="0">
                <a:solidFill>
                  <a:schemeClr val="tx1"/>
                </a:solidFill>
              </a:rPr>
              <a:t>74</a:t>
            </a:r>
            <a:r>
              <a:rPr lang="en-GB" sz="1200" b="1" dirty="0" smtClean="0">
                <a:solidFill>
                  <a:schemeClr val="tx1"/>
                </a:solidFill>
              </a:rPr>
              <a:t>B</a:t>
            </a:r>
            <a:endParaRPr lang="pl-PL" sz="12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44" idx="2"/>
          </p:cNvCxnSpPr>
          <p:nvPr/>
        </p:nvCxnSpPr>
        <p:spPr>
          <a:xfrm>
            <a:off x="2046590" y="2065984"/>
            <a:ext cx="365170" cy="649782"/>
          </a:xfrm>
          <a:prstGeom prst="straightConnector1">
            <a:avLst/>
          </a:prstGeom>
          <a:ln w="15875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139952" y="1923678"/>
            <a:ext cx="360040" cy="792088"/>
          </a:xfrm>
          <a:prstGeom prst="straightConnector1">
            <a:avLst/>
          </a:prstGeom>
          <a:ln w="15875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5720</TotalTime>
  <Words>127</Words>
  <Application>Microsoft Office PowerPoint</Application>
  <PresentationFormat>Skjermfremvisning (16:9)</PresentationFormat>
  <Paragraphs>25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2" baseType="lpstr">
      <vt:lpstr>Kontortema</vt:lpstr>
      <vt:lpstr>OPARTGT074 80th Air Division Headquarter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OPARTGT074_80th__Air_Div_HQ</dc:title>
  <dc:creator>132nd Virtual Wing;VIS</dc:creator>
  <cp:lastModifiedBy>Neck</cp:lastModifiedBy>
  <cp:revision>403</cp:revision>
  <dcterms:created xsi:type="dcterms:W3CDTF">2019-03-12T22:01:00Z</dcterms:created>
  <dcterms:modified xsi:type="dcterms:W3CDTF">2021-02-01T20:55:17Z</dcterms:modified>
</cp:coreProperties>
</file>