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>
        <p:scale>
          <a:sx n="125" d="100"/>
          <a:sy n="125" d="100"/>
        </p:scale>
        <p:origin x="-1236" y="-4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01.02.2021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  <a:endParaRPr lang="nb-NO" sz="1000" b="0" dirty="0">
              <a:solidFill>
                <a:schemeClr val="tx1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 smtClean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 smtClean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 smtClean="0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Screen_201222_14164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11510"/>
            <a:ext cx="5724128" cy="4249857"/>
          </a:xfrm>
          <a:prstGeom prst="rect">
            <a:avLst/>
          </a:prstGeom>
        </p:spPr>
      </p:pic>
      <p:sp>
        <p:nvSpPr>
          <p:cNvPr id="3" name="Pil opp 2"/>
          <p:cNvSpPr/>
          <p:nvPr/>
        </p:nvSpPr>
        <p:spPr>
          <a:xfrm rot="2714090">
            <a:off x="5190675" y="859427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N</a:t>
            </a:r>
            <a:endParaRPr lang="nb-NO" dirty="0"/>
          </a:p>
        </p:txBody>
      </p:sp>
      <p:grpSp>
        <p:nvGrpSpPr>
          <p:cNvPr id="89" name="Group 88"/>
          <p:cNvGrpSpPr/>
          <p:nvPr/>
        </p:nvGrpSpPr>
        <p:grpSpPr>
          <a:xfrm>
            <a:off x="5715008" y="259110"/>
            <a:ext cx="3428992" cy="2143140"/>
            <a:chOff x="5715008" y="411510"/>
            <a:chExt cx="3428992" cy="2143140"/>
          </a:xfrm>
        </p:grpSpPr>
        <p:pic>
          <p:nvPicPr>
            <p:cNvPr id="1026" name="Picture 2" descr="C:\Users\HARDC\Saved Games\DCS.openbeta\ScreenShots\Screen_200824_212755.png"/>
            <p:cNvPicPr>
              <a:picLocks noChangeAspect="1" noChangeArrowheads="1"/>
            </p:cNvPicPr>
            <p:nvPr/>
          </p:nvPicPr>
          <p:blipFill>
            <a:blip r:embed="rId3" cstate="print"/>
            <a:srcRect l="18066" t="16894" r="16015" b="9862"/>
            <a:stretch>
              <a:fillRect/>
            </a:stretch>
          </p:blipFill>
          <p:spPr bwMode="auto">
            <a:xfrm>
              <a:off x="5715008" y="411510"/>
              <a:ext cx="3428992" cy="2143140"/>
            </a:xfrm>
            <a:prstGeom prst="rect">
              <a:avLst/>
            </a:prstGeom>
            <a:noFill/>
          </p:spPr>
        </p:pic>
        <p:sp>
          <p:nvSpPr>
            <p:cNvPr id="4" name="Stjerne med 4 tagger 3"/>
            <p:cNvSpPr/>
            <p:nvPr/>
          </p:nvSpPr>
          <p:spPr>
            <a:xfrm>
              <a:off x="7702252" y="1946538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" name="TekstSylinder 4"/>
            <p:cNvSpPr txBox="1"/>
            <p:nvPr/>
          </p:nvSpPr>
          <p:spPr>
            <a:xfrm>
              <a:off x="7740352" y="1851670"/>
              <a:ext cx="642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solidFill>
                    <a:srgbClr val="FF0000"/>
                  </a:solidFill>
                  <a:latin typeface="Arial Black" pitchFamily="34" charset="0"/>
                </a:rPr>
                <a:t>98</a:t>
              </a:r>
              <a:endParaRPr lang="en-US" sz="14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</p:grp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283718"/>
            <a:ext cx="3419872" cy="273630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 fontScale="85000" lnSpcReduction="20000"/>
          </a:bodyPr>
          <a:lstStyle/>
          <a:p>
            <a:r>
              <a:rPr lang="nb-NO" sz="1200" dirty="0" smtClean="0"/>
              <a:t>DESCRIPTION OF THE DESIRED POINTS OF IMPACT WITH WPN TYPE: </a:t>
            </a:r>
            <a:endParaRPr lang="pl-PL" sz="1200" dirty="0" smtClean="0"/>
          </a:p>
          <a:p>
            <a:pPr algn="ctr"/>
            <a:r>
              <a:rPr lang="en-US" sz="1100" dirty="0" smtClean="0"/>
              <a:t>OPARTGT098</a:t>
            </a:r>
            <a:r>
              <a:rPr lang="pl-PL" sz="1100" b="1" dirty="0" smtClean="0"/>
              <a:t>A </a:t>
            </a:r>
            <a:r>
              <a:rPr lang="pl-PL" sz="1200" dirty="0" smtClean="0"/>
              <a:t>– </a:t>
            </a:r>
            <a:r>
              <a:rPr lang="en-GB" sz="1200" dirty="0" smtClean="0"/>
              <a:t>Storage 1</a:t>
            </a:r>
            <a:endParaRPr lang="pl-PL" sz="1200" dirty="0" smtClean="0"/>
          </a:p>
          <a:p>
            <a:pPr algn="ctr"/>
            <a:r>
              <a:rPr lang="pl-PL" sz="1100" dirty="0" smtClean="0"/>
              <a:t>DPI 1 </a:t>
            </a:r>
            <a:r>
              <a:rPr lang="en-GB" sz="1100" dirty="0" smtClean="0"/>
              <a:t>N 33 41.383 E 036 43.524/2595</a:t>
            </a:r>
            <a:r>
              <a:rPr lang="pl-PL" sz="1100" dirty="0" smtClean="0"/>
              <a:t>ft/</a:t>
            </a:r>
            <a:r>
              <a:rPr lang="nb-NO" sz="1100" dirty="0" smtClean="0"/>
              <a:t>(500 Ibs bomb)</a:t>
            </a:r>
            <a:endParaRPr lang="pl-PL" sz="1100" dirty="0" smtClean="0"/>
          </a:p>
          <a:p>
            <a:pPr algn="ctr"/>
            <a:endParaRPr lang="pl-PL" sz="1100" dirty="0" smtClean="0"/>
          </a:p>
          <a:p>
            <a:pPr algn="ctr"/>
            <a:r>
              <a:rPr lang="en-US" sz="1100" dirty="0" smtClean="0"/>
              <a:t>OPARTGT0</a:t>
            </a:r>
            <a:r>
              <a:rPr lang="en-GB" sz="1100" dirty="0" smtClean="0"/>
              <a:t>98</a:t>
            </a:r>
            <a:r>
              <a:rPr lang="pl-PL" sz="1100" b="1" dirty="0" smtClean="0"/>
              <a:t>B </a:t>
            </a:r>
            <a:r>
              <a:rPr lang="pl-PL" sz="1100" dirty="0" smtClean="0"/>
              <a:t>– </a:t>
            </a:r>
            <a:r>
              <a:rPr lang="en-GB" sz="1100" dirty="0" smtClean="0"/>
              <a:t>Storage 2</a:t>
            </a:r>
            <a:endParaRPr lang="pl-PL" sz="1100" dirty="0" smtClean="0"/>
          </a:p>
          <a:p>
            <a:pPr algn="ctr"/>
            <a:r>
              <a:rPr lang="pl-PL" sz="1100" dirty="0" smtClean="0"/>
              <a:t>DPI </a:t>
            </a:r>
            <a:r>
              <a:rPr lang="en-GB" sz="1100" dirty="0" smtClean="0"/>
              <a:t>2</a:t>
            </a:r>
            <a:r>
              <a:rPr lang="pl-PL" sz="1100" dirty="0" smtClean="0"/>
              <a:t> </a:t>
            </a:r>
            <a:r>
              <a:rPr lang="en-GB" sz="1100" dirty="0" smtClean="0"/>
              <a:t>N33 41.392 E 036 43.218/2631ft</a:t>
            </a:r>
            <a:r>
              <a:rPr lang="pl-PL" sz="1100" dirty="0" smtClean="0"/>
              <a:t>/</a:t>
            </a:r>
            <a:r>
              <a:rPr lang="nb-NO" sz="1100" dirty="0" smtClean="0"/>
              <a:t>(500 Ibs bomb)</a:t>
            </a:r>
            <a:endParaRPr lang="pl-PL" sz="1100" dirty="0" smtClean="0"/>
          </a:p>
          <a:p>
            <a:pPr algn="ctr"/>
            <a:endParaRPr lang="pl-PL" sz="1100" dirty="0" smtClean="0"/>
          </a:p>
          <a:p>
            <a:pPr algn="ctr"/>
            <a:r>
              <a:rPr lang="en-US" sz="1100" dirty="0" smtClean="0"/>
              <a:t>OPARTGT0</a:t>
            </a:r>
            <a:r>
              <a:rPr lang="en-GB" sz="1100" dirty="0" smtClean="0"/>
              <a:t>98</a:t>
            </a:r>
            <a:r>
              <a:rPr lang="pl-PL" sz="1100" b="1" dirty="0" smtClean="0"/>
              <a:t>C </a:t>
            </a:r>
            <a:r>
              <a:rPr lang="pl-PL" sz="1100" dirty="0" smtClean="0"/>
              <a:t>– </a:t>
            </a:r>
            <a:r>
              <a:rPr lang="en-GB" sz="1100" dirty="0" smtClean="0"/>
              <a:t>Storage 3</a:t>
            </a:r>
            <a:endParaRPr lang="pl-PL" sz="1100" dirty="0" smtClean="0"/>
          </a:p>
          <a:p>
            <a:pPr algn="ctr"/>
            <a:r>
              <a:rPr lang="pl-PL" sz="1100" dirty="0" smtClean="0"/>
              <a:t>DPI </a:t>
            </a:r>
            <a:r>
              <a:rPr lang="en-GB" sz="1100" dirty="0" smtClean="0"/>
              <a:t>3</a:t>
            </a:r>
            <a:r>
              <a:rPr lang="pl-PL" sz="1100" dirty="0" smtClean="0"/>
              <a:t> </a:t>
            </a:r>
            <a:r>
              <a:rPr lang="en-GB" sz="1100" dirty="0" smtClean="0"/>
              <a:t>N 33 41.511 E 036 43.167/2549ft</a:t>
            </a:r>
            <a:r>
              <a:rPr lang="pl-PL" sz="1100" dirty="0" smtClean="0"/>
              <a:t>/</a:t>
            </a:r>
            <a:r>
              <a:rPr lang="nb-NO" sz="1100" dirty="0" smtClean="0"/>
              <a:t>(500 Ibs bomb)</a:t>
            </a:r>
          </a:p>
          <a:p>
            <a:pPr algn="ctr"/>
            <a:endParaRPr lang="nb-NO" sz="1100" dirty="0" smtClean="0"/>
          </a:p>
          <a:p>
            <a:pPr algn="ctr"/>
            <a:r>
              <a:rPr lang="en-US" sz="1100" dirty="0" smtClean="0"/>
              <a:t>OPARTGT0</a:t>
            </a:r>
            <a:r>
              <a:rPr lang="en-GB" sz="1100" dirty="0" smtClean="0"/>
              <a:t>98</a:t>
            </a:r>
            <a:r>
              <a:rPr lang="en-GB" sz="1100" b="1" dirty="0" smtClean="0"/>
              <a:t>D</a:t>
            </a:r>
            <a:r>
              <a:rPr lang="pl-PL" sz="1100" dirty="0" smtClean="0"/>
              <a:t>– </a:t>
            </a:r>
            <a:r>
              <a:rPr lang="en-GB" sz="1100" dirty="0" smtClean="0"/>
              <a:t>Storage 4</a:t>
            </a:r>
          </a:p>
          <a:p>
            <a:pPr algn="ctr"/>
            <a:r>
              <a:rPr lang="pl-PL" sz="1100" dirty="0" smtClean="0"/>
              <a:t>DPI </a:t>
            </a:r>
            <a:r>
              <a:rPr lang="en-GB" sz="1100" dirty="0" smtClean="0"/>
              <a:t>3</a:t>
            </a:r>
            <a:r>
              <a:rPr lang="pl-PL" sz="1100" dirty="0" smtClean="0"/>
              <a:t> </a:t>
            </a:r>
            <a:r>
              <a:rPr lang="en-GB" sz="1100" dirty="0" smtClean="0"/>
              <a:t>N 33 41.562 E 036 43.169/2546ft</a:t>
            </a:r>
            <a:r>
              <a:rPr lang="pl-PL" sz="1100" dirty="0" smtClean="0"/>
              <a:t>/</a:t>
            </a:r>
            <a:r>
              <a:rPr lang="nb-NO" sz="1100" dirty="0" smtClean="0"/>
              <a:t>(500 Ibs bomb)</a:t>
            </a:r>
          </a:p>
          <a:p>
            <a:pPr algn="ctr"/>
            <a:endParaRPr lang="pl-PL" sz="1100" dirty="0" smtClean="0"/>
          </a:p>
          <a:p>
            <a:pPr algn="ctr"/>
            <a:r>
              <a:rPr lang="en-US" sz="1100" dirty="0" smtClean="0"/>
              <a:t>OPARTGT0</a:t>
            </a:r>
            <a:r>
              <a:rPr lang="en-GB" sz="1100" dirty="0" smtClean="0"/>
              <a:t>98</a:t>
            </a:r>
            <a:r>
              <a:rPr lang="en-GB" sz="1100" b="1" dirty="0" smtClean="0"/>
              <a:t>E</a:t>
            </a:r>
            <a:r>
              <a:rPr lang="pl-PL" sz="1100" b="1" dirty="0" smtClean="0"/>
              <a:t> </a:t>
            </a:r>
            <a:r>
              <a:rPr lang="pl-PL" sz="1100" dirty="0" smtClean="0"/>
              <a:t>– </a:t>
            </a:r>
            <a:r>
              <a:rPr lang="en-GB" sz="1100" dirty="0" smtClean="0"/>
              <a:t>Storage 5</a:t>
            </a:r>
          </a:p>
          <a:p>
            <a:pPr algn="ctr"/>
            <a:r>
              <a:rPr lang="pl-PL" sz="1100" dirty="0" smtClean="0"/>
              <a:t>DPI </a:t>
            </a:r>
            <a:r>
              <a:rPr lang="en-GB" sz="1100" dirty="0" smtClean="0"/>
              <a:t>3</a:t>
            </a:r>
            <a:r>
              <a:rPr lang="pl-PL" sz="1100" dirty="0" smtClean="0"/>
              <a:t> </a:t>
            </a:r>
            <a:r>
              <a:rPr lang="en-GB" sz="1100" dirty="0" smtClean="0"/>
              <a:t>N 33 41.609 E 036 43.176/2598ft</a:t>
            </a:r>
            <a:r>
              <a:rPr lang="pl-PL" sz="1100" dirty="0" smtClean="0"/>
              <a:t>/</a:t>
            </a:r>
            <a:r>
              <a:rPr lang="nb-NO" sz="1100" dirty="0" smtClean="0"/>
              <a:t>(500 Ibs bomb)</a:t>
            </a:r>
          </a:p>
          <a:p>
            <a:pPr algn="ctr"/>
            <a:endParaRPr lang="pl-PL" sz="1100" dirty="0" smtClean="0"/>
          </a:p>
          <a:p>
            <a:pPr algn="ctr"/>
            <a:r>
              <a:rPr lang="en-US" sz="1100" dirty="0" smtClean="0"/>
              <a:t>OPARTGT0</a:t>
            </a:r>
            <a:r>
              <a:rPr lang="en-GB" sz="1100" dirty="0" smtClean="0"/>
              <a:t>98</a:t>
            </a:r>
            <a:r>
              <a:rPr lang="en-GB" sz="1100" b="1" dirty="0" smtClean="0"/>
              <a:t>F</a:t>
            </a:r>
            <a:r>
              <a:rPr lang="pl-PL" sz="1100" b="1" dirty="0" smtClean="0"/>
              <a:t> </a:t>
            </a:r>
            <a:r>
              <a:rPr lang="pl-PL" sz="1100" dirty="0" smtClean="0"/>
              <a:t>– </a:t>
            </a:r>
            <a:r>
              <a:rPr lang="en-GB" sz="1100" dirty="0" smtClean="0"/>
              <a:t>Storage 6</a:t>
            </a:r>
          </a:p>
          <a:p>
            <a:pPr algn="ctr"/>
            <a:r>
              <a:rPr lang="pl-PL" sz="1100" dirty="0" smtClean="0"/>
              <a:t>DPI </a:t>
            </a:r>
            <a:r>
              <a:rPr lang="en-GB" sz="1100" dirty="0" smtClean="0"/>
              <a:t>3</a:t>
            </a:r>
            <a:r>
              <a:rPr lang="pl-PL" sz="1100" dirty="0" smtClean="0"/>
              <a:t> </a:t>
            </a:r>
            <a:r>
              <a:rPr lang="en-GB" sz="1100" dirty="0" smtClean="0"/>
              <a:t>N 33 41.684 E 036 43.290/2602ft</a:t>
            </a:r>
            <a:r>
              <a:rPr lang="pl-PL" sz="1100" dirty="0" smtClean="0"/>
              <a:t>/</a:t>
            </a:r>
            <a:r>
              <a:rPr lang="nb-NO" sz="1100" dirty="0" smtClean="0"/>
              <a:t>(500 Ibs bomb)</a:t>
            </a:r>
          </a:p>
          <a:p>
            <a:pPr algn="ctr"/>
            <a:endParaRPr lang="pl-PL" sz="1100" dirty="0" smtClean="0"/>
          </a:p>
          <a:p>
            <a:pPr algn="ctr"/>
            <a:r>
              <a:rPr lang="en-US" sz="1100" dirty="0" smtClean="0"/>
              <a:t>OPARTGT0</a:t>
            </a:r>
            <a:r>
              <a:rPr lang="en-GB" sz="1100" dirty="0" smtClean="0"/>
              <a:t>98</a:t>
            </a:r>
            <a:r>
              <a:rPr lang="en-GB" sz="1100" b="1" dirty="0" smtClean="0"/>
              <a:t>G</a:t>
            </a:r>
            <a:r>
              <a:rPr lang="pl-PL" sz="1100" b="1" dirty="0" smtClean="0"/>
              <a:t> </a:t>
            </a:r>
            <a:r>
              <a:rPr lang="pl-PL" sz="1100" dirty="0" smtClean="0"/>
              <a:t>– </a:t>
            </a:r>
            <a:r>
              <a:rPr lang="en-GB" sz="1100" dirty="0" smtClean="0"/>
              <a:t>Storage 7</a:t>
            </a:r>
          </a:p>
          <a:p>
            <a:pPr algn="ctr"/>
            <a:r>
              <a:rPr lang="pl-PL" sz="1100" dirty="0" smtClean="0"/>
              <a:t>DPI </a:t>
            </a:r>
            <a:r>
              <a:rPr lang="en-GB" sz="1100" dirty="0" smtClean="0"/>
              <a:t>3</a:t>
            </a:r>
            <a:r>
              <a:rPr lang="pl-PL" sz="1100" dirty="0" smtClean="0"/>
              <a:t> </a:t>
            </a:r>
            <a:r>
              <a:rPr lang="en-GB" sz="1100" dirty="0" smtClean="0"/>
              <a:t>N 33 41.634 E036 43.436/2628ft</a:t>
            </a:r>
            <a:r>
              <a:rPr lang="pl-PL" sz="1100" dirty="0" smtClean="0"/>
              <a:t>/</a:t>
            </a:r>
            <a:r>
              <a:rPr lang="nb-NO" sz="1100" dirty="0" smtClean="0"/>
              <a:t>(500 Ibs bomb)</a:t>
            </a:r>
          </a:p>
          <a:p>
            <a:pPr algn="ctr"/>
            <a:endParaRPr lang="en-GB" sz="1100" dirty="0" smtClean="0"/>
          </a:p>
          <a:p>
            <a:pPr algn="ctr"/>
            <a:endParaRPr lang="en-GB" sz="1100" dirty="0" smtClean="0"/>
          </a:p>
          <a:p>
            <a:pPr algn="ctr"/>
            <a:endParaRPr lang="pl-PL" sz="1100" dirty="0" smtClean="0"/>
          </a:p>
          <a:p>
            <a:endParaRPr lang="nb-NO" sz="1100" dirty="0" smtClean="0"/>
          </a:p>
          <a:p>
            <a:endParaRPr lang="nb-NO" sz="1100" dirty="0" smtClean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 fontScale="92500" lnSpcReduction="20000"/>
          </a:bodyPr>
          <a:lstStyle/>
          <a:p>
            <a:pPr algn="ctr"/>
            <a:r>
              <a:rPr lang="en-US" sz="1200" dirty="0" smtClean="0"/>
              <a:t>OPARTGT0</a:t>
            </a:r>
            <a:r>
              <a:rPr lang="en-GB" sz="1200" dirty="0" smtClean="0"/>
              <a:t>98</a:t>
            </a:r>
            <a:r>
              <a:rPr lang="en-GB" sz="1200" b="1" dirty="0" smtClean="0"/>
              <a:t>A-G</a:t>
            </a:r>
            <a:r>
              <a:rPr lang="pl-PL" sz="1200" b="1" dirty="0" smtClean="0"/>
              <a:t> </a:t>
            </a:r>
            <a:r>
              <a:rPr lang="pl-PL" sz="1200" dirty="0" smtClean="0"/>
              <a:t>– </a:t>
            </a:r>
            <a:r>
              <a:rPr lang="en-GB" sz="1200" dirty="0" smtClean="0"/>
              <a:t>S</a:t>
            </a:r>
            <a:r>
              <a:rPr lang="pl-PL" sz="1200" dirty="0" smtClean="0"/>
              <a:t>ingle hall, walls made of slabs, poured roof supported by metal frame and reinforced concrete pillars. Requires delayed fuzing.</a:t>
            </a:r>
          </a:p>
        </p:txBody>
      </p:sp>
      <p:grpSp>
        <p:nvGrpSpPr>
          <p:cNvPr id="45" name="Gruppe 7"/>
          <p:cNvGrpSpPr/>
          <p:nvPr/>
        </p:nvGrpSpPr>
        <p:grpSpPr>
          <a:xfrm>
            <a:off x="2555776" y="4155926"/>
            <a:ext cx="494164" cy="323282"/>
            <a:chOff x="7020842" y="2715766"/>
            <a:chExt cx="494164" cy="323282"/>
          </a:xfrm>
        </p:grpSpPr>
        <p:sp>
          <p:nvSpPr>
            <p:cNvPr id="46" name="TekstSylinder 5"/>
            <p:cNvSpPr txBox="1"/>
            <p:nvPr/>
          </p:nvSpPr>
          <p:spPr>
            <a:xfrm>
              <a:off x="7020842" y="2792827"/>
              <a:ext cx="4941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47" name="Stjerne med 4 tagger 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8" name="Gruppe 8"/>
          <p:cNvGrpSpPr/>
          <p:nvPr/>
        </p:nvGrpSpPr>
        <p:grpSpPr>
          <a:xfrm>
            <a:off x="611560" y="1995686"/>
            <a:ext cx="447818" cy="400110"/>
            <a:chOff x="7092280" y="2585044"/>
            <a:chExt cx="447818" cy="400110"/>
          </a:xfrm>
        </p:grpSpPr>
        <p:sp>
          <p:nvSpPr>
            <p:cNvPr id="49" name="TekstSylinder 9"/>
            <p:cNvSpPr txBox="1"/>
            <p:nvPr/>
          </p:nvSpPr>
          <p:spPr>
            <a:xfrm>
              <a:off x="7117373" y="2585044"/>
              <a:ext cx="4227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 smtClean="0">
                  <a:solidFill>
                    <a:srgbClr val="FF0000"/>
                  </a:solidFill>
                  <a:latin typeface="Arial Black" pitchFamily="34" charset="0"/>
                </a:rPr>
                <a:t>2</a:t>
              </a:r>
            </a:p>
            <a:p>
              <a:pPr algn="ctr"/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50" name="Stjerne med 4 tagger 10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1" name="Gruppe 11"/>
          <p:cNvGrpSpPr/>
          <p:nvPr/>
        </p:nvGrpSpPr>
        <p:grpSpPr>
          <a:xfrm>
            <a:off x="4355976" y="1923678"/>
            <a:ext cx="571503" cy="261713"/>
            <a:chOff x="7026970" y="2604637"/>
            <a:chExt cx="571503" cy="261713"/>
          </a:xfrm>
        </p:grpSpPr>
        <p:sp>
          <p:nvSpPr>
            <p:cNvPr id="52" name="TekstSylinder 12"/>
            <p:cNvSpPr txBox="1"/>
            <p:nvPr/>
          </p:nvSpPr>
          <p:spPr>
            <a:xfrm>
              <a:off x="7026970" y="2604637"/>
              <a:ext cx="571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 smtClean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53" name="Stjerne med 4 tagger 1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36" name="Gruppe 11"/>
          <p:cNvGrpSpPr/>
          <p:nvPr/>
        </p:nvGrpSpPr>
        <p:grpSpPr>
          <a:xfrm>
            <a:off x="3734195" y="1327854"/>
            <a:ext cx="571503" cy="261713"/>
            <a:chOff x="7026970" y="2604637"/>
            <a:chExt cx="571503" cy="261713"/>
          </a:xfrm>
        </p:grpSpPr>
        <p:sp>
          <p:nvSpPr>
            <p:cNvPr id="37" name="TekstSylinder 12"/>
            <p:cNvSpPr txBox="1"/>
            <p:nvPr/>
          </p:nvSpPr>
          <p:spPr>
            <a:xfrm>
              <a:off x="7026970" y="2604637"/>
              <a:ext cx="571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 smtClean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38" name="Stjerne med 4 tagger 1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39" name="Gruppe 11"/>
          <p:cNvGrpSpPr/>
          <p:nvPr/>
        </p:nvGrpSpPr>
        <p:grpSpPr>
          <a:xfrm>
            <a:off x="2542547" y="1255846"/>
            <a:ext cx="571503" cy="261713"/>
            <a:chOff x="7026970" y="2604637"/>
            <a:chExt cx="571503" cy="261713"/>
          </a:xfrm>
        </p:grpSpPr>
        <p:sp>
          <p:nvSpPr>
            <p:cNvPr id="40" name="TekstSylinder 12"/>
            <p:cNvSpPr txBox="1"/>
            <p:nvPr/>
          </p:nvSpPr>
          <p:spPr>
            <a:xfrm>
              <a:off x="7026970" y="2604637"/>
              <a:ext cx="571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 smtClean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41" name="Stjerne med 4 tagger 1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2" name="Gruppe 11"/>
          <p:cNvGrpSpPr/>
          <p:nvPr/>
        </p:nvGrpSpPr>
        <p:grpSpPr>
          <a:xfrm>
            <a:off x="2051720" y="1439048"/>
            <a:ext cx="571503" cy="261713"/>
            <a:chOff x="7026970" y="2604637"/>
            <a:chExt cx="571503" cy="261713"/>
          </a:xfrm>
        </p:grpSpPr>
        <p:sp>
          <p:nvSpPr>
            <p:cNvPr id="44" name="TekstSylinder 12"/>
            <p:cNvSpPr txBox="1"/>
            <p:nvPr/>
          </p:nvSpPr>
          <p:spPr>
            <a:xfrm>
              <a:off x="7026970" y="2604637"/>
              <a:ext cx="571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 smtClean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54" name="Stjerne med 4 tagger 1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5" name="Gruppe 11"/>
          <p:cNvGrpSpPr/>
          <p:nvPr/>
        </p:nvGrpSpPr>
        <p:grpSpPr>
          <a:xfrm>
            <a:off x="1691513" y="1537347"/>
            <a:ext cx="571503" cy="261713"/>
            <a:chOff x="7026970" y="2604637"/>
            <a:chExt cx="571503" cy="261713"/>
          </a:xfrm>
        </p:grpSpPr>
        <p:sp>
          <p:nvSpPr>
            <p:cNvPr id="56" name="TekstSylinder 12"/>
            <p:cNvSpPr txBox="1"/>
            <p:nvPr/>
          </p:nvSpPr>
          <p:spPr>
            <a:xfrm>
              <a:off x="7026970" y="2604637"/>
              <a:ext cx="571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 smtClean="0">
                  <a:solidFill>
                    <a:srgbClr val="FF0000"/>
                  </a:solidFill>
                  <a:latin typeface="Arial Black" pitchFamily="34" charset="0"/>
                </a:rPr>
                <a:t>3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57" name="Stjerne med 4 tagger 1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58" name="Freeform 57"/>
          <p:cNvSpPr/>
          <p:nvPr/>
        </p:nvSpPr>
        <p:spPr>
          <a:xfrm>
            <a:off x="2174966" y="4082143"/>
            <a:ext cx="568234" cy="496388"/>
          </a:xfrm>
          <a:custGeom>
            <a:avLst/>
            <a:gdLst>
              <a:gd name="connsiteX0" fmla="*/ 0 w 568234"/>
              <a:gd name="connsiteY0" fmla="*/ 111034 h 496388"/>
              <a:gd name="connsiteX1" fmla="*/ 339634 w 568234"/>
              <a:gd name="connsiteY1" fmla="*/ 0 h 496388"/>
              <a:gd name="connsiteX2" fmla="*/ 568234 w 568234"/>
              <a:gd name="connsiteY2" fmla="*/ 385354 h 496388"/>
              <a:gd name="connsiteX3" fmla="*/ 182880 w 568234"/>
              <a:gd name="connsiteY3" fmla="*/ 496388 h 496388"/>
              <a:gd name="connsiteX4" fmla="*/ 0 w 568234"/>
              <a:gd name="connsiteY4" fmla="*/ 111034 h 49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234" h="496388">
                <a:moveTo>
                  <a:pt x="0" y="111034"/>
                </a:moveTo>
                <a:lnTo>
                  <a:pt x="339634" y="0"/>
                </a:lnTo>
                <a:lnTo>
                  <a:pt x="568234" y="385354"/>
                </a:lnTo>
                <a:lnTo>
                  <a:pt x="182880" y="496388"/>
                </a:lnTo>
                <a:lnTo>
                  <a:pt x="0" y="111034"/>
                </a:lnTo>
                <a:close/>
              </a:path>
            </a:pathLst>
          </a:custGeom>
          <a:solidFill>
            <a:srgbClr val="FF0D0D">
              <a:alpha val="32000"/>
            </a:srgbClr>
          </a:solidFill>
          <a:ln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546083" y="2309842"/>
            <a:ext cx="360040" cy="216024"/>
          </a:xfrm>
          <a:custGeom>
            <a:avLst/>
            <a:gdLst>
              <a:gd name="connsiteX0" fmla="*/ 0 w 568234"/>
              <a:gd name="connsiteY0" fmla="*/ 111034 h 496388"/>
              <a:gd name="connsiteX1" fmla="*/ 339634 w 568234"/>
              <a:gd name="connsiteY1" fmla="*/ 0 h 496388"/>
              <a:gd name="connsiteX2" fmla="*/ 568234 w 568234"/>
              <a:gd name="connsiteY2" fmla="*/ 385354 h 496388"/>
              <a:gd name="connsiteX3" fmla="*/ 182880 w 568234"/>
              <a:gd name="connsiteY3" fmla="*/ 496388 h 496388"/>
              <a:gd name="connsiteX4" fmla="*/ 0 w 568234"/>
              <a:gd name="connsiteY4" fmla="*/ 111034 h 49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234" h="496388">
                <a:moveTo>
                  <a:pt x="0" y="111034"/>
                </a:moveTo>
                <a:lnTo>
                  <a:pt x="339634" y="0"/>
                </a:lnTo>
                <a:lnTo>
                  <a:pt x="568234" y="385354"/>
                </a:lnTo>
                <a:lnTo>
                  <a:pt x="182880" y="496388"/>
                </a:lnTo>
                <a:lnTo>
                  <a:pt x="0" y="111034"/>
                </a:lnTo>
                <a:close/>
              </a:path>
            </a:pathLst>
          </a:custGeom>
          <a:solidFill>
            <a:srgbClr val="FF0D0D">
              <a:alpha val="32000"/>
            </a:srgbClr>
          </a:solidFill>
          <a:ln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4316790" y="2185586"/>
            <a:ext cx="288032" cy="288032"/>
          </a:xfrm>
          <a:custGeom>
            <a:avLst/>
            <a:gdLst>
              <a:gd name="connsiteX0" fmla="*/ 0 w 568234"/>
              <a:gd name="connsiteY0" fmla="*/ 111034 h 496388"/>
              <a:gd name="connsiteX1" fmla="*/ 339634 w 568234"/>
              <a:gd name="connsiteY1" fmla="*/ 0 h 496388"/>
              <a:gd name="connsiteX2" fmla="*/ 568234 w 568234"/>
              <a:gd name="connsiteY2" fmla="*/ 385354 h 496388"/>
              <a:gd name="connsiteX3" fmla="*/ 182880 w 568234"/>
              <a:gd name="connsiteY3" fmla="*/ 496388 h 496388"/>
              <a:gd name="connsiteX4" fmla="*/ 0 w 568234"/>
              <a:gd name="connsiteY4" fmla="*/ 111034 h 49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234" h="496388">
                <a:moveTo>
                  <a:pt x="0" y="111034"/>
                </a:moveTo>
                <a:lnTo>
                  <a:pt x="339634" y="0"/>
                </a:lnTo>
                <a:lnTo>
                  <a:pt x="568234" y="385354"/>
                </a:lnTo>
                <a:lnTo>
                  <a:pt x="182880" y="496388"/>
                </a:lnTo>
                <a:lnTo>
                  <a:pt x="0" y="111034"/>
                </a:lnTo>
                <a:close/>
              </a:path>
            </a:pathLst>
          </a:custGeom>
          <a:solidFill>
            <a:srgbClr val="FF0D0D">
              <a:alpha val="32000"/>
            </a:srgbClr>
          </a:solidFill>
          <a:ln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 rot="17631930">
            <a:off x="1661006" y="1788185"/>
            <a:ext cx="277371" cy="270988"/>
          </a:xfrm>
          <a:custGeom>
            <a:avLst/>
            <a:gdLst>
              <a:gd name="connsiteX0" fmla="*/ 0 w 568234"/>
              <a:gd name="connsiteY0" fmla="*/ 111034 h 496388"/>
              <a:gd name="connsiteX1" fmla="*/ 339634 w 568234"/>
              <a:gd name="connsiteY1" fmla="*/ 0 h 496388"/>
              <a:gd name="connsiteX2" fmla="*/ 568234 w 568234"/>
              <a:gd name="connsiteY2" fmla="*/ 385354 h 496388"/>
              <a:gd name="connsiteX3" fmla="*/ 182880 w 568234"/>
              <a:gd name="connsiteY3" fmla="*/ 496388 h 496388"/>
              <a:gd name="connsiteX4" fmla="*/ 0 w 568234"/>
              <a:gd name="connsiteY4" fmla="*/ 111034 h 49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234" h="496388">
                <a:moveTo>
                  <a:pt x="0" y="111034"/>
                </a:moveTo>
                <a:lnTo>
                  <a:pt x="339634" y="0"/>
                </a:lnTo>
                <a:lnTo>
                  <a:pt x="568234" y="385354"/>
                </a:lnTo>
                <a:lnTo>
                  <a:pt x="182880" y="496388"/>
                </a:lnTo>
                <a:lnTo>
                  <a:pt x="0" y="111034"/>
                </a:lnTo>
                <a:close/>
              </a:path>
            </a:pathLst>
          </a:custGeom>
          <a:solidFill>
            <a:srgbClr val="FF0D0D">
              <a:alpha val="32000"/>
            </a:srgbClr>
          </a:solidFill>
          <a:ln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 rot="6855103">
            <a:off x="3702496" y="1572899"/>
            <a:ext cx="321767" cy="310702"/>
          </a:xfrm>
          <a:custGeom>
            <a:avLst/>
            <a:gdLst>
              <a:gd name="connsiteX0" fmla="*/ 0 w 568234"/>
              <a:gd name="connsiteY0" fmla="*/ 111034 h 496388"/>
              <a:gd name="connsiteX1" fmla="*/ 339634 w 568234"/>
              <a:gd name="connsiteY1" fmla="*/ 0 h 496388"/>
              <a:gd name="connsiteX2" fmla="*/ 568234 w 568234"/>
              <a:gd name="connsiteY2" fmla="*/ 385354 h 496388"/>
              <a:gd name="connsiteX3" fmla="*/ 182880 w 568234"/>
              <a:gd name="connsiteY3" fmla="*/ 496388 h 496388"/>
              <a:gd name="connsiteX4" fmla="*/ 0 w 568234"/>
              <a:gd name="connsiteY4" fmla="*/ 111034 h 49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234" h="496388">
                <a:moveTo>
                  <a:pt x="0" y="111034"/>
                </a:moveTo>
                <a:lnTo>
                  <a:pt x="339634" y="0"/>
                </a:lnTo>
                <a:lnTo>
                  <a:pt x="568234" y="385354"/>
                </a:lnTo>
                <a:lnTo>
                  <a:pt x="182880" y="496388"/>
                </a:lnTo>
                <a:lnTo>
                  <a:pt x="0" y="111034"/>
                </a:lnTo>
                <a:close/>
              </a:path>
            </a:pathLst>
          </a:custGeom>
          <a:solidFill>
            <a:srgbClr val="FF0D0D">
              <a:alpha val="32000"/>
            </a:srgbClr>
          </a:solidFill>
          <a:ln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 rot="21248215">
            <a:off x="2504600" y="1518774"/>
            <a:ext cx="365976" cy="238279"/>
          </a:xfrm>
          <a:custGeom>
            <a:avLst/>
            <a:gdLst>
              <a:gd name="connsiteX0" fmla="*/ 0 w 568234"/>
              <a:gd name="connsiteY0" fmla="*/ 111034 h 496388"/>
              <a:gd name="connsiteX1" fmla="*/ 339634 w 568234"/>
              <a:gd name="connsiteY1" fmla="*/ 0 h 496388"/>
              <a:gd name="connsiteX2" fmla="*/ 568234 w 568234"/>
              <a:gd name="connsiteY2" fmla="*/ 385354 h 496388"/>
              <a:gd name="connsiteX3" fmla="*/ 182880 w 568234"/>
              <a:gd name="connsiteY3" fmla="*/ 496388 h 496388"/>
              <a:gd name="connsiteX4" fmla="*/ 0 w 568234"/>
              <a:gd name="connsiteY4" fmla="*/ 111034 h 49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234" h="496388">
                <a:moveTo>
                  <a:pt x="0" y="111034"/>
                </a:moveTo>
                <a:lnTo>
                  <a:pt x="339634" y="0"/>
                </a:lnTo>
                <a:lnTo>
                  <a:pt x="568234" y="385354"/>
                </a:lnTo>
                <a:lnTo>
                  <a:pt x="182880" y="496388"/>
                </a:lnTo>
                <a:lnTo>
                  <a:pt x="0" y="111034"/>
                </a:lnTo>
                <a:close/>
              </a:path>
            </a:pathLst>
          </a:custGeom>
          <a:solidFill>
            <a:srgbClr val="FF0D0D">
              <a:alpha val="32000"/>
            </a:srgbClr>
          </a:solidFill>
          <a:ln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 rot="20496590">
            <a:off x="2077737" y="1695908"/>
            <a:ext cx="406734" cy="254769"/>
          </a:xfrm>
          <a:custGeom>
            <a:avLst/>
            <a:gdLst>
              <a:gd name="connsiteX0" fmla="*/ 0 w 568234"/>
              <a:gd name="connsiteY0" fmla="*/ 111034 h 496388"/>
              <a:gd name="connsiteX1" fmla="*/ 339634 w 568234"/>
              <a:gd name="connsiteY1" fmla="*/ 0 h 496388"/>
              <a:gd name="connsiteX2" fmla="*/ 568234 w 568234"/>
              <a:gd name="connsiteY2" fmla="*/ 385354 h 496388"/>
              <a:gd name="connsiteX3" fmla="*/ 182880 w 568234"/>
              <a:gd name="connsiteY3" fmla="*/ 496388 h 496388"/>
              <a:gd name="connsiteX4" fmla="*/ 0 w 568234"/>
              <a:gd name="connsiteY4" fmla="*/ 111034 h 49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234" h="496388">
                <a:moveTo>
                  <a:pt x="0" y="111034"/>
                </a:moveTo>
                <a:lnTo>
                  <a:pt x="339634" y="0"/>
                </a:lnTo>
                <a:lnTo>
                  <a:pt x="568234" y="385354"/>
                </a:lnTo>
                <a:lnTo>
                  <a:pt x="182880" y="496388"/>
                </a:lnTo>
                <a:lnTo>
                  <a:pt x="0" y="111034"/>
                </a:lnTo>
                <a:close/>
              </a:path>
            </a:pathLst>
          </a:custGeom>
          <a:solidFill>
            <a:srgbClr val="FF0D0D">
              <a:alpha val="32000"/>
            </a:srgbClr>
          </a:solidFill>
          <a:ln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rostokąt 33"/>
          <p:cNvSpPr/>
          <p:nvPr/>
        </p:nvSpPr>
        <p:spPr>
          <a:xfrm>
            <a:off x="3203848" y="4155926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OPARTGT0</a:t>
            </a:r>
            <a:r>
              <a:rPr lang="en-GB" sz="1200" dirty="0" smtClean="0">
                <a:solidFill>
                  <a:schemeClr val="tx1"/>
                </a:solidFill>
              </a:rPr>
              <a:t>98</a:t>
            </a:r>
            <a:r>
              <a:rPr lang="en-GB" sz="1200" b="1" dirty="0" smtClean="0">
                <a:solidFill>
                  <a:schemeClr val="tx1"/>
                </a:solidFill>
              </a:rPr>
              <a:t>A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67" name="Prostokąt 33"/>
          <p:cNvSpPr/>
          <p:nvPr/>
        </p:nvSpPr>
        <p:spPr>
          <a:xfrm>
            <a:off x="179512" y="2787774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OPARTGT0</a:t>
            </a:r>
            <a:r>
              <a:rPr lang="en-GB" sz="1200" dirty="0" smtClean="0">
                <a:solidFill>
                  <a:schemeClr val="tx1"/>
                </a:solidFill>
              </a:rPr>
              <a:t>98</a:t>
            </a:r>
            <a:r>
              <a:rPr lang="en-GB" sz="1200" b="1" dirty="0" smtClean="0">
                <a:solidFill>
                  <a:schemeClr val="tx1"/>
                </a:solidFill>
              </a:rPr>
              <a:t>B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68" name="Prostokąt 33"/>
          <p:cNvSpPr/>
          <p:nvPr/>
        </p:nvSpPr>
        <p:spPr>
          <a:xfrm>
            <a:off x="1115616" y="843558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OPARTGT0</a:t>
            </a:r>
            <a:r>
              <a:rPr lang="en-GB" sz="1200" dirty="0" smtClean="0">
                <a:solidFill>
                  <a:schemeClr val="tx1"/>
                </a:solidFill>
              </a:rPr>
              <a:t>98</a:t>
            </a:r>
            <a:r>
              <a:rPr lang="en-GB" sz="1200" b="1" dirty="0" smtClean="0">
                <a:solidFill>
                  <a:schemeClr val="tx1"/>
                </a:solidFill>
              </a:rPr>
              <a:t>C-E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69" name="Prostokąt 33"/>
          <p:cNvSpPr/>
          <p:nvPr/>
        </p:nvSpPr>
        <p:spPr>
          <a:xfrm>
            <a:off x="3635896" y="987574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OPARTGT0</a:t>
            </a:r>
            <a:r>
              <a:rPr lang="en-GB" sz="1200" dirty="0" smtClean="0">
                <a:solidFill>
                  <a:schemeClr val="tx1"/>
                </a:solidFill>
              </a:rPr>
              <a:t>98</a:t>
            </a:r>
            <a:r>
              <a:rPr lang="en-GB" sz="1200" b="1" dirty="0" smtClean="0">
                <a:solidFill>
                  <a:schemeClr val="tx1"/>
                </a:solidFill>
              </a:rPr>
              <a:t>F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70" name="Prostokąt 33"/>
          <p:cNvSpPr/>
          <p:nvPr/>
        </p:nvSpPr>
        <p:spPr>
          <a:xfrm>
            <a:off x="4283968" y="2715766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OPARTGT0</a:t>
            </a:r>
            <a:r>
              <a:rPr lang="en-GB" sz="1200" dirty="0" smtClean="0">
                <a:solidFill>
                  <a:schemeClr val="tx1"/>
                </a:solidFill>
              </a:rPr>
              <a:t>98</a:t>
            </a:r>
            <a:r>
              <a:rPr lang="en-GB" sz="1200" b="1" dirty="0" smtClean="0">
                <a:solidFill>
                  <a:schemeClr val="tx1"/>
                </a:solidFill>
              </a:rPr>
              <a:t>G</a:t>
            </a:r>
            <a:endParaRPr lang="pl-PL" sz="120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>
            <a:stCxn id="68" idx="2"/>
          </p:cNvCxnSpPr>
          <p:nvPr/>
        </p:nvCxnSpPr>
        <p:spPr>
          <a:xfrm>
            <a:off x="1758558" y="1057872"/>
            <a:ext cx="5130" cy="505766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8" idx="2"/>
          </p:cNvCxnSpPr>
          <p:nvPr/>
        </p:nvCxnSpPr>
        <p:spPr>
          <a:xfrm>
            <a:off x="1758558" y="1057872"/>
            <a:ext cx="370300" cy="507476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8" idx="2"/>
          </p:cNvCxnSpPr>
          <p:nvPr/>
        </p:nvCxnSpPr>
        <p:spPr>
          <a:xfrm>
            <a:off x="1758558" y="1057872"/>
            <a:ext cx="802348" cy="435468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7" idx="0"/>
          </p:cNvCxnSpPr>
          <p:nvPr/>
        </p:nvCxnSpPr>
        <p:spPr>
          <a:xfrm flipV="1">
            <a:off x="822454" y="2571750"/>
            <a:ext cx="5130" cy="216024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5" idx="1"/>
          </p:cNvCxnSpPr>
          <p:nvPr/>
        </p:nvCxnSpPr>
        <p:spPr>
          <a:xfrm flipH="1" flipV="1">
            <a:off x="2771800" y="4227934"/>
            <a:ext cx="432048" cy="35149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4644008" y="2499742"/>
            <a:ext cx="288032" cy="216024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37" idx="2"/>
          </p:cNvCxnSpPr>
          <p:nvPr/>
        </p:nvCxnSpPr>
        <p:spPr>
          <a:xfrm flipH="1">
            <a:off x="4019947" y="1203598"/>
            <a:ext cx="264021" cy="370477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OPARTGT098 Ammunition storage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5705</TotalTime>
  <Words>199</Words>
  <Application>Microsoft Office PowerPoint</Application>
  <PresentationFormat>Skjermfremvisning (16:9)</PresentationFormat>
  <Paragraphs>45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Kontortema</vt:lpstr>
      <vt:lpstr>OPARTGT098 Ammunition storage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OPARTGT098_Ammo_Storage</dc:title>
  <dc:creator>132nd Virtual Wing;VIS</dc:creator>
  <cp:lastModifiedBy>Neck</cp:lastModifiedBy>
  <cp:revision>403</cp:revision>
  <dcterms:created xsi:type="dcterms:W3CDTF">2019-03-12T22:01:00Z</dcterms:created>
  <dcterms:modified xsi:type="dcterms:W3CDTF">2021-02-01T20:51:00Z</dcterms:modified>
</cp:coreProperties>
</file>