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37" r:id="rId4"/>
    <p:sldId id="314" r:id="rId5"/>
    <p:sldId id="339" r:id="rId6"/>
    <p:sldId id="356" r:id="rId7"/>
    <p:sldId id="340" r:id="rId8"/>
    <p:sldId id="353" r:id="rId9"/>
    <p:sldId id="338" r:id="rId10"/>
    <p:sldId id="354" r:id="rId11"/>
    <p:sldId id="341" r:id="rId12"/>
    <p:sldId id="342" r:id="rId13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6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 Intelligence Directorate</a:t>
            </a:r>
            <a:endParaRPr lang="en-US" sz="1000" b="0" noProof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Omnia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Vincit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Sapientia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050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456" y="9728"/>
            <a:ext cx="504730" cy="4578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Generic Air Force structure</a:t>
            </a:r>
          </a:p>
          <a:p>
            <a:pPr algn="ctr"/>
            <a:endParaRPr lang="en-US" sz="2800" b="1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INTREP VID-B-002</a:t>
            </a:r>
          </a:p>
          <a:p>
            <a:pPr algn="ctr"/>
            <a:endParaRPr lang="en-US" sz="2800" b="1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kstSylinder 8"/>
          <p:cNvSpPr txBox="1"/>
          <p:nvPr/>
        </p:nvSpPr>
        <p:spPr>
          <a:xfrm>
            <a:off x="268367" y="7140379"/>
            <a:ext cx="4572014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NOTE:  </a:t>
            </a:r>
            <a:r>
              <a:rPr lang="en-US" sz="1200" smtClean="0"/>
              <a:t>Virtual Intelligence Service (VIS) is a fictive intelligence organization created to increase immersion in missions and campaigns hosted and organized by the 132nd Virtual Wing, using DCS (Digital Combat Simulator).</a:t>
            </a:r>
            <a:endParaRPr lang="en-US" sz="1200"/>
          </a:p>
        </p:txBody>
      </p:sp>
      <p:sp>
        <p:nvSpPr>
          <p:cNvPr id="10" name="TekstSylinder 9"/>
          <p:cNvSpPr txBox="1"/>
          <p:nvPr/>
        </p:nvSpPr>
        <p:spPr>
          <a:xfrm>
            <a:off x="0" y="8424049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Published: 2021-11-17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0" y="8100392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Version: 2.0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0" y="2935528"/>
            <a:ext cx="51435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35261F"/>
                </a:solidFill>
                <a:latin typeface="Constantia" pitchFamily="18" charset="0"/>
              </a:rPr>
              <a:t>VIRTUAL INTELLIGENCE DIRECTORATE</a:t>
            </a:r>
          </a:p>
          <a:p>
            <a:pPr algn="ctr"/>
            <a:r>
              <a:rPr lang="en-US" sz="700" b="1" smtClean="0">
                <a:solidFill>
                  <a:schemeClr val="bg1">
                    <a:lumMod val="85000"/>
                  </a:schemeClr>
                </a:solidFill>
                <a:latin typeface="Constantia" pitchFamily="18" charset="0"/>
              </a:rPr>
              <a:t>x</a:t>
            </a:r>
          </a:p>
          <a:p>
            <a:pPr algn="ctr"/>
            <a:r>
              <a:rPr lang="en-US" i="1" smtClean="0">
                <a:solidFill>
                  <a:srgbClr val="35261F"/>
                </a:solidFill>
                <a:latin typeface="Constantia" pitchFamily="18" charset="0"/>
              </a:rPr>
              <a:t>OMNIA VINCIT SAPIENTIA</a:t>
            </a:r>
            <a:endParaRPr lang="en-US" i="1">
              <a:solidFill>
                <a:srgbClr val="35261F"/>
              </a:solidFill>
              <a:latin typeface="Constantia" pitchFamily="18" charset="0"/>
            </a:endParaRPr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618" y="539551"/>
            <a:ext cx="2641276" cy="2395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Highest echelon in a sector or country. Led by a 3-star general. Will normally have 3 Divisions.</a:t>
            </a:r>
            <a:endParaRPr lang="en-US" sz="120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Air Division may have several regiments of various types. Led by a 2-star general.</a:t>
            </a:r>
            <a:endParaRPr lang="en-US" sz="120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regiment have the same mission set. Each regiment have 2-4 squadrons with different types of aircraft. Led by a 1-star general.</a:t>
            </a:r>
            <a:endParaRPr lang="en-US" sz="120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Smallest organization in the Air Forces. Consist of same type of aircraft.  Equipped with 4-12 aircraft depending on type of squadron.</a:t>
            </a:r>
            <a:endParaRPr lang="en-US" sz="120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smtClean="0"/>
          </a:p>
          <a:p>
            <a:r>
              <a:rPr lang="en-US" smtClean="0"/>
              <a:t>Example: Russia may have the 2</a:t>
            </a:r>
            <a:r>
              <a:rPr lang="en-US" baseline="30000" smtClean="0"/>
              <a:t>nd</a:t>
            </a:r>
            <a:r>
              <a:rPr lang="en-US" smtClean="0"/>
              <a:t> Air Force and 4</a:t>
            </a:r>
            <a:r>
              <a:rPr lang="en-US" baseline="30000" smtClean="0"/>
              <a:t>th</a:t>
            </a:r>
            <a:r>
              <a:rPr lang="en-US" smtClean="0"/>
              <a:t> Air Force in 2 different sectors.</a:t>
            </a:r>
            <a:endParaRPr lang="en-US"/>
          </a:p>
        </p:txBody>
      </p:sp>
      <p:sp>
        <p:nvSpPr>
          <p:cNvPr id="15" name="TekstSylinder 1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6" name="TekstSylinder 15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Air Force Organization 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Composite Air Division</a:t>
            </a:r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Defense Division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Heavy Bomber Aviation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Reconnisance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 Aviation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 Aviation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 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Division</a:t>
            </a:r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AEW Squadron</a:t>
            </a:r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NOTE: </a:t>
            </a:r>
            <a:r>
              <a:rPr lang="en-US" sz="1400" smtClean="0"/>
              <a:t>The size of the various regiments will vary, each regiment will consist of 2-4 squadrons. </a:t>
            </a:r>
          </a:p>
          <a:p>
            <a:endParaRPr lang="en-US" sz="1400" smtClean="0"/>
          </a:p>
          <a:p>
            <a:r>
              <a:rPr lang="en-US" sz="1400" smtClean="0"/>
              <a:t>AEW: Airborne Early Warining</a:t>
            </a:r>
          </a:p>
          <a:p>
            <a:r>
              <a:rPr lang="en-US" sz="1400" smtClean="0"/>
              <a:t>EW: Electronic Warfare</a:t>
            </a:r>
          </a:p>
          <a:p>
            <a:r>
              <a:rPr lang="en-US" sz="1400" smtClean="0"/>
              <a:t>SEAD: Suppression of Enemy Air Defense</a:t>
            </a:r>
            <a:endParaRPr lang="en-US" sz="1400"/>
          </a:p>
        </p:txBody>
      </p:sp>
      <p:sp>
        <p:nvSpPr>
          <p:cNvPr id="91" name="TekstSylinder 9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2" name="TekstSylinder 9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Aviation Regiment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regiments have the same structure. However, the amount of squadrons in a regiment may vary, but will be given in intelligence report for specific operations/areas</a:t>
            </a:r>
            <a:endParaRPr lang="en-US"/>
          </a:p>
        </p:txBody>
      </p:sp>
      <p:sp>
        <p:nvSpPr>
          <p:cNvPr id="40" name="TekstSylinder 3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1" name="TekstSylinder 4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report is part of the basic intelligence for 132</a:t>
            </a:r>
            <a:r>
              <a:rPr lang="en-US" baseline="30000" smtClean="0"/>
              <a:t>nd</a:t>
            </a:r>
            <a:r>
              <a:rPr lang="en-US" smtClean="0"/>
              <a:t> hosted events. </a:t>
            </a:r>
          </a:p>
          <a:p>
            <a:endParaRPr lang="en-US" smtClean="0"/>
          </a:p>
          <a:p>
            <a:r>
              <a:rPr lang="en-US" smtClean="0"/>
              <a:t>The aim of this report is help pilots understand the organization and structure of  enemy air forces.  </a:t>
            </a:r>
          </a:p>
          <a:p>
            <a:endParaRPr lang="en-US" smtClean="0"/>
          </a:p>
          <a:p>
            <a:r>
              <a:rPr lang="en-US" smtClean="0"/>
              <a:t>The structure in this document is generic and the actual structure in a operation is given as intelligence for that operation.</a:t>
            </a:r>
          </a:p>
          <a:p>
            <a:endParaRPr lang="en-US" smtClean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en-US" smtClean="0"/>
              <a:t>Version control</a:t>
            </a:r>
            <a:endParaRPr lang="en-US"/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2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Official release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2021-11-17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Changed from VIS to VID, added Chinese jets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140364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Aircraft roles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Squadron description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Squadron composition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Readiness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Hierarchy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Air Force organization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kstSylinder 7">
            <a:hlinkClick r:id="rId8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7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119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242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H-6J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J-11B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J-15B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X2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 07</a:t>
                      </a:r>
                      <a:r>
                        <a:rPr lang="en-US" sz="900" baseline="0" dirty="0" smtClean="0"/>
                        <a:t> BATCH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Fighter-bomber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Electronic</a:t>
                      </a:r>
                      <a:r>
                        <a:rPr lang="en-US" sz="900" baseline="0" dirty="0" smtClean="0"/>
                        <a:t> warfare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J-7D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FISHCAN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JF-17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KJ-2000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KJ-600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WING</a:t>
                      </a:r>
                      <a:r>
                        <a:rPr lang="en-US" sz="900" baseline="0" dirty="0" smtClean="0"/>
                        <a:t> LOONG1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Description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smtClean="0"/>
              <a:t>12x aircrafts.</a:t>
            </a:r>
            <a:endParaRPr lang="en-US" sz="1000" u="sng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The fighter squadrons conduct normal fighter operations such as DCA (CAP) and OCA (Sweep, Escort). A squadron consist of </a:t>
            </a:r>
            <a:r>
              <a:rPr lang="en-US" sz="1000" u="sng" smtClean="0"/>
              <a:t>12x aircraft. </a:t>
            </a:r>
            <a:endParaRPr lang="en-US" sz="1000" u="sng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Heavy bomber squadron conducts long-range strategic attacks, and heavy bombing duties.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Assault squadrons conduct Close Air Support and Armed Recon missions. A squadron consist of </a:t>
            </a:r>
            <a:r>
              <a:rPr lang="en-US" sz="1000" u="sng" smtClean="0"/>
              <a:t>12x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reconnaissance squadron is used to gather intelligence about the enemy either visually or electronically.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that is specialized in DCA with the purpose of intercepting incoming enemy aircraft. Squadron consist of </a:t>
            </a:r>
            <a:r>
              <a:rPr lang="en-US" sz="1000" u="sng" smtClean="0"/>
              <a:t>12x aircraft.</a:t>
            </a:r>
            <a:endParaRPr lang="en-US" sz="1000" u="sng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AAR for other aircrafts.</a:t>
            </a:r>
          </a:p>
          <a:p>
            <a:r>
              <a:rPr lang="en-US" sz="1000" smtClean="0"/>
              <a:t>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transport squadron is used for transporting supplies, personnel or material. This can either be a logistic operation or a airborne operation.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Airborne Early Warning, and can be tied into the regions IADS. A 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SEAD/EW squadrons are designed to attack Air Defense of the enemy and will normally support other operations. A squadron consist of x</a:t>
            </a:r>
            <a:r>
              <a:rPr lang="en-US" sz="1000" u="sng" smtClean="0"/>
              <a:t>6 aircraft</a:t>
            </a:r>
            <a:r>
              <a:rPr lang="en-US" sz="1000" smtClean="0"/>
              <a:t>.</a:t>
            </a:r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Composition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SU-24 / SU-30 / SU-34</a:t>
            </a:r>
            <a:endParaRPr lang="en-US" sz="120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/SU-33/J-11B/J-15B/J-16/J-20/J-7D/JF-17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TU-160/ TU-22 /TU-95</a:t>
            </a:r>
            <a:endParaRPr lang="en-US" sz="12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MiG-27/ MiG-29/SU-17/ SU-25 / SU-34</a:t>
            </a:r>
            <a:endParaRPr lang="en-US" sz="12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AN-30/H-6J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MiG-21 / MiG-25 / MiG-31</a:t>
            </a:r>
            <a:endParaRPr lang="en-US" sz="120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IL-78</a:t>
            </a:r>
            <a:endParaRPr lang="en-US" sz="12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AN-26B/IL-76/YAK-40</a:t>
            </a:r>
            <a:endParaRPr lang="en-US" sz="120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A-50/KJ-2000/KJ-600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/TU-142/H-6J</a:t>
            </a:r>
            <a:endParaRPr lang="en-US" sz="1200" dirty="0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SU-30, J-16D</a:t>
            </a:r>
            <a:endParaRPr lang="en-US" sz="1200" dirty="0"/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Readiness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High readiness: </a:t>
            </a:r>
          </a:p>
          <a:p>
            <a:r>
              <a:rPr lang="en-US" sz="110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 9x aircraft ready  (8-10)</a:t>
            </a:r>
          </a:p>
          <a:p>
            <a:r>
              <a:rPr lang="en-US" sz="1100" smtClean="0"/>
              <a:t>6x   AC: 4-5x aircraft ready (3-5)</a:t>
            </a:r>
          </a:p>
          <a:p>
            <a:r>
              <a:rPr lang="en-US" sz="1100" smtClean="0"/>
              <a:t>4x   AC: 3x aircraft ready (2-4)</a:t>
            </a:r>
            <a:endParaRPr lang="en-US" sz="1100"/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Normal readiness: </a:t>
            </a:r>
          </a:p>
          <a:p>
            <a:r>
              <a:rPr lang="en-US" sz="110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smtClean="0"/>
              <a:t>This is the default state of the squadrons.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6x aircraft ready (5-8)</a:t>
            </a:r>
          </a:p>
          <a:p>
            <a:r>
              <a:rPr lang="en-US" sz="1100" smtClean="0"/>
              <a:t>6x   AC: 3x aircraft ready (2-4)</a:t>
            </a:r>
          </a:p>
          <a:p>
            <a:r>
              <a:rPr lang="en-US" sz="1100" smtClean="0"/>
              <a:t>4 x  AC: 2x aircraft ready (1-3)</a:t>
            </a:r>
            <a:endParaRPr lang="en-US" sz="110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Low readiness: </a:t>
            </a:r>
          </a:p>
          <a:p>
            <a:r>
              <a:rPr lang="en-US" sz="1100" smtClean="0"/>
              <a:t>A squadron with low readiness is limited combat ready, after a period of combat operations (or other reasons), the squadron need to do maintainance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3x aircraft ready (2-6)</a:t>
            </a:r>
          </a:p>
          <a:p>
            <a:r>
              <a:rPr lang="en-US" sz="1100" smtClean="0"/>
              <a:t>6 x  AC: 1-2x aircraft ready (0-3)</a:t>
            </a:r>
          </a:p>
          <a:p>
            <a:r>
              <a:rPr lang="en-US" sz="1100" smtClean="0"/>
              <a:t>4 x  AC: 1x aircraft ready (0-2)</a:t>
            </a:r>
            <a:endParaRPr lang="en-US" sz="1100"/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0" name="TekstSylinder 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1487</Words>
  <Application>Microsoft Office PowerPoint</Application>
  <PresentationFormat>Skjermfremvisning (16:9)</PresentationFormat>
  <Paragraphs>406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Kontortema</vt:lpstr>
      <vt:lpstr>Lysbilde 1</vt:lpstr>
      <vt:lpstr>Introduction</vt:lpstr>
      <vt:lpstr>Version control</vt:lpstr>
      <vt:lpstr>Content</vt:lpstr>
      <vt:lpstr>Aircraft roles 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INTREP VID B-002</dc:title>
  <dc:creator>132nd Virtual Wing</dc:creator>
  <cp:lastModifiedBy>Neck</cp:lastModifiedBy>
  <cp:revision>365</cp:revision>
  <dcterms:created xsi:type="dcterms:W3CDTF">2019-03-12T22:01:00Z</dcterms:created>
  <dcterms:modified xsi:type="dcterms:W3CDTF">2021-11-18T07:39:00Z</dcterms:modified>
</cp:coreProperties>
</file>