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7" r:id="rId2"/>
    <p:sldId id="366" r:id="rId3"/>
    <p:sldId id="370" r:id="rId4"/>
    <p:sldId id="362" r:id="rId5"/>
    <p:sldId id="371" r:id="rId6"/>
    <p:sldId id="372" r:id="rId7"/>
    <p:sldId id="373" r:id="rId8"/>
    <p:sldId id="369" r:id="rId9"/>
    <p:sldId id="368" r:id="rId10"/>
    <p:sldId id="367" r:id="rId11"/>
    <p:sldId id="365" r:id="rId12"/>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241" autoAdjust="0"/>
  </p:normalViewPr>
  <p:slideViewPr>
    <p:cSldViewPr>
      <p:cViewPr>
        <p:scale>
          <a:sx n="100" d="100"/>
          <a:sy n="100" d="100"/>
        </p:scale>
        <p:origin x="-1860" y="-83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18.11.2021</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extLst>
      <p:ext uri="{BB962C8B-B14F-4D97-AF65-F5344CB8AC3E}">
        <p14:creationId xmlns:p14="http://schemas.microsoft.com/office/powerpoint/2010/main" xmlns="" val="225633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Directorate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i="1" dirty="0" smtClean="0">
                <a:solidFill>
                  <a:schemeClr val="bg1"/>
                </a:solidFill>
                <a:latin typeface="Arial Black" pitchFamily="34" charset="0"/>
              </a:rPr>
              <a:t>OMNIA VINCENT SAPIENTA</a:t>
            </a:r>
            <a:endParaRPr lang="nb-NO" sz="700" b="1" i="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DCS_Missions\OPAR-Brief\LOGOS\VID_logo.png"/>
          <p:cNvPicPr>
            <a:picLocks noChangeAspect="1" noChangeArrowheads="1"/>
          </p:cNvPicPr>
          <p:nvPr userDrawn="1"/>
        </p:nvPicPr>
        <p:blipFill>
          <a:blip r:embed="rId14" cstate="print"/>
          <a:srcRect/>
          <a:stretch>
            <a:fillRect/>
          </a:stretch>
        </p:blipFill>
        <p:spPr bwMode="auto">
          <a:xfrm>
            <a:off x="19050" y="9524"/>
            <a:ext cx="294907" cy="26749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200329"/>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SYRIAN GROUND COMBAT TACTICS</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VID-OPAR-003</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Published: 2021-11-15</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smtClean="0">
                <a:latin typeface="Arial" pitchFamily="34" charset="0"/>
                <a:cs typeface="Arial" pitchFamily="34" charset="0"/>
              </a:rPr>
              <a:t>Version: </a:t>
            </a:r>
            <a:r>
              <a:rPr lang="en-US" sz="1400" dirty="0" smtClean="0">
                <a:latin typeface="Arial" pitchFamily="34" charset="0"/>
                <a:cs typeface="Arial" pitchFamily="34" charset="0"/>
              </a:rPr>
              <a:t>2.0</a:t>
            </a:r>
            <a:endParaRPr lang="en-US" sz="1400" dirty="0">
              <a:latin typeface="Arial" pitchFamily="34" charset="0"/>
              <a:cs typeface="Arial" pitchFamily="34" charset="0"/>
            </a:endParaRPr>
          </a:p>
        </p:txBody>
      </p:sp>
      <p:sp>
        <p:nvSpPr>
          <p:cNvPr id="12" name="TekstSylinder 11"/>
          <p:cNvSpPr txBox="1"/>
          <p:nvPr/>
        </p:nvSpPr>
        <p:spPr>
          <a:xfrm>
            <a:off x="0" y="2067694"/>
            <a:ext cx="9143999"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DIRECTORATE</a:t>
            </a:r>
          </a:p>
          <a:p>
            <a:pPr algn="ctr"/>
            <a:r>
              <a:rPr lang="en-US" b="1" i="1" dirty="0" smtClean="0">
                <a:solidFill>
                  <a:srgbClr val="35261F"/>
                </a:solidFill>
                <a:latin typeface="Constantia" pitchFamily="18" charset="0"/>
              </a:rPr>
              <a:t>OMNIA VINCIT SAPIENTIA</a:t>
            </a:r>
            <a:endParaRPr lang="en-US" b="1" i="1" dirty="0">
              <a:solidFill>
                <a:srgbClr val="35261F"/>
              </a:solidFill>
              <a:latin typeface="Constantia" pitchFamily="18" charset="0"/>
            </a:endParaRPr>
          </a:p>
        </p:txBody>
      </p:sp>
      <p:pic>
        <p:nvPicPr>
          <p:cNvPr id="1026" name="Picture 2" descr="D:\DCS_Missions\OPAR-Brief\LOGOS\VID_logo.png"/>
          <p:cNvPicPr>
            <a:picLocks noChangeAspect="1" noChangeArrowheads="1"/>
          </p:cNvPicPr>
          <p:nvPr/>
        </p:nvPicPr>
        <p:blipFill>
          <a:blip r:embed="rId3" cstate="print"/>
          <a:srcRect/>
          <a:stretch>
            <a:fillRect/>
          </a:stretch>
        </p:blipFill>
        <p:spPr bwMode="auto">
          <a:xfrm>
            <a:off x="3563888" y="339502"/>
            <a:ext cx="1906438" cy="172923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INDICATORS</a:t>
            </a:r>
            <a:endParaRPr lang="en-US" dirty="0"/>
          </a:p>
        </p:txBody>
      </p:sp>
      <p:sp>
        <p:nvSpPr>
          <p:cNvPr id="6" name="TekstSylinder 5"/>
          <p:cNvSpPr txBox="1"/>
          <p:nvPr/>
        </p:nvSpPr>
        <p:spPr>
          <a:xfrm>
            <a:off x="0" y="624115"/>
            <a:ext cx="8786842" cy="4286280"/>
          </a:xfrm>
          <a:prstGeom prst="rect">
            <a:avLst/>
          </a:prstGeom>
          <a:noFill/>
          <a:ln>
            <a:noFill/>
          </a:ln>
        </p:spPr>
        <p:txBody>
          <a:bodyPr wrap="square" rtlCol="0">
            <a:normAutofit/>
          </a:bodyPr>
          <a:lstStyle/>
          <a:p>
            <a:pPr>
              <a:buFont typeface="Arial" pitchFamily="34" charset="0"/>
              <a:buChar char="•"/>
            </a:pPr>
            <a:endParaRPr lang="nb-NO" sz="1200" dirty="0" smtClean="0"/>
          </a:p>
          <a:p>
            <a:pPr>
              <a:buFont typeface="Arial" pitchFamily="34" charset="0"/>
              <a:buChar char="•"/>
            </a:pPr>
            <a:endParaRPr lang="nb-NO" sz="1200" dirty="0" smtClean="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9"/>
          <p:cNvSpPr txBox="1"/>
          <p:nvPr/>
        </p:nvSpPr>
        <p:spPr>
          <a:xfrm rot="18996742">
            <a:off x="4143482" y="2029809"/>
            <a:ext cx="4374292" cy="707886"/>
          </a:xfrm>
          <a:prstGeom prst="rect">
            <a:avLst/>
          </a:prstGeom>
          <a:noFill/>
        </p:spPr>
        <p:txBody>
          <a:bodyPr wrap="square" rtlCol="0">
            <a:spAutoFit/>
          </a:bodyPr>
          <a:lstStyle/>
          <a:p>
            <a:r>
              <a:rPr lang="en-US" sz="4000" b="1" dirty="0" smtClean="0">
                <a:solidFill>
                  <a:srgbClr val="FF0000"/>
                </a:solidFill>
                <a:latin typeface="Arial Black" pitchFamily="34" charset="0"/>
              </a:rPr>
              <a:t>DRAFT</a:t>
            </a:r>
            <a:endParaRPr lang="en-US" sz="4000" b="1" dirty="0">
              <a:solidFill>
                <a:srgbClr val="FF0000"/>
              </a:solidFill>
              <a:latin typeface="Arial Black" pitchFamily="34" charset="0"/>
            </a:endParaRPr>
          </a:p>
        </p:txBody>
      </p:sp>
      <p:graphicFrame>
        <p:nvGraphicFramePr>
          <p:cNvPr id="3" name="טבלה 2"/>
          <p:cNvGraphicFramePr>
            <a:graphicFrameLocks noGrp="1"/>
          </p:cNvGraphicFramePr>
          <p:nvPr>
            <p:extLst>
              <p:ext uri="{D42A27DB-BD31-4B8C-83A1-F6EECF244321}">
                <p14:modId xmlns:p14="http://schemas.microsoft.com/office/powerpoint/2010/main" xmlns="" val="253851099"/>
              </p:ext>
            </p:extLst>
          </p:nvPr>
        </p:nvGraphicFramePr>
        <p:xfrm>
          <a:off x="404135" y="624115"/>
          <a:ext cx="8187818" cy="4389185"/>
        </p:xfrm>
        <a:graphic>
          <a:graphicData uri="http://schemas.openxmlformats.org/drawingml/2006/table">
            <a:tbl>
              <a:tblPr rtl="1" firstRow="1" bandRow="1">
                <a:tableStyleId>{073A0DAA-6AF3-43AB-8588-CEC1D06C72B9}</a:tableStyleId>
              </a:tblPr>
              <a:tblGrid>
                <a:gridCol w="4877626"/>
                <a:gridCol w="3310192"/>
              </a:tblGrid>
              <a:tr h="523305">
                <a:tc>
                  <a:txBody>
                    <a:bodyPr/>
                    <a:lstStyle/>
                    <a:p>
                      <a:pPr algn="l" rtl="0"/>
                      <a:r>
                        <a:rPr lang="en-US" dirty="0" smtClean="0"/>
                        <a:t>Indication</a:t>
                      </a:r>
                      <a:endParaRPr lang="he-IL" dirty="0"/>
                    </a:p>
                  </a:txBody>
                  <a:tcPr anchor="ctr"/>
                </a:tc>
                <a:tc>
                  <a:txBody>
                    <a:bodyPr/>
                    <a:lstStyle/>
                    <a:p>
                      <a:pPr algn="l" rtl="0"/>
                      <a:r>
                        <a:rPr lang="en-US" dirty="0" smtClean="0"/>
                        <a:t>Observed/reported</a:t>
                      </a:r>
                      <a:r>
                        <a:rPr lang="en-US" baseline="0" dirty="0" smtClean="0"/>
                        <a:t> activity</a:t>
                      </a:r>
                      <a:endParaRPr lang="he-IL" dirty="0"/>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he-IL" sz="1200" dirty="0" smtClean="0"/>
                        <a:t> </a:t>
                      </a:r>
                      <a:r>
                        <a:rPr lang="nb-NO" sz="1200" dirty="0" smtClean="0"/>
                        <a:t>Preparing offensive / Attack </a:t>
                      </a:r>
                    </a:p>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(1-2</a:t>
                      </a:r>
                      <a:r>
                        <a:rPr lang="nb-NO" sz="1200" baseline="0" dirty="0" smtClean="0"/>
                        <a:t> hours prior to offensive maneuver begins)</a:t>
                      </a:r>
                      <a:endParaRPr lang="nb-NO" sz="1200" dirty="0" smtClean="0"/>
                    </a:p>
                  </a:txBody>
                  <a:tcPr anchor="ctr"/>
                </a:tc>
                <a:tc>
                  <a:txBody>
                    <a:bodyPr/>
                    <a:lstStyle/>
                    <a:p>
                      <a:pPr algn="l" rtl="0">
                        <a:buFont typeface="Arial" pitchFamily="34" charset="0"/>
                        <a:buNone/>
                      </a:pPr>
                      <a:r>
                        <a:rPr lang="nb-NO" sz="1200" dirty="0" smtClean="0"/>
                        <a:t>BM-21 launch or movement into firing positions. </a:t>
                      </a:r>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Insertion of Long Range Recon</a:t>
                      </a:r>
                    </a:p>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(0-96 hrs prior to offensive)</a:t>
                      </a:r>
                    </a:p>
                  </a:txBody>
                  <a:tcPr anchor="ctr"/>
                </a:tc>
                <a:tc>
                  <a:txBody>
                    <a:bodyPr/>
                    <a:lstStyle/>
                    <a:p>
                      <a:pPr algn="l" rtl="0">
                        <a:buFont typeface="Arial" pitchFamily="34" charset="0"/>
                        <a:buNone/>
                      </a:pPr>
                      <a:r>
                        <a:rPr lang="nb-NO" sz="1200" dirty="0" smtClean="0"/>
                        <a:t>RW activity deep into enemy territory</a:t>
                      </a:r>
                    </a:p>
                  </a:txBody>
                  <a:tcPr anchor="ctr"/>
                </a:tc>
              </a:tr>
              <a:tr h="370840">
                <a:tc>
                  <a:txBody>
                    <a:bodyPr/>
                    <a:lstStyle/>
                    <a:p>
                      <a:pPr lvl="0">
                        <a:buFont typeface="Arial" pitchFamily="34" charset="0"/>
                        <a:buNone/>
                      </a:pPr>
                      <a:r>
                        <a:rPr lang="nb-NO" sz="1200" dirty="0" smtClean="0"/>
                        <a:t>*Airborne Assault ( Many FW transports)</a:t>
                      </a:r>
                    </a:p>
                    <a:p>
                      <a:pPr lvl="0">
                        <a:buFont typeface="Arial" pitchFamily="34" charset="0"/>
                        <a:buNone/>
                      </a:pPr>
                      <a:r>
                        <a:rPr lang="nb-NO" sz="1200" dirty="0" smtClean="0"/>
                        <a:t>*</a:t>
                      </a:r>
                      <a:r>
                        <a:rPr lang="nb-NO" sz="1200" baseline="0" dirty="0" smtClean="0"/>
                        <a:t> </a:t>
                      </a:r>
                      <a:r>
                        <a:rPr lang="nb-NO" sz="1200" dirty="0" smtClean="0"/>
                        <a:t>Long range Recon ( If only a single AC is in use, or flying tactical, low level)</a:t>
                      </a:r>
                    </a:p>
                  </a:txBody>
                  <a:tcPr anchor="ctr"/>
                </a:tc>
                <a:tc>
                  <a:txBody>
                    <a:bodyPr/>
                    <a:lstStyle/>
                    <a:p>
                      <a:pPr>
                        <a:buFont typeface="Arial" pitchFamily="34" charset="0"/>
                        <a:buNone/>
                      </a:pPr>
                      <a:r>
                        <a:rPr lang="nb-NO" sz="1200" dirty="0" smtClean="0"/>
                        <a:t>FW (transport) activity deep into enemy territory</a:t>
                      </a:r>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Trying to kill the target</a:t>
                      </a:r>
                    </a:p>
                  </a:txBody>
                  <a:tcPr anchor="ctr"/>
                </a:tc>
                <a:tc>
                  <a:txBody>
                    <a:bodyPr/>
                    <a:lstStyle/>
                    <a:p>
                      <a:pPr>
                        <a:buFont typeface="Arial" pitchFamily="34" charset="0"/>
                        <a:buNone/>
                      </a:pPr>
                      <a:r>
                        <a:rPr lang="nb-NO" sz="1200" dirty="0" smtClean="0"/>
                        <a:t>Artillery at a certain point (point target)</a:t>
                      </a:r>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Suppression, to cover for movement / attack</a:t>
                      </a:r>
                    </a:p>
                  </a:txBody>
                  <a:tcPr anchor="ctr"/>
                </a:tc>
                <a:tc>
                  <a:txBody>
                    <a:bodyPr/>
                    <a:lstStyle/>
                    <a:p>
                      <a:pPr>
                        <a:buFont typeface="Arial" pitchFamily="34" charset="0"/>
                        <a:buNone/>
                      </a:pPr>
                      <a:r>
                        <a:rPr lang="nb-NO" sz="1200" dirty="0" smtClean="0"/>
                        <a:t>Artillery at an area</a:t>
                      </a:r>
                    </a:p>
                  </a:txBody>
                  <a:tcPr anchor="ctr"/>
                </a:tc>
              </a:tr>
              <a:tr h="370840">
                <a:tc>
                  <a:txBody>
                    <a:bodyPr/>
                    <a:lstStyle/>
                    <a:p>
                      <a:pPr lvl="0">
                        <a:buFont typeface="Arial" pitchFamily="34" charset="0"/>
                        <a:buNone/>
                      </a:pPr>
                      <a:r>
                        <a:rPr lang="nb-NO" sz="1200" dirty="0" smtClean="0"/>
                        <a:t>Upcoming division-level</a:t>
                      </a:r>
                      <a:r>
                        <a:rPr lang="nb-NO" sz="1200" baseline="0" dirty="0" smtClean="0"/>
                        <a:t> </a:t>
                      </a:r>
                      <a:r>
                        <a:rPr lang="nb-NO" sz="1200" dirty="0" smtClean="0"/>
                        <a:t>offensive within 0-48 hrs</a:t>
                      </a:r>
                    </a:p>
                  </a:txBody>
                  <a:tcPr anchor="ctr"/>
                </a:tc>
                <a:tc>
                  <a:txBody>
                    <a:bodyPr/>
                    <a:lstStyle/>
                    <a:p>
                      <a:pPr>
                        <a:buFont typeface="Arial" pitchFamily="34" charset="0"/>
                        <a:buNone/>
                      </a:pPr>
                      <a:r>
                        <a:rPr lang="nb-NO" sz="1200" dirty="0" smtClean="0"/>
                        <a:t>Convoys</a:t>
                      </a:r>
                      <a:r>
                        <a:rPr lang="nb-NO" sz="1200" baseline="0" dirty="0" smtClean="0"/>
                        <a:t> of division-level supply</a:t>
                      </a:r>
                      <a:endParaRPr lang="nb-NO" sz="1200" dirty="0" smtClean="0"/>
                    </a:p>
                  </a:txBody>
                  <a:tcPr anchor="ctr"/>
                </a:tc>
              </a:tr>
              <a:tr h="370840">
                <a:tc>
                  <a:txBody>
                    <a:bodyPr/>
                    <a:lstStyle/>
                    <a:p>
                      <a:pPr lvl="0">
                        <a:buFont typeface="Arial" pitchFamily="34" charset="0"/>
                        <a:buNone/>
                      </a:pPr>
                      <a:r>
                        <a:rPr lang="nb-NO" sz="1200" dirty="0" smtClean="0"/>
                        <a:t>Upcoming regiment-level offensive within 0-24 hrs</a:t>
                      </a:r>
                    </a:p>
                  </a:txBody>
                  <a:tcPr anchor="ctr"/>
                </a:tc>
                <a:tc>
                  <a:txBody>
                    <a:bodyPr/>
                    <a:lstStyle/>
                    <a:p>
                      <a:pPr>
                        <a:buFont typeface="Arial" pitchFamily="34" charset="0"/>
                        <a:buNone/>
                      </a:pPr>
                      <a:r>
                        <a:rPr lang="nb-NO" sz="1200" dirty="0" smtClean="0"/>
                        <a:t>Convoys</a:t>
                      </a:r>
                      <a:r>
                        <a:rPr lang="nb-NO" sz="1200" baseline="0" dirty="0" smtClean="0"/>
                        <a:t> of regiment-level supply</a:t>
                      </a:r>
                      <a:endParaRPr lang="nb-NO" sz="1200" dirty="0" smtClean="0"/>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Setting</a:t>
                      </a:r>
                      <a:r>
                        <a:rPr lang="nb-NO" sz="1200" baseline="0" dirty="0" smtClean="0"/>
                        <a:t> up for offensive </a:t>
                      </a:r>
                      <a:endParaRPr lang="nb-NO" sz="1200" dirty="0" smtClean="0"/>
                    </a:p>
                  </a:txBody>
                  <a:tcPr anchor="ctr"/>
                </a:tc>
                <a:tc>
                  <a:txBody>
                    <a:bodyPr/>
                    <a:lstStyle/>
                    <a:p>
                      <a:pPr>
                        <a:buFont typeface="Arial" pitchFamily="34" charset="0"/>
                        <a:buNone/>
                      </a:pPr>
                      <a:r>
                        <a:rPr lang="nb-NO" sz="1200" dirty="0" smtClean="0"/>
                        <a:t>Manuevering</a:t>
                      </a:r>
                      <a:r>
                        <a:rPr lang="nb-NO" sz="1200" baseline="0" dirty="0" smtClean="0"/>
                        <a:t> units assuming assault formations</a:t>
                      </a:r>
                      <a:endParaRPr lang="nb-NO" sz="1200" dirty="0" smtClean="0"/>
                    </a:p>
                  </a:txBody>
                  <a:tcPr anchor="ct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smtClean="0"/>
                        <a:t>Division</a:t>
                      </a:r>
                      <a:r>
                        <a:rPr lang="nb-NO" sz="1200" baseline="0" dirty="0" smtClean="0"/>
                        <a:t> is resupplying in preparation for further missions (Duration up to 72 hrs)</a:t>
                      </a:r>
                      <a:endParaRPr lang="nb-NO" sz="1200" dirty="0" smtClean="0"/>
                    </a:p>
                  </a:txBody>
                  <a:tcPr anchor="ctr"/>
                </a:tc>
                <a:tc>
                  <a:txBody>
                    <a:bodyPr/>
                    <a:lstStyle/>
                    <a:p>
                      <a:pPr marL="0" indent="0">
                        <a:buFontTx/>
                        <a:buNone/>
                      </a:pPr>
                      <a:r>
                        <a:rPr lang="nb-NO" sz="1200" dirty="0" smtClean="0"/>
                        <a:t>* Combat vehicles arranged in non-combat formations (lines/raws, tight together)</a:t>
                      </a:r>
                    </a:p>
                    <a:p>
                      <a:pPr marL="0" indent="0">
                        <a:buFontTx/>
                        <a:buNone/>
                      </a:pPr>
                      <a:r>
                        <a:rPr lang="nb-NO" sz="1200" dirty="0" smtClean="0"/>
                        <a:t>* Supply trucks in close vicinity</a:t>
                      </a:r>
                    </a:p>
                  </a:txBody>
                  <a:tcPr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a:t>Provide a list of questions or gaps in intelligence, where taskings can be generated to collect information</a:t>
            </a:r>
          </a:p>
          <a:p>
            <a:pPr>
              <a:buFontTx/>
              <a:buChar char="-"/>
            </a:pP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86280" cy="1600438"/>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rPr>
              <a:t>This document describes how Syrian ground forces operate</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INTREP VIS B-001 Generic Ground Force Structure v1.0</a:t>
            </a:r>
            <a:endParaRPr lang="nb-NO" sz="1400" dirty="0">
              <a:latin typeface="Arial" pitchFamily="34" charset="0"/>
              <a:cs typeface="Arial" pitchFamily="34" charset="0"/>
            </a:endParaRPr>
          </a:p>
        </p:txBody>
      </p:sp>
      <p:sp>
        <p:nvSpPr>
          <p:cNvPr id="20" name="TekstSylinder 19"/>
          <p:cNvSpPr txBox="1"/>
          <p:nvPr/>
        </p:nvSpPr>
        <p:spPr>
          <a:xfrm>
            <a:off x="4500562" y="1142990"/>
            <a:ext cx="4357718" cy="1600438"/>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400" dirty="0" smtClean="0">
                <a:latin typeface="Arial" pitchFamily="34" charset="0"/>
                <a:cs typeface="Arial" pitchFamily="34" charset="0"/>
                <a:hlinkClick r:id="rId2" action="ppaction://hlinksldjump"/>
              </a:rPr>
              <a:t>Division offensive</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3" action="ppaction://hlinksldjump"/>
              </a:rPr>
              <a:t>Indicators</a:t>
            </a:r>
            <a:endParaRPr lang="nb-NO" sz="1400" dirty="0" smtClean="0">
              <a:latin typeface="Arial" pitchFamily="34" charset="0"/>
              <a:cs typeface="Arial" pitchFamily="34" charset="0"/>
            </a:endParaRPr>
          </a:p>
          <a:p>
            <a:r>
              <a:rPr lang="nb-NO" sz="1400" dirty="0" smtClean="0">
                <a:latin typeface="Arial" pitchFamily="34" charset="0"/>
                <a:cs typeface="Arial" pitchFamily="34" charset="0"/>
                <a:hlinkClick r:id="rId4" action="ppaction://hlinksldjump"/>
              </a:rPr>
              <a:t>Intelligence gaps</a:t>
            </a:r>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DIVISION OFFENSIVE</a:t>
            </a:r>
            <a:endParaRPr lang="en-US" dirty="0"/>
          </a:p>
        </p:txBody>
      </p:sp>
      <p:sp>
        <p:nvSpPr>
          <p:cNvPr id="20" name="Avrundet rektangel 19"/>
          <p:cNvSpPr/>
          <p:nvPr/>
        </p:nvSpPr>
        <p:spPr>
          <a:xfrm>
            <a:off x="4077925" y="2836943"/>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DIV HQ</a:t>
            </a:r>
            <a:endParaRPr lang="nb-NO" sz="1050" dirty="0">
              <a:latin typeface="Arial" pitchFamily="34" charset="0"/>
              <a:cs typeface="Arial" pitchFamily="34" charset="0"/>
            </a:endParaRPr>
          </a:p>
        </p:txBody>
      </p:sp>
      <p:cxnSp>
        <p:nvCxnSpPr>
          <p:cNvPr id="25" name="Rett linje 24"/>
          <p:cNvCxnSpPr/>
          <p:nvPr/>
        </p:nvCxnSpPr>
        <p:spPr>
          <a:xfrm>
            <a:off x="441299" y="1272752"/>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461934" y="4572014"/>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624" y="1274340"/>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8" name="Avrundet rektangel 47"/>
          <p:cNvSpPr/>
          <p:nvPr/>
        </p:nvSpPr>
        <p:spPr>
          <a:xfrm>
            <a:off x="2292394" y="1595810"/>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ROCKETARTY BN</a:t>
            </a:r>
            <a:endParaRPr lang="nb-NO" sz="1050" dirty="0">
              <a:latin typeface="Arial" pitchFamily="34" charset="0"/>
              <a:cs typeface="Arial" pitchFamily="34" charset="0"/>
            </a:endParaRPr>
          </a:p>
        </p:txBody>
      </p:sp>
      <p:sp>
        <p:nvSpPr>
          <p:cNvPr id="49" name="Avrundet rektangel 48"/>
          <p:cNvSpPr/>
          <p:nvPr/>
        </p:nvSpPr>
        <p:spPr>
          <a:xfrm>
            <a:off x="4211960" y="2465485"/>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LOGISTIC BN</a:t>
            </a:r>
            <a:endParaRPr lang="nb-NO" sz="1050" dirty="0">
              <a:latin typeface="Arial" pitchFamily="34" charset="0"/>
              <a:cs typeface="Arial" pitchFamily="34" charset="0"/>
            </a:endParaRPr>
          </a:p>
        </p:txBody>
      </p:sp>
      <p:sp>
        <p:nvSpPr>
          <p:cNvPr id="50" name="Avrundet rektangel 49"/>
          <p:cNvSpPr/>
          <p:nvPr/>
        </p:nvSpPr>
        <p:spPr>
          <a:xfrm>
            <a:off x="2292394" y="1315195"/>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SA-8 BN</a:t>
            </a:r>
            <a:endParaRPr lang="nb-NO" sz="1050" dirty="0">
              <a:latin typeface="Arial" pitchFamily="34" charset="0"/>
              <a:cs typeface="Arial" pitchFamily="34" charset="0"/>
            </a:endParaRPr>
          </a:p>
        </p:txBody>
      </p:sp>
      <p:sp>
        <p:nvSpPr>
          <p:cNvPr id="51" name="Avrundet rektangel 50"/>
          <p:cNvSpPr/>
          <p:nvPr/>
        </p:nvSpPr>
        <p:spPr>
          <a:xfrm>
            <a:off x="4303346" y="3197829"/>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SA-15 BN</a:t>
            </a:r>
            <a:endParaRPr lang="nb-NO" sz="1050" dirty="0">
              <a:latin typeface="Arial" pitchFamily="34" charset="0"/>
              <a:cs typeface="Arial" pitchFamily="34" charset="0"/>
            </a:endParaRPr>
          </a:p>
        </p:txBody>
      </p:sp>
      <p:cxnSp>
        <p:nvCxnSpPr>
          <p:cNvPr id="53" name="Rett linje 52"/>
          <p:cNvCxnSpPr/>
          <p:nvPr/>
        </p:nvCxnSpPr>
        <p:spPr>
          <a:xfrm flipV="1">
            <a:off x="899592" y="417084"/>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1771074" y="558830"/>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#1</a:t>
            </a:r>
            <a:endParaRPr lang="nb-NO" sz="1100" dirty="0">
              <a:latin typeface="Arial" pitchFamily="34" charset="0"/>
              <a:cs typeface="Arial" pitchFamily="34" charset="0"/>
            </a:endParaRPr>
          </a:p>
        </p:txBody>
      </p:sp>
      <p:cxnSp>
        <p:nvCxnSpPr>
          <p:cNvPr id="63" name="Rett pil 62"/>
          <p:cNvCxnSpPr>
            <a:stCxn id="59" idx="2"/>
            <a:endCxn id="44" idx="7"/>
          </p:cNvCxnSpPr>
          <p:nvPr/>
        </p:nvCxnSpPr>
        <p:spPr>
          <a:xfrm flipH="1">
            <a:off x="1960087" y="989717"/>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247999" y="588478"/>
            <a:ext cx="857256" cy="369332"/>
          </a:xfrm>
          <a:prstGeom prst="rect">
            <a:avLst/>
          </a:prstGeom>
          <a:noFill/>
        </p:spPr>
        <p:txBody>
          <a:bodyPr wrap="square" rtlCol="0">
            <a:spAutoFit/>
          </a:bodyPr>
          <a:lstStyle/>
          <a:p>
            <a:r>
              <a:rPr lang="nb-NO" dirty="0" smtClean="0">
                <a:latin typeface="Arial" pitchFamily="34" charset="0"/>
                <a:cs typeface="Arial" pitchFamily="34" charset="0"/>
              </a:rPr>
              <a:t>FLOT</a:t>
            </a:r>
            <a:endParaRPr lang="nb-NO" dirty="0">
              <a:latin typeface="Arial" pitchFamily="34" charset="0"/>
              <a:cs typeface="Arial" pitchFamily="34" charset="0"/>
            </a:endParaRPr>
          </a:p>
        </p:txBody>
      </p:sp>
      <p:sp>
        <p:nvSpPr>
          <p:cNvPr id="41" name="Avrundet rektangel 31"/>
          <p:cNvSpPr/>
          <p:nvPr/>
        </p:nvSpPr>
        <p:spPr>
          <a:xfrm>
            <a:off x="889051" y="15176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2" name="Avrundet rektangel 31"/>
          <p:cNvSpPr/>
          <p:nvPr/>
        </p:nvSpPr>
        <p:spPr>
          <a:xfrm>
            <a:off x="1406166" y="18842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43" name="Avrundet rektangel 31"/>
          <p:cNvSpPr/>
          <p:nvPr/>
        </p:nvSpPr>
        <p:spPr>
          <a:xfrm>
            <a:off x="902110" y="227796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3" name="Ellipse 43"/>
          <p:cNvSpPr/>
          <p:nvPr/>
        </p:nvSpPr>
        <p:spPr>
          <a:xfrm>
            <a:off x="601610" y="2960514"/>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2232267" y="4141127"/>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Front brigade #2</a:t>
            </a:r>
            <a:endParaRPr lang="nb-NO" sz="1100" dirty="0">
              <a:latin typeface="Arial" pitchFamily="34" charset="0"/>
              <a:cs typeface="Arial" pitchFamily="34" charset="0"/>
            </a:endParaRPr>
          </a:p>
        </p:txBody>
      </p:sp>
      <p:cxnSp>
        <p:nvCxnSpPr>
          <p:cNvPr id="75" name="Rett pil 62"/>
          <p:cNvCxnSpPr>
            <a:stCxn id="74" idx="1"/>
            <a:endCxn id="73" idx="5"/>
          </p:cNvCxnSpPr>
          <p:nvPr/>
        </p:nvCxnSpPr>
        <p:spPr>
          <a:xfrm flipH="1" flipV="1">
            <a:off x="1975073" y="4338134"/>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917096" y="3195195"/>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7" name="Avrundet rektangel 31"/>
          <p:cNvSpPr/>
          <p:nvPr/>
        </p:nvSpPr>
        <p:spPr>
          <a:xfrm>
            <a:off x="1421152" y="357043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8" name="Avrundet rektangel 31"/>
          <p:cNvSpPr/>
          <p:nvPr/>
        </p:nvSpPr>
        <p:spPr>
          <a:xfrm>
            <a:off x="890853" y="397255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79" name="Ellipse 43"/>
          <p:cNvSpPr/>
          <p:nvPr/>
        </p:nvSpPr>
        <p:spPr>
          <a:xfrm>
            <a:off x="2512905" y="2153523"/>
            <a:ext cx="1555039"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372156" y="3972558"/>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smtClean="0">
                <a:latin typeface="Arial" pitchFamily="34" charset="0"/>
                <a:cs typeface="Arial" pitchFamily="34" charset="0"/>
              </a:rPr>
              <a:t>Rear brigade</a:t>
            </a:r>
            <a:endParaRPr lang="nb-NO" sz="1100" dirty="0">
              <a:latin typeface="Arial" pitchFamily="34" charset="0"/>
              <a:cs typeface="Arial" pitchFamily="34" charset="0"/>
            </a:endParaRPr>
          </a:p>
        </p:txBody>
      </p:sp>
      <p:cxnSp>
        <p:nvCxnSpPr>
          <p:cNvPr id="81" name="Rett pil 62"/>
          <p:cNvCxnSpPr>
            <a:stCxn id="80" idx="0"/>
            <a:endCxn id="79" idx="5"/>
          </p:cNvCxnSpPr>
          <p:nvPr/>
        </p:nvCxnSpPr>
        <p:spPr>
          <a:xfrm flipV="1">
            <a:off x="3792058" y="3531143"/>
            <a:ext cx="48156"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2750364" y="25499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3" name="Avrundet rektangel 31"/>
          <p:cNvSpPr/>
          <p:nvPr/>
        </p:nvSpPr>
        <p:spPr>
          <a:xfrm>
            <a:off x="3303777" y="282014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4" name="Avrundet rektangel 31"/>
          <p:cNvSpPr/>
          <p:nvPr/>
        </p:nvSpPr>
        <p:spPr>
          <a:xfrm>
            <a:off x="2750364" y="3053450"/>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smtClean="0">
                <a:latin typeface="Arial" pitchFamily="34" charset="0"/>
                <a:cs typeface="Arial" pitchFamily="34" charset="0"/>
              </a:rPr>
              <a:t>BN</a:t>
            </a:r>
            <a:endParaRPr lang="nb-NO" sz="1050" dirty="0">
              <a:latin typeface="Arial" pitchFamily="34" charset="0"/>
              <a:cs typeface="Arial" pitchFamily="34" charset="0"/>
            </a:endParaRPr>
          </a:p>
        </p:txBody>
      </p:sp>
      <p:sp>
        <p:nvSpPr>
          <p:cNvPr id="89" name="TekstSylinder 18"/>
          <p:cNvSpPr txBox="1"/>
          <p:nvPr/>
        </p:nvSpPr>
        <p:spPr>
          <a:xfrm>
            <a:off x="5897027" y="627534"/>
            <a:ext cx="3214678" cy="436024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nb-NO" sz="1100" dirty="0" smtClean="0">
                <a:latin typeface="Arial" pitchFamily="34" charset="0"/>
                <a:cs typeface="Arial" pitchFamily="34" charset="0"/>
              </a:rPr>
              <a:t>The basic fighting formation in the Syrian army is the division. Here is a representation of a division during an offansive.</a:t>
            </a:r>
          </a:p>
          <a:p>
            <a:endParaRPr lang="nb-NO" sz="1100" dirty="0">
              <a:latin typeface="Arial" pitchFamily="34" charset="0"/>
              <a:cs typeface="Arial" pitchFamily="34" charset="0"/>
            </a:endParaRPr>
          </a:p>
          <a:p>
            <a:r>
              <a:rPr lang="nb-NO" sz="1100" dirty="0" smtClean="0">
                <a:latin typeface="Arial" pitchFamily="34" charset="0"/>
                <a:cs typeface="Arial" pitchFamily="34" charset="0"/>
              </a:rPr>
              <a:t>The three manuevering brigades (Composed of armor and mechanized forces) are arranged in a «2-front, 1-rear» formation. This arrangement allows for an offensive over a wide front with a lot of firepower, while still having the 3rd brigade close behind. The rear-brigade is ready to support any of the front two brigades in case of high enemy resistance, or to exploit a success breakthrough, and pushing a fresh force forward into the enemy teritorry. The movement of the rear brigade forward may be done between the two front brigades, or directly «through» one of them – depending on terrain, roads and tactical situation.</a:t>
            </a:r>
          </a:p>
          <a:p>
            <a:r>
              <a:rPr lang="nb-NO" sz="1100" dirty="0" smtClean="0">
                <a:latin typeface="Arial" pitchFamily="34" charset="0"/>
                <a:cs typeface="Arial" pitchFamily="34" charset="0"/>
              </a:rPr>
              <a:t>One of the frontal brigades will be designated as the Main Effort (ME). This brigade will have priority in receiving support from the division-level assets. As shown here, Front Brigade #1 is the ME and is supported by the division’s Rocket-ARTY BN.</a:t>
            </a:r>
          </a:p>
          <a:p>
            <a:r>
              <a:rPr lang="nb-NO" sz="1100" dirty="0" smtClean="0">
                <a:latin typeface="Arial" pitchFamily="34" charset="0"/>
                <a:cs typeface="Arial" pitchFamily="34" charset="0"/>
              </a:rPr>
              <a:t>Further to the back are the divisional HQ, the logistics BN and an SA-15 BN protecting them.</a:t>
            </a:r>
          </a:p>
          <a:p>
            <a:r>
              <a:rPr lang="nb-NO" sz="1100" dirty="0" smtClean="0">
                <a:latin typeface="Arial" pitchFamily="34" charset="0"/>
                <a:cs typeface="Arial" pitchFamily="34" charset="0"/>
              </a:rPr>
              <a:t>A second BN of SA-8 will be close to the divisional Rocket-ARTY BN, defending it.</a:t>
            </a:r>
          </a:p>
        </p:txBody>
      </p:sp>
      <p:sp>
        <p:nvSpPr>
          <p:cNvPr id="32" name="Avrundet rektangel 31"/>
          <p:cNvSpPr/>
          <p:nvPr/>
        </p:nvSpPr>
        <p:spPr>
          <a:xfrm>
            <a:off x="1619672" y="21397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smtClean="0">
                <a:latin typeface="Arial" pitchFamily="34" charset="0"/>
                <a:cs typeface="Arial" pitchFamily="34" charset="0"/>
              </a:rPr>
              <a:t>ARTY BN</a:t>
            </a:r>
            <a:endParaRPr lang="nb-NO" sz="800" dirty="0">
              <a:latin typeface="Arial" pitchFamily="34" charset="0"/>
              <a:cs typeface="Arial" pitchFamily="34" charset="0"/>
            </a:endParaRPr>
          </a:p>
        </p:txBody>
      </p:sp>
      <p:sp>
        <p:nvSpPr>
          <p:cNvPr id="34" name="Avrundet rektangel 33"/>
          <p:cNvSpPr/>
          <p:nvPr/>
        </p:nvSpPr>
        <p:spPr>
          <a:xfrm>
            <a:off x="1619672" y="379588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smtClean="0">
                <a:latin typeface="Arial" pitchFamily="34" charset="0"/>
                <a:cs typeface="Arial" pitchFamily="34" charset="0"/>
              </a:rPr>
              <a:t>ARTY BN</a:t>
            </a:r>
            <a:endParaRPr lang="nb-NO" sz="800" dirty="0">
              <a:latin typeface="Arial" pitchFamily="34" charset="0"/>
              <a:cs typeface="Arial" pitchFamily="34" charset="0"/>
            </a:endParaRPr>
          </a:p>
        </p:txBody>
      </p:sp>
      <p:sp>
        <p:nvSpPr>
          <p:cNvPr id="35" name="Avrundet rektangel 34"/>
          <p:cNvSpPr/>
          <p:nvPr/>
        </p:nvSpPr>
        <p:spPr>
          <a:xfrm>
            <a:off x="3453780" y="307580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smtClean="0">
                <a:latin typeface="Arial" pitchFamily="34" charset="0"/>
                <a:cs typeface="Arial" pitchFamily="34" charset="0"/>
              </a:rPr>
              <a:t>ARTY BN</a:t>
            </a:r>
            <a:endParaRPr lang="nb-NO" sz="800" dirty="0">
              <a:latin typeface="Arial" pitchFamily="34" charset="0"/>
              <a:cs typeface="Arial" pitchFamily="34" charset="0"/>
            </a:endParaRPr>
          </a:p>
        </p:txBody>
      </p:sp>
    </p:spTree>
    <p:extLst>
      <p:ext uri="{BB962C8B-B14F-4D97-AF65-F5344CB8AC3E}">
        <p14:creationId xmlns:p14="http://schemas.microsoft.com/office/powerpoint/2010/main" xmlns="" val="1177541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PHASES IN AN OFFENSIVE OPERATION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357290" y="1428742"/>
            <a:ext cx="6286544" cy="2308324"/>
          </a:xfrm>
          <a:prstGeom prst="rect">
            <a:avLst/>
          </a:prstGeom>
          <a:noFill/>
        </p:spPr>
        <p:txBody>
          <a:bodyPr wrap="square" rtlCol="0">
            <a:spAutoFit/>
          </a:bodyPr>
          <a:lstStyle/>
          <a:p>
            <a:pPr marL="285750" indent="-285750">
              <a:buFont typeface="Arial" panose="020B0604020202020204" pitchFamily="34" charset="0"/>
              <a:buChar char="•"/>
            </a:pPr>
            <a:r>
              <a:rPr lang="nb-NO" dirty="0" smtClean="0"/>
              <a:t>Resupply</a:t>
            </a:r>
          </a:p>
          <a:p>
            <a:pPr marL="285750" indent="-285750">
              <a:buFont typeface="Arial" panose="020B0604020202020204" pitchFamily="34" charset="0"/>
              <a:buChar char="•"/>
            </a:pPr>
            <a:r>
              <a:rPr lang="nb-NO" dirty="0" smtClean="0"/>
              <a:t>Staging</a:t>
            </a:r>
          </a:p>
          <a:p>
            <a:pPr marL="285750" indent="-285750">
              <a:buFont typeface="Arial" panose="020B0604020202020204" pitchFamily="34" charset="0"/>
              <a:buChar char="•"/>
            </a:pPr>
            <a:r>
              <a:rPr lang="nb-NO" dirty="0" smtClean="0"/>
              <a:t>Shaping</a:t>
            </a:r>
          </a:p>
          <a:p>
            <a:pPr marL="285750" indent="-285750">
              <a:buFont typeface="Arial" panose="020B0604020202020204" pitchFamily="34" charset="0"/>
              <a:buChar char="•"/>
            </a:pPr>
            <a:r>
              <a:rPr lang="nb-NO" dirty="0" smtClean="0"/>
              <a:t>Assault</a:t>
            </a:r>
          </a:p>
          <a:p>
            <a:pPr marL="285750" indent="-285750">
              <a:buFont typeface="Arial" panose="020B0604020202020204" pitchFamily="34" charset="0"/>
              <a:buChar char="•"/>
            </a:pPr>
            <a:r>
              <a:rPr lang="nb-NO" dirty="0" smtClean="0"/>
              <a:t>Transition into defensive</a:t>
            </a:r>
          </a:p>
          <a:p>
            <a:pPr marL="285750" indent="-285750">
              <a:buFont typeface="Arial" panose="020B0604020202020204" pitchFamily="34" charset="0"/>
              <a:buChar char="•"/>
            </a:pPr>
            <a:r>
              <a:rPr lang="nb-NO" dirty="0" smtClean="0"/>
              <a:t>Recondition, rearm, reload</a:t>
            </a:r>
          </a:p>
          <a:p>
            <a:endParaRPr lang="nb-NO" dirty="0" smtClean="0"/>
          </a:p>
          <a:p>
            <a:r>
              <a:rPr lang="nb-NO" dirty="0" smtClean="0"/>
              <a:t>(With indicators on each of the phases if possible)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483518"/>
            <a:ext cx="9144000" cy="283532"/>
          </a:xfrm>
        </p:spPr>
        <p:txBody>
          <a:bodyPr/>
          <a:lstStyle/>
          <a:p>
            <a:r>
              <a:rPr lang="en-US" dirty="0" smtClean="0"/>
              <a:t>PHASES IN AN OFFENSIVE OPERATION: </a:t>
            </a:r>
            <a:br>
              <a:rPr lang="en-US" dirty="0" smtClean="0"/>
            </a:br>
            <a:r>
              <a:rPr lang="en-US" dirty="0" smtClean="0"/>
              <a:t>RESUPPLY / STAGING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192753"/>
            <a:ext cx="8496944" cy="3970318"/>
          </a:xfrm>
          <a:prstGeom prst="rect">
            <a:avLst/>
          </a:prstGeom>
          <a:noFill/>
        </p:spPr>
        <p:txBody>
          <a:bodyPr wrap="square" rtlCol="0">
            <a:spAutoFit/>
          </a:bodyPr>
          <a:lstStyle/>
          <a:p>
            <a:r>
              <a:rPr lang="nb-NO" b="1" dirty="0" smtClean="0"/>
              <a:t>Purpose:</a:t>
            </a:r>
          </a:p>
          <a:p>
            <a:r>
              <a:rPr lang="nb-NO" dirty="0" smtClean="0"/>
              <a:t>Provide all combat teams and vehicles with all supply needed for the coming offensive</a:t>
            </a:r>
          </a:p>
          <a:p>
            <a:endParaRPr lang="nb-NO" dirty="0" smtClean="0"/>
          </a:p>
          <a:p>
            <a:r>
              <a:rPr lang="nb-NO" b="1" dirty="0" smtClean="0"/>
              <a:t>Activity:</a:t>
            </a:r>
          </a:p>
          <a:p>
            <a:pPr marL="285750" indent="-285750">
              <a:buFontTx/>
              <a:buChar char="-"/>
            </a:pPr>
            <a:r>
              <a:rPr lang="nb-NO" dirty="0" smtClean="0"/>
              <a:t>Combat vehicles mostly gathered in parking lots (With exception of vehicles standing guard on frontline and active ADS)</a:t>
            </a:r>
          </a:p>
          <a:p>
            <a:pPr marL="285750" indent="-285750">
              <a:buFontTx/>
              <a:buChar char="-"/>
            </a:pPr>
            <a:r>
              <a:rPr lang="nb-NO" dirty="0" smtClean="0"/>
              <a:t>Resupply trucks delivering supplies to combat vehicles and personnel</a:t>
            </a:r>
          </a:p>
          <a:p>
            <a:pPr marL="285750" indent="-285750">
              <a:buFontTx/>
              <a:buChar char="-"/>
            </a:pPr>
            <a:r>
              <a:rPr lang="nb-NO" dirty="0" smtClean="0"/>
              <a:t>Some vehicles undergoing maintenance and will not be combat-ready</a:t>
            </a:r>
          </a:p>
          <a:p>
            <a:endParaRPr lang="nb-NO" dirty="0" smtClean="0"/>
          </a:p>
          <a:p>
            <a:r>
              <a:rPr lang="nb-NO" b="1" dirty="0" smtClean="0"/>
              <a:t>Indicators:</a:t>
            </a:r>
          </a:p>
          <a:p>
            <a:pPr marL="285750" indent="-285750">
              <a:buFontTx/>
              <a:buChar char="-"/>
            </a:pPr>
            <a:r>
              <a:rPr lang="nb-NO" dirty="0" smtClean="0"/>
              <a:t>Combat vehicles arranged in non-combat formations (lines/raws, tight together)</a:t>
            </a:r>
          </a:p>
          <a:p>
            <a:pPr marL="285750" indent="-285750">
              <a:buFontTx/>
              <a:buChar char="-"/>
            </a:pPr>
            <a:r>
              <a:rPr lang="nb-NO" dirty="0" smtClean="0"/>
              <a:t>Supply trucks in close vicinity</a:t>
            </a:r>
          </a:p>
          <a:p>
            <a:pPr marL="285750" indent="-285750">
              <a:buFontTx/>
              <a:buChar char="-"/>
            </a:pPr>
            <a:endParaRPr lang="nb-NO" dirty="0" smtClean="0"/>
          </a:p>
          <a:p>
            <a:pPr marL="285750" indent="-285750">
              <a:buFontTx/>
              <a:buChar char="-"/>
            </a:pPr>
            <a:endParaRPr lang="nb-NO" dirty="0" smtClean="0"/>
          </a:p>
        </p:txBody>
      </p:sp>
    </p:spTree>
    <p:extLst>
      <p:ext uri="{BB962C8B-B14F-4D97-AF65-F5344CB8AC3E}">
        <p14:creationId xmlns:p14="http://schemas.microsoft.com/office/powerpoint/2010/main" xmlns="" val="390204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SHAPING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4585871"/>
          </a:xfrm>
          <a:prstGeom prst="rect">
            <a:avLst/>
          </a:prstGeom>
          <a:noFill/>
        </p:spPr>
        <p:txBody>
          <a:bodyPr wrap="square" rtlCol="0">
            <a:spAutoFit/>
          </a:bodyPr>
          <a:lstStyle/>
          <a:p>
            <a:r>
              <a:rPr lang="nb-NO" sz="1600" b="1" dirty="0" smtClean="0"/>
              <a:t>Purpose:</a:t>
            </a:r>
          </a:p>
          <a:p>
            <a:r>
              <a:rPr lang="nb-NO" sz="1600" dirty="0" smtClean="0"/>
              <a:t>Shape the conditions in the battlefield to be in favor of the offensive force by hindering the enemy’s ability to counter the coming offensive.</a:t>
            </a:r>
          </a:p>
          <a:p>
            <a:endParaRPr lang="nb-NO" sz="1600" dirty="0" smtClean="0"/>
          </a:p>
          <a:p>
            <a:r>
              <a:rPr lang="nb-NO" sz="1600" b="1" dirty="0" smtClean="0"/>
              <a:t>Activity:</a:t>
            </a:r>
          </a:p>
          <a:p>
            <a:pPr marL="285750" indent="-285750">
              <a:buFontTx/>
              <a:buChar char="-"/>
            </a:pPr>
            <a:r>
              <a:rPr lang="nb-NO" sz="1600" dirty="0" smtClean="0"/>
              <a:t>Artillery opens fire to harrass, suppress or destroy enemy positions such as observation-posts, command/control positions, communication sites, staging areas , artillery positions etc’</a:t>
            </a:r>
          </a:p>
          <a:p>
            <a:pPr marL="285750" indent="-285750">
              <a:buFontTx/>
              <a:buChar char="-"/>
            </a:pPr>
            <a:r>
              <a:rPr lang="nb-NO" sz="1600" dirty="0" smtClean="0"/>
              <a:t>Insertion of special operation forces (SOFs) to deny the enemy of observation points, close roads and chockpoints which may be used by the enemy to move/resupply or reinforce his defending forces</a:t>
            </a:r>
          </a:p>
          <a:p>
            <a:endParaRPr lang="nb-NO" sz="1600" dirty="0" smtClean="0"/>
          </a:p>
          <a:p>
            <a:r>
              <a:rPr lang="nb-NO" sz="1600" b="1" dirty="0" smtClean="0"/>
              <a:t>Indicators:</a:t>
            </a:r>
          </a:p>
          <a:p>
            <a:pPr marL="285750" indent="-285750">
              <a:buFontTx/>
              <a:buChar char="-"/>
            </a:pPr>
            <a:r>
              <a:rPr lang="nb-NO" sz="1600" dirty="0" smtClean="0"/>
              <a:t>Artillery fire falls sustained by units not currently involved in combat</a:t>
            </a:r>
          </a:p>
          <a:p>
            <a:pPr marL="285750" indent="-285750">
              <a:buFontTx/>
              <a:buChar char="-"/>
            </a:pPr>
            <a:r>
              <a:rPr lang="nb-NO" sz="1600" dirty="0" smtClean="0"/>
              <a:t>Reports of rear units (convoys or staging areas) reporting being hit by artillery or ambush teams</a:t>
            </a:r>
          </a:p>
          <a:p>
            <a:pPr marL="285750" indent="-285750">
              <a:buFontTx/>
              <a:buChar char="-"/>
            </a:pPr>
            <a:r>
              <a:rPr lang="nb-NO" sz="1600" dirty="0" smtClean="0"/>
              <a:t>Loss of contact with observation posts (Suggesting either they’ve fallen to a raid by enemy SOFs or that the communications line have been severed by enemy artillery/SOF activity</a:t>
            </a:r>
          </a:p>
          <a:p>
            <a:pPr marL="285750" indent="-285750">
              <a:buFontTx/>
              <a:buChar char="-"/>
            </a:pPr>
            <a:endParaRPr lang="nb-NO" sz="1600" dirty="0" smtClean="0"/>
          </a:p>
          <a:p>
            <a:pPr marL="285750" indent="-285750">
              <a:buFontTx/>
              <a:buChar char="-"/>
            </a:pPr>
            <a:endParaRPr lang="nb-NO" sz="1600" dirty="0" smtClean="0"/>
          </a:p>
        </p:txBody>
      </p:sp>
    </p:spTree>
    <p:extLst>
      <p:ext uri="{BB962C8B-B14F-4D97-AF65-F5344CB8AC3E}">
        <p14:creationId xmlns:p14="http://schemas.microsoft.com/office/powerpoint/2010/main" xmlns="" val="4063869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smtClean="0"/>
              <a:t>PHASES IN AN OFFENSIVE OPERATION: </a:t>
            </a:r>
            <a:br>
              <a:rPr lang="en-US" dirty="0" smtClean="0"/>
            </a:br>
            <a:r>
              <a:rPr lang="en-US" dirty="0" smtClean="0"/>
              <a:t>ASSAULT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3293209"/>
          </a:xfrm>
          <a:prstGeom prst="rect">
            <a:avLst/>
          </a:prstGeom>
          <a:noFill/>
        </p:spPr>
        <p:txBody>
          <a:bodyPr wrap="square" rtlCol="0">
            <a:spAutoFit/>
          </a:bodyPr>
          <a:lstStyle/>
          <a:p>
            <a:r>
              <a:rPr lang="nb-NO" sz="1600" b="1" dirty="0" smtClean="0"/>
              <a:t>Purpose:</a:t>
            </a:r>
          </a:p>
          <a:p>
            <a:r>
              <a:rPr lang="nb-NO" sz="1600" dirty="0" smtClean="0"/>
              <a:t>Utilize the unit’s manuevering forces to achieve the objective of the offensive (territorial gain or tactical or strategic condition).</a:t>
            </a:r>
          </a:p>
          <a:p>
            <a:endParaRPr lang="nb-NO" sz="1600" dirty="0" smtClean="0"/>
          </a:p>
          <a:p>
            <a:r>
              <a:rPr lang="nb-NO" sz="1600" b="1" dirty="0" smtClean="0"/>
              <a:t>Activity:</a:t>
            </a:r>
          </a:p>
          <a:p>
            <a:pPr marL="285750" indent="-285750">
              <a:buFontTx/>
              <a:buChar char="-"/>
            </a:pPr>
            <a:r>
              <a:rPr lang="nb-NO" sz="1600" dirty="0" smtClean="0"/>
              <a:t>Attack conducted by the manuevering brigades</a:t>
            </a:r>
          </a:p>
          <a:p>
            <a:pPr marL="285750" indent="-285750">
              <a:buFontTx/>
              <a:buChar char="-"/>
            </a:pPr>
            <a:r>
              <a:rPr lang="nb-NO" sz="1600" dirty="0" smtClean="0"/>
              <a:t>Utilization of supporting assets such as artillery and air-support</a:t>
            </a:r>
          </a:p>
          <a:p>
            <a:endParaRPr lang="nb-NO" sz="1600" dirty="0" smtClean="0"/>
          </a:p>
          <a:p>
            <a:r>
              <a:rPr lang="nb-NO" sz="1600" b="1" dirty="0" smtClean="0"/>
              <a:t>Indicators:</a:t>
            </a:r>
          </a:p>
          <a:p>
            <a:pPr marL="285750" indent="-285750">
              <a:buFontTx/>
              <a:buChar char="-"/>
            </a:pPr>
            <a:r>
              <a:rPr lang="nb-NO" sz="1600" dirty="0" smtClean="0"/>
              <a:t>Movement by some or all of the manuevering brigades pushing the FLOT</a:t>
            </a:r>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Tree>
    <p:extLst>
      <p:ext uri="{BB962C8B-B14F-4D97-AF65-F5344CB8AC3E}">
        <p14:creationId xmlns:p14="http://schemas.microsoft.com/office/powerpoint/2010/main" xmlns="" val="3349576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DIVISION DEFENSIVE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4524315"/>
          </a:xfrm>
          <a:prstGeom prst="rect">
            <a:avLst/>
          </a:prstGeom>
          <a:noFill/>
        </p:spPr>
        <p:txBody>
          <a:bodyPr wrap="square" rtlCol="0">
            <a:spAutoFit/>
          </a:bodyPr>
          <a:lstStyle/>
          <a:p>
            <a:r>
              <a:rPr lang="nb-NO" sz="1600" b="1" dirty="0" smtClean="0"/>
              <a:t>Purpose:</a:t>
            </a:r>
          </a:p>
          <a:p>
            <a:pPr marL="285750" indent="-285750">
              <a:buFontTx/>
              <a:buChar char="-"/>
            </a:pPr>
            <a:r>
              <a:rPr lang="nb-NO" sz="1600" dirty="0" smtClean="0"/>
              <a:t>Defend the territory held or seized by the division’s menuevering units against enemy expected counter attacks</a:t>
            </a:r>
          </a:p>
          <a:p>
            <a:pPr marL="285750" indent="-285750">
              <a:buFontTx/>
              <a:buChar char="-"/>
            </a:pPr>
            <a:r>
              <a:rPr lang="nb-NO" sz="1600" dirty="0" smtClean="0"/>
              <a:t>Optionally: Hold ground and provide cover for another division moving through seized area to continue the Corp’s offensive</a:t>
            </a:r>
          </a:p>
          <a:p>
            <a:endParaRPr lang="nb-NO" sz="1600" dirty="0" smtClean="0"/>
          </a:p>
          <a:p>
            <a:endParaRPr lang="nb-NO" sz="1600" dirty="0" smtClean="0"/>
          </a:p>
          <a:p>
            <a:r>
              <a:rPr lang="nb-NO" sz="1600" b="1" dirty="0" smtClean="0"/>
              <a:t>Activity:</a:t>
            </a:r>
          </a:p>
          <a:p>
            <a:pPr marL="285750" indent="-285750">
              <a:buFontTx/>
              <a:buChar char="-"/>
            </a:pPr>
            <a:r>
              <a:rPr lang="nb-NO" sz="1600" dirty="0" smtClean="0"/>
              <a:t>Combat vehicles taking defensive positions. Most preferrably on high grounds, elevated positions or revetments to be used as static positions for observation and fire</a:t>
            </a:r>
          </a:p>
          <a:p>
            <a:endParaRPr lang="nb-NO" sz="1600" dirty="0" smtClean="0"/>
          </a:p>
          <a:p>
            <a:r>
              <a:rPr lang="nb-NO" sz="1600" b="1" dirty="0" smtClean="0"/>
              <a:t>Indicators:</a:t>
            </a:r>
          </a:p>
          <a:p>
            <a:pPr marL="285750" indent="-285750">
              <a:buFontTx/>
              <a:buChar char="-"/>
            </a:pPr>
            <a:r>
              <a:rPr lang="nb-NO" sz="1600" dirty="0" smtClean="0"/>
              <a:t>Combat vehicles in static positions, usually on elevated grounds</a:t>
            </a:r>
          </a:p>
          <a:p>
            <a:pPr marL="285750" indent="-285750">
              <a:buFontTx/>
              <a:buChar char="-"/>
            </a:pPr>
            <a:r>
              <a:rPr lang="nb-NO" sz="1600" dirty="0" smtClean="0"/>
              <a:t>Possible presence of logistics vehicles in/near defensive positions to resupply/service combat vehicles and personnel</a:t>
            </a:r>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a:xfrm>
            <a:off x="36512" y="267494"/>
            <a:ext cx="9144000" cy="732620"/>
          </a:xfrm>
        </p:spPr>
        <p:txBody>
          <a:bodyPr/>
          <a:lstStyle/>
          <a:p>
            <a:r>
              <a:rPr lang="en-US" sz="2000" dirty="0" smtClean="0"/>
              <a:t>USE OF SHOCK BATTALIONS / Special Operations forces</a:t>
            </a:r>
            <a:endParaRPr lang="en-US" sz="20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79512" y="1000114"/>
            <a:ext cx="8496944" cy="5016758"/>
          </a:xfrm>
          <a:prstGeom prst="rect">
            <a:avLst/>
          </a:prstGeom>
          <a:noFill/>
        </p:spPr>
        <p:txBody>
          <a:bodyPr wrap="square" rtlCol="0">
            <a:spAutoFit/>
          </a:bodyPr>
          <a:lstStyle/>
          <a:p>
            <a:r>
              <a:rPr lang="nb-NO" sz="1600" b="1" dirty="0" smtClean="0"/>
              <a:t>Purpose:</a:t>
            </a:r>
          </a:p>
          <a:p>
            <a:pPr marL="285750" indent="-285750">
              <a:buFontTx/>
              <a:buChar char="-"/>
            </a:pPr>
            <a:r>
              <a:rPr lang="nb-NO" sz="1600" dirty="0" smtClean="0"/>
              <a:t>Use of small forces to shape conditions for the main offensive effort</a:t>
            </a:r>
          </a:p>
          <a:p>
            <a:endParaRPr lang="nb-NO" sz="1600" dirty="0" smtClean="0"/>
          </a:p>
          <a:p>
            <a:r>
              <a:rPr lang="nb-NO" sz="1600" b="1" dirty="0" smtClean="0"/>
              <a:t>Activity:</a:t>
            </a:r>
          </a:p>
          <a:p>
            <a:pPr marL="285750" indent="-285750">
              <a:buFontTx/>
              <a:buChar char="-"/>
            </a:pPr>
            <a:r>
              <a:rPr lang="nb-NO" sz="1600" dirty="0" smtClean="0"/>
              <a:t>Move ahead of main Divisional forces for intelligence gathering, scouting and assesing enemy strength and deployments (finding week areas etc)</a:t>
            </a:r>
          </a:p>
          <a:p>
            <a:pPr marL="285750" indent="-285750">
              <a:buFontTx/>
              <a:buChar char="-"/>
            </a:pPr>
            <a:r>
              <a:rPr lang="nb-NO" sz="1600" dirty="0" smtClean="0"/>
              <a:t>Infiltrate into enemy-held areas for specific operations such as:</a:t>
            </a:r>
          </a:p>
          <a:p>
            <a:pPr marL="742950" lvl="1" indent="-285750">
              <a:buFontTx/>
              <a:buChar char="-"/>
            </a:pPr>
            <a:r>
              <a:rPr lang="nb-NO" sz="1600" dirty="0" smtClean="0"/>
              <a:t>Destroy bridges/ mine roads / place IEDs / set ambush points -  to disrupt enemy movements (reinforcements and maneuvers)</a:t>
            </a:r>
          </a:p>
          <a:p>
            <a:pPr marL="742950" lvl="1" indent="-285750">
              <a:buFontTx/>
              <a:buChar char="-"/>
            </a:pPr>
            <a:r>
              <a:rPr lang="nb-NO" sz="1600" dirty="0" smtClean="0"/>
              <a:t>Attack command posts and communication sites to disrupt enemy Command&amp;Control capabilities</a:t>
            </a:r>
          </a:p>
          <a:p>
            <a:endParaRPr lang="nb-NO" sz="1600" dirty="0" smtClean="0"/>
          </a:p>
          <a:p>
            <a:r>
              <a:rPr lang="nb-NO" sz="1600" b="1" dirty="0" smtClean="0"/>
              <a:t>Indicators:</a:t>
            </a:r>
          </a:p>
          <a:p>
            <a:pPr marL="285750" indent="-285750">
              <a:buFontTx/>
              <a:buChar char="-"/>
            </a:pPr>
            <a:r>
              <a:rPr lang="nb-NO" sz="1600" dirty="0" smtClean="0"/>
              <a:t>Signs of attacks / hostile activities inside friendly soil, up to several miles from the FLOT that are NOT part of a major offensive</a:t>
            </a:r>
          </a:p>
          <a:p>
            <a:pPr marL="285750" indent="-285750">
              <a:buFontTx/>
              <a:buChar char="-"/>
            </a:pPr>
            <a:r>
              <a:rPr lang="nb-NO" sz="1600" dirty="0" smtClean="0"/>
              <a:t>Loss of contact with outposts or units </a:t>
            </a:r>
          </a:p>
          <a:p>
            <a:pPr lvl="1"/>
            <a:endParaRPr lang="nb-NO" sz="1600" dirty="0" smtClean="0"/>
          </a:p>
          <a:p>
            <a:pPr marL="285750" indent="-285750">
              <a:buFontTx/>
              <a:buChar char="-"/>
            </a:pPr>
            <a:endParaRPr lang="nb-NO" sz="1600" dirty="0" smtClean="0"/>
          </a:p>
          <a:p>
            <a:pPr marL="285750" indent="-285750">
              <a:buFontTx/>
              <a:buChar char="-"/>
            </a:pPr>
            <a:endParaRPr lang="nb-NO" sz="1600" dirty="0" smtClean="0"/>
          </a:p>
          <a:p>
            <a:pPr marL="285750" indent="-285750">
              <a:buFontTx/>
              <a:buChar char="-"/>
            </a:pPr>
            <a:endParaRPr lang="nb-NO" sz="1600"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6183</TotalTime>
  <Words>1192</Words>
  <Application>Microsoft Office PowerPoint</Application>
  <PresentationFormat>Skjermfremvisning (16:9)</PresentationFormat>
  <Paragraphs>258</Paragraphs>
  <Slides>11</Slides>
  <Notes>1</Notes>
  <HiddenSlides>2</HiddenSlides>
  <MMClips>0</MMClips>
  <ScaleCrop>false</ScaleCrop>
  <HeadingPairs>
    <vt:vector size="4" baseType="variant">
      <vt:variant>
        <vt:lpstr>Tema</vt:lpstr>
      </vt:variant>
      <vt:variant>
        <vt:i4>1</vt:i4>
      </vt:variant>
      <vt:variant>
        <vt:lpstr>Lysbildetitler</vt:lpstr>
      </vt:variant>
      <vt:variant>
        <vt:i4>11</vt:i4>
      </vt:variant>
    </vt:vector>
  </HeadingPairs>
  <TitlesOfParts>
    <vt:vector size="12" baseType="lpstr">
      <vt:lpstr>Kontortema</vt:lpstr>
      <vt:lpstr>Lysbilde 1</vt:lpstr>
      <vt:lpstr>INTRODUCTION</vt:lpstr>
      <vt:lpstr>DIVISION OFFENSIVE</vt:lpstr>
      <vt:lpstr>PHASES IN AN OFFENSIVE OPERATION</vt:lpstr>
      <vt:lpstr>PHASES IN AN OFFENSIVE OPERATION:  RESUPPLY / STAGING</vt:lpstr>
      <vt:lpstr>PHASES IN AN OFFENSIVE OPERATION:  SHAPING</vt:lpstr>
      <vt:lpstr>PHASES IN AN OFFENSIVE OPERATION:  ASSAULT</vt:lpstr>
      <vt:lpstr>DIVISION DEFENSIVE</vt:lpstr>
      <vt:lpstr>USE OF SHOCK BATTALIONS / Special Operations forces</vt:lpstr>
      <vt:lpstr>INDICATORS</vt:lpstr>
      <vt:lpstr>INTELLIGENCE GAPS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INTREP VID OPAR-003</dc:title>
  <dc:creator>132nd Virtual Wing;VIS</dc:creator>
  <cp:keywords>INTREP VIS OPAR-001 - Syrian ground combat tactics</cp:keywords>
  <cp:lastModifiedBy>Neck</cp:lastModifiedBy>
  <cp:revision>411</cp:revision>
  <dcterms:created xsi:type="dcterms:W3CDTF">2019-03-12T22:01:00Z</dcterms:created>
  <dcterms:modified xsi:type="dcterms:W3CDTF">2021-11-18T07:40:17Z</dcterms:modified>
</cp:coreProperties>
</file>