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3" r:id="rId4"/>
    <p:sldId id="261" r:id="rId5"/>
    <p:sldId id="262" r:id="rId6"/>
    <p:sldId id="264" r:id="rId7"/>
    <p:sldId id="266" r:id="rId8"/>
    <p:sldId id="267" r:id="rId9"/>
    <p:sldId id="268" r:id="rId10"/>
    <p:sldId id="271" r:id="rId11"/>
    <p:sldId id="272" r:id="rId12"/>
    <p:sldId id="273" r:id="rId13"/>
    <p:sldId id="274" r:id="rId14"/>
    <p:sldId id="275" r:id="rId15"/>
    <p:sldId id="276" r:id="rId16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226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ED25-DF76-4EBE-93E5-A3458893EB82}" type="datetimeFigureOut">
              <a:rPr lang="nb-NO" smtClean="0"/>
              <a:pPr/>
              <a:t>15.03.2022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73C4-9F0A-43A6-B429-FFC67DECAD73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ED25-DF76-4EBE-93E5-A3458893EB82}" type="datetimeFigureOut">
              <a:rPr lang="nb-NO" smtClean="0"/>
              <a:pPr/>
              <a:t>15.03.2022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73C4-9F0A-43A6-B429-FFC67DECAD73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ED25-DF76-4EBE-93E5-A3458893EB82}" type="datetimeFigureOut">
              <a:rPr lang="nb-NO" smtClean="0"/>
              <a:pPr/>
              <a:t>15.03.2022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73C4-9F0A-43A6-B429-FFC67DECAD73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ED25-DF76-4EBE-93E5-A3458893EB82}" type="datetimeFigureOut">
              <a:rPr lang="nb-NO" smtClean="0"/>
              <a:pPr/>
              <a:t>15.03.2022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73C4-9F0A-43A6-B429-FFC67DECAD73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ED25-DF76-4EBE-93E5-A3458893EB82}" type="datetimeFigureOut">
              <a:rPr lang="nb-NO" smtClean="0"/>
              <a:pPr/>
              <a:t>15.03.2022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73C4-9F0A-43A6-B429-FFC67DECAD73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ED25-DF76-4EBE-93E5-A3458893EB82}" type="datetimeFigureOut">
              <a:rPr lang="nb-NO" smtClean="0"/>
              <a:pPr/>
              <a:t>15.03.2022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73C4-9F0A-43A6-B429-FFC67DECAD73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ED25-DF76-4EBE-93E5-A3458893EB82}" type="datetimeFigureOut">
              <a:rPr lang="nb-NO" smtClean="0"/>
              <a:pPr/>
              <a:t>15.03.2022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73C4-9F0A-43A6-B429-FFC67DECAD73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ED25-DF76-4EBE-93E5-A3458893EB82}" type="datetimeFigureOut">
              <a:rPr lang="nb-NO" smtClean="0"/>
              <a:pPr/>
              <a:t>15.03.2022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73C4-9F0A-43A6-B429-FFC67DECAD73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ED25-DF76-4EBE-93E5-A3458893EB82}" type="datetimeFigureOut">
              <a:rPr lang="nb-NO" smtClean="0"/>
              <a:pPr/>
              <a:t>15.03.2022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73C4-9F0A-43A6-B429-FFC67DECAD73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ED25-DF76-4EBE-93E5-A3458893EB82}" type="datetimeFigureOut">
              <a:rPr lang="nb-NO" smtClean="0"/>
              <a:pPr/>
              <a:t>15.03.2022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73C4-9F0A-43A6-B429-FFC67DECAD73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ED25-DF76-4EBE-93E5-A3458893EB82}" type="datetimeFigureOut">
              <a:rPr lang="nb-NO" smtClean="0"/>
              <a:pPr/>
              <a:t>15.03.2022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73C4-9F0A-43A6-B429-FFC67DECAD73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6ED25-DF76-4EBE-93E5-A3458893EB82}" type="datetimeFigureOut">
              <a:rPr lang="nb-NO" smtClean="0"/>
              <a:pPr/>
              <a:t>15.03.2022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F73C4-9F0A-43A6-B429-FFC67DECAD73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1293" y="-142894"/>
            <a:ext cx="3885414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ktangel 4"/>
          <p:cNvSpPr/>
          <p:nvPr/>
        </p:nvSpPr>
        <p:spPr>
          <a:xfrm>
            <a:off x="1071538" y="714362"/>
            <a:ext cx="785818" cy="3571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AOD A</a:t>
            </a:r>
          </a:p>
        </p:txBody>
      </p:sp>
      <p:sp>
        <p:nvSpPr>
          <p:cNvPr id="6" name="Rektangel 5"/>
          <p:cNvSpPr/>
          <p:nvPr/>
        </p:nvSpPr>
        <p:spPr>
          <a:xfrm>
            <a:off x="1857356" y="714362"/>
            <a:ext cx="785818" cy="3571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JPTL A</a:t>
            </a:r>
          </a:p>
        </p:txBody>
      </p:sp>
      <p:sp>
        <p:nvSpPr>
          <p:cNvPr id="7" name="Rektangel 6"/>
          <p:cNvSpPr/>
          <p:nvPr/>
        </p:nvSpPr>
        <p:spPr>
          <a:xfrm>
            <a:off x="2643174" y="714362"/>
            <a:ext cx="785818" cy="3571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ATO A</a:t>
            </a:r>
          </a:p>
        </p:txBody>
      </p:sp>
      <p:sp>
        <p:nvSpPr>
          <p:cNvPr id="8" name="Rektangel 7"/>
          <p:cNvSpPr/>
          <p:nvPr/>
        </p:nvSpPr>
        <p:spPr>
          <a:xfrm>
            <a:off x="3428992" y="714362"/>
            <a:ext cx="785818" cy="3571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FLY A</a:t>
            </a:r>
          </a:p>
        </p:txBody>
      </p:sp>
      <p:sp>
        <p:nvSpPr>
          <p:cNvPr id="10" name="Rektangel 9"/>
          <p:cNvSpPr/>
          <p:nvPr/>
        </p:nvSpPr>
        <p:spPr>
          <a:xfrm>
            <a:off x="1857356" y="1214428"/>
            <a:ext cx="785818" cy="3571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AOD B</a:t>
            </a:r>
          </a:p>
        </p:txBody>
      </p:sp>
      <p:sp>
        <p:nvSpPr>
          <p:cNvPr id="11" name="Rektangel 10"/>
          <p:cNvSpPr/>
          <p:nvPr/>
        </p:nvSpPr>
        <p:spPr>
          <a:xfrm>
            <a:off x="2643174" y="1214428"/>
            <a:ext cx="785818" cy="3571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JPTL B</a:t>
            </a:r>
          </a:p>
        </p:txBody>
      </p:sp>
      <p:sp>
        <p:nvSpPr>
          <p:cNvPr id="12" name="Rektangel 11"/>
          <p:cNvSpPr/>
          <p:nvPr/>
        </p:nvSpPr>
        <p:spPr>
          <a:xfrm>
            <a:off x="3428992" y="1214428"/>
            <a:ext cx="785818" cy="3571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ATO B</a:t>
            </a:r>
          </a:p>
        </p:txBody>
      </p:sp>
      <p:sp>
        <p:nvSpPr>
          <p:cNvPr id="13" name="Rektangel 12"/>
          <p:cNvSpPr/>
          <p:nvPr/>
        </p:nvSpPr>
        <p:spPr>
          <a:xfrm>
            <a:off x="4214810" y="1214428"/>
            <a:ext cx="785818" cy="3571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FLY B</a:t>
            </a:r>
          </a:p>
        </p:txBody>
      </p:sp>
      <p:sp>
        <p:nvSpPr>
          <p:cNvPr id="15" name="Rektangel 14"/>
          <p:cNvSpPr/>
          <p:nvPr/>
        </p:nvSpPr>
        <p:spPr>
          <a:xfrm>
            <a:off x="2643174" y="1714494"/>
            <a:ext cx="785818" cy="3571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AOD C</a:t>
            </a:r>
          </a:p>
        </p:txBody>
      </p:sp>
      <p:sp>
        <p:nvSpPr>
          <p:cNvPr id="16" name="Rektangel 15"/>
          <p:cNvSpPr/>
          <p:nvPr/>
        </p:nvSpPr>
        <p:spPr>
          <a:xfrm>
            <a:off x="3428992" y="1714494"/>
            <a:ext cx="785818" cy="3571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JPTL C</a:t>
            </a:r>
          </a:p>
        </p:txBody>
      </p:sp>
      <p:sp>
        <p:nvSpPr>
          <p:cNvPr id="17" name="Rektangel 16"/>
          <p:cNvSpPr/>
          <p:nvPr/>
        </p:nvSpPr>
        <p:spPr>
          <a:xfrm>
            <a:off x="4214810" y="1714494"/>
            <a:ext cx="785818" cy="3571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ATO C</a:t>
            </a:r>
          </a:p>
        </p:txBody>
      </p:sp>
      <p:sp>
        <p:nvSpPr>
          <p:cNvPr id="18" name="Rektangel 17"/>
          <p:cNvSpPr/>
          <p:nvPr/>
        </p:nvSpPr>
        <p:spPr>
          <a:xfrm>
            <a:off x="5000628" y="1714494"/>
            <a:ext cx="785818" cy="3571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FLY C</a:t>
            </a:r>
          </a:p>
        </p:txBody>
      </p:sp>
      <p:sp>
        <p:nvSpPr>
          <p:cNvPr id="20" name="Rektangel 19"/>
          <p:cNvSpPr/>
          <p:nvPr/>
        </p:nvSpPr>
        <p:spPr>
          <a:xfrm>
            <a:off x="3428992" y="2214560"/>
            <a:ext cx="785818" cy="3571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AOD D</a:t>
            </a:r>
          </a:p>
        </p:txBody>
      </p:sp>
      <p:sp>
        <p:nvSpPr>
          <p:cNvPr id="21" name="Rektangel 20"/>
          <p:cNvSpPr/>
          <p:nvPr/>
        </p:nvSpPr>
        <p:spPr>
          <a:xfrm>
            <a:off x="4214810" y="2214560"/>
            <a:ext cx="785818" cy="3571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JPTL D</a:t>
            </a:r>
          </a:p>
        </p:txBody>
      </p:sp>
      <p:sp>
        <p:nvSpPr>
          <p:cNvPr id="22" name="Rektangel 21"/>
          <p:cNvSpPr/>
          <p:nvPr/>
        </p:nvSpPr>
        <p:spPr>
          <a:xfrm>
            <a:off x="5000628" y="2214560"/>
            <a:ext cx="785818" cy="3571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ATO D</a:t>
            </a:r>
          </a:p>
        </p:txBody>
      </p:sp>
      <p:sp>
        <p:nvSpPr>
          <p:cNvPr id="23" name="Rektangel 22"/>
          <p:cNvSpPr/>
          <p:nvPr/>
        </p:nvSpPr>
        <p:spPr>
          <a:xfrm>
            <a:off x="5786446" y="2214560"/>
            <a:ext cx="785818" cy="3571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FLY D</a:t>
            </a:r>
          </a:p>
        </p:txBody>
      </p:sp>
      <p:cxnSp>
        <p:nvCxnSpPr>
          <p:cNvPr id="27" name="Rett linje 26"/>
          <p:cNvCxnSpPr/>
          <p:nvPr/>
        </p:nvCxnSpPr>
        <p:spPr>
          <a:xfrm rot="5400000">
            <a:off x="964382" y="1964526"/>
            <a:ext cx="335758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tt linje 28"/>
          <p:cNvCxnSpPr/>
          <p:nvPr/>
        </p:nvCxnSpPr>
        <p:spPr>
          <a:xfrm rot="5400000">
            <a:off x="1749405" y="1963733"/>
            <a:ext cx="335758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tt linje 29"/>
          <p:cNvCxnSpPr/>
          <p:nvPr/>
        </p:nvCxnSpPr>
        <p:spPr>
          <a:xfrm rot="5400000">
            <a:off x="2535223" y="1963733"/>
            <a:ext cx="335758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tt linje 30"/>
          <p:cNvCxnSpPr/>
          <p:nvPr/>
        </p:nvCxnSpPr>
        <p:spPr>
          <a:xfrm rot="5400000">
            <a:off x="3321041" y="2035171"/>
            <a:ext cx="335758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tt linje 31"/>
          <p:cNvCxnSpPr/>
          <p:nvPr/>
        </p:nvCxnSpPr>
        <p:spPr>
          <a:xfrm rot="5400000">
            <a:off x="4106859" y="2035171"/>
            <a:ext cx="335758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tt linje 32"/>
          <p:cNvCxnSpPr/>
          <p:nvPr/>
        </p:nvCxnSpPr>
        <p:spPr>
          <a:xfrm rot="5400000">
            <a:off x="4894266" y="2035171"/>
            <a:ext cx="335758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tt linje 33"/>
          <p:cNvCxnSpPr/>
          <p:nvPr/>
        </p:nvCxnSpPr>
        <p:spPr>
          <a:xfrm rot="5400000">
            <a:off x="179358" y="2035171"/>
            <a:ext cx="335758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kstSylinder 34"/>
          <p:cNvSpPr txBox="1"/>
          <p:nvPr/>
        </p:nvSpPr>
        <p:spPr>
          <a:xfrm>
            <a:off x="3428992" y="2786064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D1</a:t>
            </a:r>
          </a:p>
        </p:txBody>
      </p:sp>
      <p:sp>
        <p:nvSpPr>
          <p:cNvPr id="36" name="TekstSylinder 35"/>
          <p:cNvSpPr txBox="1"/>
          <p:nvPr/>
        </p:nvSpPr>
        <p:spPr>
          <a:xfrm>
            <a:off x="4214810" y="2786064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D2</a:t>
            </a:r>
          </a:p>
        </p:txBody>
      </p:sp>
      <p:sp>
        <p:nvSpPr>
          <p:cNvPr id="37" name="TekstSylinder 36"/>
          <p:cNvSpPr txBox="1"/>
          <p:nvPr/>
        </p:nvSpPr>
        <p:spPr>
          <a:xfrm>
            <a:off x="5000628" y="2786064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D3</a:t>
            </a:r>
          </a:p>
        </p:txBody>
      </p:sp>
      <p:sp>
        <p:nvSpPr>
          <p:cNvPr id="38" name="TekstSylinder 37"/>
          <p:cNvSpPr txBox="1"/>
          <p:nvPr/>
        </p:nvSpPr>
        <p:spPr>
          <a:xfrm>
            <a:off x="5786446" y="2786064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D4</a:t>
            </a:r>
          </a:p>
        </p:txBody>
      </p:sp>
      <p:sp>
        <p:nvSpPr>
          <p:cNvPr id="40" name="Pil høyre 39"/>
          <p:cNvSpPr/>
          <p:nvPr/>
        </p:nvSpPr>
        <p:spPr>
          <a:xfrm>
            <a:off x="71406" y="678362"/>
            <a:ext cx="1000132" cy="428628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>
                <a:solidFill>
                  <a:schemeClr val="tx1"/>
                </a:solidFill>
              </a:rPr>
              <a:t>ATO A (D1)</a:t>
            </a:r>
          </a:p>
        </p:txBody>
      </p:sp>
      <p:sp>
        <p:nvSpPr>
          <p:cNvPr id="42" name="Pil høyre 41"/>
          <p:cNvSpPr/>
          <p:nvPr/>
        </p:nvSpPr>
        <p:spPr>
          <a:xfrm>
            <a:off x="1622004" y="1671294"/>
            <a:ext cx="1000132" cy="428628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>
                <a:solidFill>
                  <a:schemeClr val="tx1"/>
                </a:solidFill>
              </a:rPr>
              <a:t>ATO C (D3)</a:t>
            </a:r>
          </a:p>
        </p:txBody>
      </p:sp>
      <p:sp>
        <p:nvSpPr>
          <p:cNvPr id="43" name="Pil høyre 42"/>
          <p:cNvSpPr/>
          <p:nvPr/>
        </p:nvSpPr>
        <p:spPr>
          <a:xfrm>
            <a:off x="2421660" y="2179122"/>
            <a:ext cx="1000132" cy="428628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>
                <a:solidFill>
                  <a:schemeClr val="tx1"/>
                </a:solidFill>
              </a:rPr>
              <a:t>ATO D (D4)</a:t>
            </a:r>
          </a:p>
        </p:txBody>
      </p:sp>
      <p:cxnSp>
        <p:nvCxnSpPr>
          <p:cNvPr id="44" name="Rett linje 43"/>
          <p:cNvCxnSpPr/>
          <p:nvPr/>
        </p:nvCxnSpPr>
        <p:spPr>
          <a:xfrm rot="5400000">
            <a:off x="-606460" y="2035171"/>
            <a:ext cx="335758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ktangel 44"/>
          <p:cNvSpPr/>
          <p:nvPr/>
        </p:nvSpPr>
        <p:spPr>
          <a:xfrm>
            <a:off x="714348" y="0"/>
            <a:ext cx="6143668" cy="428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6" name="Rektangel 45"/>
          <p:cNvSpPr/>
          <p:nvPr/>
        </p:nvSpPr>
        <p:spPr>
          <a:xfrm>
            <a:off x="857224" y="3286130"/>
            <a:ext cx="6143668" cy="428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1" name="Pil høyre 40"/>
          <p:cNvSpPr/>
          <p:nvPr/>
        </p:nvSpPr>
        <p:spPr>
          <a:xfrm>
            <a:off x="842824" y="1171790"/>
            <a:ext cx="1000132" cy="428628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>
                <a:solidFill>
                  <a:schemeClr val="tx1"/>
                </a:solidFill>
              </a:rPr>
              <a:t>ATO B (D2)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E7ACFBE0-8801-4896-B4CD-D9275A546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327105"/>
              </p:ext>
            </p:extLst>
          </p:nvPr>
        </p:nvGraphicFramePr>
        <p:xfrm>
          <a:off x="107504" y="555526"/>
          <a:ext cx="8820524" cy="3114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873316754"/>
                    </a:ext>
                  </a:extLst>
                </a:gridCol>
                <a:gridCol w="1391308">
                  <a:extLst>
                    <a:ext uri="{9D8B030D-6E8A-4147-A177-3AD203B41FA5}">
                      <a16:colId xmlns:a16="http://schemas.microsoft.com/office/drawing/2014/main" val="864978931"/>
                    </a:ext>
                  </a:extLst>
                </a:gridCol>
                <a:gridCol w="1385032">
                  <a:extLst>
                    <a:ext uri="{9D8B030D-6E8A-4147-A177-3AD203B41FA5}">
                      <a16:colId xmlns:a16="http://schemas.microsoft.com/office/drawing/2014/main" val="1148174384"/>
                    </a:ext>
                  </a:extLst>
                </a:gridCol>
                <a:gridCol w="1385032">
                  <a:extLst>
                    <a:ext uri="{9D8B030D-6E8A-4147-A177-3AD203B41FA5}">
                      <a16:colId xmlns:a16="http://schemas.microsoft.com/office/drawing/2014/main" val="4175508558"/>
                    </a:ext>
                  </a:extLst>
                </a:gridCol>
                <a:gridCol w="1385032">
                  <a:extLst>
                    <a:ext uri="{9D8B030D-6E8A-4147-A177-3AD203B41FA5}">
                      <a16:colId xmlns:a16="http://schemas.microsoft.com/office/drawing/2014/main" val="526642072"/>
                    </a:ext>
                  </a:extLst>
                </a:gridCol>
                <a:gridCol w="1385032">
                  <a:extLst>
                    <a:ext uri="{9D8B030D-6E8A-4147-A177-3AD203B41FA5}">
                      <a16:colId xmlns:a16="http://schemas.microsoft.com/office/drawing/2014/main" val="4283975600"/>
                    </a:ext>
                  </a:extLst>
                </a:gridCol>
                <a:gridCol w="1385032">
                  <a:extLst>
                    <a:ext uri="{9D8B030D-6E8A-4147-A177-3AD203B41FA5}">
                      <a16:colId xmlns:a16="http://schemas.microsoft.com/office/drawing/2014/main" val="4001899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Value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Criticality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Accessibility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Recoverability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Vulnerability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Effect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Recognizability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818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Loss would contribute to loosing the war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Easily accessible, not in vicinity of 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Extremely difficult to replace, long replacement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Have the means and expertise to 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Favorable impact on civilians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Easily recognized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365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Loss would significantly  reduce enemy performance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Easily accessible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Difficult to replace with long down time (months)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Probably have the means and expertise to attack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Favorable impact, no adverse impact on civilians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Easily recognized with training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90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Loss would reduce enemy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Accessible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Can be replaced in relatively short time (weeks)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May have the means and expertise to 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Favorable impact, some adverse impact on civilians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Recognized with some training/preparation, confusion possible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391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Loss may reduce enemy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Difficult to gain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Easily replaced in a short time (days)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Little capability to 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 impact on forces, adverse impact on civilians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Hard to recognize, confusion probable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159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Loss would not reduce enemy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Very difficult to gain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Easily replaced in a short time (hours)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Very little capability to 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Unfavorable impact, assured adverse impact on civilians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Extremely difficult to recognize without extensive orientation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022192"/>
                  </a:ext>
                </a:extLst>
              </a:tr>
            </a:tbl>
          </a:graphicData>
        </a:graphic>
      </p:graphicFrame>
      <p:sp>
        <p:nvSpPr>
          <p:cNvPr id="3" name="TekstSylinder 2">
            <a:extLst>
              <a:ext uri="{FF2B5EF4-FFF2-40B4-BE49-F238E27FC236}">
                <a16:creationId xmlns:a16="http://schemas.microsoft.com/office/drawing/2014/main" id="{B4542F06-B0B3-4EB0-A8A4-D0356461CA7B}"/>
              </a:ext>
            </a:extLst>
          </p:cNvPr>
          <p:cNvSpPr txBox="1"/>
          <p:nvPr/>
        </p:nvSpPr>
        <p:spPr>
          <a:xfrm>
            <a:off x="1619672" y="3702308"/>
            <a:ext cx="36724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MLRS from Rocket artillery regiment (Corps resource) likely protected by Corps or Division Air defenses and placed outside artillery range from the FLOT  22</a:t>
            </a:r>
          </a:p>
        </p:txBody>
      </p:sp>
    </p:spTree>
    <p:extLst>
      <p:ext uri="{BB962C8B-B14F-4D97-AF65-F5344CB8AC3E}">
        <p14:creationId xmlns:p14="http://schemas.microsoft.com/office/powerpoint/2010/main" val="1309925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E7ACFBE0-8801-4896-B4CD-D9275A546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748482"/>
              </p:ext>
            </p:extLst>
          </p:nvPr>
        </p:nvGraphicFramePr>
        <p:xfrm>
          <a:off x="107504" y="555526"/>
          <a:ext cx="8820524" cy="3114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873316754"/>
                    </a:ext>
                  </a:extLst>
                </a:gridCol>
                <a:gridCol w="1391308">
                  <a:extLst>
                    <a:ext uri="{9D8B030D-6E8A-4147-A177-3AD203B41FA5}">
                      <a16:colId xmlns:a16="http://schemas.microsoft.com/office/drawing/2014/main" val="864978931"/>
                    </a:ext>
                  </a:extLst>
                </a:gridCol>
                <a:gridCol w="1385032">
                  <a:extLst>
                    <a:ext uri="{9D8B030D-6E8A-4147-A177-3AD203B41FA5}">
                      <a16:colId xmlns:a16="http://schemas.microsoft.com/office/drawing/2014/main" val="1148174384"/>
                    </a:ext>
                  </a:extLst>
                </a:gridCol>
                <a:gridCol w="1385032">
                  <a:extLst>
                    <a:ext uri="{9D8B030D-6E8A-4147-A177-3AD203B41FA5}">
                      <a16:colId xmlns:a16="http://schemas.microsoft.com/office/drawing/2014/main" val="4175508558"/>
                    </a:ext>
                  </a:extLst>
                </a:gridCol>
                <a:gridCol w="1385032">
                  <a:extLst>
                    <a:ext uri="{9D8B030D-6E8A-4147-A177-3AD203B41FA5}">
                      <a16:colId xmlns:a16="http://schemas.microsoft.com/office/drawing/2014/main" val="526642072"/>
                    </a:ext>
                  </a:extLst>
                </a:gridCol>
                <a:gridCol w="1385032">
                  <a:extLst>
                    <a:ext uri="{9D8B030D-6E8A-4147-A177-3AD203B41FA5}">
                      <a16:colId xmlns:a16="http://schemas.microsoft.com/office/drawing/2014/main" val="4283975600"/>
                    </a:ext>
                  </a:extLst>
                </a:gridCol>
                <a:gridCol w="1385032">
                  <a:extLst>
                    <a:ext uri="{9D8B030D-6E8A-4147-A177-3AD203B41FA5}">
                      <a16:colId xmlns:a16="http://schemas.microsoft.com/office/drawing/2014/main" val="4001899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Value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Criticality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Accessibility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Recoverability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Vulnerability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Effect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Recognizability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818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Loss would contribute to loosing the war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Easily accessible, not in vicinity of 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Extremely difficult to replace, long replacement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Have the means and expertise to attack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Favorable impact on civilians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Easily recognized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365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Loss would significantly  reduce enemy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Easily accessible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Difficult to replace with long down time (months)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Probably have the means and expertise to 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Favorable impact, no adverse impact on civilians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Easily recognized with training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90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Loss would reduce enemy performance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Accessible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Can be replaced in relatively short time (weeks)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May have the means and expertise to 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Favorable impact, some adverse impact on civilians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Recognized with some training/preparation, confusion possible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391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Loss may reduce enemy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Difficult to gain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Easily replaced in a short time (days)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Little capability to 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 impact on forces, adverse impact on civilians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Hard to recognize, confusion probable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159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Loss would not reduce enemy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Very difficult to gain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Easily replaced in a short time (hours)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Very little capability to 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Unfavorable impact, assured adverse impact on civilians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Extremely difficult to recognize without extensive orientation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022192"/>
                  </a:ext>
                </a:extLst>
              </a:tr>
            </a:tbl>
          </a:graphicData>
        </a:graphic>
      </p:graphicFrame>
      <p:sp>
        <p:nvSpPr>
          <p:cNvPr id="3" name="TekstSylinder 2">
            <a:extLst>
              <a:ext uri="{FF2B5EF4-FFF2-40B4-BE49-F238E27FC236}">
                <a16:creationId xmlns:a16="http://schemas.microsoft.com/office/drawing/2014/main" id="{8386B74B-050F-4FF0-B6CC-129BCE5FD29C}"/>
              </a:ext>
            </a:extLst>
          </p:cNvPr>
          <p:cNvSpPr txBox="1"/>
          <p:nvPr/>
        </p:nvSpPr>
        <p:spPr>
          <a:xfrm>
            <a:off x="1619672" y="4227934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Brigade artillery, close to FLOT. Close to a village  18</a:t>
            </a:r>
          </a:p>
        </p:txBody>
      </p:sp>
    </p:spTree>
    <p:extLst>
      <p:ext uri="{BB962C8B-B14F-4D97-AF65-F5344CB8AC3E}">
        <p14:creationId xmlns:p14="http://schemas.microsoft.com/office/powerpoint/2010/main" val="1763387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B8CADED9-671B-4195-A2B5-274EBCF74C35}"/>
              </a:ext>
            </a:extLst>
          </p:cNvPr>
          <p:cNvSpPr/>
          <p:nvPr/>
        </p:nvSpPr>
        <p:spPr>
          <a:xfrm>
            <a:off x="3455876" y="142350"/>
            <a:ext cx="2232248" cy="57606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sz="1400" dirty="0"/>
              <a:t>Air Defense Systems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0627AAA2-2D38-49B2-A6A6-55F26A353B24}"/>
              </a:ext>
            </a:extLst>
          </p:cNvPr>
          <p:cNvSpPr/>
          <p:nvPr/>
        </p:nvSpPr>
        <p:spPr>
          <a:xfrm>
            <a:off x="6228184" y="673344"/>
            <a:ext cx="2232248" cy="57606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sz="1400" dirty="0"/>
              <a:t>SAM Sites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A7BC23F2-CB06-448F-ACEC-D84463BF981B}"/>
              </a:ext>
            </a:extLst>
          </p:cNvPr>
          <p:cNvSpPr/>
          <p:nvPr/>
        </p:nvSpPr>
        <p:spPr>
          <a:xfrm>
            <a:off x="6228184" y="1583161"/>
            <a:ext cx="2232248" cy="57606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sz="1400" dirty="0"/>
              <a:t>Command, Control, Communications and Computers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881CED18-70DE-432F-A12D-51ECD51AAC01}"/>
              </a:ext>
            </a:extLst>
          </p:cNvPr>
          <p:cNvSpPr/>
          <p:nvPr/>
        </p:nvSpPr>
        <p:spPr>
          <a:xfrm>
            <a:off x="3455876" y="1583161"/>
            <a:ext cx="2232248" cy="57606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sz="1400" dirty="0"/>
              <a:t>Airfields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71E9AAB9-D4D9-47B1-A08B-8D061952E34F}"/>
              </a:ext>
            </a:extLst>
          </p:cNvPr>
          <p:cNvSpPr/>
          <p:nvPr/>
        </p:nvSpPr>
        <p:spPr>
          <a:xfrm>
            <a:off x="600892" y="673344"/>
            <a:ext cx="2232248" cy="57606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sz="1400" dirty="0"/>
              <a:t>Early Warning Radar Sites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110F7E8F-56FC-4D04-A80C-64E00E3D7290}"/>
              </a:ext>
            </a:extLst>
          </p:cNvPr>
          <p:cNvSpPr/>
          <p:nvPr/>
        </p:nvSpPr>
        <p:spPr>
          <a:xfrm>
            <a:off x="600892" y="1583161"/>
            <a:ext cx="2232248" cy="57606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sz="1400" dirty="0"/>
              <a:t>Antiaircraft Artillery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A892B773-ECCA-4CB9-9B4D-F66420991313}"/>
              </a:ext>
            </a:extLst>
          </p:cNvPr>
          <p:cNvSpPr/>
          <p:nvPr/>
        </p:nvSpPr>
        <p:spPr>
          <a:xfrm>
            <a:off x="6228184" y="2571752"/>
            <a:ext cx="2232248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sz="1400" dirty="0"/>
              <a:t>Maintenance Areas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51204C83-04AB-4FCD-85C8-1C9C2F7200AD}"/>
              </a:ext>
            </a:extLst>
          </p:cNvPr>
          <p:cNvSpPr/>
          <p:nvPr/>
        </p:nvSpPr>
        <p:spPr>
          <a:xfrm>
            <a:off x="4716016" y="4075647"/>
            <a:ext cx="2232248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sz="1400" dirty="0"/>
              <a:t>Runways</a:t>
            </a:r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3E7F2D7A-85C1-4D38-B0A1-0347C9076C17}"/>
              </a:ext>
            </a:extLst>
          </p:cNvPr>
          <p:cNvSpPr/>
          <p:nvPr/>
        </p:nvSpPr>
        <p:spPr>
          <a:xfrm>
            <a:off x="2195736" y="4070645"/>
            <a:ext cx="2232248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sz="1400" dirty="0"/>
              <a:t>Ammunition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E461A5C9-F50A-48D2-A467-7259F80A2D48}"/>
              </a:ext>
            </a:extLst>
          </p:cNvPr>
          <p:cNvSpPr/>
          <p:nvPr/>
        </p:nvSpPr>
        <p:spPr>
          <a:xfrm>
            <a:off x="600892" y="2571752"/>
            <a:ext cx="2232248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sz="1400" dirty="0"/>
              <a:t>Operations Areas</a:t>
            </a:r>
          </a:p>
        </p:txBody>
      </p:sp>
      <p:cxnSp>
        <p:nvCxnSpPr>
          <p:cNvPr id="17" name="Rett linje 16">
            <a:extLst>
              <a:ext uri="{FF2B5EF4-FFF2-40B4-BE49-F238E27FC236}">
                <a16:creationId xmlns:a16="http://schemas.microsoft.com/office/drawing/2014/main" id="{0911BA95-B9CA-441B-8A11-6A441D4B9968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4572000" y="718414"/>
            <a:ext cx="0" cy="8647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tt linje 17">
            <a:extLst>
              <a:ext uri="{FF2B5EF4-FFF2-40B4-BE49-F238E27FC236}">
                <a16:creationId xmlns:a16="http://schemas.microsoft.com/office/drawing/2014/main" id="{BD74E70C-5A41-4341-93D8-B6F25E6B372E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>
            <a:off x="4572000" y="718414"/>
            <a:ext cx="1656184" cy="24296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tt linje 20">
            <a:extLst>
              <a:ext uri="{FF2B5EF4-FFF2-40B4-BE49-F238E27FC236}">
                <a16:creationId xmlns:a16="http://schemas.microsoft.com/office/drawing/2014/main" id="{4A337AA8-3B50-4742-9E2C-7D090D483841}"/>
              </a:ext>
            </a:extLst>
          </p:cNvPr>
          <p:cNvCxnSpPr>
            <a:cxnSpLocks/>
            <a:stCxn id="4" idx="2"/>
            <a:endCxn id="8" idx="3"/>
          </p:cNvCxnSpPr>
          <p:nvPr/>
        </p:nvCxnSpPr>
        <p:spPr>
          <a:xfrm flipH="1">
            <a:off x="2833140" y="718414"/>
            <a:ext cx="1738860" cy="24296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tt linje 26">
            <a:extLst>
              <a:ext uri="{FF2B5EF4-FFF2-40B4-BE49-F238E27FC236}">
                <a16:creationId xmlns:a16="http://schemas.microsoft.com/office/drawing/2014/main" id="{6F36B4D7-CE90-4A09-9668-36560ADE793B}"/>
              </a:ext>
            </a:extLst>
          </p:cNvPr>
          <p:cNvCxnSpPr>
            <a:cxnSpLocks/>
            <a:stCxn id="4" idx="2"/>
            <a:endCxn id="9" idx="3"/>
          </p:cNvCxnSpPr>
          <p:nvPr/>
        </p:nvCxnSpPr>
        <p:spPr>
          <a:xfrm flipH="1">
            <a:off x="2833140" y="718414"/>
            <a:ext cx="1738860" cy="11527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tt linje 29">
            <a:extLst>
              <a:ext uri="{FF2B5EF4-FFF2-40B4-BE49-F238E27FC236}">
                <a16:creationId xmlns:a16="http://schemas.microsoft.com/office/drawing/2014/main" id="{69C14BC0-AE07-4622-96D7-3103BC8CAD96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>
            <a:off x="4572000" y="718414"/>
            <a:ext cx="1656184" cy="11527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tt linje 32">
            <a:extLst>
              <a:ext uri="{FF2B5EF4-FFF2-40B4-BE49-F238E27FC236}">
                <a16:creationId xmlns:a16="http://schemas.microsoft.com/office/drawing/2014/main" id="{96A1EF8A-5547-4C37-89B0-9761149F56A4}"/>
              </a:ext>
            </a:extLst>
          </p:cNvPr>
          <p:cNvCxnSpPr>
            <a:cxnSpLocks/>
            <a:stCxn id="7" idx="2"/>
            <a:endCxn id="10" idx="1"/>
          </p:cNvCxnSpPr>
          <p:nvPr/>
        </p:nvCxnSpPr>
        <p:spPr>
          <a:xfrm>
            <a:off x="4572000" y="2159225"/>
            <a:ext cx="1656184" cy="70055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tt linje 35">
            <a:extLst>
              <a:ext uri="{FF2B5EF4-FFF2-40B4-BE49-F238E27FC236}">
                <a16:creationId xmlns:a16="http://schemas.microsoft.com/office/drawing/2014/main" id="{280213AD-D1BF-4546-85E0-5F978EB4C3EF}"/>
              </a:ext>
            </a:extLst>
          </p:cNvPr>
          <p:cNvCxnSpPr>
            <a:cxnSpLocks/>
            <a:stCxn id="7" idx="2"/>
            <a:endCxn id="11" idx="1"/>
          </p:cNvCxnSpPr>
          <p:nvPr/>
        </p:nvCxnSpPr>
        <p:spPr>
          <a:xfrm>
            <a:off x="4572000" y="2159225"/>
            <a:ext cx="1116124" cy="143546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tt linje 38">
            <a:extLst>
              <a:ext uri="{FF2B5EF4-FFF2-40B4-BE49-F238E27FC236}">
                <a16:creationId xmlns:a16="http://schemas.microsoft.com/office/drawing/2014/main" id="{58FFF200-93A4-4C2B-84D4-1F3F70BCF074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572000" y="2159225"/>
            <a:ext cx="514176" cy="19114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ktangel 10">
            <a:extLst>
              <a:ext uri="{FF2B5EF4-FFF2-40B4-BE49-F238E27FC236}">
                <a16:creationId xmlns:a16="http://schemas.microsoft.com/office/drawing/2014/main" id="{E7DDA263-578A-4821-BE86-E5F992C8E1AB}"/>
              </a:ext>
            </a:extLst>
          </p:cNvPr>
          <p:cNvSpPr/>
          <p:nvPr/>
        </p:nvSpPr>
        <p:spPr>
          <a:xfrm>
            <a:off x="5688124" y="3306661"/>
            <a:ext cx="2232248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sz="1400" dirty="0"/>
              <a:t>Aircrew Facilities</a:t>
            </a:r>
          </a:p>
        </p:txBody>
      </p:sp>
      <p:cxnSp>
        <p:nvCxnSpPr>
          <p:cNvPr id="41" name="Rett linje 40">
            <a:extLst>
              <a:ext uri="{FF2B5EF4-FFF2-40B4-BE49-F238E27FC236}">
                <a16:creationId xmlns:a16="http://schemas.microsoft.com/office/drawing/2014/main" id="{4D5BC34F-35F2-4D39-9340-9265BCE97A0B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4057824" y="2159225"/>
            <a:ext cx="514176" cy="19114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ett linje 44">
            <a:extLst>
              <a:ext uri="{FF2B5EF4-FFF2-40B4-BE49-F238E27FC236}">
                <a16:creationId xmlns:a16="http://schemas.microsoft.com/office/drawing/2014/main" id="{BB9DA40D-0280-43D5-AF62-B48F1BA090DB}"/>
              </a:ext>
            </a:extLst>
          </p:cNvPr>
          <p:cNvCxnSpPr>
            <a:cxnSpLocks/>
            <a:stCxn id="7" idx="2"/>
            <a:endCxn id="15" idx="3"/>
          </p:cNvCxnSpPr>
          <p:nvPr/>
        </p:nvCxnSpPr>
        <p:spPr>
          <a:xfrm flipH="1">
            <a:off x="3455876" y="2159225"/>
            <a:ext cx="1116124" cy="142450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ktangel 14">
            <a:extLst>
              <a:ext uri="{FF2B5EF4-FFF2-40B4-BE49-F238E27FC236}">
                <a16:creationId xmlns:a16="http://schemas.microsoft.com/office/drawing/2014/main" id="{B5EB628A-5B9D-4467-960B-233AD6CC1DA8}"/>
              </a:ext>
            </a:extLst>
          </p:cNvPr>
          <p:cNvSpPr/>
          <p:nvPr/>
        </p:nvSpPr>
        <p:spPr>
          <a:xfrm>
            <a:off x="1223628" y="3295694"/>
            <a:ext cx="2232248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sz="1400" dirty="0"/>
              <a:t>Petroleum, Oils and Lubricants</a:t>
            </a:r>
          </a:p>
        </p:txBody>
      </p:sp>
      <p:cxnSp>
        <p:nvCxnSpPr>
          <p:cNvPr id="49" name="Rett linje 48">
            <a:extLst>
              <a:ext uri="{FF2B5EF4-FFF2-40B4-BE49-F238E27FC236}">
                <a16:creationId xmlns:a16="http://schemas.microsoft.com/office/drawing/2014/main" id="{4E5C6855-80A1-42A6-92E3-DEF500C81497}"/>
              </a:ext>
            </a:extLst>
          </p:cNvPr>
          <p:cNvCxnSpPr>
            <a:cxnSpLocks/>
            <a:stCxn id="7" idx="2"/>
            <a:endCxn id="14" idx="3"/>
          </p:cNvCxnSpPr>
          <p:nvPr/>
        </p:nvCxnSpPr>
        <p:spPr>
          <a:xfrm flipH="1">
            <a:off x="2833140" y="2159225"/>
            <a:ext cx="1738860" cy="70055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Bilde 2">
            <a:extLst>
              <a:ext uri="{FF2B5EF4-FFF2-40B4-BE49-F238E27FC236}">
                <a16:creationId xmlns:a16="http://schemas.microsoft.com/office/drawing/2014/main" id="{4EDEA031-91A0-4C35-83A8-7183DCE7A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719" y="-164554"/>
            <a:ext cx="3795089" cy="2918713"/>
          </a:xfrm>
          <a:prstGeom prst="rect">
            <a:avLst/>
          </a:prstGeom>
        </p:spPr>
      </p:pic>
      <p:sp>
        <p:nvSpPr>
          <p:cNvPr id="55" name="Rektangel 54">
            <a:extLst>
              <a:ext uri="{FF2B5EF4-FFF2-40B4-BE49-F238E27FC236}">
                <a16:creationId xmlns:a16="http://schemas.microsoft.com/office/drawing/2014/main" id="{03D31557-5690-4D96-82FE-2C4B9921A0CD}"/>
              </a:ext>
            </a:extLst>
          </p:cNvPr>
          <p:cNvSpPr/>
          <p:nvPr/>
        </p:nvSpPr>
        <p:spPr>
          <a:xfrm>
            <a:off x="4818968" y="4916654"/>
            <a:ext cx="180020" cy="17021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endParaRPr lang="en-US" sz="1400" dirty="0"/>
          </a:p>
        </p:txBody>
      </p:sp>
      <p:sp>
        <p:nvSpPr>
          <p:cNvPr id="56" name="Rektangel 55">
            <a:extLst>
              <a:ext uri="{FF2B5EF4-FFF2-40B4-BE49-F238E27FC236}">
                <a16:creationId xmlns:a16="http://schemas.microsoft.com/office/drawing/2014/main" id="{F4DAE81B-D201-40B1-ABEB-73F7A316DE0C}"/>
              </a:ext>
            </a:extLst>
          </p:cNvPr>
          <p:cNvSpPr/>
          <p:nvPr/>
        </p:nvSpPr>
        <p:spPr>
          <a:xfrm>
            <a:off x="2590866" y="4886345"/>
            <a:ext cx="180020" cy="17021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endParaRPr lang="en-US" sz="1400" dirty="0"/>
          </a:p>
        </p:txBody>
      </p:sp>
      <p:sp>
        <p:nvSpPr>
          <p:cNvPr id="57" name="TekstSylinder 56">
            <a:extLst>
              <a:ext uri="{FF2B5EF4-FFF2-40B4-BE49-F238E27FC236}">
                <a16:creationId xmlns:a16="http://schemas.microsoft.com/office/drawing/2014/main" id="{0A920264-622B-4B13-B3B4-22FA870510DB}"/>
              </a:ext>
            </a:extLst>
          </p:cNvPr>
          <p:cNvSpPr txBox="1"/>
          <p:nvPr/>
        </p:nvSpPr>
        <p:spPr>
          <a:xfrm>
            <a:off x="2730736" y="4856036"/>
            <a:ext cx="1697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Target System Components</a:t>
            </a:r>
          </a:p>
        </p:txBody>
      </p:sp>
      <p:sp>
        <p:nvSpPr>
          <p:cNvPr id="58" name="TekstSylinder 57">
            <a:extLst>
              <a:ext uri="{FF2B5EF4-FFF2-40B4-BE49-F238E27FC236}">
                <a16:creationId xmlns:a16="http://schemas.microsoft.com/office/drawing/2014/main" id="{7C7A9EE9-E4B0-4C91-8E65-BCF0097C922A}"/>
              </a:ext>
            </a:extLst>
          </p:cNvPr>
          <p:cNvSpPr txBox="1"/>
          <p:nvPr/>
        </p:nvSpPr>
        <p:spPr>
          <a:xfrm>
            <a:off x="4962984" y="4878650"/>
            <a:ext cx="1697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Target System Elements</a:t>
            </a:r>
          </a:p>
        </p:txBody>
      </p:sp>
    </p:spTree>
    <p:extLst>
      <p:ext uri="{BB962C8B-B14F-4D97-AF65-F5344CB8AC3E}">
        <p14:creationId xmlns:p14="http://schemas.microsoft.com/office/powerpoint/2010/main" val="1103457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B8CADED9-671B-4195-A2B5-274EBCF74C35}"/>
              </a:ext>
            </a:extLst>
          </p:cNvPr>
          <p:cNvSpPr/>
          <p:nvPr/>
        </p:nvSpPr>
        <p:spPr>
          <a:xfrm>
            <a:off x="3455876" y="142350"/>
            <a:ext cx="2232248" cy="57606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sz="1400" dirty="0"/>
              <a:t>Air Defense Systems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0627AAA2-2D38-49B2-A6A6-55F26A353B24}"/>
              </a:ext>
            </a:extLst>
          </p:cNvPr>
          <p:cNvSpPr/>
          <p:nvPr/>
        </p:nvSpPr>
        <p:spPr>
          <a:xfrm>
            <a:off x="6228184" y="673344"/>
            <a:ext cx="2232248" cy="57606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sz="1400" dirty="0"/>
              <a:t>SAM Sites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A7BC23F2-CB06-448F-ACEC-D84463BF981B}"/>
              </a:ext>
            </a:extLst>
          </p:cNvPr>
          <p:cNvSpPr/>
          <p:nvPr/>
        </p:nvSpPr>
        <p:spPr>
          <a:xfrm>
            <a:off x="6228184" y="1583161"/>
            <a:ext cx="2232248" cy="57606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sz="1400" dirty="0"/>
              <a:t>Command, Control, Communications and Computers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881CED18-70DE-432F-A12D-51ECD51AAC01}"/>
              </a:ext>
            </a:extLst>
          </p:cNvPr>
          <p:cNvSpPr/>
          <p:nvPr/>
        </p:nvSpPr>
        <p:spPr>
          <a:xfrm>
            <a:off x="3455876" y="1583161"/>
            <a:ext cx="2232248" cy="57606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sz="1400" dirty="0"/>
              <a:t>Airfields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71E9AAB9-D4D9-47B1-A08B-8D061952E34F}"/>
              </a:ext>
            </a:extLst>
          </p:cNvPr>
          <p:cNvSpPr/>
          <p:nvPr/>
        </p:nvSpPr>
        <p:spPr>
          <a:xfrm>
            <a:off x="600892" y="673344"/>
            <a:ext cx="2232248" cy="57606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sz="1400" dirty="0"/>
              <a:t>Early Warning Radar Sites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110F7E8F-56FC-4D04-A80C-64E00E3D7290}"/>
              </a:ext>
            </a:extLst>
          </p:cNvPr>
          <p:cNvSpPr/>
          <p:nvPr/>
        </p:nvSpPr>
        <p:spPr>
          <a:xfrm>
            <a:off x="600892" y="1583161"/>
            <a:ext cx="2232248" cy="57606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sz="1400" dirty="0"/>
              <a:t>Antiaircraft Artillery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A892B773-ECCA-4CB9-9B4D-F66420991313}"/>
              </a:ext>
            </a:extLst>
          </p:cNvPr>
          <p:cNvSpPr/>
          <p:nvPr/>
        </p:nvSpPr>
        <p:spPr>
          <a:xfrm>
            <a:off x="6228184" y="2571752"/>
            <a:ext cx="2232248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sz="1400" dirty="0"/>
              <a:t>Maintenance Areas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51204C83-04AB-4FCD-85C8-1C9C2F7200AD}"/>
              </a:ext>
            </a:extLst>
          </p:cNvPr>
          <p:cNvSpPr/>
          <p:nvPr/>
        </p:nvSpPr>
        <p:spPr>
          <a:xfrm>
            <a:off x="4716016" y="4075647"/>
            <a:ext cx="2232248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sz="1400" dirty="0"/>
              <a:t>Runways</a:t>
            </a:r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3E7F2D7A-85C1-4D38-B0A1-0347C9076C17}"/>
              </a:ext>
            </a:extLst>
          </p:cNvPr>
          <p:cNvSpPr/>
          <p:nvPr/>
        </p:nvSpPr>
        <p:spPr>
          <a:xfrm>
            <a:off x="2195736" y="4070645"/>
            <a:ext cx="2232248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sz="1400" dirty="0"/>
              <a:t>Ammunition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E461A5C9-F50A-48D2-A467-7259F80A2D48}"/>
              </a:ext>
            </a:extLst>
          </p:cNvPr>
          <p:cNvSpPr/>
          <p:nvPr/>
        </p:nvSpPr>
        <p:spPr>
          <a:xfrm>
            <a:off x="600892" y="2571752"/>
            <a:ext cx="2232248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sz="1400" dirty="0"/>
              <a:t>Operations Areas</a:t>
            </a:r>
          </a:p>
        </p:txBody>
      </p:sp>
      <p:cxnSp>
        <p:nvCxnSpPr>
          <p:cNvPr id="17" name="Rett linje 16">
            <a:extLst>
              <a:ext uri="{FF2B5EF4-FFF2-40B4-BE49-F238E27FC236}">
                <a16:creationId xmlns:a16="http://schemas.microsoft.com/office/drawing/2014/main" id="{0911BA95-B9CA-441B-8A11-6A441D4B9968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4572000" y="718414"/>
            <a:ext cx="0" cy="8647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tt linje 17">
            <a:extLst>
              <a:ext uri="{FF2B5EF4-FFF2-40B4-BE49-F238E27FC236}">
                <a16:creationId xmlns:a16="http://schemas.microsoft.com/office/drawing/2014/main" id="{BD74E70C-5A41-4341-93D8-B6F25E6B372E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>
            <a:off x="4572000" y="718414"/>
            <a:ext cx="1656184" cy="24296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tt linje 20">
            <a:extLst>
              <a:ext uri="{FF2B5EF4-FFF2-40B4-BE49-F238E27FC236}">
                <a16:creationId xmlns:a16="http://schemas.microsoft.com/office/drawing/2014/main" id="{4A337AA8-3B50-4742-9E2C-7D090D483841}"/>
              </a:ext>
            </a:extLst>
          </p:cNvPr>
          <p:cNvCxnSpPr>
            <a:cxnSpLocks/>
            <a:stCxn id="4" idx="2"/>
            <a:endCxn id="8" idx="3"/>
          </p:cNvCxnSpPr>
          <p:nvPr/>
        </p:nvCxnSpPr>
        <p:spPr>
          <a:xfrm flipH="1">
            <a:off x="2833140" y="718414"/>
            <a:ext cx="1738860" cy="24296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tt linje 26">
            <a:extLst>
              <a:ext uri="{FF2B5EF4-FFF2-40B4-BE49-F238E27FC236}">
                <a16:creationId xmlns:a16="http://schemas.microsoft.com/office/drawing/2014/main" id="{6F36B4D7-CE90-4A09-9668-36560ADE793B}"/>
              </a:ext>
            </a:extLst>
          </p:cNvPr>
          <p:cNvCxnSpPr>
            <a:cxnSpLocks/>
            <a:stCxn id="4" idx="2"/>
            <a:endCxn id="9" idx="3"/>
          </p:cNvCxnSpPr>
          <p:nvPr/>
        </p:nvCxnSpPr>
        <p:spPr>
          <a:xfrm flipH="1">
            <a:off x="2833140" y="718414"/>
            <a:ext cx="1738860" cy="11527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tt linje 29">
            <a:extLst>
              <a:ext uri="{FF2B5EF4-FFF2-40B4-BE49-F238E27FC236}">
                <a16:creationId xmlns:a16="http://schemas.microsoft.com/office/drawing/2014/main" id="{69C14BC0-AE07-4622-96D7-3103BC8CAD96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>
            <a:off x="4572000" y="718414"/>
            <a:ext cx="1656184" cy="11527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tt linje 32">
            <a:extLst>
              <a:ext uri="{FF2B5EF4-FFF2-40B4-BE49-F238E27FC236}">
                <a16:creationId xmlns:a16="http://schemas.microsoft.com/office/drawing/2014/main" id="{96A1EF8A-5547-4C37-89B0-9761149F56A4}"/>
              </a:ext>
            </a:extLst>
          </p:cNvPr>
          <p:cNvCxnSpPr>
            <a:cxnSpLocks/>
            <a:stCxn id="7" idx="2"/>
            <a:endCxn id="10" idx="1"/>
          </p:cNvCxnSpPr>
          <p:nvPr/>
        </p:nvCxnSpPr>
        <p:spPr>
          <a:xfrm>
            <a:off x="4572000" y="2159225"/>
            <a:ext cx="1656184" cy="70055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tt linje 35">
            <a:extLst>
              <a:ext uri="{FF2B5EF4-FFF2-40B4-BE49-F238E27FC236}">
                <a16:creationId xmlns:a16="http://schemas.microsoft.com/office/drawing/2014/main" id="{280213AD-D1BF-4546-85E0-5F978EB4C3EF}"/>
              </a:ext>
            </a:extLst>
          </p:cNvPr>
          <p:cNvCxnSpPr>
            <a:cxnSpLocks/>
            <a:stCxn id="7" idx="2"/>
            <a:endCxn id="11" idx="1"/>
          </p:cNvCxnSpPr>
          <p:nvPr/>
        </p:nvCxnSpPr>
        <p:spPr>
          <a:xfrm>
            <a:off x="4572000" y="2159225"/>
            <a:ext cx="1116124" cy="143546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tt linje 38">
            <a:extLst>
              <a:ext uri="{FF2B5EF4-FFF2-40B4-BE49-F238E27FC236}">
                <a16:creationId xmlns:a16="http://schemas.microsoft.com/office/drawing/2014/main" id="{58FFF200-93A4-4C2B-84D4-1F3F70BCF074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572000" y="2159225"/>
            <a:ext cx="514176" cy="19114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ktangel 10">
            <a:extLst>
              <a:ext uri="{FF2B5EF4-FFF2-40B4-BE49-F238E27FC236}">
                <a16:creationId xmlns:a16="http://schemas.microsoft.com/office/drawing/2014/main" id="{E7DDA263-578A-4821-BE86-E5F992C8E1AB}"/>
              </a:ext>
            </a:extLst>
          </p:cNvPr>
          <p:cNvSpPr/>
          <p:nvPr/>
        </p:nvSpPr>
        <p:spPr>
          <a:xfrm>
            <a:off x="5688124" y="3306661"/>
            <a:ext cx="2232248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sz="1400" dirty="0"/>
              <a:t>Aircrew Facilities</a:t>
            </a:r>
          </a:p>
        </p:txBody>
      </p:sp>
      <p:cxnSp>
        <p:nvCxnSpPr>
          <p:cNvPr id="41" name="Rett linje 40">
            <a:extLst>
              <a:ext uri="{FF2B5EF4-FFF2-40B4-BE49-F238E27FC236}">
                <a16:creationId xmlns:a16="http://schemas.microsoft.com/office/drawing/2014/main" id="{4D5BC34F-35F2-4D39-9340-9265BCE97A0B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4057824" y="2159225"/>
            <a:ext cx="514176" cy="19114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ett linje 44">
            <a:extLst>
              <a:ext uri="{FF2B5EF4-FFF2-40B4-BE49-F238E27FC236}">
                <a16:creationId xmlns:a16="http://schemas.microsoft.com/office/drawing/2014/main" id="{BB9DA40D-0280-43D5-AF62-B48F1BA090DB}"/>
              </a:ext>
            </a:extLst>
          </p:cNvPr>
          <p:cNvCxnSpPr>
            <a:cxnSpLocks/>
            <a:stCxn id="7" idx="2"/>
            <a:endCxn id="15" idx="3"/>
          </p:cNvCxnSpPr>
          <p:nvPr/>
        </p:nvCxnSpPr>
        <p:spPr>
          <a:xfrm flipH="1">
            <a:off x="3455876" y="2159225"/>
            <a:ext cx="1116124" cy="142450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ktangel 14">
            <a:extLst>
              <a:ext uri="{FF2B5EF4-FFF2-40B4-BE49-F238E27FC236}">
                <a16:creationId xmlns:a16="http://schemas.microsoft.com/office/drawing/2014/main" id="{B5EB628A-5B9D-4467-960B-233AD6CC1DA8}"/>
              </a:ext>
            </a:extLst>
          </p:cNvPr>
          <p:cNvSpPr/>
          <p:nvPr/>
        </p:nvSpPr>
        <p:spPr>
          <a:xfrm>
            <a:off x="1223628" y="3295694"/>
            <a:ext cx="2232248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sz="1400" dirty="0"/>
              <a:t>Petroleum, Oils and Lubricants</a:t>
            </a:r>
          </a:p>
        </p:txBody>
      </p:sp>
      <p:cxnSp>
        <p:nvCxnSpPr>
          <p:cNvPr id="49" name="Rett linje 48">
            <a:extLst>
              <a:ext uri="{FF2B5EF4-FFF2-40B4-BE49-F238E27FC236}">
                <a16:creationId xmlns:a16="http://schemas.microsoft.com/office/drawing/2014/main" id="{4E5C6855-80A1-42A6-92E3-DEF500C81497}"/>
              </a:ext>
            </a:extLst>
          </p:cNvPr>
          <p:cNvCxnSpPr>
            <a:cxnSpLocks/>
            <a:stCxn id="7" idx="2"/>
            <a:endCxn id="14" idx="3"/>
          </p:cNvCxnSpPr>
          <p:nvPr/>
        </p:nvCxnSpPr>
        <p:spPr>
          <a:xfrm flipH="1">
            <a:off x="2833140" y="2159225"/>
            <a:ext cx="1738860" cy="70055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ktangel 54">
            <a:extLst>
              <a:ext uri="{FF2B5EF4-FFF2-40B4-BE49-F238E27FC236}">
                <a16:creationId xmlns:a16="http://schemas.microsoft.com/office/drawing/2014/main" id="{03D31557-5690-4D96-82FE-2C4B9921A0CD}"/>
              </a:ext>
            </a:extLst>
          </p:cNvPr>
          <p:cNvSpPr/>
          <p:nvPr/>
        </p:nvSpPr>
        <p:spPr>
          <a:xfrm>
            <a:off x="4818968" y="4916654"/>
            <a:ext cx="180020" cy="17021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endParaRPr lang="en-US" sz="1400" dirty="0"/>
          </a:p>
        </p:txBody>
      </p:sp>
      <p:sp>
        <p:nvSpPr>
          <p:cNvPr id="56" name="Rektangel 55">
            <a:extLst>
              <a:ext uri="{FF2B5EF4-FFF2-40B4-BE49-F238E27FC236}">
                <a16:creationId xmlns:a16="http://schemas.microsoft.com/office/drawing/2014/main" id="{F4DAE81B-D201-40B1-ABEB-73F7A316DE0C}"/>
              </a:ext>
            </a:extLst>
          </p:cNvPr>
          <p:cNvSpPr/>
          <p:nvPr/>
        </p:nvSpPr>
        <p:spPr>
          <a:xfrm>
            <a:off x="2590866" y="4886345"/>
            <a:ext cx="180020" cy="17021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endParaRPr lang="en-US" sz="1400" dirty="0"/>
          </a:p>
        </p:txBody>
      </p:sp>
      <p:sp>
        <p:nvSpPr>
          <p:cNvPr id="57" name="TekstSylinder 56">
            <a:extLst>
              <a:ext uri="{FF2B5EF4-FFF2-40B4-BE49-F238E27FC236}">
                <a16:creationId xmlns:a16="http://schemas.microsoft.com/office/drawing/2014/main" id="{0A920264-622B-4B13-B3B4-22FA870510DB}"/>
              </a:ext>
            </a:extLst>
          </p:cNvPr>
          <p:cNvSpPr txBox="1"/>
          <p:nvPr/>
        </p:nvSpPr>
        <p:spPr>
          <a:xfrm>
            <a:off x="2730736" y="4856036"/>
            <a:ext cx="1697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Target System Components</a:t>
            </a:r>
          </a:p>
        </p:txBody>
      </p:sp>
      <p:sp>
        <p:nvSpPr>
          <p:cNvPr id="58" name="TekstSylinder 57">
            <a:extLst>
              <a:ext uri="{FF2B5EF4-FFF2-40B4-BE49-F238E27FC236}">
                <a16:creationId xmlns:a16="http://schemas.microsoft.com/office/drawing/2014/main" id="{7C7A9EE9-E4B0-4C91-8E65-BCF0097C922A}"/>
              </a:ext>
            </a:extLst>
          </p:cNvPr>
          <p:cNvSpPr txBox="1"/>
          <p:nvPr/>
        </p:nvSpPr>
        <p:spPr>
          <a:xfrm>
            <a:off x="4962984" y="4878650"/>
            <a:ext cx="1697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Target System Elements</a:t>
            </a:r>
          </a:p>
        </p:txBody>
      </p:sp>
    </p:spTree>
    <p:extLst>
      <p:ext uri="{BB962C8B-B14F-4D97-AF65-F5344CB8AC3E}">
        <p14:creationId xmlns:p14="http://schemas.microsoft.com/office/powerpoint/2010/main" val="749497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>
            <a:extLst>
              <a:ext uri="{FF2B5EF4-FFF2-40B4-BE49-F238E27FC236}">
                <a16:creationId xmlns:a16="http://schemas.microsoft.com/office/drawing/2014/main" id="{9AA1CDAF-0EEB-449C-816B-196B8AA60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4584" y="788688"/>
            <a:ext cx="3731075" cy="2017951"/>
          </a:xfrm>
          <a:prstGeom prst="rect">
            <a:avLst/>
          </a:prstGeom>
        </p:spPr>
      </p:pic>
      <p:sp>
        <p:nvSpPr>
          <p:cNvPr id="3" name="Likebent trekant 2">
            <a:extLst>
              <a:ext uri="{FF2B5EF4-FFF2-40B4-BE49-F238E27FC236}">
                <a16:creationId xmlns:a16="http://schemas.microsoft.com/office/drawing/2014/main" id="{3E968FE4-9850-494E-8036-5F63DCCC2FE1}"/>
              </a:ext>
            </a:extLst>
          </p:cNvPr>
          <p:cNvSpPr/>
          <p:nvPr/>
        </p:nvSpPr>
        <p:spPr>
          <a:xfrm>
            <a:off x="3840499" y="788688"/>
            <a:ext cx="996349" cy="806400"/>
          </a:xfrm>
          <a:prstGeom prst="triangle">
            <a:avLst>
              <a:gd name="adj" fmla="val 4992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Understanding</a:t>
            </a:r>
          </a:p>
        </p:txBody>
      </p:sp>
      <p:sp>
        <p:nvSpPr>
          <p:cNvPr id="5" name="Trapes 4">
            <a:extLst>
              <a:ext uri="{FF2B5EF4-FFF2-40B4-BE49-F238E27FC236}">
                <a16:creationId xmlns:a16="http://schemas.microsoft.com/office/drawing/2014/main" id="{F1B263D6-7C3C-44F2-9473-83FB8CC150D0}"/>
              </a:ext>
            </a:extLst>
          </p:cNvPr>
          <p:cNvSpPr/>
          <p:nvPr/>
        </p:nvSpPr>
        <p:spPr>
          <a:xfrm>
            <a:off x="3581811" y="1599642"/>
            <a:ext cx="1516380" cy="396044"/>
          </a:xfrm>
          <a:prstGeom prst="trapezoid">
            <a:avLst>
              <a:gd name="adj" fmla="val 6629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dirty="0">
                <a:solidFill>
                  <a:schemeClr val="tx1"/>
                </a:solidFill>
              </a:rPr>
              <a:t>Judgement</a:t>
            </a:r>
          </a:p>
        </p:txBody>
      </p:sp>
      <p:sp>
        <p:nvSpPr>
          <p:cNvPr id="6" name="Trapes 5">
            <a:extLst>
              <a:ext uri="{FF2B5EF4-FFF2-40B4-BE49-F238E27FC236}">
                <a16:creationId xmlns:a16="http://schemas.microsoft.com/office/drawing/2014/main" id="{401672F9-CCB1-47C5-ADDF-D3980DA74870}"/>
              </a:ext>
            </a:extLst>
          </p:cNvPr>
          <p:cNvSpPr/>
          <p:nvPr/>
        </p:nvSpPr>
        <p:spPr>
          <a:xfrm>
            <a:off x="3345778" y="1995686"/>
            <a:ext cx="2044390" cy="396044"/>
          </a:xfrm>
          <a:prstGeom prst="trapezoid">
            <a:avLst>
              <a:gd name="adj" fmla="val 66296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Knowledge</a:t>
            </a:r>
          </a:p>
        </p:txBody>
      </p:sp>
      <p:sp>
        <p:nvSpPr>
          <p:cNvPr id="7" name="Trapes 6">
            <a:extLst>
              <a:ext uri="{FF2B5EF4-FFF2-40B4-BE49-F238E27FC236}">
                <a16:creationId xmlns:a16="http://schemas.microsoft.com/office/drawing/2014/main" id="{E72AB19A-8FF7-4FCD-9BFA-710746DF6599}"/>
              </a:ext>
            </a:extLst>
          </p:cNvPr>
          <p:cNvSpPr/>
          <p:nvPr/>
        </p:nvSpPr>
        <p:spPr>
          <a:xfrm>
            <a:off x="3101751" y="2373728"/>
            <a:ext cx="2548612" cy="396044"/>
          </a:xfrm>
          <a:prstGeom prst="trapezoid">
            <a:avLst>
              <a:gd name="adj" fmla="val 6629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dirty="0">
                <a:solidFill>
                  <a:schemeClr val="tx1"/>
                </a:solidFill>
              </a:rPr>
              <a:t>Cognition</a:t>
            </a:r>
          </a:p>
        </p:txBody>
      </p:sp>
      <p:sp>
        <p:nvSpPr>
          <p:cNvPr id="8" name="Trapes 7">
            <a:extLst>
              <a:ext uri="{FF2B5EF4-FFF2-40B4-BE49-F238E27FC236}">
                <a16:creationId xmlns:a16="http://schemas.microsoft.com/office/drawing/2014/main" id="{3604C467-3B33-466C-BF4C-03D8274D5DEF}"/>
              </a:ext>
            </a:extLst>
          </p:cNvPr>
          <p:cNvSpPr/>
          <p:nvPr/>
        </p:nvSpPr>
        <p:spPr>
          <a:xfrm>
            <a:off x="2842670" y="2767804"/>
            <a:ext cx="3067887" cy="396044"/>
          </a:xfrm>
          <a:prstGeom prst="trapezoid">
            <a:avLst>
              <a:gd name="adj" fmla="val 66296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Information</a:t>
            </a:r>
          </a:p>
        </p:txBody>
      </p:sp>
      <p:sp>
        <p:nvSpPr>
          <p:cNvPr id="9" name="Trapes 8">
            <a:extLst>
              <a:ext uri="{FF2B5EF4-FFF2-40B4-BE49-F238E27FC236}">
                <a16:creationId xmlns:a16="http://schemas.microsoft.com/office/drawing/2014/main" id="{BE457676-24C4-4F0C-9560-56233FDCA509}"/>
              </a:ext>
            </a:extLst>
          </p:cNvPr>
          <p:cNvSpPr/>
          <p:nvPr/>
        </p:nvSpPr>
        <p:spPr>
          <a:xfrm>
            <a:off x="2591211" y="3163848"/>
            <a:ext cx="3579541" cy="396044"/>
          </a:xfrm>
          <a:prstGeom prst="trapezoid">
            <a:avLst>
              <a:gd name="adj" fmla="val 6629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dirty="0">
                <a:solidFill>
                  <a:schemeClr val="tx1"/>
                </a:solidFill>
              </a:rPr>
              <a:t>Processing</a:t>
            </a:r>
          </a:p>
        </p:txBody>
      </p:sp>
      <p:sp>
        <p:nvSpPr>
          <p:cNvPr id="10" name="Trapes 9">
            <a:extLst>
              <a:ext uri="{FF2B5EF4-FFF2-40B4-BE49-F238E27FC236}">
                <a16:creationId xmlns:a16="http://schemas.microsoft.com/office/drawing/2014/main" id="{3D7150F9-DED9-46B2-A959-70A294624F77}"/>
              </a:ext>
            </a:extLst>
          </p:cNvPr>
          <p:cNvSpPr/>
          <p:nvPr/>
        </p:nvSpPr>
        <p:spPr>
          <a:xfrm>
            <a:off x="2339752" y="3558726"/>
            <a:ext cx="4091196" cy="396044"/>
          </a:xfrm>
          <a:prstGeom prst="trapezoid">
            <a:avLst>
              <a:gd name="adj" fmla="val 66296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3" name="Pil: høyre 12">
            <a:extLst>
              <a:ext uri="{FF2B5EF4-FFF2-40B4-BE49-F238E27FC236}">
                <a16:creationId xmlns:a16="http://schemas.microsoft.com/office/drawing/2014/main" id="{0445A344-19A1-4776-B626-EBC81CBB28E6}"/>
              </a:ext>
            </a:extLst>
          </p:cNvPr>
          <p:cNvSpPr/>
          <p:nvPr/>
        </p:nvSpPr>
        <p:spPr>
          <a:xfrm rot="18045960">
            <a:off x="2494717" y="3238446"/>
            <a:ext cx="686192" cy="339557"/>
          </a:xfrm>
          <a:prstGeom prst="rightArrow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il: høyre 15">
            <a:extLst>
              <a:ext uri="{FF2B5EF4-FFF2-40B4-BE49-F238E27FC236}">
                <a16:creationId xmlns:a16="http://schemas.microsoft.com/office/drawing/2014/main" id="{F726595B-A8BB-4E61-8692-6397DF2F794E}"/>
              </a:ext>
            </a:extLst>
          </p:cNvPr>
          <p:cNvSpPr/>
          <p:nvPr/>
        </p:nvSpPr>
        <p:spPr>
          <a:xfrm rot="18045960">
            <a:off x="3527882" y="1650346"/>
            <a:ext cx="686192" cy="339557"/>
          </a:xfrm>
          <a:prstGeom prst="rightArrow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l: høyre 16">
            <a:extLst>
              <a:ext uri="{FF2B5EF4-FFF2-40B4-BE49-F238E27FC236}">
                <a16:creationId xmlns:a16="http://schemas.microsoft.com/office/drawing/2014/main" id="{1895F645-3D64-436E-A349-86079FFBB10B}"/>
              </a:ext>
            </a:extLst>
          </p:cNvPr>
          <p:cNvSpPr/>
          <p:nvPr/>
        </p:nvSpPr>
        <p:spPr>
          <a:xfrm rot="18045960">
            <a:off x="3014785" y="2428194"/>
            <a:ext cx="686192" cy="339557"/>
          </a:xfrm>
          <a:prstGeom prst="rightArrow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0C395169-2DC6-4AC5-801A-9C690B1408BC}"/>
              </a:ext>
            </a:extLst>
          </p:cNvPr>
          <p:cNvSpPr txBox="1"/>
          <p:nvPr/>
        </p:nvSpPr>
        <p:spPr>
          <a:xfrm>
            <a:off x="5047890" y="1285899"/>
            <a:ext cx="20443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Synthesized, Visualized</a:t>
            </a:r>
          </a:p>
        </p:txBody>
      </p:sp>
      <p:sp>
        <p:nvSpPr>
          <p:cNvPr id="19" name="TekstSylinder 18">
            <a:extLst>
              <a:ext uri="{FF2B5EF4-FFF2-40B4-BE49-F238E27FC236}">
                <a16:creationId xmlns:a16="http://schemas.microsoft.com/office/drawing/2014/main" id="{0310D5E8-856B-4103-AF2C-B1B6928E92C8}"/>
              </a:ext>
            </a:extLst>
          </p:cNvPr>
          <p:cNvSpPr txBox="1"/>
          <p:nvPr/>
        </p:nvSpPr>
        <p:spPr>
          <a:xfrm>
            <a:off x="5551946" y="2067694"/>
            <a:ext cx="20443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Evaluated, Integrated, Analyzed</a:t>
            </a:r>
          </a:p>
        </p:txBody>
      </p:sp>
      <p:sp>
        <p:nvSpPr>
          <p:cNvPr id="20" name="TekstSylinder 19">
            <a:extLst>
              <a:ext uri="{FF2B5EF4-FFF2-40B4-BE49-F238E27FC236}">
                <a16:creationId xmlns:a16="http://schemas.microsoft.com/office/drawing/2014/main" id="{B8671EDA-3253-4777-80AC-BAF189B08FBA}"/>
              </a:ext>
            </a:extLst>
          </p:cNvPr>
          <p:cNvSpPr txBox="1"/>
          <p:nvPr/>
        </p:nvSpPr>
        <p:spPr>
          <a:xfrm>
            <a:off x="6056002" y="2778482"/>
            <a:ext cx="2044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Formatted, Plotted, Translated, Correlated</a:t>
            </a:r>
          </a:p>
        </p:txBody>
      </p:sp>
      <p:sp>
        <p:nvSpPr>
          <p:cNvPr id="21" name="TekstSylinder 20">
            <a:extLst>
              <a:ext uri="{FF2B5EF4-FFF2-40B4-BE49-F238E27FC236}">
                <a16:creationId xmlns:a16="http://schemas.microsoft.com/office/drawing/2014/main" id="{8B096BD8-803D-4D07-8D0F-D583F768730B}"/>
              </a:ext>
            </a:extLst>
          </p:cNvPr>
          <p:cNvSpPr txBox="1"/>
          <p:nvPr/>
        </p:nvSpPr>
        <p:spPr>
          <a:xfrm>
            <a:off x="6632066" y="3651870"/>
            <a:ext cx="20443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Raw Signals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7F5075FD-ECA4-47C3-85AE-73365D65912A}"/>
              </a:ext>
            </a:extLst>
          </p:cNvPr>
          <p:cNvSpPr/>
          <p:nvPr/>
        </p:nvSpPr>
        <p:spPr>
          <a:xfrm>
            <a:off x="4702950" y="1347890"/>
            <a:ext cx="100338" cy="10746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66564673-114A-428C-861E-5F1AE23AE5DA}"/>
              </a:ext>
            </a:extLst>
          </p:cNvPr>
          <p:cNvSpPr/>
          <p:nvPr/>
        </p:nvSpPr>
        <p:spPr>
          <a:xfrm>
            <a:off x="5204832" y="2130977"/>
            <a:ext cx="100338" cy="10746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9609E4C1-0BD1-4AEC-B2E0-FDB598F6FE1F}"/>
              </a:ext>
            </a:extLst>
          </p:cNvPr>
          <p:cNvSpPr/>
          <p:nvPr/>
        </p:nvSpPr>
        <p:spPr>
          <a:xfrm>
            <a:off x="5724128" y="2908356"/>
            <a:ext cx="100338" cy="10746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2528C672-3443-44C4-B338-C6EEF9D76F2C}"/>
              </a:ext>
            </a:extLst>
          </p:cNvPr>
          <p:cNvSpPr/>
          <p:nvPr/>
        </p:nvSpPr>
        <p:spPr>
          <a:xfrm>
            <a:off x="6249908" y="3716076"/>
            <a:ext cx="100338" cy="10746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Rett linje 26">
            <a:extLst>
              <a:ext uri="{FF2B5EF4-FFF2-40B4-BE49-F238E27FC236}">
                <a16:creationId xmlns:a16="http://schemas.microsoft.com/office/drawing/2014/main" id="{C675B420-BD15-48D6-873F-7C982BED6D02}"/>
              </a:ext>
            </a:extLst>
          </p:cNvPr>
          <p:cNvCxnSpPr>
            <a:stCxn id="22" idx="6"/>
            <a:endCxn id="18" idx="1"/>
          </p:cNvCxnSpPr>
          <p:nvPr/>
        </p:nvCxnSpPr>
        <p:spPr>
          <a:xfrm flipV="1">
            <a:off x="4803288" y="1401315"/>
            <a:ext cx="244602" cy="3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tt linje 27">
            <a:extLst>
              <a:ext uri="{FF2B5EF4-FFF2-40B4-BE49-F238E27FC236}">
                <a16:creationId xmlns:a16="http://schemas.microsoft.com/office/drawing/2014/main" id="{162A2CAC-AF5E-42DF-B430-BCE15238D347}"/>
              </a:ext>
            </a:extLst>
          </p:cNvPr>
          <p:cNvCxnSpPr>
            <a:cxnSpLocks/>
            <a:stCxn id="23" idx="6"/>
            <a:endCxn id="19" idx="1"/>
          </p:cNvCxnSpPr>
          <p:nvPr/>
        </p:nvCxnSpPr>
        <p:spPr>
          <a:xfrm flipV="1">
            <a:off x="5305170" y="2183110"/>
            <a:ext cx="246776" cy="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tt linje 30">
            <a:extLst>
              <a:ext uri="{FF2B5EF4-FFF2-40B4-BE49-F238E27FC236}">
                <a16:creationId xmlns:a16="http://schemas.microsoft.com/office/drawing/2014/main" id="{57F6B845-2A14-4E3C-A344-8C302DF2202B}"/>
              </a:ext>
            </a:extLst>
          </p:cNvPr>
          <p:cNvCxnSpPr>
            <a:cxnSpLocks/>
            <a:stCxn id="24" idx="6"/>
            <a:endCxn id="20" idx="1"/>
          </p:cNvCxnSpPr>
          <p:nvPr/>
        </p:nvCxnSpPr>
        <p:spPr>
          <a:xfrm>
            <a:off x="5824466" y="2962086"/>
            <a:ext cx="231536" cy="10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tt linje 33">
            <a:extLst>
              <a:ext uri="{FF2B5EF4-FFF2-40B4-BE49-F238E27FC236}">
                <a16:creationId xmlns:a16="http://schemas.microsoft.com/office/drawing/2014/main" id="{2E87AC19-E780-4A13-9FFB-5C508053868C}"/>
              </a:ext>
            </a:extLst>
          </p:cNvPr>
          <p:cNvCxnSpPr>
            <a:cxnSpLocks/>
            <a:stCxn id="25" idx="6"/>
            <a:endCxn id="21" idx="1"/>
          </p:cNvCxnSpPr>
          <p:nvPr/>
        </p:nvCxnSpPr>
        <p:spPr>
          <a:xfrm flipV="1">
            <a:off x="6350246" y="3767286"/>
            <a:ext cx="281820" cy="2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369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kebent trekant 2">
            <a:extLst>
              <a:ext uri="{FF2B5EF4-FFF2-40B4-BE49-F238E27FC236}">
                <a16:creationId xmlns:a16="http://schemas.microsoft.com/office/drawing/2014/main" id="{3E968FE4-9850-494E-8036-5F63DCCC2FE1}"/>
              </a:ext>
            </a:extLst>
          </p:cNvPr>
          <p:cNvSpPr/>
          <p:nvPr/>
        </p:nvSpPr>
        <p:spPr>
          <a:xfrm>
            <a:off x="3840499" y="788688"/>
            <a:ext cx="996349" cy="806400"/>
          </a:xfrm>
          <a:prstGeom prst="triangle">
            <a:avLst>
              <a:gd name="adj" fmla="val 4992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Understanding</a:t>
            </a:r>
          </a:p>
        </p:txBody>
      </p:sp>
      <p:sp>
        <p:nvSpPr>
          <p:cNvPr id="5" name="Trapes 4">
            <a:extLst>
              <a:ext uri="{FF2B5EF4-FFF2-40B4-BE49-F238E27FC236}">
                <a16:creationId xmlns:a16="http://schemas.microsoft.com/office/drawing/2014/main" id="{F1B263D6-7C3C-44F2-9473-83FB8CC150D0}"/>
              </a:ext>
            </a:extLst>
          </p:cNvPr>
          <p:cNvSpPr/>
          <p:nvPr/>
        </p:nvSpPr>
        <p:spPr>
          <a:xfrm>
            <a:off x="3581811" y="1599642"/>
            <a:ext cx="1516380" cy="396044"/>
          </a:xfrm>
          <a:prstGeom prst="trapezoid">
            <a:avLst>
              <a:gd name="adj" fmla="val 6629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dirty="0">
                <a:solidFill>
                  <a:schemeClr val="tx1"/>
                </a:solidFill>
              </a:rPr>
              <a:t>Judgement</a:t>
            </a:r>
          </a:p>
        </p:txBody>
      </p:sp>
      <p:sp>
        <p:nvSpPr>
          <p:cNvPr id="6" name="Trapes 5">
            <a:extLst>
              <a:ext uri="{FF2B5EF4-FFF2-40B4-BE49-F238E27FC236}">
                <a16:creationId xmlns:a16="http://schemas.microsoft.com/office/drawing/2014/main" id="{401672F9-CCB1-47C5-ADDF-D3980DA74870}"/>
              </a:ext>
            </a:extLst>
          </p:cNvPr>
          <p:cNvSpPr/>
          <p:nvPr/>
        </p:nvSpPr>
        <p:spPr>
          <a:xfrm>
            <a:off x="3345778" y="1995686"/>
            <a:ext cx="2044390" cy="396044"/>
          </a:xfrm>
          <a:prstGeom prst="trapezoid">
            <a:avLst>
              <a:gd name="adj" fmla="val 66296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Knowledge</a:t>
            </a:r>
          </a:p>
        </p:txBody>
      </p:sp>
      <p:sp>
        <p:nvSpPr>
          <p:cNvPr id="7" name="Trapes 6">
            <a:extLst>
              <a:ext uri="{FF2B5EF4-FFF2-40B4-BE49-F238E27FC236}">
                <a16:creationId xmlns:a16="http://schemas.microsoft.com/office/drawing/2014/main" id="{E72AB19A-8FF7-4FCD-9BFA-710746DF6599}"/>
              </a:ext>
            </a:extLst>
          </p:cNvPr>
          <p:cNvSpPr/>
          <p:nvPr/>
        </p:nvSpPr>
        <p:spPr>
          <a:xfrm>
            <a:off x="3101751" y="2373728"/>
            <a:ext cx="2548612" cy="396044"/>
          </a:xfrm>
          <a:prstGeom prst="trapezoid">
            <a:avLst>
              <a:gd name="adj" fmla="val 6629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dirty="0">
                <a:solidFill>
                  <a:schemeClr val="tx1"/>
                </a:solidFill>
              </a:rPr>
              <a:t>Cognition</a:t>
            </a:r>
          </a:p>
        </p:txBody>
      </p:sp>
      <p:sp>
        <p:nvSpPr>
          <p:cNvPr id="8" name="Trapes 7">
            <a:extLst>
              <a:ext uri="{FF2B5EF4-FFF2-40B4-BE49-F238E27FC236}">
                <a16:creationId xmlns:a16="http://schemas.microsoft.com/office/drawing/2014/main" id="{3604C467-3B33-466C-BF4C-03D8274D5DEF}"/>
              </a:ext>
            </a:extLst>
          </p:cNvPr>
          <p:cNvSpPr/>
          <p:nvPr/>
        </p:nvSpPr>
        <p:spPr>
          <a:xfrm>
            <a:off x="2842670" y="2767804"/>
            <a:ext cx="3067887" cy="396044"/>
          </a:xfrm>
          <a:prstGeom prst="trapezoid">
            <a:avLst>
              <a:gd name="adj" fmla="val 66296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Information</a:t>
            </a:r>
          </a:p>
        </p:txBody>
      </p:sp>
      <p:sp>
        <p:nvSpPr>
          <p:cNvPr id="9" name="Trapes 8">
            <a:extLst>
              <a:ext uri="{FF2B5EF4-FFF2-40B4-BE49-F238E27FC236}">
                <a16:creationId xmlns:a16="http://schemas.microsoft.com/office/drawing/2014/main" id="{BE457676-24C4-4F0C-9560-56233FDCA509}"/>
              </a:ext>
            </a:extLst>
          </p:cNvPr>
          <p:cNvSpPr/>
          <p:nvPr/>
        </p:nvSpPr>
        <p:spPr>
          <a:xfrm>
            <a:off x="2591211" y="3163848"/>
            <a:ext cx="3579541" cy="396044"/>
          </a:xfrm>
          <a:prstGeom prst="trapezoid">
            <a:avLst>
              <a:gd name="adj" fmla="val 6629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dirty="0">
                <a:solidFill>
                  <a:schemeClr val="tx1"/>
                </a:solidFill>
              </a:rPr>
              <a:t>Processing</a:t>
            </a:r>
          </a:p>
        </p:txBody>
      </p:sp>
      <p:sp>
        <p:nvSpPr>
          <p:cNvPr id="10" name="Trapes 9">
            <a:extLst>
              <a:ext uri="{FF2B5EF4-FFF2-40B4-BE49-F238E27FC236}">
                <a16:creationId xmlns:a16="http://schemas.microsoft.com/office/drawing/2014/main" id="{3D7150F9-DED9-46B2-A959-70A294624F77}"/>
              </a:ext>
            </a:extLst>
          </p:cNvPr>
          <p:cNvSpPr/>
          <p:nvPr/>
        </p:nvSpPr>
        <p:spPr>
          <a:xfrm>
            <a:off x="2339752" y="3558726"/>
            <a:ext cx="4091196" cy="396044"/>
          </a:xfrm>
          <a:prstGeom prst="trapezoid">
            <a:avLst>
              <a:gd name="adj" fmla="val 66296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3" name="Pil: høyre 12">
            <a:extLst>
              <a:ext uri="{FF2B5EF4-FFF2-40B4-BE49-F238E27FC236}">
                <a16:creationId xmlns:a16="http://schemas.microsoft.com/office/drawing/2014/main" id="{0445A344-19A1-4776-B626-EBC81CBB28E6}"/>
              </a:ext>
            </a:extLst>
          </p:cNvPr>
          <p:cNvSpPr/>
          <p:nvPr/>
        </p:nvSpPr>
        <p:spPr>
          <a:xfrm rot="18045960">
            <a:off x="2494717" y="3238446"/>
            <a:ext cx="686192" cy="339557"/>
          </a:xfrm>
          <a:prstGeom prst="rightArrow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il: høyre 15">
            <a:extLst>
              <a:ext uri="{FF2B5EF4-FFF2-40B4-BE49-F238E27FC236}">
                <a16:creationId xmlns:a16="http://schemas.microsoft.com/office/drawing/2014/main" id="{F726595B-A8BB-4E61-8692-6397DF2F794E}"/>
              </a:ext>
            </a:extLst>
          </p:cNvPr>
          <p:cNvSpPr/>
          <p:nvPr/>
        </p:nvSpPr>
        <p:spPr>
          <a:xfrm rot="18045960">
            <a:off x="3527882" y="1650346"/>
            <a:ext cx="686192" cy="339557"/>
          </a:xfrm>
          <a:prstGeom prst="rightArrow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l: høyre 16">
            <a:extLst>
              <a:ext uri="{FF2B5EF4-FFF2-40B4-BE49-F238E27FC236}">
                <a16:creationId xmlns:a16="http://schemas.microsoft.com/office/drawing/2014/main" id="{1895F645-3D64-436E-A349-86079FFBB10B}"/>
              </a:ext>
            </a:extLst>
          </p:cNvPr>
          <p:cNvSpPr/>
          <p:nvPr/>
        </p:nvSpPr>
        <p:spPr>
          <a:xfrm rot="18045960">
            <a:off x="3014785" y="2428194"/>
            <a:ext cx="686192" cy="339557"/>
          </a:xfrm>
          <a:prstGeom prst="rightArrow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0C395169-2DC6-4AC5-801A-9C690B1408BC}"/>
              </a:ext>
            </a:extLst>
          </p:cNvPr>
          <p:cNvSpPr txBox="1"/>
          <p:nvPr/>
        </p:nvSpPr>
        <p:spPr>
          <a:xfrm>
            <a:off x="5047890" y="1285899"/>
            <a:ext cx="20443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Synthesized, Visualized</a:t>
            </a:r>
          </a:p>
        </p:txBody>
      </p:sp>
      <p:sp>
        <p:nvSpPr>
          <p:cNvPr id="19" name="TekstSylinder 18">
            <a:extLst>
              <a:ext uri="{FF2B5EF4-FFF2-40B4-BE49-F238E27FC236}">
                <a16:creationId xmlns:a16="http://schemas.microsoft.com/office/drawing/2014/main" id="{0310D5E8-856B-4103-AF2C-B1B6928E92C8}"/>
              </a:ext>
            </a:extLst>
          </p:cNvPr>
          <p:cNvSpPr txBox="1"/>
          <p:nvPr/>
        </p:nvSpPr>
        <p:spPr>
          <a:xfrm>
            <a:off x="5551946" y="2067694"/>
            <a:ext cx="20443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Evaluated, Integrated, Analyzed</a:t>
            </a:r>
          </a:p>
        </p:txBody>
      </p:sp>
      <p:sp>
        <p:nvSpPr>
          <p:cNvPr id="20" name="TekstSylinder 19">
            <a:extLst>
              <a:ext uri="{FF2B5EF4-FFF2-40B4-BE49-F238E27FC236}">
                <a16:creationId xmlns:a16="http://schemas.microsoft.com/office/drawing/2014/main" id="{B8671EDA-3253-4777-80AC-BAF189B08FBA}"/>
              </a:ext>
            </a:extLst>
          </p:cNvPr>
          <p:cNvSpPr txBox="1"/>
          <p:nvPr/>
        </p:nvSpPr>
        <p:spPr>
          <a:xfrm>
            <a:off x="6056002" y="2778482"/>
            <a:ext cx="2044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Formatted, Plotted, Translated, Correlated</a:t>
            </a:r>
          </a:p>
        </p:txBody>
      </p:sp>
      <p:sp>
        <p:nvSpPr>
          <p:cNvPr id="21" name="TekstSylinder 20">
            <a:extLst>
              <a:ext uri="{FF2B5EF4-FFF2-40B4-BE49-F238E27FC236}">
                <a16:creationId xmlns:a16="http://schemas.microsoft.com/office/drawing/2014/main" id="{8B096BD8-803D-4D07-8D0F-D583F768730B}"/>
              </a:ext>
            </a:extLst>
          </p:cNvPr>
          <p:cNvSpPr txBox="1"/>
          <p:nvPr/>
        </p:nvSpPr>
        <p:spPr>
          <a:xfrm>
            <a:off x="6632066" y="3651870"/>
            <a:ext cx="20443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Raw Signals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7F5075FD-ECA4-47C3-85AE-73365D65912A}"/>
              </a:ext>
            </a:extLst>
          </p:cNvPr>
          <p:cNvSpPr/>
          <p:nvPr/>
        </p:nvSpPr>
        <p:spPr>
          <a:xfrm>
            <a:off x="4702950" y="1347890"/>
            <a:ext cx="100338" cy="10746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66564673-114A-428C-861E-5F1AE23AE5DA}"/>
              </a:ext>
            </a:extLst>
          </p:cNvPr>
          <p:cNvSpPr/>
          <p:nvPr/>
        </p:nvSpPr>
        <p:spPr>
          <a:xfrm>
            <a:off x="5204832" y="2130977"/>
            <a:ext cx="100338" cy="10746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9609E4C1-0BD1-4AEC-B2E0-FDB598F6FE1F}"/>
              </a:ext>
            </a:extLst>
          </p:cNvPr>
          <p:cNvSpPr/>
          <p:nvPr/>
        </p:nvSpPr>
        <p:spPr>
          <a:xfrm>
            <a:off x="5724128" y="2908356"/>
            <a:ext cx="100338" cy="10746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2528C672-3443-44C4-B338-C6EEF9D76F2C}"/>
              </a:ext>
            </a:extLst>
          </p:cNvPr>
          <p:cNvSpPr/>
          <p:nvPr/>
        </p:nvSpPr>
        <p:spPr>
          <a:xfrm>
            <a:off x="6249908" y="3716076"/>
            <a:ext cx="100338" cy="10746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Rett linje 26">
            <a:extLst>
              <a:ext uri="{FF2B5EF4-FFF2-40B4-BE49-F238E27FC236}">
                <a16:creationId xmlns:a16="http://schemas.microsoft.com/office/drawing/2014/main" id="{C675B420-BD15-48D6-873F-7C982BED6D02}"/>
              </a:ext>
            </a:extLst>
          </p:cNvPr>
          <p:cNvCxnSpPr>
            <a:stCxn id="22" idx="6"/>
            <a:endCxn id="18" idx="1"/>
          </p:cNvCxnSpPr>
          <p:nvPr/>
        </p:nvCxnSpPr>
        <p:spPr>
          <a:xfrm flipV="1">
            <a:off x="4803288" y="1401315"/>
            <a:ext cx="244602" cy="3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tt linje 27">
            <a:extLst>
              <a:ext uri="{FF2B5EF4-FFF2-40B4-BE49-F238E27FC236}">
                <a16:creationId xmlns:a16="http://schemas.microsoft.com/office/drawing/2014/main" id="{162A2CAC-AF5E-42DF-B430-BCE15238D347}"/>
              </a:ext>
            </a:extLst>
          </p:cNvPr>
          <p:cNvCxnSpPr>
            <a:cxnSpLocks/>
            <a:stCxn id="23" idx="6"/>
            <a:endCxn id="19" idx="1"/>
          </p:cNvCxnSpPr>
          <p:nvPr/>
        </p:nvCxnSpPr>
        <p:spPr>
          <a:xfrm flipV="1">
            <a:off x="5305170" y="2183110"/>
            <a:ext cx="246776" cy="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tt linje 30">
            <a:extLst>
              <a:ext uri="{FF2B5EF4-FFF2-40B4-BE49-F238E27FC236}">
                <a16:creationId xmlns:a16="http://schemas.microsoft.com/office/drawing/2014/main" id="{57F6B845-2A14-4E3C-A344-8C302DF2202B}"/>
              </a:ext>
            </a:extLst>
          </p:cNvPr>
          <p:cNvCxnSpPr>
            <a:cxnSpLocks/>
            <a:stCxn id="24" idx="6"/>
            <a:endCxn id="20" idx="1"/>
          </p:cNvCxnSpPr>
          <p:nvPr/>
        </p:nvCxnSpPr>
        <p:spPr>
          <a:xfrm>
            <a:off x="5824466" y="2962086"/>
            <a:ext cx="231536" cy="10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tt linje 33">
            <a:extLst>
              <a:ext uri="{FF2B5EF4-FFF2-40B4-BE49-F238E27FC236}">
                <a16:creationId xmlns:a16="http://schemas.microsoft.com/office/drawing/2014/main" id="{2E87AC19-E780-4A13-9FFB-5C508053868C}"/>
              </a:ext>
            </a:extLst>
          </p:cNvPr>
          <p:cNvCxnSpPr>
            <a:cxnSpLocks/>
            <a:stCxn id="25" idx="6"/>
            <a:endCxn id="21" idx="1"/>
          </p:cNvCxnSpPr>
          <p:nvPr/>
        </p:nvCxnSpPr>
        <p:spPr>
          <a:xfrm flipV="1">
            <a:off x="6350246" y="3767286"/>
            <a:ext cx="281820" cy="2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639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lipse 7">
            <a:extLst>
              <a:ext uri="{FF2B5EF4-FFF2-40B4-BE49-F238E27FC236}">
                <a16:creationId xmlns:a16="http://schemas.microsoft.com/office/drawing/2014/main" id="{262E1924-8DF1-49ED-B575-D88325A3190F}"/>
              </a:ext>
            </a:extLst>
          </p:cNvPr>
          <p:cNvSpPr/>
          <p:nvPr/>
        </p:nvSpPr>
        <p:spPr>
          <a:xfrm>
            <a:off x="3970364" y="586822"/>
            <a:ext cx="5094849" cy="450520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8D167C3F-63FC-4EE9-BF84-5ACB39877C32}"/>
              </a:ext>
            </a:extLst>
          </p:cNvPr>
          <p:cNvSpPr/>
          <p:nvPr/>
        </p:nvSpPr>
        <p:spPr>
          <a:xfrm>
            <a:off x="4336180" y="2571750"/>
            <a:ext cx="1644862" cy="1367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2906099-663B-4887-A0F2-A94C438CDBEE}"/>
              </a:ext>
            </a:extLst>
          </p:cNvPr>
          <p:cNvSpPr/>
          <p:nvPr/>
        </p:nvSpPr>
        <p:spPr>
          <a:xfrm>
            <a:off x="4418957" y="3047279"/>
            <a:ext cx="144016" cy="14401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E2A468B-8214-4653-A1B9-C226B7FDA242}"/>
              </a:ext>
            </a:extLst>
          </p:cNvPr>
          <p:cNvSpPr/>
          <p:nvPr/>
        </p:nvSpPr>
        <p:spPr>
          <a:xfrm>
            <a:off x="5713462" y="3153062"/>
            <a:ext cx="144016" cy="14401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8482CB3-1605-46D3-BA1C-F949222C898B}"/>
              </a:ext>
            </a:extLst>
          </p:cNvPr>
          <p:cNvSpPr/>
          <p:nvPr/>
        </p:nvSpPr>
        <p:spPr>
          <a:xfrm>
            <a:off x="5144638" y="2711058"/>
            <a:ext cx="144016" cy="14401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9D27EC8-0CB7-4B32-AB4C-95ED5A3CBE8D}"/>
              </a:ext>
            </a:extLst>
          </p:cNvPr>
          <p:cNvSpPr/>
          <p:nvPr/>
        </p:nvSpPr>
        <p:spPr>
          <a:xfrm>
            <a:off x="7668344" y="1216371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D6A1328B-51D3-48AD-AEA8-1BC68CA83B2B}"/>
              </a:ext>
            </a:extLst>
          </p:cNvPr>
          <p:cNvSpPr/>
          <p:nvPr/>
        </p:nvSpPr>
        <p:spPr>
          <a:xfrm>
            <a:off x="7740352" y="3451494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88CDE9E2-A003-4845-8538-48345C0EC8DB}"/>
              </a:ext>
            </a:extLst>
          </p:cNvPr>
          <p:cNvSpPr/>
          <p:nvPr/>
        </p:nvSpPr>
        <p:spPr>
          <a:xfrm>
            <a:off x="4952813" y="3715019"/>
            <a:ext cx="144016" cy="14401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5CB7A08F-E132-4A9B-BC05-4E281993B4D2}"/>
              </a:ext>
            </a:extLst>
          </p:cNvPr>
          <p:cNvSpPr/>
          <p:nvPr/>
        </p:nvSpPr>
        <p:spPr>
          <a:xfrm>
            <a:off x="5713462" y="1220933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F3125EB-474E-400E-AAC1-931EAEDA62EF}"/>
              </a:ext>
            </a:extLst>
          </p:cNvPr>
          <p:cNvSpPr/>
          <p:nvPr/>
        </p:nvSpPr>
        <p:spPr>
          <a:xfrm>
            <a:off x="8002336" y="2246009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8C4E630-533F-4825-A684-4F5DBFFDB197}"/>
              </a:ext>
            </a:extLst>
          </p:cNvPr>
          <p:cNvSpPr/>
          <p:nvPr/>
        </p:nvSpPr>
        <p:spPr>
          <a:xfrm>
            <a:off x="6176561" y="4310110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Rett linje 31">
            <a:extLst>
              <a:ext uri="{FF2B5EF4-FFF2-40B4-BE49-F238E27FC236}">
                <a16:creationId xmlns:a16="http://schemas.microsoft.com/office/drawing/2014/main" id="{E196BA8F-A22F-477D-956A-DBC93D425BF8}"/>
              </a:ext>
            </a:extLst>
          </p:cNvPr>
          <p:cNvCxnSpPr>
            <a:cxnSpLocks/>
            <a:stCxn id="24" idx="6"/>
            <a:endCxn id="16" idx="2"/>
          </p:cNvCxnSpPr>
          <p:nvPr/>
        </p:nvCxnSpPr>
        <p:spPr>
          <a:xfrm flipV="1">
            <a:off x="5857478" y="1288379"/>
            <a:ext cx="1810866" cy="45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tt linje 35">
            <a:extLst>
              <a:ext uri="{FF2B5EF4-FFF2-40B4-BE49-F238E27FC236}">
                <a16:creationId xmlns:a16="http://schemas.microsoft.com/office/drawing/2014/main" id="{3FBC0A03-EB52-49A0-AF60-0A0D5E6C0968}"/>
              </a:ext>
            </a:extLst>
          </p:cNvPr>
          <p:cNvCxnSpPr>
            <a:cxnSpLocks/>
            <a:stCxn id="18" idx="2"/>
            <a:endCxn id="23" idx="6"/>
          </p:cNvCxnSpPr>
          <p:nvPr/>
        </p:nvCxnSpPr>
        <p:spPr>
          <a:xfrm flipH="1" flipV="1">
            <a:off x="6437959" y="2735539"/>
            <a:ext cx="1302393" cy="7879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tt linje 36">
            <a:extLst>
              <a:ext uri="{FF2B5EF4-FFF2-40B4-BE49-F238E27FC236}">
                <a16:creationId xmlns:a16="http://schemas.microsoft.com/office/drawing/2014/main" id="{F15FC40C-0D24-4625-BC10-B6C1E2198EC0}"/>
              </a:ext>
            </a:extLst>
          </p:cNvPr>
          <p:cNvCxnSpPr>
            <a:cxnSpLocks/>
            <a:stCxn id="27" idx="0"/>
            <a:endCxn id="18" idx="2"/>
          </p:cNvCxnSpPr>
          <p:nvPr/>
        </p:nvCxnSpPr>
        <p:spPr>
          <a:xfrm flipV="1">
            <a:off x="6248569" y="3523502"/>
            <a:ext cx="1491783" cy="7866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tt linje 37">
            <a:extLst>
              <a:ext uri="{FF2B5EF4-FFF2-40B4-BE49-F238E27FC236}">
                <a16:creationId xmlns:a16="http://schemas.microsoft.com/office/drawing/2014/main" id="{03AE6EFB-94F3-4B2B-A499-E7921CE5BE54}"/>
              </a:ext>
            </a:extLst>
          </p:cNvPr>
          <p:cNvCxnSpPr>
            <a:cxnSpLocks/>
            <a:stCxn id="20" idx="1"/>
            <a:endCxn id="11" idx="5"/>
          </p:cNvCxnSpPr>
          <p:nvPr/>
        </p:nvCxnSpPr>
        <p:spPr>
          <a:xfrm flipH="1" flipV="1">
            <a:off x="4541882" y="3170204"/>
            <a:ext cx="432022" cy="565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tt linje 40">
            <a:extLst>
              <a:ext uri="{FF2B5EF4-FFF2-40B4-BE49-F238E27FC236}">
                <a16:creationId xmlns:a16="http://schemas.microsoft.com/office/drawing/2014/main" id="{C4CC2113-8E4B-47C6-9349-5B2F3CC6D6E6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5267563" y="2833983"/>
            <a:ext cx="445899" cy="391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Rett linje 64">
            <a:extLst>
              <a:ext uri="{FF2B5EF4-FFF2-40B4-BE49-F238E27FC236}">
                <a16:creationId xmlns:a16="http://schemas.microsoft.com/office/drawing/2014/main" id="{6A140E96-3225-457C-B44A-0505DB42FDAB}"/>
              </a:ext>
            </a:extLst>
          </p:cNvPr>
          <p:cNvCxnSpPr>
            <a:cxnSpLocks/>
            <a:stCxn id="20" idx="0"/>
            <a:endCxn id="14" idx="4"/>
          </p:cNvCxnSpPr>
          <p:nvPr/>
        </p:nvCxnSpPr>
        <p:spPr>
          <a:xfrm flipV="1">
            <a:off x="5024821" y="2855074"/>
            <a:ext cx="191825" cy="8599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Rett linje 65">
            <a:extLst>
              <a:ext uri="{FF2B5EF4-FFF2-40B4-BE49-F238E27FC236}">
                <a16:creationId xmlns:a16="http://schemas.microsoft.com/office/drawing/2014/main" id="{7E4A6BA4-EDFC-4E9E-BB7A-64C21FB136C5}"/>
              </a:ext>
            </a:extLst>
          </p:cNvPr>
          <p:cNvCxnSpPr>
            <a:cxnSpLocks/>
            <a:stCxn id="13" idx="2"/>
            <a:endCxn id="20" idx="7"/>
          </p:cNvCxnSpPr>
          <p:nvPr/>
        </p:nvCxnSpPr>
        <p:spPr>
          <a:xfrm flipH="1">
            <a:off x="5075738" y="3225070"/>
            <a:ext cx="637724" cy="511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Rett linje 71">
            <a:extLst>
              <a:ext uri="{FF2B5EF4-FFF2-40B4-BE49-F238E27FC236}">
                <a16:creationId xmlns:a16="http://schemas.microsoft.com/office/drawing/2014/main" id="{5A00B7D7-DF6F-4092-9AB7-308F16CFFCBE}"/>
              </a:ext>
            </a:extLst>
          </p:cNvPr>
          <p:cNvCxnSpPr>
            <a:cxnSpLocks/>
            <a:stCxn id="23" idx="6"/>
            <a:endCxn id="16" idx="3"/>
          </p:cNvCxnSpPr>
          <p:nvPr/>
        </p:nvCxnSpPr>
        <p:spPr>
          <a:xfrm flipV="1">
            <a:off x="6437959" y="1339296"/>
            <a:ext cx="1251476" cy="1396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Rett linje 72">
            <a:extLst>
              <a:ext uri="{FF2B5EF4-FFF2-40B4-BE49-F238E27FC236}">
                <a16:creationId xmlns:a16="http://schemas.microsoft.com/office/drawing/2014/main" id="{78C358C2-11D2-48B3-B72B-BC04D0E7F8DF}"/>
              </a:ext>
            </a:extLst>
          </p:cNvPr>
          <p:cNvCxnSpPr>
            <a:cxnSpLocks/>
            <a:stCxn id="23" idx="6"/>
            <a:endCxn id="26" idx="2"/>
          </p:cNvCxnSpPr>
          <p:nvPr/>
        </p:nvCxnSpPr>
        <p:spPr>
          <a:xfrm flipV="1">
            <a:off x="6437959" y="2318017"/>
            <a:ext cx="1564377" cy="417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Rett linje 97">
            <a:extLst>
              <a:ext uri="{FF2B5EF4-FFF2-40B4-BE49-F238E27FC236}">
                <a16:creationId xmlns:a16="http://schemas.microsoft.com/office/drawing/2014/main" id="{A862009C-71B8-4186-99A9-C64414FC14D2}"/>
              </a:ext>
            </a:extLst>
          </p:cNvPr>
          <p:cNvCxnSpPr>
            <a:cxnSpLocks/>
            <a:stCxn id="27" idx="0"/>
            <a:endCxn id="23" idx="4"/>
          </p:cNvCxnSpPr>
          <p:nvPr/>
        </p:nvCxnSpPr>
        <p:spPr>
          <a:xfrm flipV="1">
            <a:off x="6248569" y="2807547"/>
            <a:ext cx="117382" cy="1502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Rett linje 185">
            <a:extLst>
              <a:ext uri="{FF2B5EF4-FFF2-40B4-BE49-F238E27FC236}">
                <a16:creationId xmlns:a16="http://schemas.microsoft.com/office/drawing/2014/main" id="{158DA0CE-C357-49A4-81DD-6EC7CCC3606E}"/>
              </a:ext>
            </a:extLst>
          </p:cNvPr>
          <p:cNvCxnSpPr>
            <a:cxnSpLocks/>
            <a:stCxn id="27" idx="0"/>
            <a:endCxn id="26" idx="2"/>
          </p:cNvCxnSpPr>
          <p:nvPr/>
        </p:nvCxnSpPr>
        <p:spPr>
          <a:xfrm flipV="1">
            <a:off x="6248569" y="2318017"/>
            <a:ext cx="1753767" cy="19920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Rett linje 189">
            <a:extLst>
              <a:ext uri="{FF2B5EF4-FFF2-40B4-BE49-F238E27FC236}">
                <a16:creationId xmlns:a16="http://schemas.microsoft.com/office/drawing/2014/main" id="{1303B63C-6B35-43D4-BA18-67FB21E3E2B2}"/>
              </a:ext>
            </a:extLst>
          </p:cNvPr>
          <p:cNvCxnSpPr>
            <a:cxnSpLocks/>
            <a:stCxn id="27" idx="0"/>
            <a:endCxn id="16" idx="3"/>
          </p:cNvCxnSpPr>
          <p:nvPr/>
        </p:nvCxnSpPr>
        <p:spPr>
          <a:xfrm flipV="1">
            <a:off x="6248569" y="1339296"/>
            <a:ext cx="1440866" cy="2970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Rett linje 219">
            <a:extLst>
              <a:ext uri="{FF2B5EF4-FFF2-40B4-BE49-F238E27FC236}">
                <a16:creationId xmlns:a16="http://schemas.microsoft.com/office/drawing/2014/main" id="{1CE3D7E2-A225-440B-BF5A-306DD5832D79}"/>
              </a:ext>
            </a:extLst>
          </p:cNvPr>
          <p:cNvCxnSpPr>
            <a:cxnSpLocks/>
            <a:stCxn id="23" idx="0"/>
            <a:endCxn id="24" idx="4"/>
          </p:cNvCxnSpPr>
          <p:nvPr/>
        </p:nvCxnSpPr>
        <p:spPr>
          <a:xfrm flipH="1" flipV="1">
            <a:off x="5785470" y="1364949"/>
            <a:ext cx="580481" cy="12985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Rett linje 222">
            <a:extLst>
              <a:ext uri="{FF2B5EF4-FFF2-40B4-BE49-F238E27FC236}">
                <a16:creationId xmlns:a16="http://schemas.microsoft.com/office/drawing/2014/main" id="{E6BE7774-8C1A-4139-8A20-FA24D79D691C}"/>
              </a:ext>
            </a:extLst>
          </p:cNvPr>
          <p:cNvCxnSpPr>
            <a:cxnSpLocks/>
            <a:stCxn id="26" idx="2"/>
            <a:endCxn id="24" idx="4"/>
          </p:cNvCxnSpPr>
          <p:nvPr/>
        </p:nvCxnSpPr>
        <p:spPr>
          <a:xfrm flipH="1" flipV="1">
            <a:off x="5785470" y="1364949"/>
            <a:ext cx="2216866" cy="953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Rett linje 225">
            <a:extLst>
              <a:ext uri="{FF2B5EF4-FFF2-40B4-BE49-F238E27FC236}">
                <a16:creationId xmlns:a16="http://schemas.microsoft.com/office/drawing/2014/main" id="{AE9EB2F4-8E12-43B9-B340-CBB19D8D0C45}"/>
              </a:ext>
            </a:extLst>
          </p:cNvPr>
          <p:cNvCxnSpPr>
            <a:cxnSpLocks/>
            <a:stCxn id="18" idx="2"/>
            <a:endCxn id="24" idx="4"/>
          </p:cNvCxnSpPr>
          <p:nvPr/>
        </p:nvCxnSpPr>
        <p:spPr>
          <a:xfrm flipH="1" flipV="1">
            <a:off x="5785470" y="1364949"/>
            <a:ext cx="1954882" cy="21585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Rett linje 233">
            <a:extLst>
              <a:ext uri="{FF2B5EF4-FFF2-40B4-BE49-F238E27FC236}">
                <a16:creationId xmlns:a16="http://schemas.microsoft.com/office/drawing/2014/main" id="{A5FDE573-1664-4380-8B78-06A6DCE1CED6}"/>
              </a:ext>
            </a:extLst>
          </p:cNvPr>
          <p:cNvCxnSpPr>
            <a:cxnSpLocks/>
            <a:stCxn id="27" idx="0"/>
            <a:endCxn id="24" idx="4"/>
          </p:cNvCxnSpPr>
          <p:nvPr/>
        </p:nvCxnSpPr>
        <p:spPr>
          <a:xfrm flipH="1" flipV="1">
            <a:off x="5785470" y="1364949"/>
            <a:ext cx="463099" cy="2945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Rett linje 259">
            <a:extLst>
              <a:ext uri="{FF2B5EF4-FFF2-40B4-BE49-F238E27FC236}">
                <a16:creationId xmlns:a16="http://schemas.microsoft.com/office/drawing/2014/main" id="{92B033AB-74EC-4A83-963D-33D1C50D6706}"/>
              </a:ext>
            </a:extLst>
          </p:cNvPr>
          <p:cNvCxnSpPr>
            <a:cxnSpLocks/>
            <a:stCxn id="23" idx="3"/>
            <a:endCxn id="13" idx="7"/>
          </p:cNvCxnSpPr>
          <p:nvPr/>
        </p:nvCxnSpPr>
        <p:spPr>
          <a:xfrm flipH="1">
            <a:off x="5836387" y="2786456"/>
            <a:ext cx="478647" cy="3876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kstSylinder 27">
            <a:extLst>
              <a:ext uri="{FF2B5EF4-FFF2-40B4-BE49-F238E27FC236}">
                <a16:creationId xmlns:a16="http://schemas.microsoft.com/office/drawing/2014/main" id="{F2F252B0-67F7-4ECA-8884-54363058EE42}"/>
              </a:ext>
            </a:extLst>
          </p:cNvPr>
          <p:cNvSpPr txBox="1"/>
          <p:nvPr/>
        </p:nvSpPr>
        <p:spPr>
          <a:xfrm>
            <a:off x="5508104" y="77155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System</a:t>
            </a:r>
          </a:p>
        </p:txBody>
      </p:sp>
      <p:sp>
        <p:nvSpPr>
          <p:cNvPr id="67" name="TekstSylinder 66">
            <a:extLst>
              <a:ext uri="{FF2B5EF4-FFF2-40B4-BE49-F238E27FC236}">
                <a16:creationId xmlns:a16="http://schemas.microsoft.com/office/drawing/2014/main" id="{8024521C-A2C8-4267-AB82-FE9C859EA7DC}"/>
              </a:ext>
            </a:extLst>
          </p:cNvPr>
          <p:cNvSpPr txBox="1"/>
          <p:nvPr/>
        </p:nvSpPr>
        <p:spPr>
          <a:xfrm>
            <a:off x="240142" y="847039"/>
            <a:ext cx="3070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Node: People and things</a:t>
            </a:r>
          </a:p>
        </p:txBody>
      </p:sp>
      <p:sp>
        <p:nvSpPr>
          <p:cNvPr id="68" name="TekstSylinder 67">
            <a:extLst>
              <a:ext uri="{FF2B5EF4-FFF2-40B4-BE49-F238E27FC236}">
                <a16:creationId xmlns:a16="http://schemas.microsoft.com/office/drawing/2014/main" id="{BDA57665-9449-43BC-B630-6598117EF330}"/>
              </a:ext>
            </a:extLst>
          </p:cNvPr>
          <p:cNvSpPr txBox="1"/>
          <p:nvPr/>
        </p:nvSpPr>
        <p:spPr>
          <a:xfrm>
            <a:off x="240142" y="1360553"/>
            <a:ext cx="364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Link: Relationship between nodes</a:t>
            </a:r>
          </a:p>
        </p:txBody>
      </p:sp>
      <p:sp>
        <p:nvSpPr>
          <p:cNvPr id="70" name="TekstSylinder 69">
            <a:extLst>
              <a:ext uri="{FF2B5EF4-FFF2-40B4-BE49-F238E27FC236}">
                <a16:creationId xmlns:a16="http://schemas.microsoft.com/office/drawing/2014/main" id="{D009BFD5-DA19-4DBB-9178-7E0FF2CB3DC6}"/>
              </a:ext>
            </a:extLst>
          </p:cNvPr>
          <p:cNvSpPr txBox="1"/>
          <p:nvPr/>
        </p:nvSpPr>
        <p:spPr>
          <a:xfrm>
            <a:off x="242536" y="1876677"/>
            <a:ext cx="364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Centre of Gravity</a:t>
            </a:r>
          </a:p>
        </p:txBody>
      </p:sp>
      <p:cxnSp>
        <p:nvCxnSpPr>
          <p:cNvPr id="33" name="Rett pilkobling 32">
            <a:extLst>
              <a:ext uri="{FF2B5EF4-FFF2-40B4-BE49-F238E27FC236}">
                <a16:creationId xmlns:a16="http://schemas.microsoft.com/office/drawing/2014/main" id="{3FA8A655-4ED3-4BDA-AA82-998740CE33C3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2725022" y="1044937"/>
            <a:ext cx="2988440" cy="2480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Rett pilkobling 73">
            <a:extLst>
              <a:ext uri="{FF2B5EF4-FFF2-40B4-BE49-F238E27FC236}">
                <a16:creationId xmlns:a16="http://schemas.microsoft.com/office/drawing/2014/main" id="{0A4476CB-FA5E-46C9-BE0E-743292AC063D}"/>
              </a:ext>
            </a:extLst>
          </p:cNvPr>
          <p:cNvCxnSpPr>
            <a:cxnSpLocks/>
          </p:cNvCxnSpPr>
          <p:nvPr/>
        </p:nvCxnSpPr>
        <p:spPr>
          <a:xfrm>
            <a:off x="3513923" y="1564137"/>
            <a:ext cx="2271547" cy="6818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Rett pilkobling 75">
            <a:extLst>
              <a:ext uri="{FF2B5EF4-FFF2-40B4-BE49-F238E27FC236}">
                <a16:creationId xmlns:a16="http://schemas.microsoft.com/office/drawing/2014/main" id="{C0E3F685-E17E-44BB-8C77-E269723E47F5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2013013" y="2047375"/>
            <a:ext cx="2564051" cy="724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Rett linje 92">
            <a:extLst>
              <a:ext uri="{FF2B5EF4-FFF2-40B4-BE49-F238E27FC236}">
                <a16:creationId xmlns:a16="http://schemas.microsoft.com/office/drawing/2014/main" id="{91F4FEE5-DEBF-4BDE-AD52-E463CE4B150A}"/>
              </a:ext>
            </a:extLst>
          </p:cNvPr>
          <p:cNvCxnSpPr>
            <a:cxnSpLocks/>
            <a:stCxn id="13" idx="0"/>
            <a:endCxn id="24" idx="4"/>
          </p:cNvCxnSpPr>
          <p:nvPr/>
        </p:nvCxnSpPr>
        <p:spPr>
          <a:xfrm flipV="1">
            <a:off x="5785470" y="1364949"/>
            <a:ext cx="0" cy="1788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5CE53B8F-DA17-4D67-9433-5FC673A3326F}"/>
              </a:ext>
            </a:extLst>
          </p:cNvPr>
          <p:cNvSpPr/>
          <p:nvPr/>
        </p:nvSpPr>
        <p:spPr>
          <a:xfrm>
            <a:off x="6293943" y="2663531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45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lipse 7">
            <a:extLst>
              <a:ext uri="{FF2B5EF4-FFF2-40B4-BE49-F238E27FC236}">
                <a16:creationId xmlns:a16="http://schemas.microsoft.com/office/drawing/2014/main" id="{262E1924-8DF1-49ED-B575-D88325A3190F}"/>
              </a:ext>
            </a:extLst>
          </p:cNvPr>
          <p:cNvSpPr/>
          <p:nvPr/>
        </p:nvSpPr>
        <p:spPr>
          <a:xfrm>
            <a:off x="5714608" y="1944071"/>
            <a:ext cx="3413093" cy="3014846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kstSylinder 27">
            <a:extLst>
              <a:ext uri="{FF2B5EF4-FFF2-40B4-BE49-F238E27FC236}">
                <a16:creationId xmlns:a16="http://schemas.microsoft.com/office/drawing/2014/main" id="{F2F252B0-67F7-4ECA-8884-54363058EE42}"/>
              </a:ext>
            </a:extLst>
          </p:cNvPr>
          <p:cNvSpPr txBox="1"/>
          <p:nvPr/>
        </p:nvSpPr>
        <p:spPr>
          <a:xfrm>
            <a:off x="6503762" y="2051451"/>
            <a:ext cx="1834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Fielded military forces</a:t>
            </a: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22E6F353-773E-4D2F-A8A1-065C29659BB5}"/>
              </a:ext>
            </a:extLst>
          </p:cNvPr>
          <p:cNvSpPr/>
          <p:nvPr/>
        </p:nvSpPr>
        <p:spPr>
          <a:xfrm>
            <a:off x="86448" y="1944071"/>
            <a:ext cx="3413093" cy="301484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D60BB842-04B7-4CD2-9CA3-4C55453F7599}"/>
              </a:ext>
            </a:extLst>
          </p:cNvPr>
          <p:cNvSpPr/>
          <p:nvPr/>
        </p:nvSpPr>
        <p:spPr>
          <a:xfrm>
            <a:off x="2900528" y="154867"/>
            <a:ext cx="3413093" cy="301484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kstSylinder 42">
            <a:extLst>
              <a:ext uri="{FF2B5EF4-FFF2-40B4-BE49-F238E27FC236}">
                <a16:creationId xmlns:a16="http://schemas.microsoft.com/office/drawing/2014/main" id="{26220BEA-F929-4205-95CD-983FDFD1A026}"/>
              </a:ext>
            </a:extLst>
          </p:cNvPr>
          <p:cNvSpPr txBox="1"/>
          <p:nvPr/>
        </p:nvSpPr>
        <p:spPr>
          <a:xfrm>
            <a:off x="3634966" y="25820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Leadership</a:t>
            </a:r>
          </a:p>
        </p:txBody>
      </p:sp>
      <p:sp>
        <p:nvSpPr>
          <p:cNvPr id="44" name="TekstSylinder 43">
            <a:extLst>
              <a:ext uri="{FF2B5EF4-FFF2-40B4-BE49-F238E27FC236}">
                <a16:creationId xmlns:a16="http://schemas.microsoft.com/office/drawing/2014/main" id="{C07CC358-839D-4781-9CAF-3EAD2BB68A3F}"/>
              </a:ext>
            </a:extLst>
          </p:cNvPr>
          <p:cNvSpPr txBox="1"/>
          <p:nvPr/>
        </p:nvSpPr>
        <p:spPr>
          <a:xfrm>
            <a:off x="792999" y="2123425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Infrastructure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D6A1328B-51D3-48AD-AEA8-1BC68CA83B2B}"/>
              </a:ext>
            </a:extLst>
          </p:cNvPr>
          <p:cNvSpPr/>
          <p:nvPr/>
        </p:nvSpPr>
        <p:spPr>
          <a:xfrm>
            <a:off x="4786735" y="2120229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Rett linje 36">
            <a:extLst>
              <a:ext uri="{FF2B5EF4-FFF2-40B4-BE49-F238E27FC236}">
                <a16:creationId xmlns:a16="http://schemas.microsoft.com/office/drawing/2014/main" id="{F15FC40C-0D24-4625-BC10-B6C1E2198EC0}"/>
              </a:ext>
            </a:extLst>
          </p:cNvPr>
          <p:cNvCxnSpPr>
            <a:cxnSpLocks/>
            <a:stCxn id="18" idx="4"/>
            <a:endCxn id="46" idx="2"/>
          </p:cNvCxnSpPr>
          <p:nvPr/>
        </p:nvCxnSpPr>
        <p:spPr>
          <a:xfrm>
            <a:off x="4858743" y="2264245"/>
            <a:ext cx="1573011" cy="10268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lipse 44">
            <a:extLst>
              <a:ext uri="{FF2B5EF4-FFF2-40B4-BE49-F238E27FC236}">
                <a16:creationId xmlns:a16="http://schemas.microsoft.com/office/drawing/2014/main" id="{62B15233-ACBB-4CDE-B1FE-DFE79DB90D47}"/>
              </a:ext>
            </a:extLst>
          </p:cNvPr>
          <p:cNvSpPr/>
          <p:nvPr/>
        </p:nvSpPr>
        <p:spPr>
          <a:xfrm>
            <a:off x="2987824" y="3579862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2BFDCE1D-26D2-4C09-B7AF-1AD0CE933526}"/>
              </a:ext>
            </a:extLst>
          </p:cNvPr>
          <p:cNvSpPr/>
          <p:nvPr/>
        </p:nvSpPr>
        <p:spPr>
          <a:xfrm>
            <a:off x="6431754" y="3219039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kstSylinder 46">
            <a:extLst>
              <a:ext uri="{FF2B5EF4-FFF2-40B4-BE49-F238E27FC236}">
                <a16:creationId xmlns:a16="http://schemas.microsoft.com/office/drawing/2014/main" id="{CF080646-6DDC-4ECC-9235-94F4AC73CFBA}"/>
              </a:ext>
            </a:extLst>
          </p:cNvPr>
          <p:cNvSpPr txBox="1"/>
          <p:nvPr/>
        </p:nvSpPr>
        <p:spPr>
          <a:xfrm>
            <a:off x="3528097" y="2278744"/>
            <a:ext cx="774202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b="1" dirty="0"/>
              <a:t>Air Force General</a:t>
            </a:r>
          </a:p>
        </p:txBody>
      </p:sp>
      <p:sp>
        <p:nvSpPr>
          <p:cNvPr id="48" name="TekstSylinder 47">
            <a:extLst>
              <a:ext uri="{FF2B5EF4-FFF2-40B4-BE49-F238E27FC236}">
                <a16:creationId xmlns:a16="http://schemas.microsoft.com/office/drawing/2014/main" id="{C634894B-ABA5-4199-A7B0-790A028043F0}"/>
              </a:ext>
            </a:extLst>
          </p:cNvPr>
          <p:cNvSpPr txBox="1"/>
          <p:nvPr/>
        </p:nvSpPr>
        <p:spPr>
          <a:xfrm>
            <a:off x="6291153" y="3379546"/>
            <a:ext cx="774202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b="1" dirty="0"/>
              <a:t>SAM Regiment</a:t>
            </a:r>
          </a:p>
        </p:txBody>
      </p:sp>
      <p:sp>
        <p:nvSpPr>
          <p:cNvPr id="49" name="TekstSylinder 48">
            <a:extLst>
              <a:ext uri="{FF2B5EF4-FFF2-40B4-BE49-F238E27FC236}">
                <a16:creationId xmlns:a16="http://schemas.microsoft.com/office/drawing/2014/main" id="{23B765B6-8703-41CC-978B-B316557DFF64}"/>
              </a:ext>
            </a:extLst>
          </p:cNvPr>
          <p:cNvSpPr txBox="1"/>
          <p:nvPr/>
        </p:nvSpPr>
        <p:spPr>
          <a:xfrm>
            <a:off x="2672731" y="3741149"/>
            <a:ext cx="77420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b="1" dirty="0"/>
              <a:t>Airfield</a:t>
            </a: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24898045-3059-4754-823F-669A900453FB}"/>
              </a:ext>
            </a:extLst>
          </p:cNvPr>
          <p:cNvSpPr/>
          <p:nvPr/>
        </p:nvSpPr>
        <p:spPr>
          <a:xfrm>
            <a:off x="1907704" y="4185649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kstSylinder 50">
            <a:extLst>
              <a:ext uri="{FF2B5EF4-FFF2-40B4-BE49-F238E27FC236}">
                <a16:creationId xmlns:a16="http://schemas.microsoft.com/office/drawing/2014/main" id="{096DC68A-61EF-4E01-BF5A-B719C94CA84F}"/>
              </a:ext>
            </a:extLst>
          </p:cNvPr>
          <p:cNvSpPr txBox="1"/>
          <p:nvPr/>
        </p:nvSpPr>
        <p:spPr>
          <a:xfrm>
            <a:off x="1592611" y="4329665"/>
            <a:ext cx="774202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b="1" dirty="0"/>
              <a:t>Missile factory</a:t>
            </a: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8432E696-C24C-4D48-8058-3C317E17F593}"/>
              </a:ext>
            </a:extLst>
          </p:cNvPr>
          <p:cNvSpPr/>
          <p:nvPr/>
        </p:nvSpPr>
        <p:spPr>
          <a:xfrm>
            <a:off x="6654937" y="2743406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kstSylinder 52">
            <a:extLst>
              <a:ext uri="{FF2B5EF4-FFF2-40B4-BE49-F238E27FC236}">
                <a16:creationId xmlns:a16="http://schemas.microsoft.com/office/drawing/2014/main" id="{7548CFEE-95D1-49BE-BAB0-DD436010DC6D}"/>
              </a:ext>
            </a:extLst>
          </p:cNvPr>
          <p:cNvSpPr txBox="1"/>
          <p:nvPr/>
        </p:nvSpPr>
        <p:spPr>
          <a:xfrm>
            <a:off x="6347446" y="2887422"/>
            <a:ext cx="77420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b="1" dirty="0"/>
              <a:t>Corps</a:t>
            </a: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C0B029EA-67DD-434E-8B23-2A6D3BA5C3FB}"/>
              </a:ext>
            </a:extLst>
          </p:cNvPr>
          <p:cNvSpPr/>
          <p:nvPr/>
        </p:nvSpPr>
        <p:spPr>
          <a:xfrm>
            <a:off x="8045064" y="2743406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kstSylinder 54">
            <a:extLst>
              <a:ext uri="{FF2B5EF4-FFF2-40B4-BE49-F238E27FC236}">
                <a16:creationId xmlns:a16="http://schemas.microsoft.com/office/drawing/2014/main" id="{30CE2562-EDDE-4060-B507-271112A1B435}"/>
              </a:ext>
            </a:extLst>
          </p:cNvPr>
          <p:cNvSpPr txBox="1"/>
          <p:nvPr/>
        </p:nvSpPr>
        <p:spPr>
          <a:xfrm>
            <a:off x="7720660" y="2887422"/>
            <a:ext cx="77420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b="1" dirty="0"/>
              <a:t>Corps</a:t>
            </a: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D756AAC7-E33D-441C-998C-07490EE70619}"/>
              </a:ext>
            </a:extLst>
          </p:cNvPr>
          <p:cNvSpPr/>
          <p:nvPr/>
        </p:nvSpPr>
        <p:spPr>
          <a:xfrm>
            <a:off x="5142580" y="1288910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kstSylinder 56">
            <a:extLst>
              <a:ext uri="{FF2B5EF4-FFF2-40B4-BE49-F238E27FC236}">
                <a16:creationId xmlns:a16="http://schemas.microsoft.com/office/drawing/2014/main" id="{3198783F-5C32-4DC1-8600-33C7FF69C0BA}"/>
              </a:ext>
            </a:extLst>
          </p:cNvPr>
          <p:cNvSpPr txBox="1"/>
          <p:nvPr/>
        </p:nvSpPr>
        <p:spPr>
          <a:xfrm>
            <a:off x="4811901" y="1440414"/>
            <a:ext cx="77420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b="1" dirty="0"/>
              <a:t>Army General</a:t>
            </a: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BC4ACF0A-9548-411B-9B20-32CDDD856423}"/>
              </a:ext>
            </a:extLst>
          </p:cNvPr>
          <p:cNvSpPr/>
          <p:nvPr/>
        </p:nvSpPr>
        <p:spPr>
          <a:xfrm>
            <a:off x="6798953" y="4414978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kstSylinder 58">
            <a:extLst>
              <a:ext uri="{FF2B5EF4-FFF2-40B4-BE49-F238E27FC236}">
                <a16:creationId xmlns:a16="http://schemas.microsoft.com/office/drawing/2014/main" id="{33363499-09E0-46AF-9FE0-CEDD4EC6B242}"/>
              </a:ext>
            </a:extLst>
          </p:cNvPr>
          <p:cNvSpPr txBox="1"/>
          <p:nvPr/>
        </p:nvSpPr>
        <p:spPr>
          <a:xfrm>
            <a:off x="7014806" y="4372321"/>
            <a:ext cx="774202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b="1" dirty="0"/>
              <a:t>FW Air Squadron</a:t>
            </a: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1036BD1A-4B01-473E-A1B7-2D81C027A62D}"/>
              </a:ext>
            </a:extLst>
          </p:cNvPr>
          <p:cNvSpPr/>
          <p:nvPr/>
        </p:nvSpPr>
        <p:spPr>
          <a:xfrm>
            <a:off x="1259632" y="3327033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1FD97532-CCBC-464C-9A44-8317DC6016B6}"/>
              </a:ext>
            </a:extLst>
          </p:cNvPr>
          <p:cNvSpPr/>
          <p:nvPr/>
        </p:nvSpPr>
        <p:spPr>
          <a:xfrm>
            <a:off x="2246615" y="2635806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kstSylinder 61">
            <a:extLst>
              <a:ext uri="{FF2B5EF4-FFF2-40B4-BE49-F238E27FC236}">
                <a16:creationId xmlns:a16="http://schemas.microsoft.com/office/drawing/2014/main" id="{F626EA5F-DE48-49A3-8BAC-493075A8CC2A}"/>
              </a:ext>
            </a:extLst>
          </p:cNvPr>
          <p:cNvSpPr txBox="1"/>
          <p:nvPr/>
        </p:nvSpPr>
        <p:spPr>
          <a:xfrm>
            <a:off x="1915936" y="2787310"/>
            <a:ext cx="774202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b="1" dirty="0"/>
              <a:t>Ministry of Defense</a:t>
            </a:r>
          </a:p>
        </p:txBody>
      </p:sp>
      <p:sp>
        <p:nvSpPr>
          <p:cNvPr id="63" name="TekstSylinder 62">
            <a:extLst>
              <a:ext uri="{FF2B5EF4-FFF2-40B4-BE49-F238E27FC236}">
                <a16:creationId xmlns:a16="http://schemas.microsoft.com/office/drawing/2014/main" id="{A7568A15-FB11-41AA-A1D0-EC682AF7801E}"/>
              </a:ext>
            </a:extLst>
          </p:cNvPr>
          <p:cNvSpPr txBox="1"/>
          <p:nvPr/>
        </p:nvSpPr>
        <p:spPr>
          <a:xfrm>
            <a:off x="3528097" y="739030"/>
            <a:ext cx="774202" cy="4847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b="1" dirty="0"/>
              <a:t>Supreme High Command</a:t>
            </a: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8C955CE5-3106-4CC2-8830-74DA39DE0655}"/>
              </a:ext>
            </a:extLst>
          </p:cNvPr>
          <p:cNvSpPr/>
          <p:nvPr/>
        </p:nvSpPr>
        <p:spPr>
          <a:xfrm>
            <a:off x="3776300" y="1273552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Rett linje 68">
            <a:extLst>
              <a:ext uri="{FF2B5EF4-FFF2-40B4-BE49-F238E27FC236}">
                <a16:creationId xmlns:a16="http://schemas.microsoft.com/office/drawing/2014/main" id="{45B16BF4-43DF-43CE-BEA6-CA85AE13ED16}"/>
              </a:ext>
            </a:extLst>
          </p:cNvPr>
          <p:cNvCxnSpPr>
            <a:cxnSpLocks/>
            <a:stCxn id="61" idx="7"/>
          </p:cNvCxnSpPr>
          <p:nvPr/>
        </p:nvCxnSpPr>
        <p:spPr>
          <a:xfrm flipV="1">
            <a:off x="2369540" y="1375813"/>
            <a:ext cx="1406760" cy="12810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Rett linje 70">
            <a:extLst>
              <a:ext uri="{FF2B5EF4-FFF2-40B4-BE49-F238E27FC236}">
                <a16:creationId xmlns:a16="http://schemas.microsoft.com/office/drawing/2014/main" id="{6FB22357-2F1C-4B5D-A5AE-9F7A79B2B3F2}"/>
              </a:ext>
            </a:extLst>
          </p:cNvPr>
          <p:cNvCxnSpPr>
            <a:cxnSpLocks/>
            <a:stCxn id="45" idx="5"/>
            <a:endCxn id="58" idx="2"/>
          </p:cNvCxnSpPr>
          <p:nvPr/>
        </p:nvCxnSpPr>
        <p:spPr>
          <a:xfrm>
            <a:off x="3110749" y="3702787"/>
            <a:ext cx="3688204" cy="7841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Rett linje 74">
            <a:extLst>
              <a:ext uri="{FF2B5EF4-FFF2-40B4-BE49-F238E27FC236}">
                <a16:creationId xmlns:a16="http://schemas.microsoft.com/office/drawing/2014/main" id="{441430B5-2F9F-43E2-AA87-A71990610F82}"/>
              </a:ext>
            </a:extLst>
          </p:cNvPr>
          <p:cNvCxnSpPr>
            <a:cxnSpLocks/>
            <a:stCxn id="50" idx="6"/>
            <a:endCxn id="46" idx="2"/>
          </p:cNvCxnSpPr>
          <p:nvPr/>
        </p:nvCxnSpPr>
        <p:spPr>
          <a:xfrm flipV="1">
            <a:off x="2051720" y="3291047"/>
            <a:ext cx="4380034" cy="966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Rett linje 76">
            <a:extLst>
              <a:ext uri="{FF2B5EF4-FFF2-40B4-BE49-F238E27FC236}">
                <a16:creationId xmlns:a16="http://schemas.microsoft.com/office/drawing/2014/main" id="{F8264BFA-7ED8-425F-8DDD-AA05BB9A06BB}"/>
              </a:ext>
            </a:extLst>
          </p:cNvPr>
          <p:cNvCxnSpPr>
            <a:cxnSpLocks/>
            <a:stCxn id="50" idx="6"/>
            <a:endCxn id="58" idx="2"/>
          </p:cNvCxnSpPr>
          <p:nvPr/>
        </p:nvCxnSpPr>
        <p:spPr>
          <a:xfrm>
            <a:off x="2051720" y="4257657"/>
            <a:ext cx="4747233" cy="2293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Rett linje 78">
            <a:extLst>
              <a:ext uri="{FF2B5EF4-FFF2-40B4-BE49-F238E27FC236}">
                <a16:creationId xmlns:a16="http://schemas.microsoft.com/office/drawing/2014/main" id="{F0D0E7A2-3D21-4E61-B7E8-2D86C22B036E}"/>
              </a:ext>
            </a:extLst>
          </p:cNvPr>
          <p:cNvCxnSpPr>
            <a:cxnSpLocks/>
            <a:stCxn id="18" idx="4"/>
            <a:endCxn id="58" idx="2"/>
          </p:cNvCxnSpPr>
          <p:nvPr/>
        </p:nvCxnSpPr>
        <p:spPr>
          <a:xfrm>
            <a:off x="4858743" y="2264245"/>
            <a:ext cx="1940210" cy="22227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483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>
            <a:extLst>
              <a:ext uri="{FF2B5EF4-FFF2-40B4-BE49-F238E27FC236}">
                <a16:creationId xmlns:a16="http://schemas.microsoft.com/office/drawing/2014/main" id="{9B84742B-E89B-4323-A0BD-86D43F783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486"/>
            <a:ext cx="3856054" cy="3139712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262E1924-8DF1-49ED-B575-D88325A3190F}"/>
              </a:ext>
            </a:extLst>
          </p:cNvPr>
          <p:cNvSpPr/>
          <p:nvPr/>
        </p:nvSpPr>
        <p:spPr>
          <a:xfrm>
            <a:off x="3970364" y="586822"/>
            <a:ext cx="5094849" cy="450520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2906099-663B-4887-A0F2-A94C438CDBEE}"/>
              </a:ext>
            </a:extLst>
          </p:cNvPr>
          <p:cNvSpPr/>
          <p:nvPr/>
        </p:nvSpPr>
        <p:spPr>
          <a:xfrm>
            <a:off x="4418957" y="3047279"/>
            <a:ext cx="144016" cy="14401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E2A468B-8214-4653-A1B9-C226B7FDA242}"/>
              </a:ext>
            </a:extLst>
          </p:cNvPr>
          <p:cNvSpPr/>
          <p:nvPr/>
        </p:nvSpPr>
        <p:spPr>
          <a:xfrm>
            <a:off x="5713462" y="3153062"/>
            <a:ext cx="144016" cy="14401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8482CB3-1605-46D3-BA1C-F949222C898B}"/>
              </a:ext>
            </a:extLst>
          </p:cNvPr>
          <p:cNvSpPr/>
          <p:nvPr/>
        </p:nvSpPr>
        <p:spPr>
          <a:xfrm>
            <a:off x="5144638" y="2711058"/>
            <a:ext cx="144016" cy="14401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9D27EC8-0CB7-4B32-AB4C-95ED5A3CBE8D}"/>
              </a:ext>
            </a:extLst>
          </p:cNvPr>
          <p:cNvSpPr/>
          <p:nvPr/>
        </p:nvSpPr>
        <p:spPr>
          <a:xfrm>
            <a:off x="7668344" y="1216371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D6A1328B-51D3-48AD-AEA8-1BC68CA83B2B}"/>
              </a:ext>
            </a:extLst>
          </p:cNvPr>
          <p:cNvSpPr/>
          <p:nvPr/>
        </p:nvSpPr>
        <p:spPr>
          <a:xfrm>
            <a:off x="7740352" y="3451494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88CDE9E2-A003-4845-8538-48345C0EC8DB}"/>
              </a:ext>
            </a:extLst>
          </p:cNvPr>
          <p:cNvSpPr/>
          <p:nvPr/>
        </p:nvSpPr>
        <p:spPr>
          <a:xfrm>
            <a:off x="4952813" y="3715019"/>
            <a:ext cx="144016" cy="14401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5CE53B8F-DA17-4D67-9433-5FC673A3326F}"/>
              </a:ext>
            </a:extLst>
          </p:cNvPr>
          <p:cNvSpPr/>
          <p:nvPr/>
        </p:nvSpPr>
        <p:spPr>
          <a:xfrm>
            <a:off x="6293943" y="2663531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5CB7A08F-E132-4A9B-BC05-4E281993B4D2}"/>
              </a:ext>
            </a:extLst>
          </p:cNvPr>
          <p:cNvSpPr/>
          <p:nvPr/>
        </p:nvSpPr>
        <p:spPr>
          <a:xfrm>
            <a:off x="5713462" y="1220933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F3125EB-474E-400E-AAC1-931EAEDA62EF}"/>
              </a:ext>
            </a:extLst>
          </p:cNvPr>
          <p:cNvSpPr/>
          <p:nvPr/>
        </p:nvSpPr>
        <p:spPr>
          <a:xfrm>
            <a:off x="8002336" y="2246009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8C4E630-533F-4825-A684-4F5DBFFDB197}"/>
              </a:ext>
            </a:extLst>
          </p:cNvPr>
          <p:cNvSpPr/>
          <p:nvPr/>
        </p:nvSpPr>
        <p:spPr>
          <a:xfrm>
            <a:off x="6176561" y="4310110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Rett linje 28">
            <a:extLst>
              <a:ext uri="{FF2B5EF4-FFF2-40B4-BE49-F238E27FC236}">
                <a16:creationId xmlns:a16="http://schemas.microsoft.com/office/drawing/2014/main" id="{03A27F53-5961-4F86-8AC3-ECA0A6DE0414}"/>
              </a:ext>
            </a:extLst>
          </p:cNvPr>
          <p:cNvCxnSpPr>
            <a:cxnSpLocks/>
            <a:stCxn id="14" idx="0"/>
            <a:endCxn id="24" idx="3"/>
          </p:cNvCxnSpPr>
          <p:nvPr/>
        </p:nvCxnSpPr>
        <p:spPr>
          <a:xfrm flipV="1">
            <a:off x="5216646" y="1343858"/>
            <a:ext cx="517907" cy="136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tt linje 31">
            <a:extLst>
              <a:ext uri="{FF2B5EF4-FFF2-40B4-BE49-F238E27FC236}">
                <a16:creationId xmlns:a16="http://schemas.microsoft.com/office/drawing/2014/main" id="{E196BA8F-A22F-477D-956A-DBC93D425BF8}"/>
              </a:ext>
            </a:extLst>
          </p:cNvPr>
          <p:cNvCxnSpPr>
            <a:cxnSpLocks/>
            <a:stCxn id="24" idx="6"/>
            <a:endCxn id="16" idx="2"/>
          </p:cNvCxnSpPr>
          <p:nvPr/>
        </p:nvCxnSpPr>
        <p:spPr>
          <a:xfrm flipV="1">
            <a:off x="5857478" y="1288379"/>
            <a:ext cx="1810866" cy="45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tt linje 35">
            <a:extLst>
              <a:ext uri="{FF2B5EF4-FFF2-40B4-BE49-F238E27FC236}">
                <a16:creationId xmlns:a16="http://schemas.microsoft.com/office/drawing/2014/main" id="{3FBC0A03-EB52-49A0-AF60-0A0D5E6C0968}"/>
              </a:ext>
            </a:extLst>
          </p:cNvPr>
          <p:cNvCxnSpPr>
            <a:cxnSpLocks/>
            <a:stCxn id="18" idx="2"/>
            <a:endCxn id="23" idx="6"/>
          </p:cNvCxnSpPr>
          <p:nvPr/>
        </p:nvCxnSpPr>
        <p:spPr>
          <a:xfrm flipH="1" flipV="1">
            <a:off x="6437959" y="2735539"/>
            <a:ext cx="1302393" cy="7879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tt linje 36">
            <a:extLst>
              <a:ext uri="{FF2B5EF4-FFF2-40B4-BE49-F238E27FC236}">
                <a16:creationId xmlns:a16="http://schemas.microsoft.com/office/drawing/2014/main" id="{F15FC40C-0D24-4625-BC10-B6C1E2198EC0}"/>
              </a:ext>
            </a:extLst>
          </p:cNvPr>
          <p:cNvCxnSpPr>
            <a:cxnSpLocks/>
            <a:stCxn id="27" idx="0"/>
            <a:endCxn id="18" idx="2"/>
          </p:cNvCxnSpPr>
          <p:nvPr/>
        </p:nvCxnSpPr>
        <p:spPr>
          <a:xfrm flipV="1">
            <a:off x="6248569" y="3523502"/>
            <a:ext cx="1491783" cy="7866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tt linje 37">
            <a:extLst>
              <a:ext uri="{FF2B5EF4-FFF2-40B4-BE49-F238E27FC236}">
                <a16:creationId xmlns:a16="http://schemas.microsoft.com/office/drawing/2014/main" id="{03AE6EFB-94F3-4B2B-A499-E7921CE5BE54}"/>
              </a:ext>
            </a:extLst>
          </p:cNvPr>
          <p:cNvCxnSpPr>
            <a:cxnSpLocks/>
            <a:stCxn id="20" idx="1"/>
            <a:endCxn id="11" idx="6"/>
          </p:cNvCxnSpPr>
          <p:nvPr/>
        </p:nvCxnSpPr>
        <p:spPr>
          <a:xfrm flipH="1" flipV="1">
            <a:off x="4562973" y="3119287"/>
            <a:ext cx="410931" cy="6168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ett linje 39">
            <a:extLst>
              <a:ext uri="{FF2B5EF4-FFF2-40B4-BE49-F238E27FC236}">
                <a16:creationId xmlns:a16="http://schemas.microsoft.com/office/drawing/2014/main" id="{0C5E7329-919C-46A7-B6A2-C398AA030907}"/>
              </a:ext>
            </a:extLst>
          </p:cNvPr>
          <p:cNvCxnSpPr>
            <a:cxnSpLocks/>
            <a:stCxn id="11" idx="6"/>
            <a:endCxn id="14" idx="3"/>
          </p:cNvCxnSpPr>
          <p:nvPr/>
        </p:nvCxnSpPr>
        <p:spPr>
          <a:xfrm flipV="1">
            <a:off x="4562973" y="2833983"/>
            <a:ext cx="602756" cy="2853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tt linje 40">
            <a:extLst>
              <a:ext uri="{FF2B5EF4-FFF2-40B4-BE49-F238E27FC236}">
                <a16:creationId xmlns:a16="http://schemas.microsoft.com/office/drawing/2014/main" id="{C4CC2113-8E4B-47C6-9349-5B2F3CC6D6E6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5267563" y="2833983"/>
            <a:ext cx="445899" cy="391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Rett linje 64">
            <a:extLst>
              <a:ext uri="{FF2B5EF4-FFF2-40B4-BE49-F238E27FC236}">
                <a16:creationId xmlns:a16="http://schemas.microsoft.com/office/drawing/2014/main" id="{6A140E96-3225-457C-B44A-0505DB42FDAB}"/>
              </a:ext>
            </a:extLst>
          </p:cNvPr>
          <p:cNvCxnSpPr>
            <a:cxnSpLocks/>
            <a:stCxn id="20" idx="0"/>
            <a:endCxn id="14" idx="4"/>
          </p:cNvCxnSpPr>
          <p:nvPr/>
        </p:nvCxnSpPr>
        <p:spPr>
          <a:xfrm flipV="1">
            <a:off x="5024821" y="2855074"/>
            <a:ext cx="191825" cy="8599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Rett linje 65">
            <a:extLst>
              <a:ext uri="{FF2B5EF4-FFF2-40B4-BE49-F238E27FC236}">
                <a16:creationId xmlns:a16="http://schemas.microsoft.com/office/drawing/2014/main" id="{7E4A6BA4-EDFC-4E9E-BB7A-64C21FB136C5}"/>
              </a:ext>
            </a:extLst>
          </p:cNvPr>
          <p:cNvCxnSpPr>
            <a:cxnSpLocks/>
            <a:stCxn id="13" idx="2"/>
            <a:endCxn id="20" idx="6"/>
          </p:cNvCxnSpPr>
          <p:nvPr/>
        </p:nvCxnSpPr>
        <p:spPr>
          <a:xfrm flipH="1">
            <a:off x="5096829" y="3225070"/>
            <a:ext cx="616633" cy="561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Rett linje 71">
            <a:extLst>
              <a:ext uri="{FF2B5EF4-FFF2-40B4-BE49-F238E27FC236}">
                <a16:creationId xmlns:a16="http://schemas.microsoft.com/office/drawing/2014/main" id="{5A00B7D7-DF6F-4092-9AB7-308F16CFFCBE}"/>
              </a:ext>
            </a:extLst>
          </p:cNvPr>
          <p:cNvCxnSpPr>
            <a:cxnSpLocks/>
            <a:stCxn id="23" idx="6"/>
            <a:endCxn id="16" idx="3"/>
          </p:cNvCxnSpPr>
          <p:nvPr/>
        </p:nvCxnSpPr>
        <p:spPr>
          <a:xfrm flipV="1">
            <a:off x="6437959" y="1339296"/>
            <a:ext cx="1251476" cy="1396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Rett linje 72">
            <a:extLst>
              <a:ext uri="{FF2B5EF4-FFF2-40B4-BE49-F238E27FC236}">
                <a16:creationId xmlns:a16="http://schemas.microsoft.com/office/drawing/2014/main" id="{78C358C2-11D2-48B3-B72B-BC04D0E7F8DF}"/>
              </a:ext>
            </a:extLst>
          </p:cNvPr>
          <p:cNvCxnSpPr>
            <a:cxnSpLocks/>
            <a:stCxn id="23" idx="6"/>
            <a:endCxn id="26" idx="2"/>
          </p:cNvCxnSpPr>
          <p:nvPr/>
        </p:nvCxnSpPr>
        <p:spPr>
          <a:xfrm flipV="1">
            <a:off x="6437959" y="2318017"/>
            <a:ext cx="1564377" cy="417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Rett linje 97">
            <a:extLst>
              <a:ext uri="{FF2B5EF4-FFF2-40B4-BE49-F238E27FC236}">
                <a16:creationId xmlns:a16="http://schemas.microsoft.com/office/drawing/2014/main" id="{A862009C-71B8-4186-99A9-C64414FC14D2}"/>
              </a:ext>
            </a:extLst>
          </p:cNvPr>
          <p:cNvCxnSpPr>
            <a:cxnSpLocks/>
            <a:stCxn id="27" idx="0"/>
            <a:endCxn id="23" idx="4"/>
          </p:cNvCxnSpPr>
          <p:nvPr/>
        </p:nvCxnSpPr>
        <p:spPr>
          <a:xfrm flipV="1">
            <a:off x="6248569" y="2807547"/>
            <a:ext cx="117382" cy="1502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Bilde 105">
            <a:extLst>
              <a:ext uri="{FF2B5EF4-FFF2-40B4-BE49-F238E27FC236}">
                <a16:creationId xmlns:a16="http://schemas.microsoft.com/office/drawing/2014/main" id="{8B542493-844F-4CF0-8ECC-A0EC2D541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20" y="1065907"/>
            <a:ext cx="3741744" cy="3962743"/>
          </a:xfrm>
          <a:prstGeom prst="rect">
            <a:avLst/>
          </a:prstGeom>
        </p:spPr>
      </p:pic>
      <p:sp>
        <p:nvSpPr>
          <p:cNvPr id="168" name="TekstSylinder 167">
            <a:extLst>
              <a:ext uri="{FF2B5EF4-FFF2-40B4-BE49-F238E27FC236}">
                <a16:creationId xmlns:a16="http://schemas.microsoft.com/office/drawing/2014/main" id="{C0E7828A-53C2-45F8-AB58-ECD9BD56F682}"/>
              </a:ext>
            </a:extLst>
          </p:cNvPr>
          <p:cNvSpPr txBox="1"/>
          <p:nvPr/>
        </p:nvSpPr>
        <p:spPr>
          <a:xfrm>
            <a:off x="6013471" y="2507089"/>
            <a:ext cx="77420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b="1" dirty="0"/>
              <a:t>Corps HQ</a:t>
            </a:r>
          </a:p>
        </p:txBody>
      </p:sp>
      <p:sp>
        <p:nvSpPr>
          <p:cNvPr id="169" name="TekstSylinder 168">
            <a:extLst>
              <a:ext uri="{FF2B5EF4-FFF2-40B4-BE49-F238E27FC236}">
                <a16:creationId xmlns:a16="http://schemas.microsoft.com/office/drawing/2014/main" id="{A21DCF61-1802-4EDF-A898-62788E60A233}"/>
              </a:ext>
            </a:extLst>
          </p:cNvPr>
          <p:cNvSpPr txBox="1"/>
          <p:nvPr/>
        </p:nvSpPr>
        <p:spPr>
          <a:xfrm>
            <a:off x="4795458" y="2540630"/>
            <a:ext cx="77420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b="1" dirty="0"/>
              <a:t>Missiles</a:t>
            </a:r>
          </a:p>
        </p:txBody>
      </p:sp>
      <p:sp>
        <p:nvSpPr>
          <p:cNvPr id="170" name="TekstSylinder 169">
            <a:extLst>
              <a:ext uri="{FF2B5EF4-FFF2-40B4-BE49-F238E27FC236}">
                <a16:creationId xmlns:a16="http://schemas.microsoft.com/office/drawing/2014/main" id="{C02F63B1-9091-43EE-AB61-621E1881E8DA}"/>
              </a:ext>
            </a:extLst>
          </p:cNvPr>
          <p:cNvSpPr txBox="1"/>
          <p:nvPr/>
        </p:nvSpPr>
        <p:spPr>
          <a:xfrm>
            <a:off x="4644008" y="3867880"/>
            <a:ext cx="77420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b="1" dirty="0"/>
              <a:t>Radar</a:t>
            </a:r>
          </a:p>
        </p:txBody>
      </p:sp>
      <p:sp>
        <p:nvSpPr>
          <p:cNvPr id="174" name="TekstSylinder 173">
            <a:extLst>
              <a:ext uri="{FF2B5EF4-FFF2-40B4-BE49-F238E27FC236}">
                <a16:creationId xmlns:a16="http://schemas.microsoft.com/office/drawing/2014/main" id="{DF71474E-9F13-4D1C-BE71-616C358E8041}"/>
              </a:ext>
            </a:extLst>
          </p:cNvPr>
          <p:cNvSpPr txBox="1"/>
          <p:nvPr/>
        </p:nvSpPr>
        <p:spPr>
          <a:xfrm>
            <a:off x="4051576" y="3208389"/>
            <a:ext cx="77420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b="1" dirty="0"/>
              <a:t>Launcher</a:t>
            </a:r>
          </a:p>
        </p:txBody>
      </p:sp>
      <p:sp>
        <p:nvSpPr>
          <p:cNvPr id="179" name="TekstSylinder 178">
            <a:extLst>
              <a:ext uri="{FF2B5EF4-FFF2-40B4-BE49-F238E27FC236}">
                <a16:creationId xmlns:a16="http://schemas.microsoft.com/office/drawing/2014/main" id="{ABB3C0A5-DBA6-4AB2-B6EA-669D83A0E042}"/>
              </a:ext>
            </a:extLst>
          </p:cNvPr>
          <p:cNvSpPr txBox="1"/>
          <p:nvPr/>
        </p:nvSpPr>
        <p:spPr>
          <a:xfrm>
            <a:off x="4757537" y="3053275"/>
            <a:ext cx="774202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b="1" i="1" dirty="0"/>
              <a:t>Air Defense Division</a:t>
            </a:r>
          </a:p>
        </p:txBody>
      </p:sp>
      <p:sp>
        <p:nvSpPr>
          <p:cNvPr id="180" name="TekstSylinder 179">
            <a:extLst>
              <a:ext uri="{FF2B5EF4-FFF2-40B4-BE49-F238E27FC236}">
                <a16:creationId xmlns:a16="http://schemas.microsoft.com/office/drawing/2014/main" id="{E5419455-754B-465F-AFC4-63A4B5EB9C6E}"/>
              </a:ext>
            </a:extLst>
          </p:cNvPr>
          <p:cNvSpPr txBox="1"/>
          <p:nvPr/>
        </p:nvSpPr>
        <p:spPr>
          <a:xfrm>
            <a:off x="8011608" y="2368934"/>
            <a:ext cx="774202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b="1" dirty="0"/>
              <a:t>Armored Division</a:t>
            </a:r>
          </a:p>
        </p:txBody>
      </p:sp>
      <p:sp>
        <p:nvSpPr>
          <p:cNvPr id="181" name="TekstSylinder 180">
            <a:extLst>
              <a:ext uri="{FF2B5EF4-FFF2-40B4-BE49-F238E27FC236}">
                <a16:creationId xmlns:a16="http://schemas.microsoft.com/office/drawing/2014/main" id="{6B394EE1-51DD-4E1E-AC75-D74C40BC4604}"/>
              </a:ext>
            </a:extLst>
          </p:cNvPr>
          <p:cNvSpPr txBox="1"/>
          <p:nvPr/>
        </p:nvSpPr>
        <p:spPr>
          <a:xfrm>
            <a:off x="7916037" y="3442710"/>
            <a:ext cx="774202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b="1" dirty="0"/>
              <a:t>Mechanized Division</a:t>
            </a:r>
          </a:p>
        </p:txBody>
      </p:sp>
      <p:sp>
        <p:nvSpPr>
          <p:cNvPr id="182" name="TekstSylinder 181">
            <a:extLst>
              <a:ext uri="{FF2B5EF4-FFF2-40B4-BE49-F238E27FC236}">
                <a16:creationId xmlns:a16="http://schemas.microsoft.com/office/drawing/2014/main" id="{AF750F74-5835-445F-A69E-898CFD029553}"/>
              </a:ext>
            </a:extLst>
          </p:cNvPr>
          <p:cNvSpPr txBox="1"/>
          <p:nvPr/>
        </p:nvSpPr>
        <p:spPr>
          <a:xfrm>
            <a:off x="7685052" y="1427601"/>
            <a:ext cx="774202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b="1" dirty="0"/>
              <a:t>Motorized Division</a:t>
            </a:r>
          </a:p>
        </p:txBody>
      </p:sp>
      <p:sp>
        <p:nvSpPr>
          <p:cNvPr id="185" name="TekstSylinder 184">
            <a:extLst>
              <a:ext uri="{FF2B5EF4-FFF2-40B4-BE49-F238E27FC236}">
                <a16:creationId xmlns:a16="http://schemas.microsoft.com/office/drawing/2014/main" id="{68DF94AC-F425-4564-BBE8-0CC274D3218F}"/>
              </a:ext>
            </a:extLst>
          </p:cNvPr>
          <p:cNvSpPr txBox="1"/>
          <p:nvPr/>
        </p:nvSpPr>
        <p:spPr>
          <a:xfrm>
            <a:off x="5794212" y="4464408"/>
            <a:ext cx="1200248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b="1" dirty="0"/>
              <a:t>Rocket artillery Regiment</a:t>
            </a:r>
          </a:p>
        </p:txBody>
      </p:sp>
      <p:cxnSp>
        <p:nvCxnSpPr>
          <p:cNvPr id="186" name="Rett linje 185">
            <a:extLst>
              <a:ext uri="{FF2B5EF4-FFF2-40B4-BE49-F238E27FC236}">
                <a16:creationId xmlns:a16="http://schemas.microsoft.com/office/drawing/2014/main" id="{158DA0CE-C357-49A4-81DD-6EC7CCC3606E}"/>
              </a:ext>
            </a:extLst>
          </p:cNvPr>
          <p:cNvCxnSpPr>
            <a:cxnSpLocks/>
            <a:stCxn id="27" idx="0"/>
            <a:endCxn id="26" idx="2"/>
          </p:cNvCxnSpPr>
          <p:nvPr/>
        </p:nvCxnSpPr>
        <p:spPr>
          <a:xfrm flipV="1">
            <a:off x="6248569" y="2318017"/>
            <a:ext cx="1753767" cy="19920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Rett linje 189">
            <a:extLst>
              <a:ext uri="{FF2B5EF4-FFF2-40B4-BE49-F238E27FC236}">
                <a16:creationId xmlns:a16="http://schemas.microsoft.com/office/drawing/2014/main" id="{1303B63C-6B35-43D4-BA18-67FB21E3E2B2}"/>
              </a:ext>
            </a:extLst>
          </p:cNvPr>
          <p:cNvCxnSpPr>
            <a:cxnSpLocks/>
            <a:stCxn id="27" idx="0"/>
            <a:endCxn id="16" idx="3"/>
          </p:cNvCxnSpPr>
          <p:nvPr/>
        </p:nvCxnSpPr>
        <p:spPr>
          <a:xfrm flipV="1">
            <a:off x="6248569" y="1339296"/>
            <a:ext cx="1440866" cy="2970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kstSylinder 207">
            <a:extLst>
              <a:ext uri="{FF2B5EF4-FFF2-40B4-BE49-F238E27FC236}">
                <a16:creationId xmlns:a16="http://schemas.microsoft.com/office/drawing/2014/main" id="{BF25C6F8-6B29-44B0-AF10-A88BF5FFEBF1}"/>
              </a:ext>
            </a:extLst>
          </p:cNvPr>
          <p:cNvSpPr txBox="1"/>
          <p:nvPr/>
        </p:nvSpPr>
        <p:spPr>
          <a:xfrm>
            <a:off x="5469533" y="873603"/>
            <a:ext cx="774202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b="1" dirty="0"/>
              <a:t>Logistics Regiment</a:t>
            </a:r>
          </a:p>
        </p:txBody>
      </p:sp>
      <p:cxnSp>
        <p:nvCxnSpPr>
          <p:cNvPr id="220" name="Rett linje 219">
            <a:extLst>
              <a:ext uri="{FF2B5EF4-FFF2-40B4-BE49-F238E27FC236}">
                <a16:creationId xmlns:a16="http://schemas.microsoft.com/office/drawing/2014/main" id="{1CE3D7E2-A225-440B-BF5A-306DD5832D79}"/>
              </a:ext>
            </a:extLst>
          </p:cNvPr>
          <p:cNvCxnSpPr>
            <a:cxnSpLocks/>
            <a:stCxn id="23" idx="0"/>
            <a:endCxn id="24" idx="4"/>
          </p:cNvCxnSpPr>
          <p:nvPr/>
        </p:nvCxnSpPr>
        <p:spPr>
          <a:xfrm flipH="1" flipV="1">
            <a:off x="5785470" y="1364949"/>
            <a:ext cx="580481" cy="12985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Rett linje 222">
            <a:extLst>
              <a:ext uri="{FF2B5EF4-FFF2-40B4-BE49-F238E27FC236}">
                <a16:creationId xmlns:a16="http://schemas.microsoft.com/office/drawing/2014/main" id="{E6BE7774-8C1A-4139-8A20-FA24D79D691C}"/>
              </a:ext>
            </a:extLst>
          </p:cNvPr>
          <p:cNvCxnSpPr>
            <a:cxnSpLocks/>
            <a:stCxn id="26" idx="2"/>
            <a:endCxn id="24" idx="4"/>
          </p:cNvCxnSpPr>
          <p:nvPr/>
        </p:nvCxnSpPr>
        <p:spPr>
          <a:xfrm flipH="1" flipV="1">
            <a:off x="5785470" y="1364949"/>
            <a:ext cx="2216866" cy="953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Rett linje 225">
            <a:extLst>
              <a:ext uri="{FF2B5EF4-FFF2-40B4-BE49-F238E27FC236}">
                <a16:creationId xmlns:a16="http://schemas.microsoft.com/office/drawing/2014/main" id="{AE9EB2F4-8E12-43B9-B340-CBB19D8D0C45}"/>
              </a:ext>
            </a:extLst>
          </p:cNvPr>
          <p:cNvCxnSpPr>
            <a:cxnSpLocks/>
            <a:stCxn id="18" idx="2"/>
            <a:endCxn id="24" idx="4"/>
          </p:cNvCxnSpPr>
          <p:nvPr/>
        </p:nvCxnSpPr>
        <p:spPr>
          <a:xfrm flipH="1" flipV="1">
            <a:off x="5785470" y="1364949"/>
            <a:ext cx="1954882" cy="21585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Rett linje 233">
            <a:extLst>
              <a:ext uri="{FF2B5EF4-FFF2-40B4-BE49-F238E27FC236}">
                <a16:creationId xmlns:a16="http://schemas.microsoft.com/office/drawing/2014/main" id="{A5FDE573-1664-4380-8B78-06A6DCE1CED6}"/>
              </a:ext>
            </a:extLst>
          </p:cNvPr>
          <p:cNvCxnSpPr>
            <a:cxnSpLocks/>
            <a:stCxn id="27" idx="0"/>
            <a:endCxn id="24" idx="4"/>
          </p:cNvCxnSpPr>
          <p:nvPr/>
        </p:nvCxnSpPr>
        <p:spPr>
          <a:xfrm flipH="1" flipV="1">
            <a:off x="5785470" y="1364949"/>
            <a:ext cx="463099" cy="2945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Rett linje 259">
            <a:extLst>
              <a:ext uri="{FF2B5EF4-FFF2-40B4-BE49-F238E27FC236}">
                <a16:creationId xmlns:a16="http://schemas.microsoft.com/office/drawing/2014/main" id="{92B033AB-74EC-4A83-963D-33D1C50D6706}"/>
              </a:ext>
            </a:extLst>
          </p:cNvPr>
          <p:cNvCxnSpPr>
            <a:cxnSpLocks/>
            <a:stCxn id="23" idx="3"/>
            <a:endCxn id="13" idx="7"/>
          </p:cNvCxnSpPr>
          <p:nvPr/>
        </p:nvCxnSpPr>
        <p:spPr>
          <a:xfrm flipH="1">
            <a:off x="5836387" y="2786456"/>
            <a:ext cx="478647" cy="3876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TekstSylinder 262">
            <a:extLst>
              <a:ext uri="{FF2B5EF4-FFF2-40B4-BE49-F238E27FC236}">
                <a16:creationId xmlns:a16="http://schemas.microsoft.com/office/drawing/2014/main" id="{D16F4B50-CE43-427F-8A84-C380F8EF78AE}"/>
              </a:ext>
            </a:extLst>
          </p:cNvPr>
          <p:cNvSpPr txBox="1"/>
          <p:nvPr/>
        </p:nvSpPr>
        <p:spPr>
          <a:xfrm>
            <a:off x="4699001" y="3990624"/>
            <a:ext cx="77420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i="1" dirty="0"/>
              <a:t>Critical Vulnerability</a:t>
            </a:r>
          </a:p>
        </p:txBody>
      </p:sp>
      <p:sp>
        <p:nvSpPr>
          <p:cNvPr id="264" name="TekstSylinder 263">
            <a:extLst>
              <a:ext uri="{FF2B5EF4-FFF2-40B4-BE49-F238E27FC236}">
                <a16:creationId xmlns:a16="http://schemas.microsoft.com/office/drawing/2014/main" id="{1050C051-E472-4F0C-888F-8B5467D9425F}"/>
              </a:ext>
            </a:extLst>
          </p:cNvPr>
          <p:cNvSpPr txBox="1"/>
          <p:nvPr/>
        </p:nvSpPr>
        <p:spPr>
          <a:xfrm>
            <a:off x="4296094" y="2347850"/>
            <a:ext cx="77420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i="1" dirty="0"/>
              <a:t>Critical Requirement</a:t>
            </a:r>
          </a:p>
        </p:txBody>
      </p:sp>
      <p:cxnSp>
        <p:nvCxnSpPr>
          <p:cNvPr id="267" name="Rett pilkobling 266">
            <a:extLst>
              <a:ext uri="{FF2B5EF4-FFF2-40B4-BE49-F238E27FC236}">
                <a16:creationId xmlns:a16="http://schemas.microsoft.com/office/drawing/2014/main" id="{780CE061-4244-4DFD-B3B4-5490198697F0}"/>
              </a:ext>
            </a:extLst>
          </p:cNvPr>
          <p:cNvCxnSpPr>
            <a:cxnSpLocks/>
            <a:stCxn id="264" idx="2"/>
            <a:endCxn id="11" idx="0"/>
          </p:cNvCxnSpPr>
          <p:nvPr/>
        </p:nvCxnSpPr>
        <p:spPr>
          <a:xfrm flipH="1">
            <a:off x="4490965" y="2594071"/>
            <a:ext cx="192230" cy="45320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Rett pilkobling 267">
            <a:extLst>
              <a:ext uri="{FF2B5EF4-FFF2-40B4-BE49-F238E27FC236}">
                <a16:creationId xmlns:a16="http://schemas.microsoft.com/office/drawing/2014/main" id="{7ACED1F6-DE59-4008-B680-681CEDAC51BD}"/>
              </a:ext>
            </a:extLst>
          </p:cNvPr>
          <p:cNvCxnSpPr>
            <a:cxnSpLocks/>
            <a:stCxn id="264" idx="2"/>
            <a:endCxn id="14" idx="2"/>
          </p:cNvCxnSpPr>
          <p:nvPr/>
        </p:nvCxnSpPr>
        <p:spPr>
          <a:xfrm>
            <a:off x="4683195" y="2594071"/>
            <a:ext cx="461443" cy="18899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Rett pilkobling 270">
            <a:extLst>
              <a:ext uri="{FF2B5EF4-FFF2-40B4-BE49-F238E27FC236}">
                <a16:creationId xmlns:a16="http://schemas.microsoft.com/office/drawing/2014/main" id="{05501050-72C0-4C9A-8B1A-66FE78A40603}"/>
              </a:ext>
            </a:extLst>
          </p:cNvPr>
          <p:cNvCxnSpPr>
            <a:cxnSpLocks/>
            <a:stCxn id="264" idx="2"/>
            <a:endCxn id="20" idx="0"/>
          </p:cNvCxnSpPr>
          <p:nvPr/>
        </p:nvCxnSpPr>
        <p:spPr>
          <a:xfrm>
            <a:off x="4683195" y="2594071"/>
            <a:ext cx="341626" cy="112094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Ellipse 273">
            <a:extLst>
              <a:ext uri="{FF2B5EF4-FFF2-40B4-BE49-F238E27FC236}">
                <a16:creationId xmlns:a16="http://schemas.microsoft.com/office/drawing/2014/main" id="{9273D21B-DEEE-4599-BFA1-057511763EDA}"/>
              </a:ext>
            </a:extLst>
          </p:cNvPr>
          <p:cNvSpPr/>
          <p:nvPr/>
        </p:nvSpPr>
        <p:spPr>
          <a:xfrm>
            <a:off x="4118038" y="2143076"/>
            <a:ext cx="2049252" cy="2239042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TekstSylinder 278">
            <a:extLst>
              <a:ext uri="{FF2B5EF4-FFF2-40B4-BE49-F238E27FC236}">
                <a16:creationId xmlns:a16="http://schemas.microsoft.com/office/drawing/2014/main" id="{ED7A071A-AC90-4607-8C74-D3DFBB0EBC34}"/>
              </a:ext>
            </a:extLst>
          </p:cNvPr>
          <p:cNvSpPr txBox="1"/>
          <p:nvPr/>
        </p:nvSpPr>
        <p:spPr>
          <a:xfrm>
            <a:off x="4283968" y="1984047"/>
            <a:ext cx="1208629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b="1" dirty="0"/>
              <a:t>Critical Capability</a:t>
            </a:r>
          </a:p>
        </p:txBody>
      </p:sp>
      <p:sp>
        <p:nvSpPr>
          <p:cNvPr id="63" name="TekstSylinder 62">
            <a:extLst>
              <a:ext uri="{FF2B5EF4-FFF2-40B4-BE49-F238E27FC236}">
                <a16:creationId xmlns:a16="http://schemas.microsoft.com/office/drawing/2014/main" id="{DB775343-94D6-447C-90A3-DFAF73B54267}"/>
              </a:ext>
            </a:extLst>
          </p:cNvPr>
          <p:cNvSpPr txBox="1"/>
          <p:nvPr/>
        </p:nvSpPr>
        <p:spPr>
          <a:xfrm>
            <a:off x="5409076" y="3293697"/>
            <a:ext cx="77420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b="1" dirty="0"/>
              <a:t>HQ</a:t>
            </a:r>
          </a:p>
        </p:txBody>
      </p:sp>
    </p:spTree>
    <p:extLst>
      <p:ext uri="{BB962C8B-B14F-4D97-AF65-F5344CB8AC3E}">
        <p14:creationId xmlns:p14="http://schemas.microsoft.com/office/powerpoint/2010/main" val="348653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lipse 7">
            <a:extLst>
              <a:ext uri="{FF2B5EF4-FFF2-40B4-BE49-F238E27FC236}">
                <a16:creationId xmlns:a16="http://schemas.microsoft.com/office/drawing/2014/main" id="{262E1924-8DF1-49ED-B575-D88325A3190F}"/>
              </a:ext>
            </a:extLst>
          </p:cNvPr>
          <p:cNvSpPr/>
          <p:nvPr/>
        </p:nvSpPr>
        <p:spPr>
          <a:xfrm>
            <a:off x="3951514" y="559171"/>
            <a:ext cx="5094849" cy="450520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3FF9C812-95AC-4739-9D9C-17CD874C0138}"/>
              </a:ext>
            </a:extLst>
          </p:cNvPr>
          <p:cNvSpPr/>
          <p:nvPr/>
        </p:nvSpPr>
        <p:spPr>
          <a:xfrm>
            <a:off x="4336180" y="2492629"/>
            <a:ext cx="1644862" cy="1367200"/>
          </a:xfrm>
          <a:prstGeom prst="ellipse">
            <a:avLst/>
          </a:prstGeom>
          <a:solidFill>
            <a:schemeClr val="accent3">
              <a:lumMod val="75000"/>
              <a:alpha val="3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19AABFAB-B1C0-4D2A-B7D3-ED405B25BB23}"/>
              </a:ext>
            </a:extLst>
          </p:cNvPr>
          <p:cNvSpPr/>
          <p:nvPr/>
        </p:nvSpPr>
        <p:spPr>
          <a:xfrm>
            <a:off x="822048" y="1672770"/>
            <a:ext cx="2896233" cy="255821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2906099-663B-4887-A0F2-A94C438CDBEE}"/>
              </a:ext>
            </a:extLst>
          </p:cNvPr>
          <p:cNvSpPr/>
          <p:nvPr/>
        </p:nvSpPr>
        <p:spPr>
          <a:xfrm>
            <a:off x="1699021" y="2968158"/>
            <a:ext cx="144016" cy="14401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E2A468B-8214-4653-A1B9-C226B7FDA242}"/>
              </a:ext>
            </a:extLst>
          </p:cNvPr>
          <p:cNvSpPr/>
          <p:nvPr/>
        </p:nvSpPr>
        <p:spPr>
          <a:xfrm>
            <a:off x="2993526" y="3073941"/>
            <a:ext cx="144016" cy="14401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8482CB3-1605-46D3-BA1C-F949222C898B}"/>
              </a:ext>
            </a:extLst>
          </p:cNvPr>
          <p:cNvSpPr/>
          <p:nvPr/>
        </p:nvSpPr>
        <p:spPr>
          <a:xfrm>
            <a:off x="2424702" y="2631937"/>
            <a:ext cx="144016" cy="14401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9D27EC8-0CB7-4B32-AB4C-95ED5A3CBE8D}"/>
              </a:ext>
            </a:extLst>
          </p:cNvPr>
          <p:cNvSpPr/>
          <p:nvPr/>
        </p:nvSpPr>
        <p:spPr>
          <a:xfrm>
            <a:off x="7668344" y="1137250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D6A1328B-51D3-48AD-AEA8-1BC68CA83B2B}"/>
              </a:ext>
            </a:extLst>
          </p:cNvPr>
          <p:cNvSpPr/>
          <p:nvPr/>
        </p:nvSpPr>
        <p:spPr>
          <a:xfrm>
            <a:off x="7740352" y="3372373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88CDE9E2-A003-4845-8538-48345C0EC8DB}"/>
              </a:ext>
            </a:extLst>
          </p:cNvPr>
          <p:cNvSpPr/>
          <p:nvPr/>
        </p:nvSpPr>
        <p:spPr>
          <a:xfrm>
            <a:off x="2232877" y="3635898"/>
            <a:ext cx="144016" cy="14401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5CB7A08F-E132-4A9B-BC05-4E281993B4D2}"/>
              </a:ext>
            </a:extLst>
          </p:cNvPr>
          <p:cNvSpPr/>
          <p:nvPr/>
        </p:nvSpPr>
        <p:spPr>
          <a:xfrm>
            <a:off x="5713462" y="1141812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F3125EB-474E-400E-AAC1-931EAEDA62EF}"/>
              </a:ext>
            </a:extLst>
          </p:cNvPr>
          <p:cNvSpPr/>
          <p:nvPr/>
        </p:nvSpPr>
        <p:spPr>
          <a:xfrm>
            <a:off x="8002336" y="2166888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8C4E630-533F-4825-A684-4F5DBFFDB197}"/>
              </a:ext>
            </a:extLst>
          </p:cNvPr>
          <p:cNvSpPr/>
          <p:nvPr/>
        </p:nvSpPr>
        <p:spPr>
          <a:xfrm>
            <a:off x="6176561" y="4230989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Rett linje 28">
            <a:extLst>
              <a:ext uri="{FF2B5EF4-FFF2-40B4-BE49-F238E27FC236}">
                <a16:creationId xmlns:a16="http://schemas.microsoft.com/office/drawing/2014/main" id="{03A27F53-5961-4F86-8AC3-ECA0A6DE0414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2820801" y="1775359"/>
            <a:ext cx="2892661" cy="137059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tt linje 31">
            <a:extLst>
              <a:ext uri="{FF2B5EF4-FFF2-40B4-BE49-F238E27FC236}">
                <a16:creationId xmlns:a16="http://schemas.microsoft.com/office/drawing/2014/main" id="{E196BA8F-A22F-477D-956A-DBC93D425BF8}"/>
              </a:ext>
            </a:extLst>
          </p:cNvPr>
          <p:cNvCxnSpPr>
            <a:cxnSpLocks/>
            <a:stCxn id="24" idx="6"/>
            <a:endCxn id="16" idx="2"/>
          </p:cNvCxnSpPr>
          <p:nvPr/>
        </p:nvCxnSpPr>
        <p:spPr>
          <a:xfrm flipV="1">
            <a:off x="5857478" y="1209258"/>
            <a:ext cx="1810866" cy="45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tt linje 35">
            <a:extLst>
              <a:ext uri="{FF2B5EF4-FFF2-40B4-BE49-F238E27FC236}">
                <a16:creationId xmlns:a16="http://schemas.microsoft.com/office/drawing/2014/main" id="{3FBC0A03-EB52-49A0-AF60-0A0D5E6C0968}"/>
              </a:ext>
            </a:extLst>
          </p:cNvPr>
          <p:cNvCxnSpPr>
            <a:cxnSpLocks/>
            <a:stCxn id="18" idx="2"/>
            <a:endCxn id="23" idx="6"/>
          </p:cNvCxnSpPr>
          <p:nvPr/>
        </p:nvCxnSpPr>
        <p:spPr>
          <a:xfrm flipH="1" flipV="1">
            <a:off x="6437959" y="2656418"/>
            <a:ext cx="1302393" cy="7879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tt linje 36">
            <a:extLst>
              <a:ext uri="{FF2B5EF4-FFF2-40B4-BE49-F238E27FC236}">
                <a16:creationId xmlns:a16="http://schemas.microsoft.com/office/drawing/2014/main" id="{F15FC40C-0D24-4625-BC10-B6C1E2198EC0}"/>
              </a:ext>
            </a:extLst>
          </p:cNvPr>
          <p:cNvCxnSpPr>
            <a:cxnSpLocks/>
            <a:stCxn id="27" idx="0"/>
            <a:endCxn id="18" idx="2"/>
          </p:cNvCxnSpPr>
          <p:nvPr/>
        </p:nvCxnSpPr>
        <p:spPr>
          <a:xfrm flipV="1">
            <a:off x="6248569" y="3444381"/>
            <a:ext cx="1491783" cy="7866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tt linje 37">
            <a:extLst>
              <a:ext uri="{FF2B5EF4-FFF2-40B4-BE49-F238E27FC236}">
                <a16:creationId xmlns:a16="http://schemas.microsoft.com/office/drawing/2014/main" id="{03AE6EFB-94F3-4B2B-A499-E7921CE5BE54}"/>
              </a:ext>
            </a:extLst>
          </p:cNvPr>
          <p:cNvCxnSpPr>
            <a:cxnSpLocks/>
            <a:stCxn id="20" idx="1"/>
            <a:endCxn id="11" idx="6"/>
          </p:cNvCxnSpPr>
          <p:nvPr/>
        </p:nvCxnSpPr>
        <p:spPr>
          <a:xfrm flipH="1" flipV="1">
            <a:off x="1843037" y="3040166"/>
            <a:ext cx="410931" cy="6168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ett linje 39">
            <a:extLst>
              <a:ext uri="{FF2B5EF4-FFF2-40B4-BE49-F238E27FC236}">
                <a16:creationId xmlns:a16="http://schemas.microsoft.com/office/drawing/2014/main" id="{0C5E7329-919C-46A7-B6A2-C398AA030907}"/>
              </a:ext>
            </a:extLst>
          </p:cNvPr>
          <p:cNvCxnSpPr>
            <a:cxnSpLocks/>
            <a:stCxn id="11" idx="6"/>
            <a:endCxn id="14" idx="3"/>
          </p:cNvCxnSpPr>
          <p:nvPr/>
        </p:nvCxnSpPr>
        <p:spPr>
          <a:xfrm flipV="1">
            <a:off x="1843037" y="2754862"/>
            <a:ext cx="602756" cy="2853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tt linje 40">
            <a:extLst>
              <a:ext uri="{FF2B5EF4-FFF2-40B4-BE49-F238E27FC236}">
                <a16:creationId xmlns:a16="http://schemas.microsoft.com/office/drawing/2014/main" id="{C4CC2113-8E4B-47C6-9349-5B2F3CC6D6E6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2547627" y="2754862"/>
            <a:ext cx="445899" cy="391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Rett linje 64">
            <a:extLst>
              <a:ext uri="{FF2B5EF4-FFF2-40B4-BE49-F238E27FC236}">
                <a16:creationId xmlns:a16="http://schemas.microsoft.com/office/drawing/2014/main" id="{6A140E96-3225-457C-B44A-0505DB42FDAB}"/>
              </a:ext>
            </a:extLst>
          </p:cNvPr>
          <p:cNvCxnSpPr>
            <a:cxnSpLocks/>
            <a:stCxn id="20" idx="0"/>
            <a:endCxn id="14" idx="4"/>
          </p:cNvCxnSpPr>
          <p:nvPr/>
        </p:nvCxnSpPr>
        <p:spPr>
          <a:xfrm flipV="1">
            <a:off x="2304885" y="2775953"/>
            <a:ext cx="191825" cy="8599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Rett linje 65">
            <a:extLst>
              <a:ext uri="{FF2B5EF4-FFF2-40B4-BE49-F238E27FC236}">
                <a16:creationId xmlns:a16="http://schemas.microsoft.com/office/drawing/2014/main" id="{7E4A6BA4-EDFC-4E9E-BB7A-64C21FB136C5}"/>
              </a:ext>
            </a:extLst>
          </p:cNvPr>
          <p:cNvCxnSpPr>
            <a:cxnSpLocks/>
            <a:stCxn id="13" idx="2"/>
            <a:endCxn id="20" idx="6"/>
          </p:cNvCxnSpPr>
          <p:nvPr/>
        </p:nvCxnSpPr>
        <p:spPr>
          <a:xfrm flipH="1">
            <a:off x="2376893" y="3145949"/>
            <a:ext cx="616633" cy="561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Rett linje 71">
            <a:extLst>
              <a:ext uri="{FF2B5EF4-FFF2-40B4-BE49-F238E27FC236}">
                <a16:creationId xmlns:a16="http://schemas.microsoft.com/office/drawing/2014/main" id="{5A00B7D7-DF6F-4092-9AB7-308F16CFFCBE}"/>
              </a:ext>
            </a:extLst>
          </p:cNvPr>
          <p:cNvCxnSpPr>
            <a:cxnSpLocks/>
            <a:stCxn id="23" idx="6"/>
            <a:endCxn id="16" idx="3"/>
          </p:cNvCxnSpPr>
          <p:nvPr/>
        </p:nvCxnSpPr>
        <p:spPr>
          <a:xfrm flipV="1">
            <a:off x="6437959" y="1260175"/>
            <a:ext cx="1251476" cy="1396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Rett linje 72">
            <a:extLst>
              <a:ext uri="{FF2B5EF4-FFF2-40B4-BE49-F238E27FC236}">
                <a16:creationId xmlns:a16="http://schemas.microsoft.com/office/drawing/2014/main" id="{78C358C2-11D2-48B3-B72B-BC04D0E7F8DF}"/>
              </a:ext>
            </a:extLst>
          </p:cNvPr>
          <p:cNvCxnSpPr>
            <a:cxnSpLocks/>
            <a:stCxn id="23" idx="6"/>
            <a:endCxn id="26" idx="2"/>
          </p:cNvCxnSpPr>
          <p:nvPr/>
        </p:nvCxnSpPr>
        <p:spPr>
          <a:xfrm flipV="1">
            <a:off x="6437959" y="2238896"/>
            <a:ext cx="1564377" cy="417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Rett linje 97">
            <a:extLst>
              <a:ext uri="{FF2B5EF4-FFF2-40B4-BE49-F238E27FC236}">
                <a16:creationId xmlns:a16="http://schemas.microsoft.com/office/drawing/2014/main" id="{A862009C-71B8-4186-99A9-C64414FC14D2}"/>
              </a:ext>
            </a:extLst>
          </p:cNvPr>
          <p:cNvCxnSpPr>
            <a:cxnSpLocks/>
            <a:stCxn id="27" idx="0"/>
            <a:endCxn id="23" idx="4"/>
          </p:cNvCxnSpPr>
          <p:nvPr/>
        </p:nvCxnSpPr>
        <p:spPr>
          <a:xfrm flipV="1">
            <a:off x="6248569" y="2728426"/>
            <a:ext cx="117382" cy="1502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kstSylinder 167">
            <a:extLst>
              <a:ext uri="{FF2B5EF4-FFF2-40B4-BE49-F238E27FC236}">
                <a16:creationId xmlns:a16="http://schemas.microsoft.com/office/drawing/2014/main" id="{C0E7828A-53C2-45F8-AB58-ECD9BD56F682}"/>
              </a:ext>
            </a:extLst>
          </p:cNvPr>
          <p:cNvSpPr txBox="1"/>
          <p:nvPr/>
        </p:nvSpPr>
        <p:spPr>
          <a:xfrm>
            <a:off x="6013471" y="2427968"/>
            <a:ext cx="77420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b="1" dirty="0"/>
              <a:t>Corps HQ</a:t>
            </a:r>
          </a:p>
        </p:txBody>
      </p:sp>
      <p:sp>
        <p:nvSpPr>
          <p:cNvPr id="169" name="TekstSylinder 168">
            <a:extLst>
              <a:ext uri="{FF2B5EF4-FFF2-40B4-BE49-F238E27FC236}">
                <a16:creationId xmlns:a16="http://schemas.microsoft.com/office/drawing/2014/main" id="{A21DCF61-1802-4EDF-A898-62788E60A233}"/>
              </a:ext>
            </a:extLst>
          </p:cNvPr>
          <p:cNvSpPr txBox="1"/>
          <p:nvPr/>
        </p:nvSpPr>
        <p:spPr>
          <a:xfrm>
            <a:off x="2075522" y="2461509"/>
            <a:ext cx="77420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b="1" dirty="0"/>
              <a:t>Missiles</a:t>
            </a:r>
          </a:p>
        </p:txBody>
      </p:sp>
      <p:sp>
        <p:nvSpPr>
          <p:cNvPr id="170" name="TekstSylinder 169">
            <a:extLst>
              <a:ext uri="{FF2B5EF4-FFF2-40B4-BE49-F238E27FC236}">
                <a16:creationId xmlns:a16="http://schemas.microsoft.com/office/drawing/2014/main" id="{C02F63B1-9091-43EE-AB61-621E1881E8DA}"/>
              </a:ext>
            </a:extLst>
          </p:cNvPr>
          <p:cNvSpPr txBox="1"/>
          <p:nvPr/>
        </p:nvSpPr>
        <p:spPr>
          <a:xfrm>
            <a:off x="1924072" y="3788759"/>
            <a:ext cx="77420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b="1" dirty="0"/>
              <a:t>Radar</a:t>
            </a:r>
          </a:p>
        </p:txBody>
      </p:sp>
      <p:sp>
        <p:nvSpPr>
          <p:cNvPr id="174" name="TekstSylinder 173">
            <a:extLst>
              <a:ext uri="{FF2B5EF4-FFF2-40B4-BE49-F238E27FC236}">
                <a16:creationId xmlns:a16="http://schemas.microsoft.com/office/drawing/2014/main" id="{DF71474E-9F13-4D1C-BE71-616C358E8041}"/>
              </a:ext>
            </a:extLst>
          </p:cNvPr>
          <p:cNvSpPr txBox="1"/>
          <p:nvPr/>
        </p:nvSpPr>
        <p:spPr>
          <a:xfrm>
            <a:off x="1064262" y="2880717"/>
            <a:ext cx="77420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b="1" dirty="0"/>
              <a:t>Launcher</a:t>
            </a:r>
          </a:p>
        </p:txBody>
      </p:sp>
      <p:sp>
        <p:nvSpPr>
          <p:cNvPr id="180" name="TekstSylinder 179">
            <a:extLst>
              <a:ext uri="{FF2B5EF4-FFF2-40B4-BE49-F238E27FC236}">
                <a16:creationId xmlns:a16="http://schemas.microsoft.com/office/drawing/2014/main" id="{E5419455-754B-465F-AFC4-63A4B5EB9C6E}"/>
              </a:ext>
            </a:extLst>
          </p:cNvPr>
          <p:cNvSpPr txBox="1"/>
          <p:nvPr/>
        </p:nvSpPr>
        <p:spPr>
          <a:xfrm>
            <a:off x="8011608" y="2289813"/>
            <a:ext cx="774202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b="1" dirty="0"/>
              <a:t>Armored Division</a:t>
            </a:r>
          </a:p>
        </p:txBody>
      </p:sp>
      <p:sp>
        <p:nvSpPr>
          <p:cNvPr id="181" name="TekstSylinder 180">
            <a:extLst>
              <a:ext uri="{FF2B5EF4-FFF2-40B4-BE49-F238E27FC236}">
                <a16:creationId xmlns:a16="http://schemas.microsoft.com/office/drawing/2014/main" id="{6B394EE1-51DD-4E1E-AC75-D74C40BC4604}"/>
              </a:ext>
            </a:extLst>
          </p:cNvPr>
          <p:cNvSpPr txBox="1"/>
          <p:nvPr/>
        </p:nvSpPr>
        <p:spPr>
          <a:xfrm>
            <a:off x="7916037" y="3363589"/>
            <a:ext cx="774202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b="1" dirty="0"/>
              <a:t>Mechanized Division</a:t>
            </a:r>
          </a:p>
        </p:txBody>
      </p:sp>
      <p:sp>
        <p:nvSpPr>
          <p:cNvPr id="182" name="TekstSylinder 181">
            <a:extLst>
              <a:ext uri="{FF2B5EF4-FFF2-40B4-BE49-F238E27FC236}">
                <a16:creationId xmlns:a16="http://schemas.microsoft.com/office/drawing/2014/main" id="{AF750F74-5835-445F-A69E-898CFD029553}"/>
              </a:ext>
            </a:extLst>
          </p:cNvPr>
          <p:cNvSpPr txBox="1"/>
          <p:nvPr/>
        </p:nvSpPr>
        <p:spPr>
          <a:xfrm>
            <a:off x="7685052" y="1348480"/>
            <a:ext cx="774202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b="1" dirty="0"/>
              <a:t>Motorized Division</a:t>
            </a:r>
          </a:p>
        </p:txBody>
      </p:sp>
      <p:sp>
        <p:nvSpPr>
          <p:cNvPr id="185" name="TekstSylinder 184">
            <a:extLst>
              <a:ext uri="{FF2B5EF4-FFF2-40B4-BE49-F238E27FC236}">
                <a16:creationId xmlns:a16="http://schemas.microsoft.com/office/drawing/2014/main" id="{68DF94AC-F425-4564-BBE8-0CC274D3218F}"/>
              </a:ext>
            </a:extLst>
          </p:cNvPr>
          <p:cNvSpPr txBox="1"/>
          <p:nvPr/>
        </p:nvSpPr>
        <p:spPr>
          <a:xfrm>
            <a:off x="5794212" y="4385287"/>
            <a:ext cx="1200248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b="1" dirty="0"/>
              <a:t>Rocket artillery Regiment</a:t>
            </a:r>
          </a:p>
        </p:txBody>
      </p:sp>
      <p:cxnSp>
        <p:nvCxnSpPr>
          <p:cNvPr id="186" name="Rett linje 185">
            <a:extLst>
              <a:ext uri="{FF2B5EF4-FFF2-40B4-BE49-F238E27FC236}">
                <a16:creationId xmlns:a16="http://schemas.microsoft.com/office/drawing/2014/main" id="{158DA0CE-C357-49A4-81DD-6EC7CCC3606E}"/>
              </a:ext>
            </a:extLst>
          </p:cNvPr>
          <p:cNvCxnSpPr>
            <a:cxnSpLocks/>
            <a:stCxn id="27" idx="0"/>
            <a:endCxn id="26" idx="2"/>
          </p:cNvCxnSpPr>
          <p:nvPr/>
        </p:nvCxnSpPr>
        <p:spPr>
          <a:xfrm flipV="1">
            <a:off x="6248569" y="2238896"/>
            <a:ext cx="1753767" cy="19920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Rett linje 189">
            <a:extLst>
              <a:ext uri="{FF2B5EF4-FFF2-40B4-BE49-F238E27FC236}">
                <a16:creationId xmlns:a16="http://schemas.microsoft.com/office/drawing/2014/main" id="{1303B63C-6B35-43D4-BA18-67FB21E3E2B2}"/>
              </a:ext>
            </a:extLst>
          </p:cNvPr>
          <p:cNvCxnSpPr>
            <a:cxnSpLocks/>
            <a:stCxn id="27" idx="0"/>
            <a:endCxn id="16" idx="3"/>
          </p:cNvCxnSpPr>
          <p:nvPr/>
        </p:nvCxnSpPr>
        <p:spPr>
          <a:xfrm flipV="1">
            <a:off x="6248569" y="1260175"/>
            <a:ext cx="1440866" cy="2970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kstSylinder 207">
            <a:extLst>
              <a:ext uri="{FF2B5EF4-FFF2-40B4-BE49-F238E27FC236}">
                <a16:creationId xmlns:a16="http://schemas.microsoft.com/office/drawing/2014/main" id="{BF25C6F8-6B29-44B0-AF10-A88BF5FFEBF1}"/>
              </a:ext>
            </a:extLst>
          </p:cNvPr>
          <p:cNvSpPr txBox="1"/>
          <p:nvPr/>
        </p:nvSpPr>
        <p:spPr>
          <a:xfrm>
            <a:off x="5469533" y="794482"/>
            <a:ext cx="774202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b="1" dirty="0"/>
              <a:t>Logistics Regiment</a:t>
            </a:r>
          </a:p>
        </p:txBody>
      </p:sp>
      <p:cxnSp>
        <p:nvCxnSpPr>
          <p:cNvPr id="220" name="Rett linje 219">
            <a:extLst>
              <a:ext uri="{FF2B5EF4-FFF2-40B4-BE49-F238E27FC236}">
                <a16:creationId xmlns:a16="http://schemas.microsoft.com/office/drawing/2014/main" id="{1CE3D7E2-A225-440B-BF5A-306DD5832D79}"/>
              </a:ext>
            </a:extLst>
          </p:cNvPr>
          <p:cNvCxnSpPr>
            <a:cxnSpLocks/>
            <a:stCxn id="23" idx="0"/>
            <a:endCxn id="24" idx="4"/>
          </p:cNvCxnSpPr>
          <p:nvPr/>
        </p:nvCxnSpPr>
        <p:spPr>
          <a:xfrm flipH="1" flipV="1">
            <a:off x="5785470" y="1285828"/>
            <a:ext cx="580481" cy="12985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Rett linje 222">
            <a:extLst>
              <a:ext uri="{FF2B5EF4-FFF2-40B4-BE49-F238E27FC236}">
                <a16:creationId xmlns:a16="http://schemas.microsoft.com/office/drawing/2014/main" id="{E6BE7774-8C1A-4139-8A20-FA24D79D691C}"/>
              </a:ext>
            </a:extLst>
          </p:cNvPr>
          <p:cNvCxnSpPr>
            <a:cxnSpLocks/>
            <a:stCxn id="26" idx="2"/>
            <a:endCxn id="24" idx="4"/>
          </p:cNvCxnSpPr>
          <p:nvPr/>
        </p:nvCxnSpPr>
        <p:spPr>
          <a:xfrm flipH="1" flipV="1">
            <a:off x="5785470" y="1285828"/>
            <a:ext cx="2216866" cy="953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Rett linje 225">
            <a:extLst>
              <a:ext uri="{FF2B5EF4-FFF2-40B4-BE49-F238E27FC236}">
                <a16:creationId xmlns:a16="http://schemas.microsoft.com/office/drawing/2014/main" id="{AE9EB2F4-8E12-43B9-B340-CBB19D8D0C45}"/>
              </a:ext>
            </a:extLst>
          </p:cNvPr>
          <p:cNvCxnSpPr>
            <a:cxnSpLocks/>
            <a:stCxn id="18" idx="2"/>
            <a:endCxn id="24" idx="4"/>
          </p:cNvCxnSpPr>
          <p:nvPr/>
        </p:nvCxnSpPr>
        <p:spPr>
          <a:xfrm flipH="1" flipV="1">
            <a:off x="5785470" y="1285828"/>
            <a:ext cx="1954882" cy="21585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Rett linje 233">
            <a:extLst>
              <a:ext uri="{FF2B5EF4-FFF2-40B4-BE49-F238E27FC236}">
                <a16:creationId xmlns:a16="http://schemas.microsoft.com/office/drawing/2014/main" id="{A5FDE573-1664-4380-8B78-06A6DCE1CED6}"/>
              </a:ext>
            </a:extLst>
          </p:cNvPr>
          <p:cNvCxnSpPr>
            <a:cxnSpLocks/>
            <a:stCxn id="27" idx="0"/>
            <a:endCxn id="24" idx="4"/>
          </p:cNvCxnSpPr>
          <p:nvPr/>
        </p:nvCxnSpPr>
        <p:spPr>
          <a:xfrm flipH="1" flipV="1">
            <a:off x="5785470" y="1285828"/>
            <a:ext cx="463099" cy="2945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Rett linje 259">
            <a:extLst>
              <a:ext uri="{FF2B5EF4-FFF2-40B4-BE49-F238E27FC236}">
                <a16:creationId xmlns:a16="http://schemas.microsoft.com/office/drawing/2014/main" id="{92B033AB-74EC-4A83-963D-33D1C50D6706}"/>
              </a:ext>
            </a:extLst>
          </p:cNvPr>
          <p:cNvCxnSpPr>
            <a:cxnSpLocks/>
            <a:stCxn id="23" idx="3"/>
            <a:endCxn id="55" idx="7"/>
          </p:cNvCxnSpPr>
          <p:nvPr/>
        </p:nvCxnSpPr>
        <p:spPr>
          <a:xfrm flipH="1">
            <a:off x="5836387" y="2707335"/>
            <a:ext cx="478647" cy="3876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TekstSylinder 262">
            <a:extLst>
              <a:ext uri="{FF2B5EF4-FFF2-40B4-BE49-F238E27FC236}">
                <a16:creationId xmlns:a16="http://schemas.microsoft.com/office/drawing/2014/main" id="{D16F4B50-CE43-427F-8A84-C380F8EF78AE}"/>
              </a:ext>
            </a:extLst>
          </p:cNvPr>
          <p:cNvSpPr txBox="1"/>
          <p:nvPr/>
        </p:nvSpPr>
        <p:spPr>
          <a:xfrm>
            <a:off x="1979065" y="3911503"/>
            <a:ext cx="77420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i="1" dirty="0"/>
              <a:t>Critical Vulnerability</a:t>
            </a:r>
          </a:p>
        </p:txBody>
      </p:sp>
      <p:sp>
        <p:nvSpPr>
          <p:cNvPr id="264" name="TekstSylinder 263">
            <a:extLst>
              <a:ext uri="{FF2B5EF4-FFF2-40B4-BE49-F238E27FC236}">
                <a16:creationId xmlns:a16="http://schemas.microsoft.com/office/drawing/2014/main" id="{1050C051-E472-4F0C-888F-8B5467D9425F}"/>
              </a:ext>
            </a:extLst>
          </p:cNvPr>
          <p:cNvSpPr txBox="1"/>
          <p:nvPr/>
        </p:nvSpPr>
        <p:spPr>
          <a:xfrm>
            <a:off x="1576158" y="2268729"/>
            <a:ext cx="77420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i="1" dirty="0"/>
              <a:t>Critical Requirements</a:t>
            </a:r>
          </a:p>
        </p:txBody>
      </p:sp>
      <p:cxnSp>
        <p:nvCxnSpPr>
          <p:cNvPr id="267" name="Rett pilkobling 266">
            <a:extLst>
              <a:ext uri="{FF2B5EF4-FFF2-40B4-BE49-F238E27FC236}">
                <a16:creationId xmlns:a16="http://schemas.microsoft.com/office/drawing/2014/main" id="{780CE061-4244-4DFD-B3B4-5490198697F0}"/>
              </a:ext>
            </a:extLst>
          </p:cNvPr>
          <p:cNvCxnSpPr>
            <a:cxnSpLocks/>
            <a:stCxn id="264" idx="2"/>
            <a:endCxn id="11" idx="0"/>
          </p:cNvCxnSpPr>
          <p:nvPr/>
        </p:nvCxnSpPr>
        <p:spPr>
          <a:xfrm flipH="1">
            <a:off x="1771029" y="2514950"/>
            <a:ext cx="192230" cy="45320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Rett pilkobling 267">
            <a:extLst>
              <a:ext uri="{FF2B5EF4-FFF2-40B4-BE49-F238E27FC236}">
                <a16:creationId xmlns:a16="http://schemas.microsoft.com/office/drawing/2014/main" id="{7ACED1F6-DE59-4008-B680-681CEDAC51BD}"/>
              </a:ext>
            </a:extLst>
          </p:cNvPr>
          <p:cNvCxnSpPr>
            <a:cxnSpLocks/>
            <a:stCxn id="264" idx="2"/>
            <a:endCxn id="14" idx="2"/>
          </p:cNvCxnSpPr>
          <p:nvPr/>
        </p:nvCxnSpPr>
        <p:spPr>
          <a:xfrm>
            <a:off x="1963259" y="2514950"/>
            <a:ext cx="461443" cy="18899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Rett pilkobling 270">
            <a:extLst>
              <a:ext uri="{FF2B5EF4-FFF2-40B4-BE49-F238E27FC236}">
                <a16:creationId xmlns:a16="http://schemas.microsoft.com/office/drawing/2014/main" id="{05501050-72C0-4C9A-8B1A-66FE78A40603}"/>
              </a:ext>
            </a:extLst>
          </p:cNvPr>
          <p:cNvCxnSpPr>
            <a:cxnSpLocks/>
            <a:stCxn id="264" idx="2"/>
            <a:endCxn id="20" idx="0"/>
          </p:cNvCxnSpPr>
          <p:nvPr/>
        </p:nvCxnSpPr>
        <p:spPr>
          <a:xfrm>
            <a:off x="1963259" y="2514950"/>
            <a:ext cx="341626" cy="112094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kstSylinder 62">
            <a:extLst>
              <a:ext uri="{FF2B5EF4-FFF2-40B4-BE49-F238E27FC236}">
                <a16:creationId xmlns:a16="http://schemas.microsoft.com/office/drawing/2014/main" id="{DB775343-94D6-447C-90A3-DFAF73B54267}"/>
              </a:ext>
            </a:extLst>
          </p:cNvPr>
          <p:cNvSpPr txBox="1"/>
          <p:nvPr/>
        </p:nvSpPr>
        <p:spPr>
          <a:xfrm>
            <a:off x="2682423" y="3227390"/>
            <a:ext cx="77420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b="1" dirty="0"/>
              <a:t>HQ</a:t>
            </a:r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18C655DF-50B6-47C7-9DFF-42DD2F12371F}"/>
              </a:ext>
            </a:extLst>
          </p:cNvPr>
          <p:cNvSpPr/>
          <p:nvPr/>
        </p:nvSpPr>
        <p:spPr>
          <a:xfrm>
            <a:off x="5713462" y="3073941"/>
            <a:ext cx="144016" cy="14401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Rett linje 56">
            <a:extLst>
              <a:ext uri="{FF2B5EF4-FFF2-40B4-BE49-F238E27FC236}">
                <a16:creationId xmlns:a16="http://schemas.microsoft.com/office/drawing/2014/main" id="{3C9F4753-8E77-4154-9E5B-DCE2118EBEC2}"/>
              </a:ext>
            </a:extLst>
          </p:cNvPr>
          <p:cNvCxnSpPr>
            <a:cxnSpLocks/>
            <a:stCxn id="55" idx="0"/>
            <a:endCxn id="24" idx="4"/>
          </p:cNvCxnSpPr>
          <p:nvPr/>
        </p:nvCxnSpPr>
        <p:spPr>
          <a:xfrm flipV="1">
            <a:off x="5785470" y="1285828"/>
            <a:ext cx="0" cy="1788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Rett linje 68">
            <a:extLst>
              <a:ext uri="{FF2B5EF4-FFF2-40B4-BE49-F238E27FC236}">
                <a16:creationId xmlns:a16="http://schemas.microsoft.com/office/drawing/2014/main" id="{17F2FCA1-EF05-455C-A767-922867060F11}"/>
              </a:ext>
            </a:extLst>
          </p:cNvPr>
          <p:cNvCxnSpPr>
            <a:cxnSpLocks/>
            <a:endCxn id="55" idx="2"/>
          </p:cNvCxnSpPr>
          <p:nvPr/>
        </p:nvCxnSpPr>
        <p:spPr>
          <a:xfrm flipV="1">
            <a:off x="2729943" y="3145949"/>
            <a:ext cx="2983519" cy="1011775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Ellipse 84">
            <a:extLst>
              <a:ext uri="{FF2B5EF4-FFF2-40B4-BE49-F238E27FC236}">
                <a16:creationId xmlns:a16="http://schemas.microsoft.com/office/drawing/2014/main" id="{EFE4ED34-2285-4E66-AC28-F55B8542FC61}"/>
              </a:ext>
            </a:extLst>
          </p:cNvPr>
          <p:cNvSpPr/>
          <p:nvPr/>
        </p:nvSpPr>
        <p:spPr>
          <a:xfrm>
            <a:off x="1472966" y="3316965"/>
            <a:ext cx="144016" cy="14401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kstSylinder 85">
            <a:extLst>
              <a:ext uri="{FF2B5EF4-FFF2-40B4-BE49-F238E27FC236}">
                <a16:creationId xmlns:a16="http://schemas.microsoft.com/office/drawing/2014/main" id="{083430DA-D52D-41B4-B26A-C449CFACFABB}"/>
              </a:ext>
            </a:extLst>
          </p:cNvPr>
          <p:cNvSpPr txBox="1"/>
          <p:nvPr/>
        </p:nvSpPr>
        <p:spPr>
          <a:xfrm>
            <a:off x="1155134" y="3470950"/>
            <a:ext cx="774202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b="1" dirty="0"/>
              <a:t>Force protection</a:t>
            </a:r>
          </a:p>
        </p:txBody>
      </p:sp>
      <p:cxnSp>
        <p:nvCxnSpPr>
          <p:cNvPr id="87" name="Rett linje 86">
            <a:extLst>
              <a:ext uri="{FF2B5EF4-FFF2-40B4-BE49-F238E27FC236}">
                <a16:creationId xmlns:a16="http://schemas.microsoft.com/office/drawing/2014/main" id="{6F4896DB-F861-4C0B-B66F-5B03C00A27A3}"/>
              </a:ext>
            </a:extLst>
          </p:cNvPr>
          <p:cNvCxnSpPr>
            <a:cxnSpLocks/>
            <a:stCxn id="11" idx="4"/>
            <a:endCxn id="85" idx="0"/>
          </p:cNvCxnSpPr>
          <p:nvPr/>
        </p:nvCxnSpPr>
        <p:spPr>
          <a:xfrm flipH="1">
            <a:off x="1544974" y="3112174"/>
            <a:ext cx="226055" cy="2047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Rett linje 90">
            <a:extLst>
              <a:ext uri="{FF2B5EF4-FFF2-40B4-BE49-F238E27FC236}">
                <a16:creationId xmlns:a16="http://schemas.microsoft.com/office/drawing/2014/main" id="{6EE14F53-E588-475A-BFB5-8E3B78501171}"/>
              </a:ext>
            </a:extLst>
          </p:cNvPr>
          <p:cNvCxnSpPr>
            <a:cxnSpLocks/>
            <a:stCxn id="20" idx="2"/>
            <a:endCxn id="85" idx="5"/>
          </p:cNvCxnSpPr>
          <p:nvPr/>
        </p:nvCxnSpPr>
        <p:spPr>
          <a:xfrm flipH="1" flipV="1">
            <a:off x="1595891" y="3439890"/>
            <a:ext cx="636986" cy="268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Rett linje 93">
            <a:extLst>
              <a:ext uri="{FF2B5EF4-FFF2-40B4-BE49-F238E27FC236}">
                <a16:creationId xmlns:a16="http://schemas.microsoft.com/office/drawing/2014/main" id="{CAF9AF08-22D0-4C0E-B6E0-995FDFC0AB1D}"/>
              </a:ext>
            </a:extLst>
          </p:cNvPr>
          <p:cNvCxnSpPr>
            <a:cxnSpLocks/>
            <a:stCxn id="14" idx="4"/>
            <a:endCxn id="85" idx="6"/>
          </p:cNvCxnSpPr>
          <p:nvPr/>
        </p:nvCxnSpPr>
        <p:spPr>
          <a:xfrm flipH="1">
            <a:off x="1616982" y="2775953"/>
            <a:ext cx="879728" cy="613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Rett linje 96">
            <a:extLst>
              <a:ext uri="{FF2B5EF4-FFF2-40B4-BE49-F238E27FC236}">
                <a16:creationId xmlns:a16="http://schemas.microsoft.com/office/drawing/2014/main" id="{C44E5EE7-260E-4C68-8CE8-174205B95C1A}"/>
              </a:ext>
            </a:extLst>
          </p:cNvPr>
          <p:cNvCxnSpPr>
            <a:cxnSpLocks/>
            <a:stCxn id="13" idx="2"/>
            <a:endCxn id="85" idx="6"/>
          </p:cNvCxnSpPr>
          <p:nvPr/>
        </p:nvCxnSpPr>
        <p:spPr>
          <a:xfrm flipH="1">
            <a:off x="1616982" y="3145949"/>
            <a:ext cx="1376544" cy="243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Ellipse 100">
            <a:extLst>
              <a:ext uri="{FF2B5EF4-FFF2-40B4-BE49-F238E27FC236}">
                <a16:creationId xmlns:a16="http://schemas.microsoft.com/office/drawing/2014/main" id="{598166F9-1A74-4153-B9A7-86E6B9C36163}"/>
              </a:ext>
            </a:extLst>
          </p:cNvPr>
          <p:cNvSpPr/>
          <p:nvPr/>
        </p:nvSpPr>
        <p:spPr>
          <a:xfrm>
            <a:off x="4952813" y="3635898"/>
            <a:ext cx="144016" cy="14401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Rett linje 101">
            <a:extLst>
              <a:ext uri="{FF2B5EF4-FFF2-40B4-BE49-F238E27FC236}">
                <a16:creationId xmlns:a16="http://schemas.microsoft.com/office/drawing/2014/main" id="{F02D9ABD-3C01-4F6A-B85B-55FAE02AB55C}"/>
              </a:ext>
            </a:extLst>
          </p:cNvPr>
          <p:cNvCxnSpPr>
            <a:cxnSpLocks/>
            <a:stCxn id="101" idx="1"/>
            <a:endCxn id="108" idx="5"/>
          </p:cNvCxnSpPr>
          <p:nvPr/>
        </p:nvCxnSpPr>
        <p:spPr>
          <a:xfrm flipH="1" flipV="1">
            <a:off x="4524889" y="3079989"/>
            <a:ext cx="449015" cy="577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Rett linje 103">
            <a:extLst>
              <a:ext uri="{FF2B5EF4-FFF2-40B4-BE49-F238E27FC236}">
                <a16:creationId xmlns:a16="http://schemas.microsoft.com/office/drawing/2014/main" id="{3E12F17D-645E-4BE4-891B-0F815E9A269F}"/>
              </a:ext>
            </a:extLst>
          </p:cNvPr>
          <p:cNvCxnSpPr>
            <a:cxnSpLocks/>
            <a:stCxn id="109" idx="5"/>
          </p:cNvCxnSpPr>
          <p:nvPr/>
        </p:nvCxnSpPr>
        <p:spPr>
          <a:xfrm>
            <a:off x="5250570" y="2743768"/>
            <a:ext cx="462892" cy="4021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Rett linje 104">
            <a:extLst>
              <a:ext uri="{FF2B5EF4-FFF2-40B4-BE49-F238E27FC236}">
                <a16:creationId xmlns:a16="http://schemas.microsoft.com/office/drawing/2014/main" id="{BB754859-88B2-4C60-8284-B4CED5AD2142}"/>
              </a:ext>
            </a:extLst>
          </p:cNvPr>
          <p:cNvCxnSpPr>
            <a:cxnSpLocks/>
            <a:stCxn id="101" idx="0"/>
            <a:endCxn id="109" idx="4"/>
          </p:cNvCxnSpPr>
          <p:nvPr/>
        </p:nvCxnSpPr>
        <p:spPr>
          <a:xfrm flipV="1">
            <a:off x="5024821" y="2764859"/>
            <a:ext cx="174832" cy="871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Rett linje 106">
            <a:extLst>
              <a:ext uri="{FF2B5EF4-FFF2-40B4-BE49-F238E27FC236}">
                <a16:creationId xmlns:a16="http://schemas.microsoft.com/office/drawing/2014/main" id="{9993A5E3-64A8-417B-B5CF-79B051A10192}"/>
              </a:ext>
            </a:extLst>
          </p:cNvPr>
          <p:cNvCxnSpPr>
            <a:cxnSpLocks/>
            <a:endCxn id="101" idx="7"/>
          </p:cNvCxnSpPr>
          <p:nvPr/>
        </p:nvCxnSpPr>
        <p:spPr>
          <a:xfrm flipH="1">
            <a:off x="5075738" y="3145949"/>
            <a:ext cx="637724" cy="511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Ellipse 107">
            <a:extLst>
              <a:ext uri="{FF2B5EF4-FFF2-40B4-BE49-F238E27FC236}">
                <a16:creationId xmlns:a16="http://schemas.microsoft.com/office/drawing/2014/main" id="{583D2C28-B963-4D67-9838-704B49110C3F}"/>
              </a:ext>
            </a:extLst>
          </p:cNvPr>
          <p:cNvSpPr/>
          <p:nvPr/>
        </p:nvSpPr>
        <p:spPr>
          <a:xfrm>
            <a:off x="4401964" y="2957064"/>
            <a:ext cx="144016" cy="14401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AF1BD19C-9E54-4291-B343-9CF72462D5D0}"/>
              </a:ext>
            </a:extLst>
          </p:cNvPr>
          <p:cNvSpPr/>
          <p:nvPr/>
        </p:nvSpPr>
        <p:spPr>
          <a:xfrm>
            <a:off x="5127645" y="2620843"/>
            <a:ext cx="144016" cy="14401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kstSylinder 110">
            <a:extLst>
              <a:ext uri="{FF2B5EF4-FFF2-40B4-BE49-F238E27FC236}">
                <a16:creationId xmlns:a16="http://schemas.microsoft.com/office/drawing/2014/main" id="{C8284A17-1F03-40CF-9CD8-9044584E9385}"/>
              </a:ext>
            </a:extLst>
          </p:cNvPr>
          <p:cNvSpPr txBox="1"/>
          <p:nvPr/>
        </p:nvSpPr>
        <p:spPr>
          <a:xfrm>
            <a:off x="5767040" y="3212816"/>
            <a:ext cx="1122295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b="1" dirty="0"/>
              <a:t>Air Defense Division</a:t>
            </a:r>
          </a:p>
        </p:txBody>
      </p:sp>
      <p:sp>
        <p:nvSpPr>
          <p:cNvPr id="112" name="TekstSylinder 111">
            <a:extLst>
              <a:ext uri="{FF2B5EF4-FFF2-40B4-BE49-F238E27FC236}">
                <a16:creationId xmlns:a16="http://schemas.microsoft.com/office/drawing/2014/main" id="{87592469-0BA0-472E-8E75-5FDA8CA3A3D2}"/>
              </a:ext>
            </a:extLst>
          </p:cNvPr>
          <p:cNvSpPr txBox="1"/>
          <p:nvPr/>
        </p:nvSpPr>
        <p:spPr>
          <a:xfrm>
            <a:off x="303355" y="339502"/>
            <a:ext cx="4491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Centre of Gravity = Integrated Air Defense System (IADS)</a:t>
            </a:r>
          </a:p>
        </p:txBody>
      </p:sp>
      <p:cxnSp>
        <p:nvCxnSpPr>
          <p:cNvPr id="113" name="Rett pilkobling 112">
            <a:extLst>
              <a:ext uri="{FF2B5EF4-FFF2-40B4-BE49-F238E27FC236}">
                <a16:creationId xmlns:a16="http://schemas.microsoft.com/office/drawing/2014/main" id="{A1212349-87D8-46E0-A13D-455D9D3DA802}"/>
              </a:ext>
            </a:extLst>
          </p:cNvPr>
          <p:cNvCxnSpPr>
            <a:cxnSpLocks/>
            <a:stCxn id="112" idx="2"/>
          </p:cNvCxnSpPr>
          <p:nvPr/>
        </p:nvCxnSpPr>
        <p:spPr>
          <a:xfrm>
            <a:off x="2549066" y="616501"/>
            <a:ext cx="2239534" cy="19400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kstSylinder 116">
            <a:extLst>
              <a:ext uri="{FF2B5EF4-FFF2-40B4-BE49-F238E27FC236}">
                <a16:creationId xmlns:a16="http://schemas.microsoft.com/office/drawing/2014/main" id="{D1F7BE3F-67C1-4AE0-A45F-8E309A8E6800}"/>
              </a:ext>
            </a:extLst>
          </p:cNvPr>
          <p:cNvSpPr txBox="1"/>
          <p:nvPr/>
        </p:nvSpPr>
        <p:spPr>
          <a:xfrm>
            <a:off x="4638880" y="2509187"/>
            <a:ext cx="1122295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b="1" dirty="0"/>
              <a:t>Air Division</a:t>
            </a:r>
          </a:p>
        </p:txBody>
      </p:sp>
      <p:sp>
        <p:nvSpPr>
          <p:cNvPr id="118" name="TekstSylinder 117">
            <a:extLst>
              <a:ext uri="{FF2B5EF4-FFF2-40B4-BE49-F238E27FC236}">
                <a16:creationId xmlns:a16="http://schemas.microsoft.com/office/drawing/2014/main" id="{217EEFFC-A591-4F9A-BEF2-4C1B3EC98003}"/>
              </a:ext>
            </a:extLst>
          </p:cNvPr>
          <p:cNvSpPr txBox="1"/>
          <p:nvPr/>
        </p:nvSpPr>
        <p:spPr>
          <a:xfrm>
            <a:off x="4536201" y="3877699"/>
            <a:ext cx="1122295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b="1" dirty="0"/>
              <a:t>SA-5 Regiment</a:t>
            </a:r>
          </a:p>
        </p:txBody>
      </p:sp>
      <p:sp>
        <p:nvSpPr>
          <p:cNvPr id="119" name="TekstSylinder 118">
            <a:extLst>
              <a:ext uri="{FF2B5EF4-FFF2-40B4-BE49-F238E27FC236}">
                <a16:creationId xmlns:a16="http://schemas.microsoft.com/office/drawing/2014/main" id="{779997C2-59DC-4CD6-A363-F391411F9FF7}"/>
              </a:ext>
            </a:extLst>
          </p:cNvPr>
          <p:cNvSpPr txBox="1"/>
          <p:nvPr/>
        </p:nvSpPr>
        <p:spPr>
          <a:xfrm>
            <a:off x="4297099" y="2940207"/>
            <a:ext cx="1122295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b="1" dirty="0"/>
              <a:t>Air Division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5CE53B8F-DA17-4D67-9433-5FC673A3326F}"/>
              </a:ext>
            </a:extLst>
          </p:cNvPr>
          <p:cNvSpPr/>
          <p:nvPr/>
        </p:nvSpPr>
        <p:spPr>
          <a:xfrm>
            <a:off x="6293943" y="2584410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78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 descr="ff">
            <a:extLst>
              <a:ext uri="{FF2B5EF4-FFF2-40B4-BE49-F238E27FC236}">
                <a16:creationId xmlns:a16="http://schemas.microsoft.com/office/drawing/2014/main" id="{4D488128-220C-4C19-9289-DF4C2B130ADE}"/>
              </a:ext>
            </a:extLst>
          </p:cNvPr>
          <p:cNvSpPr/>
          <p:nvPr/>
        </p:nvSpPr>
        <p:spPr>
          <a:xfrm>
            <a:off x="3131840" y="195486"/>
            <a:ext cx="3240360" cy="165618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CENTER OF GRAVITY</a:t>
            </a:r>
          </a:p>
        </p:txBody>
      </p:sp>
      <p:cxnSp>
        <p:nvCxnSpPr>
          <p:cNvPr id="8" name="Rett linje 7">
            <a:extLst>
              <a:ext uri="{FF2B5EF4-FFF2-40B4-BE49-F238E27FC236}">
                <a16:creationId xmlns:a16="http://schemas.microsoft.com/office/drawing/2014/main" id="{CA01341A-E030-4C5C-9351-8BA5EE7213E5}"/>
              </a:ext>
            </a:extLst>
          </p:cNvPr>
          <p:cNvCxnSpPr/>
          <p:nvPr/>
        </p:nvCxnSpPr>
        <p:spPr>
          <a:xfrm>
            <a:off x="1763688" y="1871050"/>
            <a:ext cx="5976664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ktangel 9">
            <a:extLst>
              <a:ext uri="{FF2B5EF4-FFF2-40B4-BE49-F238E27FC236}">
                <a16:creationId xmlns:a16="http://schemas.microsoft.com/office/drawing/2014/main" id="{64482E94-ACC7-4DE7-9A88-7CDE7DA56104}"/>
              </a:ext>
            </a:extLst>
          </p:cNvPr>
          <p:cNvSpPr/>
          <p:nvPr/>
        </p:nvSpPr>
        <p:spPr>
          <a:xfrm>
            <a:off x="2339752" y="1879516"/>
            <a:ext cx="432048" cy="11962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B64D7E7F-FA21-412D-A117-F0D740365CA2}"/>
              </a:ext>
            </a:extLst>
          </p:cNvPr>
          <p:cNvSpPr/>
          <p:nvPr/>
        </p:nvSpPr>
        <p:spPr>
          <a:xfrm>
            <a:off x="3691384" y="1875656"/>
            <a:ext cx="432048" cy="11962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C4486491-207B-4759-8891-FEA267D6A9FE}"/>
              </a:ext>
            </a:extLst>
          </p:cNvPr>
          <p:cNvSpPr/>
          <p:nvPr/>
        </p:nvSpPr>
        <p:spPr>
          <a:xfrm>
            <a:off x="5043016" y="1882171"/>
            <a:ext cx="432048" cy="11962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72041079-8946-462B-B5F5-113AD4CB3E8A}"/>
              </a:ext>
            </a:extLst>
          </p:cNvPr>
          <p:cNvSpPr/>
          <p:nvPr/>
        </p:nvSpPr>
        <p:spPr>
          <a:xfrm>
            <a:off x="6372200" y="1875655"/>
            <a:ext cx="432048" cy="11962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Rett linje 14">
            <a:extLst>
              <a:ext uri="{FF2B5EF4-FFF2-40B4-BE49-F238E27FC236}">
                <a16:creationId xmlns:a16="http://schemas.microsoft.com/office/drawing/2014/main" id="{09488CE8-7353-495E-80F8-B70DA9D928DF}"/>
              </a:ext>
            </a:extLst>
          </p:cNvPr>
          <p:cNvCxnSpPr>
            <a:cxnSpLocks/>
          </p:cNvCxnSpPr>
          <p:nvPr/>
        </p:nvCxnSpPr>
        <p:spPr>
          <a:xfrm>
            <a:off x="1890310" y="3084958"/>
            <a:ext cx="1273331" cy="757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tt linje 16">
            <a:extLst>
              <a:ext uri="{FF2B5EF4-FFF2-40B4-BE49-F238E27FC236}">
                <a16:creationId xmlns:a16="http://schemas.microsoft.com/office/drawing/2014/main" id="{9693E400-82B3-4518-BCDB-82B9468B5060}"/>
              </a:ext>
            </a:extLst>
          </p:cNvPr>
          <p:cNvCxnSpPr>
            <a:cxnSpLocks/>
          </p:cNvCxnSpPr>
          <p:nvPr/>
        </p:nvCxnSpPr>
        <p:spPr>
          <a:xfrm flipV="1">
            <a:off x="6012160" y="3071926"/>
            <a:ext cx="1152128" cy="651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tt linje 19">
            <a:extLst>
              <a:ext uri="{FF2B5EF4-FFF2-40B4-BE49-F238E27FC236}">
                <a16:creationId xmlns:a16="http://schemas.microsoft.com/office/drawing/2014/main" id="{A1FABB31-57BE-489D-9B10-47845BB7FD55}"/>
              </a:ext>
            </a:extLst>
          </p:cNvPr>
          <p:cNvCxnSpPr>
            <a:cxnSpLocks/>
          </p:cNvCxnSpPr>
          <p:nvPr/>
        </p:nvCxnSpPr>
        <p:spPr>
          <a:xfrm>
            <a:off x="3524921" y="3084958"/>
            <a:ext cx="79677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tt linje 22">
            <a:extLst>
              <a:ext uri="{FF2B5EF4-FFF2-40B4-BE49-F238E27FC236}">
                <a16:creationId xmlns:a16="http://schemas.microsoft.com/office/drawing/2014/main" id="{8CB55F14-D9BE-4B19-A1E7-70E3CECC0863}"/>
              </a:ext>
            </a:extLst>
          </p:cNvPr>
          <p:cNvCxnSpPr>
            <a:cxnSpLocks/>
          </p:cNvCxnSpPr>
          <p:nvPr/>
        </p:nvCxnSpPr>
        <p:spPr>
          <a:xfrm flipV="1">
            <a:off x="4682976" y="3089275"/>
            <a:ext cx="1152128" cy="651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ktangel 23">
            <a:extLst>
              <a:ext uri="{FF2B5EF4-FFF2-40B4-BE49-F238E27FC236}">
                <a16:creationId xmlns:a16="http://schemas.microsoft.com/office/drawing/2014/main" id="{686BB2D9-221A-43E2-941E-589178006931}"/>
              </a:ext>
            </a:extLst>
          </p:cNvPr>
          <p:cNvSpPr/>
          <p:nvPr/>
        </p:nvSpPr>
        <p:spPr>
          <a:xfrm>
            <a:off x="3799396" y="3102595"/>
            <a:ext cx="216024" cy="11962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58FF5B64-B806-4ECE-9DFD-5B59C84DA98D}"/>
              </a:ext>
            </a:extLst>
          </p:cNvPr>
          <p:cNvSpPr/>
          <p:nvPr/>
        </p:nvSpPr>
        <p:spPr>
          <a:xfrm>
            <a:off x="4826992" y="3117744"/>
            <a:ext cx="216024" cy="11962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ktangel 25">
            <a:extLst>
              <a:ext uri="{FF2B5EF4-FFF2-40B4-BE49-F238E27FC236}">
                <a16:creationId xmlns:a16="http://schemas.microsoft.com/office/drawing/2014/main" id="{0816428A-B611-4B78-B2B9-8F281197CA63}"/>
              </a:ext>
            </a:extLst>
          </p:cNvPr>
          <p:cNvSpPr/>
          <p:nvPr/>
        </p:nvSpPr>
        <p:spPr>
          <a:xfrm>
            <a:off x="5475064" y="3110452"/>
            <a:ext cx="216024" cy="11962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ktangel 26">
            <a:extLst>
              <a:ext uri="{FF2B5EF4-FFF2-40B4-BE49-F238E27FC236}">
                <a16:creationId xmlns:a16="http://schemas.microsoft.com/office/drawing/2014/main" id="{1CDE3F25-B47A-4A86-99CA-38F0E99556AB}"/>
              </a:ext>
            </a:extLst>
          </p:cNvPr>
          <p:cNvSpPr/>
          <p:nvPr/>
        </p:nvSpPr>
        <p:spPr>
          <a:xfrm>
            <a:off x="6156176" y="3101000"/>
            <a:ext cx="216024" cy="11962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ktangel 27">
            <a:extLst>
              <a:ext uri="{FF2B5EF4-FFF2-40B4-BE49-F238E27FC236}">
                <a16:creationId xmlns:a16="http://schemas.microsoft.com/office/drawing/2014/main" id="{BBB5F8A9-241C-4B0E-B286-D9628ED9E2F8}"/>
              </a:ext>
            </a:extLst>
          </p:cNvPr>
          <p:cNvSpPr/>
          <p:nvPr/>
        </p:nvSpPr>
        <p:spPr>
          <a:xfrm>
            <a:off x="6810808" y="3100585"/>
            <a:ext cx="216024" cy="11962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ktangel 28">
            <a:extLst>
              <a:ext uri="{FF2B5EF4-FFF2-40B4-BE49-F238E27FC236}">
                <a16:creationId xmlns:a16="http://schemas.microsoft.com/office/drawing/2014/main" id="{A03C7BD3-A5DA-422C-AC4F-94AA1F47A5C0}"/>
              </a:ext>
            </a:extLst>
          </p:cNvPr>
          <p:cNvSpPr/>
          <p:nvPr/>
        </p:nvSpPr>
        <p:spPr>
          <a:xfrm>
            <a:off x="2443714" y="3100999"/>
            <a:ext cx="216024" cy="11962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ktangel 29">
            <a:extLst>
              <a:ext uri="{FF2B5EF4-FFF2-40B4-BE49-F238E27FC236}">
                <a16:creationId xmlns:a16="http://schemas.microsoft.com/office/drawing/2014/main" id="{6C47830A-F169-45D8-A6EC-67D04352ED5D}"/>
              </a:ext>
            </a:extLst>
          </p:cNvPr>
          <p:cNvSpPr/>
          <p:nvPr/>
        </p:nvSpPr>
        <p:spPr>
          <a:xfrm>
            <a:off x="2893626" y="3100838"/>
            <a:ext cx="216024" cy="11962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ktangel 30">
            <a:extLst>
              <a:ext uri="{FF2B5EF4-FFF2-40B4-BE49-F238E27FC236}">
                <a16:creationId xmlns:a16="http://schemas.microsoft.com/office/drawing/2014/main" id="{D1EB0837-8EE5-4DB3-9BD8-839D8389F125}"/>
              </a:ext>
            </a:extLst>
          </p:cNvPr>
          <p:cNvSpPr/>
          <p:nvPr/>
        </p:nvSpPr>
        <p:spPr>
          <a:xfrm>
            <a:off x="1943339" y="3100838"/>
            <a:ext cx="216024" cy="11962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Rett linje 34">
            <a:extLst>
              <a:ext uri="{FF2B5EF4-FFF2-40B4-BE49-F238E27FC236}">
                <a16:creationId xmlns:a16="http://schemas.microsoft.com/office/drawing/2014/main" id="{0325AA6F-028F-4F69-9413-AFB8FF48B0DE}"/>
              </a:ext>
            </a:extLst>
          </p:cNvPr>
          <p:cNvCxnSpPr/>
          <p:nvPr/>
        </p:nvCxnSpPr>
        <p:spPr>
          <a:xfrm>
            <a:off x="1583668" y="4314015"/>
            <a:ext cx="5976664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ihåndsform: figur 37">
            <a:extLst>
              <a:ext uri="{FF2B5EF4-FFF2-40B4-BE49-F238E27FC236}">
                <a16:creationId xmlns:a16="http://schemas.microsoft.com/office/drawing/2014/main" id="{AA95C6BA-46C4-4930-A481-4E559CBE76D5}"/>
              </a:ext>
            </a:extLst>
          </p:cNvPr>
          <p:cNvSpPr/>
          <p:nvPr/>
        </p:nvSpPr>
        <p:spPr>
          <a:xfrm>
            <a:off x="6824796" y="3215725"/>
            <a:ext cx="186455" cy="168857"/>
          </a:xfrm>
          <a:custGeom>
            <a:avLst/>
            <a:gdLst>
              <a:gd name="connsiteX0" fmla="*/ 0 w 186455"/>
              <a:gd name="connsiteY0" fmla="*/ 0 h 168857"/>
              <a:gd name="connsiteX1" fmla="*/ 7662 w 186455"/>
              <a:gd name="connsiteY1" fmla="*/ 12771 h 168857"/>
              <a:gd name="connsiteX2" fmla="*/ 17879 w 186455"/>
              <a:gd name="connsiteY2" fmla="*/ 33205 h 168857"/>
              <a:gd name="connsiteX3" fmla="*/ 40867 w 186455"/>
              <a:gd name="connsiteY3" fmla="*/ 38313 h 168857"/>
              <a:gd name="connsiteX4" fmla="*/ 79179 w 186455"/>
              <a:gd name="connsiteY4" fmla="*/ 40867 h 168857"/>
              <a:gd name="connsiteX5" fmla="*/ 84288 w 186455"/>
              <a:gd name="connsiteY5" fmla="*/ 76626 h 168857"/>
              <a:gd name="connsiteX6" fmla="*/ 109830 w 186455"/>
              <a:gd name="connsiteY6" fmla="*/ 81734 h 168857"/>
              <a:gd name="connsiteX7" fmla="*/ 112384 w 186455"/>
              <a:gd name="connsiteY7" fmla="*/ 120047 h 168857"/>
              <a:gd name="connsiteX8" fmla="*/ 143034 w 186455"/>
              <a:gd name="connsiteY8" fmla="*/ 130264 h 168857"/>
              <a:gd name="connsiteX9" fmla="*/ 160913 w 186455"/>
              <a:gd name="connsiteY9" fmla="*/ 140481 h 168857"/>
              <a:gd name="connsiteX10" fmla="*/ 163468 w 186455"/>
              <a:gd name="connsiteY10" fmla="*/ 153252 h 168857"/>
              <a:gd name="connsiteX11" fmla="*/ 181347 w 186455"/>
              <a:gd name="connsiteY11" fmla="*/ 168577 h 168857"/>
              <a:gd name="connsiteX12" fmla="*/ 186455 w 186455"/>
              <a:gd name="connsiteY12" fmla="*/ 168577 h 168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6455" h="168857">
                <a:moveTo>
                  <a:pt x="0" y="0"/>
                </a:moveTo>
                <a:cubicBezTo>
                  <a:pt x="2554" y="4257"/>
                  <a:pt x="5308" y="8400"/>
                  <a:pt x="7662" y="12771"/>
                </a:cubicBezTo>
                <a:cubicBezTo>
                  <a:pt x="11272" y="19476"/>
                  <a:pt x="10491" y="31358"/>
                  <a:pt x="17879" y="33205"/>
                </a:cubicBezTo>
                <a:cubicBezTo>
                  <a:pt x="23567" y="34627"/>
                  <a:pt x="35463" y="37773"/>
                  <a:pt x="40867" y="38313"/>
                </a:cubicBezTo>
                <a:cubicBezTo>
                  <a:pt x="53602" y="39586"/>
                  <a:pt x="66408" y="40016"/>
                  <a:pt x="79179" y="40867"/>
                </a:cubicBezTo>
                <a:cubicBezTo>
                  <a:pt x="80882" y="52787"/>
                  <a:pt x="77063" y="66994"/>
                  <a:pt x="84288" y="76626"/>
                </a:cubicBezTo>
                <a:cubicBezTo>
                  <a:pt x="89498" y="83572"/>
                  <a:pt x="105113" y="74444"/>
                  <a:pt x="109830" y="81734"/>
                </a:cubicBezTo>
                <a:cubicBezTo>
                  <a:pt x="116783" y="92480"/>
                  <a:pt x="108337" y="107904"/>
                  <a:pt x="112384" y="120047"/>
                </a:cubicBezTo>
                <a:cubicBezTo>
                  <a:pt x="115253" y="128656"/>
                  <a:pt x="138507" y="129617"/>
                  <a:pt x="143034" y="130264"/>
                </a:cubicBezTo>
                <a:cubicBezTo>
                  <a:pt x="149486" y="132414"/>
                  <a:pt x="156843" y="133969"/>
                  <a:pt x="160913" y="140481"/>
                </a:cubicBezTo>
                <a:cubicBezTo>
                  <a:pt x="163214" y="144162"/>
                  <a:pt x="161360" y="149457"/>
                  <a:pt x="163468" y="153252"/>
                </a:cubicBezTo>
                <a:cubicBezTo>
                  <a:pt x="165289" y="156530"/>
                  <a:pt x="176412" y="166603"/>
                  <a:pt x="181347" y="168577"/>
                </a:cubicBezTo>
                <a:cubicBezTo>
                  <a:pt x="182928" y="169209"/>
                  <a:pt x="184752" y="168577"/>
                  <a:pt x="186455" y="168577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ihåndsform: figur 38">
            <a:extLst>
              <a:ext uri="{FF2B5EF4-FFF2-40B4-BE49-F238E27FC236}">
                <a16:creationId xmlns:a16="http://schemas.microsoft.com/office/drawing/2014/main" id="{35AC87C5-2C84-42D5-AA7B-03551DC0A2B9}"/>
              </a:ext>
            </a:extLst>
          </p:cNvPr>
          <p:cNvSpPr/>
          <p:nvPr/>
        </p:nvSpPr>
        <p:spPr>
          <a:xfrm>
            <a:off x="6824648" y="3611625"/>
            <a:ext cx="186603" cy="230436"/>
          </a:xfrm>
          <a:custGeom>
            <a:avLst/>
            <a:gdLst>
              <a:gd name="connsiteX0" fmla="*/ 186603 w 186603"/>
              <a:gd name="connsiteY0" fmla="*/ 0 h 230436"/>
              <a:gd name="connsiteX1" fmla="*/ 130411 w 186603"/>
              <a:gd name="connsiteY1" fmla="*/ 43421 h 230436"/>
              <a:gd name="connsiteX2" fmla="*/ 127857 w 186603"/>
              <a:gd name="connsiteY2" fmla="*/ 51083 h 230436"/>
              <a:gd name="connsiteX3" fmla="*/ 117640 w 186603"/>
              <a:gd name="connsiteY3" fmla="*/ 66409 h 230436"/>
              <a:gd name="connsiteX4" fmla="*/ 97207 w 186603"/>
              <a:gd name="connsiteY4" fmla="*/ 84288 h 230436"/>
              <a:gd name="connsiteX5" fmla="*/ 92098 w 186603"/>
              <a:gd name="connsiteY5" fmla="*/ 97059 h 230436"/>
              <a:gd name="connsiteX6" fmla="*/ 79327 w 186603"/>
              <a:gd name="connsiteY6" fmla="*/ 114938 h 230436"/>
              <a:gd name="connsiteX7" fmla="*/ 74219 w 186603"/>
              <a:gd name="connsiteY7" fmla="*/ 122601 h 230436"/>
              <a:gd name="connsiteX8" fmla="*/ 61448 w 186603"/>
              <a:gd name="connsiteY8" fmla="*/ 137926 h 230436"/>
              <a:gd name="connsiteX9" fmla="*/ 56340 w 186603"/>
              <a:gd name="connsiteY9" fmla="*/ 145588 h 230436"/>
              <a:gd name="connsiteX10" fmla="*/ 41015 w 186603"/>
              <a:gd name="connsiteY10" fmla="*/ 160914 h 230436"/>
              <a:gd name="connsiteX11" fmla="*/ 20581 w 186603"/>
              <a:gd name="connsiteY11" fmla="*/ 186455 h 230436"/>
              <a:gd name="connsiteX12" fmla="*/ 12918 w 186603"/>
              <a:gd name="connsiteY12" fmla="*/ 194118 h 230436"/>
              <a:gd name="connsiteX13" fmla="*/ 5256 w 186603"/>
              <a:gd name="connsiteY13" fmla="*/ 201781 h 230436"/>
              <a:gd name="connsiteX14" fmla="*/ 148 w 186603"/>
              <a:gd name="connsiteY14" fmla="*/ 229877 h 230436"/>
              <a:gd name="connsiteX15" fmla="*/ 5256 w 186603"/>
              <a:gd name="connsiteY15" fmla="*/ 224768 h 23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86603" h="230436">
                <a:moveTo>
                  <a:pt x="186603" y="0"/>
                </a:moveTo>
                <a:cubicBezTo>
                  <a:pt x="167331" y="32123"/>
                  <a:pt x="189948" y="-1231"/>
                  <a:pt x="130411" y="43421"/>
                </a:cubicBezTo>
                <a:cubicBezTo>
                  <a:pt x="128257" y="45036"/>
                  <a:pt x="129164" y="48730"/>
                  <a:pt x="127857" y="51083"/>
                </a:cubicBezTo>
                <a:cubicBezTo>
                  <a:pt x="124875" y="56450"/>
                  <a:pt x="122552" y="62725"/>
                  <a:pt x="117640" y="66409"/>
                </a:cubicBezTo>
                <a:cubicBezTo>
                  <a:pt x="103571" y="76961"/>
                  <a:pt x="110434" y="71061"/>
                  <a:pt x="97207" y="84288"/>
                </a:cubicBezTo>
                <a:cubicBezTo>
                  <a:pt x="95504" y="88545"/>
                  <a:pt x="94149" y="92958"/>
                  <a:pt x="92098" y="97059"/>
                </a:cubicBezTo>
                <a:cubicBezTo>
                  <a:pt x="90091" y="101073"/>
                  <a:pt x="81256" y="112237"/>
                  <a:pt x="79327" y="114938"/>
                </a:cubicBezTo>
                <a:cubicBezTo>
                  <a:pt x="77543" y="117436"/>
                  <a:pt x="76104" y="120178"/>
                  <a:pt x="74219" y="122601"/>
                </a:cubicBezTo>
                <a:cubicBezTo>
                  <a:pt x="70137" y="127850"/>
                  <a:pt x="65530" y="132677"/>
                  <a:pt x="61448" y="137926"/>
                </a:cubicBezTo>
                <a:cubicBezTo>
                  <a:pt x="59563" y="140349"/>
                  <a:pt x="58379" y="143294"/>
                  <a:pt x="56340" y="145588"/>
                </a:cubicBezTo>
                <a:cubicBezTo>
                  <a:pt x="51540" y="150988"/>
                  <a:pt x="41015" y="160914"/>
                  <a:pt x="41015" y="160914"/>
                </a:cubicBezTo>
                <a:cubicBezTo>
                  <a:pt x="35794" y="176571"/>
                  <a:pt x="40364" y="166672"/>
                  <a:pt x="20581" y="186455"/>
                </a:cubicBezTo>
                <a:lnTo>
                  <a:pt x="12918" y="194118"/>
                </a:lnTo>
                <a:lnTo>
                  <a:pt x="5256" y="201781"/>
                </a:lnTo>
                <a:cubicBezTo>
                  <a:pt x="3613" y="208352"/>
                  <a:pt x="-869" y="224792"/>
                  <a:pt x="148" y="229877"/>
                </a:cubicBezTo>
                <a:cubicBezTo>
                  <a:pt x="620" y="232238"/>
                  <a:pt x="3553" y="226471"/>
                  <a:pt x="5256" y="224768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ihåndsform: figur 39">
            <a:extLst>
              <a:ext uri="{FF2B5EF4-FFF2-40B4-BE49-F238E27FC236}">
                <a16:creationId xmlns:a16="http://schemas.microsoft.com/office/drawing/2014/main" id="{29899C10-6CEA-494A-AB39-D3401A08D6C7}"/>
              </a:ext>
            </a:extLst>
          </p:cNvPr>
          <p:cNvSpPr/>
          <p:nvPr/>
        </p:nvSpPr>
        <p:spPr>
          <a:xfrm>
            <a:off x="6822241" y="4050945"/>
            <a:ext cx="194119" cy="176239"/>
          </a:xfrm>
          <a:custGeom>
            <a:avLst/>
            <a:gdLst>
              <a:gd name="connsiteX0" fmla="*/ 0 w 194119"/>
              <a:gd name="connsiteY0" fmla="*/ 0 h 176239"/>
              <a:gd name="connsiteX1" fmla="*/ 63855 w 194119"/>
              <a:gd name="connsiteY1" fmla="*/ 43421 h 176239"/>
              <a:gd name="connsiteX2" fmla="*/ 71518 w 194119"/>
              <a:gd name="connsiteY2" fmla="*/ 45976 h 176239"/>
              <a:gd name="connsiteX3" fmla="*/ 99614 w 194119"/>
              <a:gd name="connsiteY3" fmla="*/ 48530 h 176239"/>
              <a:gd name="connsiteX4" fmla="*/ 104722 w 194119"/>
              <a:gd name="connsiteY4" fmla="*/ 56192 h 176239"/>
              <a:gd name="connsiteX5" fmla="*/ 109831 w 194119"/>
              <a:gd name="connsiteY5" fmla="*/ 86843 h 176239"/>
              <a:gd name="connsiteX6" fmla="*/ 114939 w 194119"/>
              <a:gd name="connsiteY6" fmla="*/ 97059 h 176239"/>
              <a:gd name="connsiteX7" fmla="*/ 120047 w 194119"/>
              <a:gd name="connsiteY7" fmla="*/ 117493 h 176239"/>
              <a:gd name="connsiteX8" fmla="*/ 122601 w 194119"/>
              <a:gd name="connsiteY8" fmla="*/ 163468 h 176239"/>
              <a:gd name="connsiteX9" fmla="*/ 143035 w 194119"/>
              <a:gd name="connsiteY9" fmla="*/ 176239 h 176239"/>
              <a:gd name="connsiteX10" fmla="*/ 194119 w 194119"/>
              <a:gd name="connsiteY10" fmla="*/ 176239 h 176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4119" h="176239">
                <a:moveTo>
                  <a:pt x="0" y="0"/>
                </a:moveTo>
                <a:cubicBezTo>
                  <a:pt x="39516" y="16936"/>
                  <a:pt x="1409" y="-1183"/>
                  <a:pt x="63855" y="43421"/>
                </a:cubicBezTo>
                <a:cubicBezTo>
                  <a:pt x="66046" y="44986"/>
                  <a:pt x="68852" y="45595"/>
                  <a:pt x="71518" y="45976"/>
                </a:cubicBezTo>
                <a:cubicBezTo>
                  <a:pt x="80827" y="47306"/>
                  <a:pt x="90249" y="47679"/>
                  <a:pt x="99614" y="48530"/>
                </a:cubicBezTo>
                <a:cubicBezTo>
                  <a:pt x="101317" y="51084"/>
                  <a:pt x="103513" y="53371"/>
                  <a:pt x="104722" y="56192"/>
                </a:cubicBezTo>
                <a:cubicBezTo>
                  <a:pt x="108390" y="64751"/>
                  <a:pt x="107918" y="79190"/>
                  <a:pt x="109831" y="86843"/>
                </a:cubicBezTo>
                <a:cubicBezTo>
                  <a:pt x="110754" y="90537"/>
                  <a:pt x="113439" y="93560"/>
                  <a:pt x="114939" y="97059"/>
                </a:cubicBezTo>
                <a:cubicBezTo>
                  <a:pt x="117884" y="103930"/>
                  <a:pt x="118548" y="109999"/>
                  <a:pt x="120047" y="117493"/>
                </a:cubicBezTo>
                <a:cubicBezTo>
                  <a:pt x="120898" y="132818"/>
                  <a:pt x="120430" y="148274"/>
                  <a:pt x="122601" y="163468"/>
                </a:cubicBezTo>
                <a:cubicBezTo>
                  <a:pt x="123841" y="172145"/>
                  <a:pt x="136823" y="176239"/>
                  <a:pt x="143035" y="176239"/>
                </a:cubicBezTo>
                <a:lnTo>
                  <a:pt x="194119" y="176239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ihåndsform: figur 40">
            <a:extLst>
              <a:ext uri="{FF2B5EF4-FFF2-40B4-BE49-F238E27FC236}">
                <a16:creationId xmlns:a16="http://schemas.microsoft.com/office/drawing/2014/main" id="{D278CB8A-B6F1-4388-9233-F40ADB97B229}"/>
              </a:ext>
            </a:extLst>
          </p:cNvPr>
          <p:cNvSpPr/>
          <p:nvPr/>
        </p:nvSpPr>
        <p:spPr>
          <a:xfrm>
            <a:off x="4832527" y="3422615"/>
            <a:ext cx="199227" cy="321827"/>
          </a:xfrm>
          <a:custGeom>
            <a:avLst/>
            <a:gdLst>
              <a:gd name="connsiteX0" fmla="*/ 199227 w 199227"/>
              <a:gd name="connsiteY0" fmla="*/ 0 h 321827"/>
              <a:gd name="connsiteX1" fmla="*/ 166023 w 199227"/>
              <a:gd name="connsiteY1" fmla="*/ 30650 h 321827"/>
              <a:gd name="connsiteX2" fmla="*/ 155806 w 199227"/>
              <a:gd name="connsiteY2" fmla="*/ 45975 h 321827"/>
              <a:gd name="connsiteX3" fmla="*/ 153252 w 199227"/>
              <a:gd name="connsiteY3" fmla="*/ 68963 h 321827"/>
              <a:gd name="connsiteX4" fmla="*/ 148143 w 199227"/>
              <a:gd name="connsiteY4" fmla="*/ 79179 h 321827"/>
              <a:gd name="connsiteX5" fmla="*/ 140481 w 199227"/>
              <a:gd name="connsiteY5" fmla="*/ 91950 h 321827"/>
              <a:gd name="connsiteX6" fmla="*/ 135372 w 199227"/>
              <a:gd name="connsiteY6" fmla="*/ 99613 h 321827"/>
              <a:gd name="connsiteX7" fmla="*/ 125156 w 199227"/>
              <a:gd name="connsiteY7" fmla="*/ 107276 h 321827"/>
              <a:gd name="connsiteX8" fmla="*/ 117493 w 199227"/>
              <a:gd name="connsiteY8" fmla="*/ 117492 h 321827"/>
              <a:gd name="connsiteX9" fmla="*/ 112385 w 199227"/>
              <a:gd name="connsiteY9" fmla="*/ 125155 h 321827"/>
              <a:gd name="connsiteX10" fmla="*/ 104722 w 199227"/>
              <a:gd name="connsiteY10" fmla="*/ 130263 h 321827"/>
              <a:gd name="connsiteX11" fmla="*/ 74072 w 199227"/>
              <a:gd name="connsiteY11" fmla="*/ 125155 h 321827"/>
              <a:gd name="connsiteX12" fmla="*/ 63855 w 199227"/>
              <a:gd name="connsiteY12" fmla="*/ 122601 h 321827"/>
              <a:gd name="connsiteX13" fmla="*/ 53638 w 199227"/>
              <a:gd name="connsiteY13" fmla="*/ 135372 h 321827"/>
              <a:gd name="connsiteX14" fmla="*/ 48530 w 199227"/>
              <a:gd name="connsiteY14" fmla="*/ 158359 h 321827"/>
              <a:gd name="connsiteX15" fmla="*/ 43422 w 199227"/>
              <a:gd name="connsiteY15" fmla="*/ 176239 h 321827"/>
              <a:gd name="connsiteX16" fmla="*/ 40867 w 199227"/>
              <a:gd name="connsiteY16" fmla="*/ 189010 h 321827"/>
              <a:gd name="connsiteX17" fmla="*/ 43422 w 199227"/>
              <a:gd name="connsiteY17" fmla="*/ 224768 h 321827"/>
              <a:gd name="connsiteX18" fmla="*/ 45976 w 199227"/>
              <a:gd name="connsiteY18" fmla="*/ 237539 h 321827"/>
              <a:gd name="connsiteX19" fmla="*/ 51084 w 199227"/>
              <a:gd name="connsiteY19" fmla="*/ 288623 h 321827"/>
              <a:gd name="connsiteX20" fmla="*/ 48530 w 199227"/>
              <a:gd name="connsiteY20" fmla="*/ 298840 h 321827"/>
              <a:gd name="connsiteX21" fmla="*/ 40867 w 199227"/>
              <a:gd name="connsiteY21" fmla="*/ 301394 h 321827"/>
              <a:gd name="connsiteX22" fmla="*/ 30651 w 199227"/>
              <a:gd name="connsiteY22" fmla="*/ 309057 h 321827"/>
              <a:gd name="connsiteX23" fmla="*/ 20434 w 199227"/>
              <a:gd name="connsiteY23" fmla="*/ 311611 h 321827"/>
              <a:gd name="connsiteX24" fmla="*/ 2555 w 199227"/>
              <a:gd name="connsiteY24" fmla="*/ 319273 h 321827"/>
              <a:gd name="connsiteX25" fmla="*/ 0 w 199227"/>
              <a:gd name="connsiteY25" fmla="*/ 321827 h 321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99227" h="321827">
                <a:moveTo>
                  <a:pt x="199227" y="0"/>
                </a:moveTo>
                <a:cubicBezTo>
                  <a:pt x="185180" y="11237"/>
                  <a:pt x="179275" y="15189"/>
                  <a:pt x="166023" y="30650"/>
                </a:cubicBezTo>
                <a:cubicBezTo>
                  <a:pt x="162028" y="35312"/>
                  <a:pt x="159212" y="40867"/>
                  <a:pt x="155806" y="45975"/>
                </a:cubicBezTo>
                <a:cubicBezTo>
                  <a:pt x="154955" y="53638"/>
                  <a:pt x="154986" y="61451"/>
                  <a:pt x="153252" y="68963"/>
                </a:cubicBezTo>
                <a:cubicBezTo>
                  <a:pt x="152396" y="72673"/>
                  <a:pt x="149992" y="75851"/>
                  <a:pt x="148143" y="79179"/>
                </a:cubicBezTo>
                <a:cubicBezTo>
                  <a:pt x="145732" y="83519"/>
                  <a:pt x="143112" y="87740"/>
                  <a:pt x="140481" y="91950"/>
                </a:cubicBezTo>
                <a:cubicBezTo>
                  <a:pt x="138854" y="94553"/>
                  <a:pt x="137543" y="97442"/>
                  <a:pt x="135372" y="99613"/>
                </a:cubicBezTo>
                <a:cubicBezTo>
                  <a:pt x="132362" y="102623"/>
                  <a:pt x="128166" y="104266"/>
                  <a:pt x="125156" y="107276"/>
                </a:cubicBezTo>
                <a:cubicBezTo>
                  <a:pt x="122146" y="110286"/>
                  <a:pt x="119967" y="114028"/>
                  <a:pt x="117493" y="117492"/>
                </a:cubicBezTo>
                <a:cubicBezTo>
                  <a:pt x="115709" y="119990"/>
                  <a:pt x="114556" y="122984"/>
                  <a:pt x="112385" y="125155"/>
                </a:cubicBezTo>
                <a:cubicBezTo>
                  <a:pt x="110214" y="127326"/>
                  <a:pt x="107276" y="128560"/>
                  <a:pt x="104722" y="130263"/>
                </a:cubicBezTo>
                <a:cubicBezTo>
                  <a:pt x="94505" y="128560"/>
                  <a:pt x="84252" y="127064"/>
                  <a:pt x="74072" y="125155"/>
                </a:cubicBezTo>
                <a:cubicBezTo>
                  <a:pt x="70622" y="124508"/>
                  <a:pt x="66995" y="121031"/>
                  <a:pt x="63855" y="122601"/>
                </a:cubicBezTo>
                <a:cubicBezTo>
                  <a:pt x="58979" y="125039"/>
                  <a:pt x="57044" y="131115"/>
                  <a:pt x="53638" y="135372"/>
                </a:cubicBezTo>
                <a:cubicBezTo>
                  <a:pt x="47500" y="153787"/>
                  <a:pt x="55271" y="129145"/>
                  <a:pt x="48530" y="158359"/>
                </a:cubicBezTo>
                <a:cubicBezTo>
                  <a:pt x="47136" y="164399"/>
                  <a:pt x="44925" y="170226"/>
                  <a:pt x="43422" y="176239"/>
                </a:cubicBezTo>
                <a:cubicBezTo>
                  <a:pt x="42369" y="180451"/>
                  <a:pt x="41719" y="184753"/>
                  <a:pt x="40867" y="189010"/>
                </a:cubicBezTo>
                <a:cubicBezTo>
                  <a:pt x="41719" y="200929"/>
                  <a:pt x="42171" y="212884"/>
                  <a:pt x="43422" y="224768"/>
                </a:cubicBezTo>
                <a:cubicBezTo>
                  <a:pt x="43877" y="229085"/>
                  <a:pt x="45564" y="233217"/>
                  <a:pt x="45976" y="237539"/>
                </a:cubicBezTo>
                <a:cubicBezTo>
                  <a:pt x="51095" y="291296"/>
                  <a:pt x="44616" y="262750"/>
                  <a:pt x="51084" y="288623"/>
                </a:cubicBezTo>
                <a:cubicBezTo>
                  <a:pt x="50233" y="292029"/>
                  <a:pt x="50723" y="296099"/>
                  <a:pt x="48530" y="298840"/>
                </a:cubicBezTo>
                <a:cubicBezTo>
                  <a:pt x="46848" y="300942"/>
                  <a:pt x="43205" y="300058"/>
                  <a:pt x="40867" y="301394"/>
                </a:cubicBezTo>
                <a:cubicBezTo>
                  <a:pt x="37171" y="303506"/>
                  <a:pt x="34458" y="307153"/>
                  <a:pt x="30651" y="309057"/>
                </a:cubicBezTo>
                <a:cubicBezTo>
                  <a:pt x="27511" y="310627"/>
                  <a:pt x="23809" y="310647"/>
                  <a:pt x="20434" y="311611"/>
                </a:cubicBezTo>
                <a:cubicBezTo>
                  <a:pt x="13706" y="313533"/>
                  <a:pt x="8749" y="315557"/>
                  <a:pt x="2555" y="319273"/>
                </a:cubicBezTo>
                <a:cubicBezTo>
                  <a:pt x="1522" y="319893"/>
                  <a:pt x="852" y="320976"/>
                  <a:pt x="0" y="321827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ihåndsform: figur 41">
            <a:extLst>
              <a:ext uri="{FF2B5EF4-FFF2-40B4-BE49-F238E27FC236}">
                <a16:creationId xmlns:a16="http://schemas.microsoft.com/office/drawing/2014/main" id="{7299DFA2-7A9B-4EA0-AE0B-05C197B079D6}"/>
              </a:ext>
            </a:extLst>
          </p:cNvPr>
          <p:cNvSpPr/>
          <p:nvPr/>
        </p:nvSpPr>
        <p:spPr>
          <a:xfrm>
            <a:off x="4829973" y="4009947"/>
            <a:ext cx="206890" cy="135503"/>
          </a:xfrm>
          <a:custGeom>
            <a:avLst/>
            <a:gdLst>
              <a:gd name="connsiteX0" fmla="*/ 0 w 206890"/>
              <a:gd name="connsiteY0" fmla="*/ 58878 h 135503"/>
              <a:gd name="connsiteX1" fmla="*/ 102168 w 206890"/>
              <a:gd name="connsiteY1" fmla="*/ 131 h 135503"/>
              <a:gd name="connsiteX2" fmla="*/ 109830 w 206890"/>
              <a:gd name="connsiteY2" fmla="*/ 10348 h 135503"/>
              <a:gd name="connsiteX3" fmla="*/ 117493 w 206890"/>
              <a:gd name="connsiteY3" fmla="*/ 35890 h 135503"/>
              <a:gd name="connsiteX4" fmla="*/ 130264 w 206890"/>
              <a:gd name="connsiteY4" fmla="*/ 79311 h 135503"/>
              <a:gd name="connsiteX5" fmla="*/ 135372 w 206890"/>
              <a:gd name="connsiteY5" fmla="*/ 89528 h 135503"/>
              <a:gd name="connsiteX6" fmla="*/ 140481 w 206890"/>
              <a:gd name="connsiteY6" fmla="*/ 107407 h 135503"/>
              <a:gd name="connsiteX7" fmla="*/ 143035 w 206890"/>
              <a:gd name="connsiteY7" fmla="*/ 115070 h 135503"/>
              <a:gd name="connsiteX8" fmla="*/ 150697 w 206890"/>
              <a:gd name="connsiteY8" fmla="*/ 132949 h 135503"/>
              <a:gd name="connsiteX9" fmla="*/ 163468 w 206890"/>
              <a:gd name="connsiteY9" fmla="*/ 135503 h 135503"/>
              <a:gd name="connsiteX10" fmla="*/ 206890 w 206890"/>
              <a:gd name="connsiteY10" fmla="*/ 132949 h 135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6890" h="135503">
                <a:moveTo>
                  <a:pt x="0" y="58878"/>
                </a:moveTo>
                <a:cubicBezTo>
                  <a:pt x="33362" y="32188"/>
                  <a:pt x="56555" y="-2403"/>
                  <a:pt x="102168" y="131"/>
                </a:cubicBezTo>
                <a:cubicBezTo>
                  <a:pt x="106418" y="367"/>
                  <a:pt x="107276" y="6942"/>
                  <a:pt x="109830" y="10348"/>
                </a:cubicBezTo>
                <a:cubicBezTo>
                  <a:pt x="111744" y="16090"/>
                  <a:pt x="116440" y="28868"/>
                  <a:pt x="117493" y="35890"/>
                </a:cubicBezTo>
                <a:cubicBezTo>
                  <a:pt x="124081" y="79811"/>
                  <a:pt x="109352" y="72341"/>
                  <a:pt x="130264" y="79311"/>
                </a:cubicBezTo>
                <a:cubicBezTo>
                  <a:pt x="131967" y="82717"/>
                  <a:pt x="133872" y="86028"/>
                  <a:pt x="135372" y="89528"/>
                </a:cubicBezTo>
                <a:cubicBezTo>
                  <a:pt x="137995" y="95648"/>
                  <a:pt x="138631" y="100931"/>
                  <a:pt x="140481" y="107407"/>
                </a:cubicBezTo>
                <a:cubicBezTo>
                  <a:pt x="141221" y="109996"/>
                  <a:pt x="142295" y="112481"/>
                  <a:pt x="143035" y="115070"/>
                </a:cubicBezTo>
                <a:cubicBezTo>
                  <a:pt x="144338" y="119632"/>
                  <a:pt x="145386" y="129914"/>
                  <a:pt x="150697" y="132949"/>
                </a:cubicBezTo>
                <a:cubicBezTo>
                  <a:pt x="154466" y="135103"/>
                  <a:pt x="159211" y="134652"/>
                  <a:pt x="163468" y="135503"/>
                </a:cubicBezTo>
                <a:lnTo>
                  <a:pt x="206890" y="132949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kstSylinder 42">
            <a:extLst>
              <a:ext uri="{FF2B5EF4-FFF2-40B4-BE49-F238E27FC236}">
                <a16:creationId xmlns:a16="http://schemas.microsoft.com/office/drawing/2014/main" id="{D990944D-426F-4128-9D87-51FA4E355486}"/>
              </a:ext>
            </a:extLst>
          </p:cNvPr>
          <p:cNvSpPr txBox="1"/>
          <p:nvPr/>
        </p:nvSpPr>
        <p:spPr>
          <a:xfrm>
            <a:off x="9337" y="2172439"/>
            <a:ext cx="1510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Critical </a:t>
            </a:r>
          </a:p>
          <a:p>
            <a:pPr algn="ctr"/>
            <a:r>
              <a:rPr lang="en-US" dirty="0"/>
              <a:t>Capabilities</a:t>
            </a:r>
          </a:p>
        </p:txBody>
      </p:sp>
      <p:cxnSp>
        <p:nvCxnSpPr>
          <p:cNvPr id="44" name="Rett pilkobling 43">
            <a:extLst>
              <a:ext uri="{FF2B5EF4-FFF2-40B4-BE49-F238E27FC236}">
                <a16:creationId xmlns:a16="http://schemas.microsoft.com/office/drawing/2014/main" id="{5B84900C-52E8-468D-B88C-BD3A0047C2BF}"/>
              </a:ext>
            </a:extLst>
          </p:cNvPr>
          <p:cNvCxnSpPr>
            <a:cxnSpLocks/>
          </p:cNvCxnSpPr>
          <p:nvPr/>
        </p:nvCxnSpPr>
        <p:spPr>
          <a:xfrm>
            <a:off x="1259632" y="2458644"/>
            <a:ext cx="97686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kstSylinder 44">
            <a:extLst>
              <a:ext uri="{FF2B5EF4-FFF2-40B4-BE49-F238E27FC236}">
                <a16:creationId xmlns:a16="http://schemas.microsoft.com/office/drawing/2014/main" id="{3EF219C7-11EE-4DAC-AA82-1717E4C42C15}"/>
              </a:ext>
            </a:extLst>
          </p:cNvPr>
          <p:cNvSpPr txBox="1"/>
          <p:nvPr/>
        </p:nvSpPr>
        <p:spPr>
          <a:xfrm>
            <a:off x="6767" y="3437587"/>
            <a:ext cx="1510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Critical </a:t>
            </a:r>
          </a:p>
          <a:p>
            <a:pPr algn="ctr"/>
            <a:r>
              <a:rPr lang="en-US" dirty="0"/>
              <a:t>Requirements</a:t>
            </a:r>
          </a:p>
        </p:txBody>
      </p:sp>
      <p:cxnSp>
        <p:nvCxnSpPr>
          <p:cNvPr id="48" name="Rett pilkobling 47">
            <a:extLst>
              <a:ext uri="{FF2B5EF4-FFF2-40B4-BE49-F238E27FC236}">
                <a16:creationId xmlns:a16="http://schemas.microsoft.com/office/drawing/2014/main" id="{932B207B-6322-46B1-BA55-A8DE519C51B7}"/>
              </a:ext>
            </a:extLst>
          </p:cNvPr>
          <p:cNvCxnSpPr>
            <a:cxnSpLocks/>
          </p:cNvCxnSpPr>
          <p:nvPr/>
        </p:nvCxnSpPr>
        <p:spPr>
          <a:xfrm>
            <a:off x="1191084" y="3681499"/>
            <a:ext cx="6528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kstSylinder 49">
            <a:extLst>
              <a:ext uri="{FF2B5EF4-FFF2-40B4-BE49-F238E27FC236}">
                <a16:creationId xmlns:a16="http://schemas.microsoft.com/office/drawing/2014/main" id="{41D11622-8EF4-4235-A671-D3A29514E3B7}"/>
              </a:ext>
            </a:extLst>
          </p:cNvPr>
          <p:cNvSpPr txBox="1"/>
          <p:nvPr/>
        </p:nvSpPr>
        <p:spPr>
          <a:xfrm>
            <a:off x="7560332" y="2571750"/>
            <a:ext cx="1510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Critical </a:t>
            </a:r>
          </a:p>
          <a:p>
            <a:pPr algn="ctr"/>
            <a:r>
              <a:rPr lang="en-US" dirty="0"/>
              <a:t>Vulnerabilities</a:t>
            </a:r>
          </a:p>
        </p:txBody>
      </p:sp>
      <p:sp>
        <p:nvSpPr>
          <p:cNvPr id="51" name="TekstSylinder 50">
            <a:extLst>
              <a:ext uri="{FF2B5EF4-FFF2-40B4-BE49-F238E27FC236}">
                <a16:creationId xmlns:a16="http://schemas.microsoft.com/office/drawing/2014/main" id="{05C2228B-F5BF-4D4D-BC7B-5312DB123ED6}"/>
              </a:ext>
            </a:extLst>
          </p:cNvPr>
          <p:cNvSpPr txBox="1"/>
          <p:nvPr/>
        </p:nvSpPr>
        <p:spPr>
          <a:xfrm>
            <a:off x="7530975" y="3291830"/>
            <a:ext cx="1510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Most effective and efficient points of attack</a:t>
            </a:r>
          </a:p>
        </p:txBody>
      </p:sp>
      <p:cxnSp>
        <p:nvCxnSpPr>
          <p:cNvPr id="52" name="Rett pilkobling 51">
            <a:extLst>
              <a:ext uri="{FF2B5EF4-FFF2-40B4-BE49-F238E27FC236}">
                <a16:creationId xmlns:a16="http://schemas.microsoft.com/office/drawing/2014/main" id="{79211BD5-B577-43DC-909A-B0BA17F3BDD2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7026832" y="3190849"/>
            <a:ext cx="670956" cy="50787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ett pilkobling 54">
            <a:extLst>
              <a:ext uri="{FF2B5EF4-FFF2-40B4-BE49-F238E27FC236}">
                <a16:creationId xmlns:a16="http://schemas.microsoft.com/office/drawing/2014/main" id="{69AB1FAB-869E-46EB-8B3D-0631CC2AB02A}"/>
              </a:ext>
            </a:extLst>
          </p:cNvPr>
          <p:cNvCxnSpPr>
            <a:cxnSpLocks/>
            <a:endCxn id="25" idx="3"/>
          </p:cNvCxnSpPr>
          <p:nvPr/>
        </p:nvCxnSpPr>
        <p:spPr>
          <a:xfrm flipH="1">
            <a:off x="5043016" y="3188173"/>
            <a:ext cx="2654772" cy="52770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227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87E0479D-9085-42D9-B681-4D6994A587A7}"/>
              </a:ext>
            </a:extLst>
          </p:cNvPr>
          <p:cNvGraphicFramePr>
            <a:graphicFrameLocks noGrp="1"/>
          </p:cNvGraphicFramePr>
          <p:nvPr/>
        </p:nvGraphicFramePr>
        <p:xfrm>
          <a:off x="107504" y="267494"/>
          <a:ext cx="8928994" cy="40524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8454">
                  <a:extLst>
                    <a:ext uri="{9D8B030D-6E8A-4147-A177-3AD203B41FA5}">
                      <a16:colId xmlns:a16="http://schemas.microsoft.com/office/drawing/2014/main" val="1301555213"/>
                    </a:ext>
                  </a:extLst>
                </a:gridCol>
                <a:gridCol w="703054">
                  <a:extLst>
                    <a:ext uri="{9D8B030D-6E8A-4147-A177-3AD203B41FA5}">
                      <a16:colId xmlns:a16="http://schemas.microsoft.com/office/drawing/2014/main" val="1718027388"/>
                    </a:ext>
                  </a:extLst>
                </a:gridCol>
                <a:gridCol w="703054">
                  <a:extLst>
                    <a:ext uri="{9D8B030D-6E8A-4147-A177-3AD203B41FA5}">
                      <a16:colId xmlns:a16="http://schemas.microsoft.com/office/drawing/2014/main" val="1760408714"/>
                    </a:ext>
                  </a:extLst>
                </a:gridCol>
                <a:gridCol w="703054">
                  <a:extLst>
                    <a:ext uri="{9D8B030D-6E8A-4147-A177-3AD203B41FA5}">
                      <a16:colId xmlns:a16="http://schemas.microsoft.com/office/drawing/2014/main" val="1095159708"/>
                    </a:ext>
                  </a:extLst>
                </a:gridCol>
                <a:gridCol w="703054">
                  <a:extLst>
                    <a:ext uri="{9D8B030D-6E8A-4147-A177-3AD203B41FA5}">
                      <a16:colId xmlns:a16="http://schemas.microsoft.com/office/drawing/2014/main" val="4083731203"/>
                    </a:ext>
                  </a:extLst>
                </a:gridCol>
                <a:gridCol w="703054">
                  <a:extLst>
                    <a:ext uri="{9D8B030D-6E8A-4147-A177-3AD203B41FA5}">
                      <a16:colId xmlns:a16="http://schemas.microsoft.com/office/drawing/2014/main" val="214431224"/>
                    </a:ext>
                  </a:extLst>
                </a:gridCol>
                <a:gridCol w="703054">
                  <a:extLst>
                    <a:ext uri="{9D8B030D-6E8A-4147-A177-3AD203B41FA5}">
                      <a16:colId xmlns:a16="http://schemas.microsoft.com/office/drawing/2014/main" val="1261833122"/>
                    </a:ext>
                  </a:extLst>
                </a:gridCol>
                <a:gridCol w="703054">
                  <a:extLst>
                    <a:ext uri="{9D8B030D-6E8A-4147-A177-3AD203B41FA5}">
                      <a16:colId xmlns:a16="http://schemas.microsoft.com/office/drawing/2014/main" val="3977587719"/>
                    </a:ext>
                  </a:extLst>
                </a:gridCol>
                <a:gridCol w="703054">
                  <a:extLst>
                    <a:ext uri="{9D8B030D-6E8A-4147-A177-3AD203B41FA5}">
                      <a16:colId xmlns:a16="http://schemas.microsoft.com/office/drawing/2014/main" val="2491715200"/>
                    </a:ext>
                  </a:extLst>
                </a:gridCol>
                <a:gridCol w="703054">
                  <a:extLst>
                    <a:ext uri="{9D8B030D-6E8A-4147-A177-3AD203B41FA5}">
                      <a16:colId xmlns:a16="http://schemas.microsoft.com/office/drawing/2014/main" val="3129584329"/>
                    </a:ext>
                  </a:extLst>
                </a:gridCol>
                <a:gridCol w="703054">
                  <a:extLst>
                    <a:ext uri="{9D8B030D-6E8A-4147-A177-3AD203B41FA5}">
                      <a16:colId xmlns:a16="http://schemas.microsoft.com/office/drawing/2014/main" val="3981451564"/>
                    </a:ext>
                  </a:extLst>
                </a:gridCol>
              </a:tblGrid>
              <a:tr h="5964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D1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D2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D3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D4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D5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D6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D7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D8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D9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D10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351016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r>
                        <a:rPr lang="en-US" b="0" dirty="0"/>
                        <a:t>Ground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25028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r>
                        <a:rPr lang="en-US" b="0" dirty="0"/>
                        <a:t>Air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633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r>
                        <a:rPr lang="en-US" b="0" dirty="0"/>
                        <a:t>Navy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959133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r>
                        <a:rPr lang="en-US" b="0" dirty="0"/>
                        <a:t>WMD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507905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r>
                        <a:rPr lang="en-US" b="0" dirty="0"/>
                        <a:t>Cyber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608939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r>
                        <a:rPr lang="en-US" b="0" dirty="0"/>
                        <a:t>Special operations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15761"/>
                  </a:ext>
                </a:extLst>
              </a:tr>
            </a:tbl>
          </a:graphicData>
        </a:graphic>
      </p:graphicFrame>
      <p:sp>
        <p:nvSpPr>
          <p:cNvPr id="7" name="Rektangel: avrundede hjørner 6">
            <a:extLst>
              <a:ext uri="{FF2B5EF4-FFF2-40B4-BE49-F238E27FC236}">
                <a16:creationId xmlns:a16="http://schemas.microsoft.com/office/drawing/2014/main" id="{B0F8BCAF-0530-4EA2-8A50-E22BFBA8CE09}"/>
              </a:ext>
            </a:extLst>
          </p:cNvPr>
          <p:cNvSpPr/>
          <p:nvPr/>
        </p:nvSpPr>
        <p:spPr>
          <a:xfrm>
            <a:off x="5076056" y="977121"/>
            <a:ext cx="3096344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Attack OBJ A</a:t>
            </a:r>
          </a:p>
        </p:txBody>
      </p:sp>
      <p:sp>
        <p:nvSpPr>
          <p:cNvPr id="8" name="Rektangel: avrundede hjørner 7">
            <a:extLst>
              <a:ext uri="{FF2B5EF4-FFF2-40B4-BE49-F238E27FC236}">
                <a16:creationId xmlns:a16="http://schemas.microsoft.com/office/drawing/2014/main" id="{492C9E95-9EED-4422-804C-D70C711F7E49}"/>
              </a:ext>
            </a:extLst>
          </p:cNvPr>
          <p:cNvSpPr/>
          <p:nvPr/>
        </p:nvSpPr>
        <p:spPr>
          <a:xfrm>
            <a:off x="2794191" y="3283447"/>
            <a:ext cx="6098289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Attack Air Defenses </a:t>
            </a:r>
            <a:r>
              <a:rPr lang="en-US" sz="1400" dirty="0" err="1">
                <a:solidFill>
                  <a:schemeClr val="tx1"/>
                </a:solidFill>
              </a:rPr>
              <a:t>ivo</a:t>
            </a:r>
            <a:r>
              <a:rPr lang="en-US" sz="1400" dirty="0">
                <a:solidFill>
                  <a:schemeClr val="tx1"/>
                </a:solidFill>
              </a:rPr>
              <a:t> OBJ A and B </a:t>
            </a:r>
          </a:p>
        </p:txBody>
      </p:sp>
      <p:sp>
        <p:nvSpPr>
          <p:cNvPr id="9" name="Rektangel: avrundede hjørner 8">
            <a:extLst>
              <a:ext uri="{FF2B5EF4-FFF2-40B4-BE49-F238E27FC236}">
                <a16:creationId xmlns:a16="http://schemas.microsoft.com/office/drawing/2014/main" id="{A4048A23-75C9-4413-8CA2-261059F87649}"/>
              </a:ext>
            </a:extLst>
          </p:cNvPr>
          <p:cNvSpPr/>
          <p:nvPr/>
        </p:nvSpPr>
        <p:spPr>
          <a:xfrm>
            <a:off x="2051720" y="3871619"/>
            <a:ext cx="3600400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Recon OBJ A</a:t>
            </a:r>
          </a:p>
        </p:txBody>
      </p:sp>
      <p:sp>
        <p:nvSpPr>
          <p:cNvPr id="10" name="Rektangel: avrundede hjørner 9">
            <a:extLst>
              <a:ext uri="{FF2B5EF4-FFF2-40B4-BE49-F238E27FC236}">
                <a16:creationId xmlns:a16="http://schemas.microsoft.com/office/drawing/2014/main" id="{1FD3F0C7-56AF-4593-B68B-4F693218BCB2}"/>
              </a:ext>
            </a:extLst>
          </p:cNvPr>
          <p:cNvSpPr/>
          <p:nvPr/>
        </p:nvSpPr>
        <p:spPr>
          <a:xfrm>
            <a:off x="4139952" y="2702590"/>
            <a:ext cx="40324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Alert level 1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A6FDFA8E-4EFF-43C1-9218-4994F4F5FDB3}"/>
              </a:ext>
            </a:extLst>
          </p:cNvPr>
          <p:cNvSpPr/>
          <p:nvPr/>
        </p:nvSpPr>
        <p:spPr>
          <a:xfrm>
            <a:off x="2051720" y="1475241"/>
            <a:ext cx="6264696" cy="2324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Air superiority </a:t>
            </a:r>
            <a:r>
              <a:rPr lang="en-US" sz="1400" dirty="0" err="1">
                <a:solidFill>
                  <a:schemeClr val="tx1"/>
                </a:solidFill>
              </a:rPr>
              <a:t>ivo</a:t>
            </a:r>
            <a:r>
              <a:rPr lang="en-US" sz="1400" dirty="0">
                <a:solidFill>
                  <a:schemeClr val="tx1"/>
                </a:solidFill>
              </a:rPr>
              <a:t> OBJ A</a:t>
            </a:r>
          </a:p>
        </p:txBody>
      </p:sp>
      <p:sp>
        <p:nvSpPr>
          <p:cNvPr id="12" name="Rektangel: avrundede hjørner 11">
            <a:extLst>
              <a:ext uri="{FF2B5EF4-FFF2-40B4-BE49-F238E27FC236}">
                <a16:creationId xmlns:a16="http://schemas.microsoft.com/office/drawing/2014/main" id="{1983A021-00DC-4637-A21B-7C51A6444CFA}"/>
              </a:ext>
            </a:extLst>
          </p:cNvPr>
          <p:cNvSpPr/>
          <p:nvPr/>
        </p:nvSpPr>
        <p:spPr>
          <a:xfrm>
            <a:off x="5076056" y="1741602"/>
            <a:ext cx="2857929" cy="2324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Ground attack </a:t>
            </a:r>
            <a:r>
              <a:rPr lang="en-US" sz="1400" dirty="0" err="1">
                <a:solidFill>
                  <a:schemeClr val="tx1"/>
                </a:solidFill>
              </a:rPr>
              <a:t>ivo</a:t>
            </a:r>
            <a:r>
              <a:rPr lang="en-US" sz="1400" dirty="0">
                <a:solidFill>
                  <a:schemeClr val="tx1"/>
                </a:solidFill>
              </a:rPr>
              <a:t> OBJ A</a:t>
            </a:r>
          </a:p>
        </p:txBody>
      </p:sp>
      <p:sp>
        <p:nvSpPr>
          <p:cNvPr id="13" name="Rektangel: avrundede hjørner 12">
            <a:extLst>
              <a:ext uri="{FF2B5EF4-FFF2-40B4-BE49-F238E27FC236}">
                <a16:creationId xmlns:a16="http://schemas.microsoft.com/office/drawing/2014/main" id="{30A53093-9D41-4DC8-BFFB-6AD575D9F067}"/>
              </a:ext>
            </a:extLst>
          </p:cNvPr>
          <p:cNvSpPr/>
          <p:nvPr/>
        </p:nvSpPr>
        <p:spPr>
          <a:xfrm>
            <a:off x="5724128" y="3864304"/>
            <a:ext cx="3168352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Recon OBJ B</a:t>
            </a:r>
          </a:p>
        </p:txBody>
      </p:sp>
      <p:sp>
        <p:nvSpPr>
          <p:cNvPr id="14" name="Rektangel: avrundede hjørner 13">
            <a:extLst>
              <a:ext uri="{FF2B5EF4-FFF2-40B4-BE49-F238E27FC236}">
                <a16:creationId xmlns:a16="http://schemas.microsoft.com/office/drawing/2014/main" id="{A4703E76-9B7B-4CCF-807F-A499A5C70A51}"/>
              </a:ext>
            </a:extLst>
          </p:cNvPr>
          <p:cNvSpPr/>
          <p:nvPr/>
        </p:nvSpPr>
        <p:spPr>
          <a:xfrm>
            <a:off x="2037585" y="977121"/>
            <a:ext cx="2030360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Resupply</a:t>
            </a:r>
          </a:p>
        </p:txBody>
      </p:sp>
    </p:spTree>
    <p:extLst>
      <p:ext uri="{BB962C8B-B14F-4D97-AF65-F5344CB8AC3E}">
        <p14:creationId xmlns:p14="http://schemas.microsoft.com/office/powerpoint/2010/main" val="3008626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E93A7CC6-4B21-4EC4-88BC-031AD7B26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32105" y="2882610"/>
            <a:ext cx="2719727" cy="2708557"/>
          </a:xfrm>
          <a:prstGeom prst="rect">
            <a:avLst/>
          </a:prstGeom>
        </p:spPr>
      </p:pic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87E0479D-9085-42D9-B681-4D6994A587A7}"/>
              </a:ext>
            </a:extLst>
          </p:cNvPr>
          <p:cNvGraphicFramePr>
            <a:graphicFrameLocks noGrp="1"/>
          </p:cNvGraphicFramePr>
          <p:nvPr/>
        </p:nvGraphicFramePr>
        <p:xfrm>
          <a:off x="107504" y="267494"/>
          <a:ext cx="8928994" cy="40524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8454">
                  <a:extLst>
                    <a:ext uri="{9D8B030D-6E8A-4147-A177-3AD203B41FA5}">
                      <a16:colId xmlns:a16="http://schemas.microsoft.com/office/drawing/2014/main" val="1301555213"/>
                    </a:ext>
                  </a:extLst>
                </a:gridCol>
                <a:gridCol w="703054">
                  <a:extLst>
                    <a:ext uri="{9D8B030D-6E8A-4147-A177-3AD203B41FA5}">
                      <a16:colId xmlns:a16="http://schemas.microsoft.com/office/drawing/2014/main" val="1718027388"/>
                    </a:ext>
                  </a:extLst>
                </a:gridCol>
                <a:gridCol w="703054">
                  <a:extLst>
                    <a:ext uri="{9D8B030D-6E8A-4147-A177-3AD203B41FA5}">
                      <a16:colId xmlns:a16="http://schemas.microsoft.com/office/drawing/2014/main" val="1760408714"/>
                    </a:ext>
                  </a:extLst>
                </a:gridCol>
                <a:gridCol w="703054">
                  <a:extLst>
                    <a:ext uri="{9D8B030D-6E8A-4147-A177-3AD203B41FA5}">
                      <a16:colId xmlns:a16="http://schemas.microsoft.com/office/drawing/2014/main" val="1095159708"/>
                    </a:ext>
                  </a:extLst>
                </a:gridCol>
                <a:gridCol w="703054">
                  <a:extLst>
                    <a:ext uri="{9D8B030D-6E8A-4147-A177-3AD203B41FA5}">
                      <a16:colId xmlns:a16="http://schemas.microsoft.com/office/drawing/2014/main" val="4083731203"/>
                    </a:ext>
                  </a:extLst>
                </a:gridCol>
                <a:gridCol w="703054">
                  <a:extLst>
                    <a:ext uri="{9D8B030D-6E8A-4147-A177-3AD203B41FA5}">
                      <a16:colId xmlns:a16="http://schemas.microsoft.com/office/drawing/2014/main" val="214431224"/>
                    </a:ext>
                  </a:extLst>
                </a:gridCol>
                <a:gridCol w="703054">
                  <a:extLst>
                    <a:ext uri="{9D8B030D-6E8A-4147-A177-3AD203B41FA5}">
                      <a16:colId xmlns:a16="http://schemas.microsoft.com/office/drawing/2014/main" val="1261833122"/>
                    </a:ext>
                  </a:extLst>
                </a:gridCol>
                <a:gridCol w="703054">
                  <a:extLst>
                    <a:ext uri="{9D8B030D-6E8A-4147-A177-3AD203B41FA5}">
                      <a16:colId xmlns:a16="http://schemas.microsoft.com/office/drawing/2014/main" val="3977587719"/>
                    </a:ext>
                  </a:extLst>
                </a:gridCol>
                <a:gridCol w="703054">
                  <a:extLst>
                    <a:ext uri="{9D8B030D-6E8A-4147-A177-3AD203B41FA5}">
                      <a16:colId xmlns:a16="http://schemas.microsoft.com/office/drawing/2014/main" val="2491715200"/>
                    </a:ext>
                  </a:extLst>
                </a:gridCol>
                <a:gridCol w="703054">
                  <a:extLst>
                    <a:ext uri="{9D8B030D-6E8A-4147-A177-3AD203B41FA5}">
                      <a16:colId xmlns:a16="http://schemas.microsoft.com/office/drawing/2014/main" val="3129584329"/>
                    </a:ext>
                  </a:extLst>
                </a:gridCol>
                <a:gridCol w="703054">
                  <a:extLst>
                    <a:ext uri="{9D8B030D-6E8A-4147-A177-3AD203B41FA5}">
                      <a16:colId xmlns:a16="http://schemas.microsoft.com/office/drawing/2014/main" val="3981451564"/>
                    </a:ext>
                  </a:extLst>
                </a:gridCol>
              </a:tblGrid>
              <a:tr h="5964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D1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D2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D3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D4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D5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D6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D7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D8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D9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D10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351016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r>
                        <a:rPr lang="en-US" b="0" dirty="0"/>
                        <a:t>Ground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25028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r>
                        <a:rPr lang="en-US" b="0" dirty="0"/>
                        <a:t>Air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633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r>
                        <a:rPr lang="en-US" b="0" dirty="0"/>
                        <a:t>Navy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959133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r>
                        <a:rPr lang="en-US" b="0" dirty="0"/>
                        <a:t>WMD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507905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r>
                        <a:rPr lang="en-US" b="0" dirty="0"/>
                        <a:t>Cyber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608939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r>
                        <a:rPr lang="en-US" b="0" dirty="0"/>
                        <a:t>Special operations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15761"/>
                  </a:ext>
                </a:extLst>
              </a:tr>
            </a:tbl>
          </a:graphicData>
        </a:graphic>
      </p:graphicFrame>
      <p:sp>
        <p:nvSpPr>
          <p:cNvPr id="7" name="Rektangel: avrundede hjørner 6">
            <a:extLst>
              <a:ext uri="{FF2B5EF4-FFF2-40B4-BE49-F238E27FC236}">
                <a16:creationId xmlns:a16="http://schemas.microsoft.com/office/drawing/2014/main" id="{B0F8BCAF-0530-4EA2-8A50-E22BFBA8CE09}"/>
              </a:ext>
            </a:extLst>
          </p:cNvPr>
          <p:cNvSpPr/>
          <p:nvPr/>
        </p:nvSpPr>
        <p:spPr>
          <a:xfrm>
            <a:off x="5076056" y="977121"/>
            <a:ext cx="3096344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Attack OBJ A</a:t>
            </a:r>
          </a:p>
        </p:txBody>
      </p:sp>
      <p:sp>
        <p:nvSpPr>
          <p:cNvPr id="8" name="Rektangel: avrundede hjørner 7">
            <a:extLst>
              <a:ext uri="{FF2B5EF4-FFF2-40B4-BE49-F238E27FC236}">
                <a16:creationId xmlns:a16="http://schemas.microsoft.com/office/drawing/2014/main" id="{492C9E95-9EED-4422-804C-D70C711F7E49}"/>
              </a:ext>
            </a:extLst>
          </p:cNvPr>
          <p:cNvSpPr/>
          <p:nvPr/>
        </p:nvSpPr>
        <p:spPr>
          <a:xfrm>
            <a:off x="2794191" y="3283447"/>
            <a:ext cx="6098289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Attack Air Defenses </a:t>
            </a:r>
            <a:r>
              <a:rPr lang="en-US" sz="1400" dirty="0" err="1">
                <a:solidFill>
                  <a:schemeClr val="tx1"/>
                </a:solidFill>
              </a:rPr>
              <a:t>ivo</a:t>
            </a:r>
            <a:r>
              <a:rPr lang="en-US" sz="1400" dirty="0">
                <a:solidFill>
                  <a:schemeClr val="tx1"/>
                </a:solidFill>
              </a:rPr>
              <a:t> OBJ A and B </a:t>
            </a:r>
          </a:p>
        </p:txBody>
      </p:sp>
      <p:sp>
        <p:nvSpPr>
          <p:cNvPr id="9" name="Rektangel: avrundede hjørner 8">
            <a:extLst>
              <a:ext uri="{FF2B5EF4-FFF2-40B4-BE49-F238E27FC236}">
                <a16:creationId xmlns:a16="http://schemas.microsoft.com/office/drawing/2014/main" id="{A4048A23-75C9-4413-8CA2-261059F87649}"/>
              </a:ext>
            </a:extLst>
          </p:cNvPr>
          <p:cNvSpPr/>
          <p:nvPr/>
        </p:nvSpPr>
        <p:spPr>
          <a:xfrm>
            <a:off x="2051720" y="3871619"/>
            <a:ext cx="3600400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Recon OBJ A</a:t>
            </a:r>
          </a:p>
        </p:txBody>
      </p:sp>
      <p:sp>
        <p:nvSpPr>
          <p:cNvPr id="10" name="Rektangel: avrundede hjørner 9">
            <a:extLst>
              <a:ext uri="{FF2B5EF4-FFF2-40B4-BE49-F238E27FC236}">
                <a16:creationId xmlns:a16="http://schemas.microsoft.com/office/drawing/2014/main" id="{1FD3F0C7-56AF-4593-B68B-4F693218BCB2}"/>
              </a:ext>
            </a:extLst>
          </p:cNvPr>
          <p:cNvSpPr/>
          <p:nvPr/>
        </p:nvSpPr>
        <p:spPr>
          <a:xfrm>
            <a:off x="4139952" y="2702590"/>
            <a:ext cx="40324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Alert level 1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A6FDFA8E-4EFF-43C1-9218-4994F4F5FDB3}"/>
              </a:ext>
            </a:extLst>
          </p:cNvPr>
          <p:cNvSpPr/>
          <p:nvPr/>
        </p:nvSpPr>
        <p:spPr>
          <a:xfrm>
            <a:off x="2051720" y="1475241"/>
            <a:ext cx="6264696" cy="2324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Air superiority </a:t>
            </a:r>
            <a:r>
              <a:rPr lang="en-US" sz="1400" dirty="0" err="1">
                <a:solidFill>
                  <a:schemeClr val="tx1"/>
                </a:solidFill>
              </a:rPr>
              <a:t>ivo</a:t>
            </a:r>
            <a:r>
              <a:rPr lang="en-US" sz="1400" dirty="0">
                <a:solidFill>
                  <a:schemeClr val="tx1"/>
                </a:solidFill>
              </a:rPr>
              <a:t> OBJ A</a:t>
            </a:r>
          </a:p>
        </p:txBody>
      </p:sp>
      <p:sp>
        <p:nvSpPr>
          <p:cNvPr id="12" name="Rektangel: avrundede hjørner 11">
            <a:extLst>
              <a:ext uri="{FF2B5EF4-FFF2-40B4-BE49-F238E27FC236}">
                <a16:creationId xmlns:a16="http://schemas.microsoft.com/office/drawing/2014/main" id="{1983A021-00DC-4637-A21B-7C51A6444CFA}"/>
              </a:ext>
            </a:extLst>
          </p:cNvPr>
          <p:cNvSpPr/>
          <p:nvPr/>
        </p:nvSpPr>
        <p:spPr>
          <a:xfrm>
            <a:off x="5076056" y="1741602"/>
            <a:ext cx="2857929" cy="2324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Ground attack </a:t>
            </a:r>
            <a:r>
              <a:rPr lang="en-US" sz="1400" dirty="0" err="1">
                <a:solidFill>
                  <a:schemeClr val="tx1"/>
                </a:solidFill>
              </a:rPr>
              <a:t>ivo</a:t>
            </a:r>
            <a:r>
              <a:rPr lang="en-US" sz="1400" dirty="0">
                <a:solidFill>
                  <a:schemeClr val="tx1"/>
                </a:solidFill>
              </a:rPr>
              <a:t> OBJ A</a:t>
            </a:r>
          </a:p>
        </p:txBody>
      </p:sp>
      <p:sp>
        <p:nvSpPr>
          <p:cNvPr id="13" name="Rektangel: avrundede hjørner 12">
            <a:extLst>
              <a:ext uri="{FF2B5EF4-FFF2-40B4-BE49-F238E27FC236}">
                <a16:creationId xmlns:a16="http://schemas.microsoft.com/office/drawing/2014/main" id="{30A53093-9D41-4DC8-BFFB-6AD575D9F067}"/>
              </a:ext>
            </a:extLst>
          </p:cNvPr>
          <p:cNvSpPr/>
          <p:nvPr/>
        </p:nvSpPr>
        <p:spPr>
          <a:xfrm>
            <a:off x="5724128" y="3864304"/>
            <a:ext cx="3168352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Recon OBJ B</a:t>
            </a:r>
          </a:p>
        </p:txBody>
      </p:sp>
      <p:sp>
        <p:nvSpPr>
          <p:cNvPr id="14" name="Rektangel: avrundede hjørner 13">
            <a:extLst>
              <a:ext uri="{FF2B5EF4-FFF2-40B4-BE49-F238E27FC236}">
                <a16:creationId xmlns:a16="http://schemas.microsoft.com/office/drawing/2014/main" id="{A4703E76-9B7B-4CCF-807F-A499A5C70A51}"/>
              </a:ext>
            </a:extLst>
          </p:cNvPr>
          <p:cNvSpPr/>
          <p:nvPr/>
        </p:nvSpPr>
        <p:spPr>
          <a:xfrm>
            <a:off x="2037585" y="977121"/>
            <a:ext cx="2030360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Resupply</a:t>
            </a:r>
          </a:p>
        </p:txBody>
      </p:sp>
    </p:spTree>
    <p:extLst>
      <p:ext uri="{BB962C8B-B14F-4D97-AF65-F5344CB8AC3E}">
        <p14:creationId xmlns:p14="http://schemas.microsoft.com/office/powerpoint/2010/main" val="1081374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E7ACFBE0-8801-4896-B4CD-D9275A546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710543"/>
              </p:ext>
            </p:extLst>
          </p:nvPr>
        </p:nvGraphicFramePr>
        <p:xfrm>
          <a:off x="107504" y="555526"/>
          <a:ext cx="8820524" cy="3114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873316754"/>
                    </a:ext>
                  </a:extLst>
                </a:gridCol>
                <a:gridCol w="1391308">
                  <a:extLst>
                    <a:ext uri="{9D8B030D-6E8A-4147-A177-3AD203B41FA5}">
                      <a16:colId xmlns:a16="http://schemas.microsoft.com/office/drawing/2014/main" val="864978931"/>
                    </a:ext>
                  </a:extLst>
                </a:gridCol>
                <a:gridCol w="1385032">
                  <a:extLst>
                    <a:ext uri="{9D8B030D-6E8A-4147-A177-3AD203B41FA5}">
                      <a16:colId xmlns:a16="http://schemas.microsoft.com/office/drawing/2014/main" val="1148174384"/>
                    </a:ext>
                  </a:extLst>
                </a:gridCol>
                <a:gridCol w="1385032">
                  <a:extLst>
                    <a:ext uri="{9D8B030D-6E8A-4147-A177-3AD203B41FA5}">
                      <a16:colId xmlns:a16="http://schemas.microsoft.com/office/drawing/2014/main" val="4175508558"/>
                    </a:ext>
                  </a:extLst>
                </a:gridCol>
                <a:gridCol w="1385032">
                  <a:extLst>
                    <a:ext uri="{9D8B030D-6E8A-4147-A177-3AD203B41FA5}">
                      <a16:colId xmlns:a16="http://schemas.microsoft.com/office/drawing/2014/main" val="526642072"/>
                    </a:ext>
                  </a:extLst>
                </a:gridCol>
                <a:gridCol w="1385032">
                  <a:extLst>
                    <a:ext uri="{9D8B030D-6E8A-4147-A177-3AD203B41FA5}">
                      <a16:colId xmlns:a16="http://schemas.microsoft.com/office/drawing/2014/main" val="4283975600"/>
                    </a:ext>
                  </a:extLst>
                </a:gridCol>
                <a:gridCol w="1385032">
                  <a:extLst>
                    <a:ext uri="{9D8B030D-6E8A-4147-A177-3AD203B41FA5}">
                      <a16:colId xmlns:a16="http://schemas.microsoft.com/office/drawing/2014/main" val="4001899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Value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Criticality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Accessibility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Recoverability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Vulnerability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Effect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Recognizability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818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Loss would contribute to loosing the war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Easily accessible, not in vicinity of 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Extremely difficult to replace, long replacement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Have the means and expertise to 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Favorable impact on civilians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Easily recognized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365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Loss would significantly  reduce enemy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Easily accessible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Difficult to replace with long down time (months)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Probably have the means and expertise to 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Favorable impact, no adverse impact on civilians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Easily recognized with training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90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Loss would reduce enemy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Accessible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Can be replaced in relatively short time (weeks)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May have the means and expertise to 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Favorable impact, some adverse impact on civilians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Recognized with some training/preparation, confusion possible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391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Loss may reduce enemy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Difficult to gain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Easily replaced in a short time (days)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Little capability to 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 impact on forces, adverse impact on civilians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Hard to recognize, confusion probable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159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Loss would not reduce enemy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Very difficult to gain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Easily replaced in a short time (hours)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Very little capability to 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Unfavorable impact, assured adverse impact on civilians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Extremely difficult to recognize without extensive orientation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022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9472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17213</TotalTime>
  <Words>1051</Words>
  <Application>Microsoft Office PowerPoint</Application>
  <PresentationFormat>Skjermfremvisning (16:9)</PresentationFormat>
  <Paragraphs>307</Paragraphs>
  <Slides>15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2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Office-tema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 to website</dc:title>
  <dc:creator>Neck</dc:creator>
  <cp:lastModifiedBy>Neck DCS</cp:lastModifiedBy>
  <cp:revision>70</cp:revision>
  <dcterms:created xsi:type="dcterms:W3CDTF">2021-07-29T15:36:43Z</dcterms:created>
  <dcterms:modified xsi:type="dcterms:W3CDTF">2022-03-17T12:38:00Z</dcterms:modified>
</cp:coreProperties>
</file>