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
  </p:notesMasterIdLst>
  <p:sldIdLst>
    <p:sldId id="257" r:id="rId2"/>
    <p:sldId id="371" r:id="rId3"/>
    <p:sldId id="374" r:id="rId4"/>
    <p:sldId id="373" r:id="rId5"/>
  </p:sldIdLst>
  <p:sldSz cx="9144000" cy="5143500" type="screen16x9"/>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iddels stil 2 - aks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ddels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7143" autoAdjust="0"/>
  </p:normalViewPr>
  <p:slideViewPr>
    <p:cSldViewPr>
      <p:cViewPr>
        <p:scale>
          <a:sx n="150" d="100"/>
          <a:sy n="150" d="100"/>
        </p:scale>
        <p:origin x="-468" y="-7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637A30-8EE1-4060-9976-8832FC89EE34}" type="datetimeFigureOut">
              <a:rPr lang="nb-NO" smtClean="0"/>
              <a:pPr/>
              <a:t>07.09.2020</a:t>
            </a:fld>
            <a:endParaRPr lang="nb-NO"/>
          </a:p>
        </p:txBody>
      </p:sp>
      <p:sp>
        <p:nvSpPr>
          <p:cNvPr id="4" name="Plassholder for lysbil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6" name="Plassholder for bunn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E5D362-086D-44A2-94F5-03EC7FA42488}" type="slidenum">
              <a:rPr lang="nb-NO" smtClean="0"/>
              <a:pPr/>
              <a:t>‹#›</a:t>
            </a:fld>
            <a:endParaRPr lang="nb-NO"/>
          </a:p>
        </p:txBody>
      </p:sp>
    </p:spTree>
    <p:extLst>
      <p:ext uri="{BB962C8B-B14F-4D97-AF65-F5344CB8AC3E}">
        <p14:creationId xmlns:p14="http://schemas.microsoft.com/office/powerpoint/2010/main" xmlns="" val="2256331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normAutofit/>
          </a:bodyPr>
          <a:lstStyle/>
          <a:p>
            <a:endParaRPr lang="en-US" dirty="0"/>
          </a:p>
        </p:txBody>
      </p:sp>
      <p:sp>
        <p:nvSpPr>
          <p:cNvPr id="4" name="Plassholder for lysbildenummer 3"/>
          <p:cNvSpPr>
            <a:spLocks noGrp="1"/>
          </p:cNvSpPr>
          <p:nvPr>
            <p:ph type="sldNum" sz="quarter" idx="10"/>
          </p:nvPr>
        </p:nvSpPr>
        <p:spPr/>
        <p:txBody>
          <a:bodyPr/>
          <a:lstStyle/>
          <a:p>
            <a:fld id="{01E5D362-086D-44A2-94F5-03EC7FA42488}" type="slidenum">
              <a:rPr lang="nb-NO" smtClean="0"/>
              <a:pPr/>
              <a:t>1</a:t>
            </a:fld>
            <a:endParaRPr lang="nb-NO"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01E5D362-086D-44A2-94F5-03EC7FA42488}" type="slidenum">
              <a:rPr lang="nb-NO" smtClean="0"/>
              <a:pPr/>
              <a:t>3</a:t>
            </a:fld>
            <a:endParaRPr lang="nb-NO"/>
          </a:p>
        </p:txBody>
      </p:sp>
    </p:spTree>
    <p:extLst>
      <p:ext uri="{BB962C8B-B14F-4D97-AF65-F5344CB8AC3E}">
        <p14:creationId xmlns:p14="http://schemas.microsoft.com/office/powerpoint/2010/main" xmlns="" val="3255761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685802" y="1597820"/>
            <a:ext cx="7772400" cy="1102519"/>
          </a:xfrm>
        </p:spPr>
        <p:txBody>
          <a:bodyPr/>
          <a:lstStyle/>
          <a:p>
            <a:r>
              <a:rPr lang="nb-NO" smtClean="0"/>
              <a:t>Klikk for å redigere tittelstil</a:t>
            </a:r>
            <a:endParaRPr lang="nb-NO"/>
          </a:p>
        </p:txBody>
      </p:sp>
      <p:sp>
        <p:nvSpPr>
          <p:cNvPr id="3" name="Undertittel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smtClean="0"/>
              <a:t>Klikk for å redigere undertittelstil i malen</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1792288" y="3600450"/>
            <a:ext cx="5486400" cy="425054"/>
          </a:xfrm>
        </p:spPr>
        <p:txBody>
          <a:bodyPr anchor="b"/>
          <a:lstStyle>
            <a:lvl1pPr algn="l">
              <a:defRPr sz="2000" b="1"/>
            </a:lvl1pPr>
          </a:lstStyle>
          <a:p>
            <a:r>
              <a:rPr lang="nb-NO" smtClean="0"/>
              <a:t>Klikk for å redigere tittelstil</a:t>
            </a:r>
            <a:endParaRPr lang="nb-NO"/>
          </a:p>
        </p:txBody>
      </p:sp>
      <p:sp>
        <p:nvSpPr>
          <p:cNvPr id="3" name="Plassholder for bilde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loddrett tekst 2"/>
          <p:cNvSpPr>
            <a:spLocks noGrp="1"/>
          </p:cNvSpPr>
          <p:nvPr>
            <p:ph type="body" orient="vert" idx="1"/>
          </p:nvPr>
        </p:nvSpPr>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6629399" y="205979"/>
            <a:ext cx="2057401" cy="4388644"/>
          </a:xfrm>
        </p:spPr>
        <p:txBody>
          <a:bodyPr vert="eaVert"/>
          <a:lstStyle/>
          <a:p>
            <a:r>
              <a:rPr lang="nb-NO" smtClean="0"/>
              <a:t>Klikk for å redigere tittelstil</a:t>
            </a:r>
            <a:endParaRPr lang="nb-NO"/>
          </a:p>
        </p:txBody>
      </p:sp>
      <p:sp>
        <p:nvSpPr>
          <p:cNvPr id="3" name="Plassholder for loddrett tekst 2"/>
          <p:cNvSpPr>
            <a:spLocks noGrp="1"/>
          </p:cNvSpPr>
          <p:nvPr>
            <p:ph type="body" orient="vert" idx="1"/>
          </p:nvPr>
        </p:nvSpPr>
        <p:spPr>
          <a:xfrm>
            <a:off x="457200" y="205979"/>
            <a:ext cx="6019801" cy="4388644"/>
          </a:xfrm>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293473"/>
            <a:ext cx="9144000" cy="283532"/>
          </a:xfrm>
        </p:spPr>
        <p:txBody>
          <a:bodyPr/>
          <a:lstStyle>
            <a:lvl1pPr>
              <a:defRPr sz="2400"/>
            </a:lvl1pPr>
          </a:lstStyle>
          <a:p>
            <a:r>
              <a:rPr lang="nb-NO" dirty="0" smtClean="0"/>
              <a:t>Klikk for å redigere tittelstil</a:t>
            </a:r>
            <a:endParaRPr lang="nb-NO"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262994"/>
            <a:ext cx="9144000" cy="648073"/>
          </a:xfrm>
        </p:spPr>
        <p:txBody>
          <a:bodyPr/>
          <a:lstStyle/>
          <a:p>
            <a:r>
              <a:rPr lang="nb-NO" smtClean="0"/>
              <a:t>Klikk for å redigere tittelstil</a:t>
            </a:r>
            <a:endParaRPr lang="nb-NO"/>
          </a:p>
        </p:txBody>
      </p:sp>
      <p:sp>
        <p:nvSpPr>
          <p:cNvPr id="3" name="Plassholder for innhold 2"/>
          <p:cNvSpPr>
            <a:spLocks noGrp="1"/>
          </p:cNvSpPr>
          <p:nvPr>
            <p:ph idx="1"/>
          </p:nvPr>
        </p:nvSpPr>
        <p:spPr>
          <a:xfrm>
            <a:off x="0" y="992075"/>
            <a:ext cx="9144000" cy="4027947"/>
          </a:xfrm>
        </p:spPr>
        <p:txBody>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722314" y="3305176"/>
            <a:ext cx="7772400" cy="1021556"/>
          </a:xfrm>
        </p:spPr>
        <p:txBody>
          <a:bodyPr anchor="t"/>
          <a:lstStyle>
            <a:lvl1pPr algn="l">
              <a:defRPr sz="4000" b="1" cap="all"/>
            </a:lvl1pPr>
          </a:lstStyle>
          <a:p>
            <a:r>
              <a:rPr lang="nb-NO" smtClean="0"/>
              <a:t>Klikk for å redigere tittelstil</a:t>
            </a:r>
            <a:endParaRPr lang="nb-NO"/>
          </a:p>
        </p:txBody>
      </p:sp>
      <p:sp>
        <p:nvSpPr>
          <p:cNvPr id="3" name="Plassholder for tekst 2"/>
          <p:cNvSpPr>
            <a:spLocks noGrp="1"/>
          </p:cNvSpPr>
          <p:nvPr>
            <p:ph type="body" idx="1"/>
          </p:nvPr>
        </p:nvSpPr>
        <p:spPr>
          <a:xfrm>
            <a:off x="722314"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smtClean="0"/>
              <a:t>Klikk for å redigere tekststiler i malen</a:t>
            </a:r>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innhold 2"/>
          <p:cNvSpPr>
            <a:spLocks noGrp="1"/>
          </p:cNvSpPr>
          <p:nvPr>
            <p:ph sz="half" idx="1"/>
          </p:nvPr>
        </p:nvSpPr>
        <p:spPr>
          <a:xfrm>
            <a:off x="457201" y="1200151"/>
            <a:ext cx="4038601"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innhold 3"/>
          <p:cNvSpPr>
            <a:spLocks noGrp="1"/>
          </p:cNvSpPr>
          <p:nvPr>
            <p:ph sz="half" idx="2"/>
          </p:nvPr>
        </p:nvSpPr>
        <p:spPr>
          <a:xfrm>
            <a:off x="4648200" y="1200151"/>
            <a:ext cx="4038601"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lvl1pPr>
              <a:defRPr/>
            </a:lvl1pPr>
          </a:lstStyle>
          <a:p>
            <a:r>
              <a:rPr lang="nb-NO" smtClean="0"/>
              <a:t>Klikk for å redigere tittelstil</a:t>
            </a:r>
            <a:endParaRPr lang="nb-NO"/>
          </a:p>
        </p:txBody>
      </p:sp>
      <p:sp>
        <p:nvSpPr>
          <p:cNvPr id="3" name="Plassholder for tekst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4" name="Plassholder for innhold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tekst 4"/>
          <p:cNvSpPr>
            <a:spLocks noGrp="1"/>
          </p:cNvSpPr>
          <p:nvPr>
            <p:ph type="body" sz="quarter" idx="3"/>
          </p:nvPr>
        </p:nvSpPr>
        <p:spPr>
          <a:xfrm>
            <a:off x="4645028" y="1151335"/>
            <a:ext cx="4041774"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6" name="Plassholder for innhold 5"/>
          <p:cNvSpPr>
            <a:spLocks noGrp="1"/>
          </p:cNvSpPr>
          <p:nvPr>
            <p:ph sz="quarter" idx="4"/>
          </p:nvPr>
        </p:nvSpPr>
        <p:spPr>
          <a:xfrm>
            <a:off x="4645028" y="1631156"/>
            <a:ext cx="4041774"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7" name="Plassholder for dato 6"/>
          <p:cNvSpPr>
            <a:spLocks noGrp="1"/>
          </p:cNvSpPr>
          <p:nvPr>
            <p:ph type="dt" sz="half" idx="10"/>
          </p:nvPr>
        </p:nvSpPr>
        <p:spPr>
          <a:xfrm>
            <a:off x="457200" y="4767263"/>
            <a:ext cx="2133600" cy="273844"/>
          </a:xfrm>
          <a:prstGeom prst="rect">
            <a:avLst/>
          </a:prstGeom>
        </p:spPr>
        <p:txBody>
          <a:bodyPr/>
          <a:lstStyle/>
          <a:p>
            <a:endParaRPr lang="nb-NO"/>
          </a:p>
        </p:txBody>
      </p:sp>
      <p:sp>
        <p:nvSpPr>
          <p:cNvPr id="8" name="Plassholder for bunntekst 7"/>
          <p:cNvSpPr>
            <a:spLocks noGrp="1"/>
          </p:cNvSpPr>
          <p:nvPr>
            <p:ph type="ftr" sz="quarter" idx="11"/>
          </p:nvPr>
        </p:nvSpPr>
        <p:spPr>
          <a:xfrm>
            <a:off x="3124202" y="4767263"/>
            <a:ext cx="2895600" cy="273844"/>
          </a:xfrm>
          <a:prstGeom prst="rect">
            <a:avLst/>
          </a:prstGeom>
        </p:spPr>
        <p:txBody>
          <a:bodyPr/>
          <a:lstStyle/>
          <a:p>
            <a:endParaRPr lang="nb-NO"/>
          </a:p>
        </p:txBody>
      </p:sp>
      <p:sp>
        <p:nvSpPr>
          <p:cNvPr id="9" name="Plassholder for lysbildenummer 8"/>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Bare tittel">
    <p:bg>
      <p:bgPr>
        <a:blipFill dpi="0" rotWithShape="1">
          <a:blip r:embed="rId2" cstate="print">
            <a:lum/>
          </a:blip>
          <a:srcRect/>
          <a:stretch>
            <a:fillRect t="-45000" b="-45000"/>
          </a:stretch>
        </a:blipFill>
        <a:effectLst/>
      </p:bgPr>
    </p:b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dato 2"/>
          <p:cNvSpPr>
            <a:spLocks noGrp="1"/>
          </p:cNvSpPr>
          <p:nvPr>
            <p:ph type="dt" sz="half" idx="10"/>
          </p:nvPr>
        </p:nvSpPr>
        <p:spPr>
          <a:xfrm>
            <a:off x="457200" y="4767263"/>
            <a:ext cx="2133600" cy="273844"/>
          </a:xfrm>
          <a:prstGeom prst="rect">
            <a:avLst/>
          </a:prstGeom>
        </p:spPr>
        <p:txBody>
          <a:bodyPr/>
          <a:lstStyle/>
          <a:p>
            <a:endParaRPr lang="nb-NO"/>
          </a:p>
        </p:txBody>
      </p:sp>
      <p:sp>
        <p:nvSpPr>
          <p:cNvPr id="4" name="Plassholder for bunntekst 3"/>
          <p:cNvSpPr>
            <a:spLocks noGrp="1"/>
          </p:cNvSpPr>
          <p:nvPr>
            <p:ph type="ftr" sz="quarter" idx="11"/>
          </p:nvPr>
        </p:nvSpPr>
        <p:spPr>
          <a:xfrm>
            <a:off x="3124202" y="4767263"/>
            <a:ext cx="2895600" cy="273844"/>
          </a:xfrm>
          <a:prstGeom prst="rect">
            <a:avLst/>
          </a:prstGeom>
        </p:spPr>
        <p:txBody>
          <a:bodyPr/>
          <a:lstStyle/>
          <a:p>
            <a:endParaRPr lang="nb-NO"/>
          </a:p>
        </p:txBody>
      </p:sp>
      <p:sp>
        <p:nvSpPr>
          <p:cNvPr id="5" name="Plassholder for lysbildenummer 4"/>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a:xfrm>
            <a:off x="457200" y="4767263"/>
            <a:ext cx="2133600" cy="273844"/>
          </a:xfrm>
          <a:prstGeom prst="rect">
            <a:avLst/>
          </a:prstGeom>
        </p:spPr>
        <p:txBody>
          <a:bodyPr/>
          <a:lstStyle/>
          <a:p>
            <a:endParaRPr lang="nb-NO"/>
          </a:p>
        </p:txBody>
      </p:sp>
      <p:sp>
        <p:nvSpPr>
          <p:cNvPr id="3" name="Plassholder for bunntekst 2"/>
          <p:cNvSpPr>
            <a:spLocks noGrp="1"/>
          </p:cNvSpPr>
          <p:nvPr>
            <p:ph type="ftr" sz="quarter" idx="11"/>
          </p:nvPr>
        </p:nvSpPr>
        <p:spPr>
          <a:xfrm>
            <a:off x="3124202" y="4767263"/>
            <a:ext cx="2895600" cy="273844"/>
          </a:xfrm>
          <a:prstGeom prst="rect">
            <a:avLst/>
          </a:prstGeom>
        </p:spPr>
        <p:txBody>
          <a:bodyPr/>
          <a:lstStyle/>
          <a:p>
            <a:endParaRPr lang="nb-NO"/>
          </a:p>
        </p:txBody>
      </p:sp>
      <p:sp>
        <p:nvSpPr>
          <p:cNvPr id="4" name="Plassholder for lysbildenummer 3"/>
          <p:cNvSpPr>
            <a:spLocks noGrp="1"/>
          </p:cNvSpPr>
          <p:nvPr>
            <p:ph type="sldNum" sz="quarter" idx="12"/>
          </p:nvPr>
        </p:nvSpPr>
        <p:spPr>
          <a:xfrm>
            <a:off x="8540441" y="5042524"/>
            <a:ext cx="603559" cy="100976"/>
          </a:xfrm>
          <a:prstGeom prst="rect">
            <a:avLst/>
          </a:prstGeom>
        </p:spPr>
        <p:txBody>
          <a:bodyPr/>
          <a:lstStyle>
            <a:lvl1pPr>
              <a:defRPr sz="1000"/>
            </a:lvl1pPr>
          </a:lstStyle>
          <a:p>
            <a:fld id="{FAEFB388-42AA-4DF2-851A-CCA4A06B24AA}" type="slidenum">
              <a:rPr lang="nb-NO" smtClean="0"/>
              <a:pPr/>
              <a:t>‹#›</a:t>
            </a:fld>
            <a:endParaRPr lang="nb-N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457202" y="204787"/>
            <a:ext cx="3008313" cy="871538"/>
          </a:xfrm>
        </p:spPr>
        <p:txBody>
          <a:bodyPr anchor="b"/>
          <a:lstStyle>
            <a:lvl1pPr algn="l">
              <a:defRPr sz="2000" b="1"/>
            </a:lvl1pPr>
          </a:lstStyle>
          <a:p>
            <a:r>
              <a:rPr lang="nb-NO" smtClean="0"/>
              <a:t>Klikk for å redigere tittelstil</a:t>
            </a:r>
            <a:endParaRPr lang="nb-NO"/>
          </a:p>
        </p:txBody>
      </p:sp>
      <p:sp>
        <p:nvSpPr>
          <p:cNvPr id="3" name="Plassholder for innhold 2"/>
          <p:cNvSpPr>
            <a:spLocks noGrp="1"/>
          </p:cNvSpPr>
          <p:nvPr>
            <p:ph idx="1"/>
          </p:nvPr>
        </p:nvSpPr>
        <p:spPr>
          <a:xfrm>
            <a:off x="3575052" y="204789"/>
            <a:ext cx="5111749"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tekst 3"/>
          <p:cNvSpPr>
            <a:spLocks noGrp="1"/>
          </p:cNvSpPr>
          <p:nvPr>
            <p:ph type="body" sz="half" idx="2"/>
          </p:nvPr>
        </p:nvSpPr>
        <p:spPr>
          <a:xfrm>
            <a:off x="457202"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0" y="262994"/>
            <a:ext cx="9144000" cy="648073"/>
          </a:xfrm>
          <a:prstGeom prst="rect">
            <a:avLst/>
          </a:prstGeom>
        </p:spPr>
        <p:txBody>
          <a:bodyPr vert="horz" lIns="91440" tIns="45720" rIns="91440" bIns="45720" rtlCol="0" anchor="ctr">
            <a:noAutofit/>
          </a:bodyPr>
          <a:lstStyle/>
          <a:p>
            <a:r>
              <a:rPr lang="nb-NO" dirty="0" smtClean="0"/>
              <a:t>Klikk for å redigere tittelstil</a:t>
            </a:r>
            <a:endParaRPr lang="nb-NO" dirty="0"/>
          </a:p>
        </p:txBody>
      </p:sp>
      <p:sp>
        <p:nvSpPr>
          <p:cNvPr id="3" name="Plassholder for tekst 2"/>
          <p:cNvSpPr>
            <a:spLocks noGrp="1"/>
          </p:cNvSpPr>
          <p:nvPr>
            <p:ph type="body" idx="1"/>
          </p:nvPr>
        </p:nvSpPr>
        <p:spPr>
          <a:xfrm>
            <a:off x="0" y="1113588"/>
            <a:ext cx="9144000" cy="3906434"/>
          </a:xfrm>
          <a:prstGeom prst="rect">
            <a:avLst/>
          </a:prstGeom>
        </p:spPr>
        <p:txBody>
          <a:bodyPr vert="horz" lIns="91440" tIns="45720" rIns="91440" bIns="45720" rtlCol="0">
            <a:normAutofit/>
          </a:bodyPr>
          <a:lstStyle/>
          <a:p>
            <a:pPr lvl="0"/>
            <a:r>
              <a:rPr lang="nb-NO" dirty="0" smtClean="0"/>
              <a:t>Klikk for å redigere tekststiler i malen</a:t>
            </a:r>
          </a:p>
          <a:p>
            <a:pPr lvl="1"/>
            <a:r>
              <a:rPr lang="nb-NO" dirty="0" smtClean="0"/>
              <a:t>Andre nivå</a:t>
            </a:r>
          </a:p>
          <a:p>
            <a:pPr lvl="2"/>
            <a:r>
              <a:rPr lang="nb-NO" dirty="0" smtClean="0"/>
              <a:t>Tredje nivå</a:t>
            </a:r>
          </a:p>
          <a:p>
            <a:pPr lvl="3"/>
            <a:r>
              <a:rPr lang="nb-NO" dirty="0" smtClean="0"/>
              <a:t>Fjerde nivå</a:t>
            </a:r>
          </a:p>
          <a:p>
            <a:pPr lvl="4"/>
            <a:r>
              <a:rPr lang="nb-NO" dirty="0" smtClean="0"/>
              <a:t>Femte nivå</a:t>
            </a:r>
            <a:endParaRPr lang="nb-NO" dirty="0"/>
          </a:p>
        </p:txBody>
      </p:sp>
      <p:sp>
        <p:nvSpPr>
          <p:cNvPr id="9" name="Rektangel 8"/>
          <p:cNvSpPr/>
          <p:nvPr/>
        </p:nvSpPr>
        <p:spPr>
          <a:xfrm>
            <a:off x="0" y="0"/>
            <a:ext cx="9144000" cy="262994"/>
          </a:xfrm>
          <a:prstGeom prst="rect">
            <a:avLst/>
          </a:prstGeom>
          <a:solidFill>
            <a:schemeClr val="accent3">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0" name="Rektangel 9"/>
          <p:cNvSpPr/>
          <p:nvPr/>
        </p:nvSpPr>
        <p:spPr>
          <a:xfrm>
            <a:off x="0" y="5020022"/>
            <a:ext cx="9144000" cy="123478"/>
          </a:xfrm>
          <a:prstGeom prst="rect">
            <a:avLst/>
          </a:prstGeom>
          <a:solidFill>
            <a:schemeClr val="accent3">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1" name="TekstSylinder 10"/>
          <p:cNvSpPr txBox="1"/>
          <p:nvPr/>
        </p:nvSpPr>
        <p:spPr>
          <a:xfrm>
            <a:off x="-36512" y="21273"/>
            <a:ext cx="6272697" cy="246221"/>
          </a:xfrm>
          <a:prstGeom prst="rect">
            <a:avLst/>
          </a:prstGeom>
          <a:noFill/>
        </p:spPr>
        <p:txBody>
          <a:bodyPr wrap="square" rtlCol="0">
            <a:spAutoFit/>
          </a:bodyPr>
          <a:lstStyle/>
          <a:p>
            <a:r>
              <a:rPr lang="nb-NO" sz="1000" b="0" dirty="0" smtClean="0">
                <a:solidFill>
                  <a:schemeClr val="tx1"/>
                </a:solidFill>
                <a:latin typeface="Arial Black" pitchFamily="34" charset="0"/>
                <a:cs typeface="Arial" pitchFamily="34" charset="0"/>
              </a:rPr>
              <a:t>CJTF-82 LAND COMPONENT COMMAND</a:t>
            </a:r>
            <a:endParaRPr lang="nb-NO" sz="1000" b="0" dirty="0">
              <a:solidFill>
                <a:schemeClr val="tx1"/>
              </a:solidFill>
              <a:latin typeface="Arial Black" pitchFamily="34" charset="0"/>
              <a:cs typeface="Arial" pitchFamily="34" charset="0"/>
            </a:endParaRPr>
          </a:p>
        </p:txBody>
      </p:sp>
      <p:sp>
        <p:nvSpPr>
          <p:cNvPr id="13" name="Rektangel 12"/>
          <p:cNvSpPr/>
          <p:nvPr userDrawn="1"/>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3200" kern="1200">
          <a:solidFill>
            <a:schemeClr val="tx1"/>
          </a:solidFill>
          <a:latin typeface="Arial Black"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kstSylinder 2"/>
          <p:cNvSpPr txBox="1"/>
          <p:nvPr/>
        </p:nvSpPr>
        <p:spPr>
          <a:xfrm>
            <a:off x="0" y="1995686"/>
            <a:ext cx="9144000" cy="1323439"/>
          </a:xfrm>
          <a:prstGeom prst="rect">
            <a:avLst/>
          </a:prstGeom>
          <a:noFill/>
        </p:spPr>
        <p:txBody>
          <a:bodyPr wrap="square" rtlCol="0">
            <a:spAutoFit/>
          </a:bodyPr>
          <a:lstStyle/>
          <a:p>
            <a:pPr algn="ctr"/>
            <a:r>
              <a:rPr lang="nb-NO" sz="3200" b="1" dirty="0" smtClean="0">
                <a:latin typeface="Arial Black" pitchFamily="34" charset="0"/>
                <a:ea typeface="MS Mincho" pitchFamily="49" charset="-128"/>
              </a:rPr>
              <a:t>III CORPS</a:t>
            </a:r>
          </a:p>
          <a:p>
            <a:pPr algn="ctr"/>
            <a:endParaRPr lang="nb-NO" sz="1600" b="1" dirty="0" smtClean="0">
              <a:latin typeface="Arial Black" pitchFamily="34" charset="0"/>
              <a:ea typeface="MS Mincho" pitchFamily="49" charset="-128"/>
            </a:endParaRPr>
          </a:p>
          <a:p>
            <a:pPr algn="ctr"/>
            <a:r>
              <a:rPr lang="nb-NO" sz="3200" b="1" dirty="0" smtClean="0">
                <a:latin typeface="Arial Black" pitchFamily="34" charset="0"/>
                <a:ea typeface="MS Mincho" pitchFamily="49" charset="-128"/>
              </a:rPr>
              <a:t>CONOPS, PHASE 1</a:t>
            </a:r>
            <a:endParaRPr lang="nb-NO" sz="3200" b="1" dirty="0">
              <a:latin typeface="MS Mincho" pitchFamily="49" charset="-128"/>
              <a:ea typeface="MS Mincho" pitchFamily="49" charset="-128"/>
            </a:endParaRPr>
          </a:p>
        </p:txBody>
      </p:sp>
      <p:sp>
        <p:nvSpPr>
          <p:cNvPr id="6" name="TekstSylinder 5"/>
          <p:cNvSpPr txBox="1"/>
          <p:nvPr/>
        </p:nvSpPr>
        <p:spPr>
          <a:xfrm>
            <a:off x="322899" y="4016463"/>
            <a:ext cx="8542468" cy="600164"/>
          </a:xfrm>
          <a:prstGeom prst="rect">
            <a:avLst/>
          </a:prstGeom>
          <a:noFill/>
          <a:ln w="31750">
            <a:solidFill>
              <a:schemeClr val="tx1"/>
            </a:solidFill>
          </a:ln>
        </p:spPr>
        <p:txBody>
          <a:bodyPr wrap="square" rtlCol="0">
            <a:spAutoFit/>
          </a:bodyPr>
          <a:lstStyle/>
          <a:p>
            <a:pPr algn="ctr"/>
            <a:r>
              <a:rPr lang="nb-NO" sz="1100" b="1" dirty="0" smtClean="0"/>
              <a:t>DISCLAIMER: </a:t>
            </a:r>
          </a:p>
          <a:p>
            <a:pPr algn="ctr"/>
            <a:r>
              <a:rPr lang="en-US" sz="1100" dirty="0" smtClean="0"/>
              <a:t>This is for multiplayer online gaming using the Digital Combat Systems simulation software published by Eagle Dynamics. The information is not in any way suitable for real world use or operations.</a:t>
            </a:r>
            <a:endParaRPr lang="nb-NO" sz="1100" dirty="0" smtClean="0"/>
          </a:p>
        </p:txBody>
      </p:sp>
      <p:sp>
        <p:nvSpPr>
          <p:cNvPr id="8" name="TekstSylinder 7"/>
          <p:cNvSpPr txBox="1"/>
          <p:nvPr/>
        </p:nvSpPr>
        <p:spPr>
          <a:xfrm>
            <a:off x="1371644" y="4766114"/>
            <a:ext cx="6784754" cy="307777"/>
          </a:xfrm>
          <a:prstGeom prst="rect">
            <a:avLst/>
          </a:prstGeom>
          <a:noFill/>
        </p:spPr>
        <p:txBody>
          <a:bodyPr wrap="square" rtlCol="0">
            <a:spAutoFit/>
          </a:bodyPr>
          <a:lstStyle/>
          <a:p>
            <a:pPr algn="ctr"/>
            <a:r>
              <a:rPr lang="en-US" sz="1400" dirty="0" smtClean="0">
                <a:latin typeface="Arial" pitchFamily="34" charset="0"/>
                <a:cs typeface="Arial" pitchFamily="34" charset="0"/>
              </a:rPr>
              <a:t>Published: </a:t>
            </a:r>
            <a:r>
              <a:rPr lang="en-US" sz="1400" dirty="0" smtClean="0">
                <a:latin typeface="Arial" pitchFamily="34" charset="0"/>
                <a:cs typeface="Arial" pitchFamily="34" charset="0"/>
              </a:rPr>
              <a:t>2020-09-07</a:t>
            </a:r>
            <a:endParaRPr lang="en-US" sz="1400" dirty="0">
              <a:latin typeface="Arial" pitchFamily="34" charset="0"/>
              <a:cs typeface="Arial" pitchFamily="34" charset="0"/>
            </a:endParaRPr>
          </a:p>
        </p:txBody>
      </p:sp>
      <p:sp>
        <p:nvSpPr>
          <p:cNvPr id="9" name="TekstSylinder 8"/>
          <p:cNvSpPr txBox="1"/>
          <p:nvPr/>
        </p:nvSpPr>
        <p:spPr>
          <a:xfrm>
            <a:off x="1371644" y="4585046"/>
            <a:ext cx="6784754" cy="307777"/>
          </a:xfrm>
          <a:prstGeom prst="rect">
            <a:avLst/>
          </a:prstGeom>
          <a:noFill/>
        </p:spPr>
        <p:txBody>
          <a:bodyPr wrap="square" rtlCol="0">
            <a:spAutoFit/>
          </a:bodyPr>
          <a:lstStyle/>
          <a:p>
            <a:pPr algn="ctr"/>
            <a:r>
              <a:rPr lang="en-US" sz="1400" dirty="0" smtClean="0">
                <a:latin typeface="Arial" pitchFamily="34" charset="0"/>
                <a:cs typeface="Arial" pitchFamily="34" charset="0"/>
              </a:rPr>
              <a:t>Version: 1.0</a:t>
            </a:r>
            <a:endParaRPr lang="en-US" sz="1400" dirty="0">
              <a:latin typeface="Arial" pitchFamily="34" charset="0"/>
              <a:cs typeface="Arial" pitchFamily="34" charset="0"/>
            </a:endParaRPr>
          </a:p>
        </p:txBody>
      </p:sp>
      <p:sp>
        <p:nvSpPr>
          <p:cNvPr id="12" name="TekstSylinder 11"/>
          <p:cNvSpPr txBox="1"/>
          <p:nvPr/>
        </p:nvSpPr>
        <p:spPr>
          <a:xfrm>
            <a:off x="0" y="267494"/>
            <a:ext cx="9144000" cy="954107"/>
          </a:xfrm>
          <a:prstGeom prst="rect">
            <a:avLst/>
          </a:prstGeom>
          <a:noFill/>
        </p:spPr>
        <p:txBody>
          <a:bodyPr wrap="square" rtlCol="0">
            <a:spAutoFit/>
          </a:bodyPr>
          <a:lstStyle/>
          <a:p>
            <a:pPr algn="ctr"/>
            <a:r>
              <a:rPr lang="en-US" sz="2800" b="1" dirty="0" smtClean="0">
                <a:latin typeface="Constantia" pitchFamily="18" charset="0"/>
              </a:rPr>
              <a:t>CJTF-82 </a:t>
            </a:r>
          </a:p>
          <a:p>
            <a:pPr algn="ctr"/>
            <a:r>
              <a:rPr lang="en-US" sz="2800" b="1" dirty="0" smtClean="0">
                <a:latin typeface="Constantia" pitchFamily="18" charset="0"/>
              </a:rPr>
              <a:t>LAND COMPONENT COMMAND</a:t>
            </a:r>
            <a:endParaRPr lang="en-US" sz="2000" b="1" i="1" dirty="0">
              <a:latin typeface="Constantia" pitchFamily="18" charset="0"/>
            </a:endParaRPr>
          </a:p>
        </p:txBody>
      </p:sp>
      <p:sp>
        <p:nvSpPr>
          <p:cNvPr id="13" name="TekstSylinder 12"/>
          <p:cNvSpPr txBox="1"/>
          <p:nvPr/>
        </p:nvSpPr>
        <p:spPr>
          <a:xfrm>
            <a:off x="7956376" y="-10510"/>
            <a:ext cx="1187624" cy="267494"/>
          </a:xfrm>
          <a:prstGeom prst="rect">
            <a:avLst/>
          </a:prstGeom>
          <a:noFill/>
        </p:spPr>
        <p:txBody>
          <a:bodyPr wrap="square" lIns="36000" tIns="0" rIns="36000" bIns="0" rtlCol="0">
            <a:noAutofit/>
          </a:bodyPr>
          <a:lstStyle/>
          <a:p>
            <a:pPr algn="ctr"/>
            <a:r>
              <a:rPr lang="en-US" b="1" dirty="0" smtClean="0"/>
              <a:t>III CORPS</a:t>
            </a:r>
            <a:endParaRPr lang="en-US"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ENEMY SITUATION (D+0)</a:t>
            </a:r>
            <a:endParaRPr lang="en-US" dirty="0"/>
          </a:p>
        </p:txBody>
      </p:sp>
      <p:sp>
        <p:nvSpPr>
          <p:cNvPr id="28" name="TekstSylinder 12"/>
          <p:cNvSpPr txBox="1"/>
          <p:nvPr/>
        </p:nvSpPr>
        <p:spPr>
          <a:xfrm>
            <a:off x="7956376" y="-10510"/>
            <a:ext cx="1187624" cy="267494"/>
          </a:xfrm>
          <a:prstGeom prst="rect">
            <a:avLst/>
          </a:prstGeom>
          <a:noFill/>
        </p:spPr>
        <p:txBody>
          <a:bodyPr wrap="square" lIns="36000" tIns="0" rIns="36000" bIns="0" rtlCol="0">
            <a:noAutofit/>
          </a:bodyPr>
          <a:lstStyle/>
          <a:p>
            <a:pPr algn="ctr"/>
            <a:r>
              <a:rPr lang="en-US" b="1" dirty="0" smtClean="0"/>
              <a:t>III CORPS</a:t>
            </a:r>
            <a:endParaRPr lang="en-US" b="1" dirty="0"/>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80928" y="661915"/>
            <a:ext cx="5019425" cy="402539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Concept of Operations (CONOPS)</a:t>
            </a:r>
            <a:endParaRPr lang="en-US" dirty="0"/>
          </a:p>
        </p:txBody>
      </p:sp>
      <p:sp>
        <p:nvSpPr>
          <p:cNvPr id="6" name="TekstSylinder 18"/>
          <p:cNvSpPr txBox="1"/>
          <p:nvPr/>
        </p:nvSpPr>
        <p:spPr>
          <a:xfrm>
            <a:off x="9468544" y="483518"/>
            <a:ext cx="3214678" cy="4360246"/>
          </a:xfrm>
          <a:prstGeom prst="rect">
            <a:avLst/>
          </a:prstGeom>
          <a:solidFill>
            <a:schemeClr val="accent1">
              <a:lumMod val="20000"/>
              <a:lumOff val="80000"/>
            </a:schemeClr>
          </a:solidFill>
          <a:ln>
            <a:solidFill>
              <a:schemeClr val="tx1"/>
            </a:solidFill>
          </a:ln>
        </p:spPr>
        <p:txBody>
          <a:bodyPr wrap="square" rtlCol="0">
            <a:normAutofit lnSpcReduction="10000"/>
          </a:bodyPr>
          <a:lstStyle/>
          <a:p>
            <a:r>
              <a:rPr lang="nb-NO" sz="1100" dirty="0" smtClean="0">
                <a:latin typeface="Arial" pitchFamily="34" charset="0"/>
                <a:cs typeface="Arial" pitchFamily="34" charset="0"/>
              </a:rPr>
              <a:t>The basic fighting formation in the Syrian army is the division. Here is a representation of a division during an offansive.</a:t>
            </a:r>
          </a:p>
          <a:p>
            <a:endParaRPr lang="nb-NO" sz="1100" dirty="0">
              <a:latin typeface="Arial" pitchFamily="34" charset="0"/>
              <a:cs typeface="Arial" pitchFamily="34" charset="0"/>
            </a:endParaRPr>
          </a:p>
          <a:p>
            <a:r>
              <a:rPr lang="nb-NO" sz="1100" dirty="0" smtClean="0">
                <a:latin typeface="Arial" pitchFamily="34" charset="0"/>
                <a:cs typeface="Arial" pitchFamily="34" charset="0"/>
              </a:rPr>
              <a:t>The three manuevering brigades (Composed of armor and mechanized forces) are arranged in a «2-front, 1-rear» formation. This arrangement allows for an offensive over a wide front with a lot of firepower, while still having the 3rd brigade close behind. The rear-brigade is ready to support any of the front two brigades in case of high enemy resistance, or to exploit a success breakthrough, and pushing a fresh force forward into the enemy teritorry. The movement of the rear brigade forward may be done between the two front brigades, or directly «through» one of them – depending on terrain, roads and tactical situation.</a:t>
            </a:r>
          </a:p>
          <a:p>
            <a:r>
              <a:rPr lang="nb-NO" sz="1100" dirty="0" smtClean="0">
                <a:latin typeface="Arial" pitchFamily="34" charset="0"/>
                <a:cs typeface="Arial" pitchFamily="34" charset="0"/>
              </a:rPr>
              <a:t>One of the frontal brigades will be designated as the Main Effort (ME). This brigade will have priority in receiving support from the division-level assets. As shown here, Front Brigade #1 is the ME and is supported by the division’s Rocket-ARTY BN.</a:t>
            </a:r>
          </a:p>
          <a:p>
            <a:r>
              <a:rPr lang="nb-NO" sz="1100" dirty="0" smtClean="0">
                <a:latin typeface="Arial" pitchFamily="34" charset="0"/>
                <a:cs typeface="Arial" pitchFamily="34" charset="0"/>
              </a:rPr>
              <a:t>Further to the back are the divisional HQ, the logistics BN and an SA-15 BN protecting them.</a:t>
            </a:r>
          </a:p>
          <a:p>
            <a:r>
              <a:rPr lang="nb-NO" sz="1100" dirty="0" smtClean="0">
                <a:latin typeface="Arial" pitchFamily="34" charset="0"/>
                <a:cs typeface="Arial" pitchFamily="34" charset="0"/>
              </a:rPr>
              <a:t>A second BN of SA-8 will be close to the divisional Rocket-ARTY BN, defending it.</a:t>
            </a:r>
          </a:p>
        </p:txBody>
      </p:sp>
      <p:sp>
        <p:nvSpPr>
          <p:cNvPr id="18" name="TekstSylinder 17"/>
          <p:cNvSpPr txBox="1"/>
          <p:nvPr/>
        </p:nvSpPr>
        <p:spPr>
          <a:xfrm>
            <a:off x="7956376" y="-10510"/>
            <a:ext cx="1187624" cy="267494"/>
          </a:xfrm>
          <a:prstGeom prst="rect">
            <a:avLst/>
          </a:prstGeom>
          <a:noFill/>
        </p:spPr>
        <p:txBody>
          <a:bodyPr wrap="square" lIns="36000" tIns="0" rIns="36000" bIns="0" rtlCol="0">
            <a:noAutofit/>
          </a:bodyPr>
          <a:lstStyle/>
          <a:p>
            <a:pPr algn="ctr"/>
            <a:r>
              <a:rPr lang="en-US" b="1" dirty="0" smtClean="0"/>
              <a:t>IV CORPS</a:t>
            </a:r>
            <a:endParaRPr lang="en-US" b="1" dirty="0"/>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580928" y="661915"/>
            <a:ext cx="5015407" cy="40253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STAGES</a:t>
            </a:r>
            <a:endParaRPr lang="en-US" dirty="0"/>
          </a:p>
        </p:txBody>
      </p:sp>
      <p:sp>
        <p:nvSpPr>
          <p:cNvPr id="3" name="TekstSylinder 2"/>
          <p:cNvSpPr txBox="1"/>
          <p:nvPr/>
        </p:nvSpPr>
        <p:spPr>
          <a:xfrm>
            <a:off x="0" y="483518"/>
            <a:ext cx="9144000" cy="5078313"/>
          </a:xfrm>
          <a:prstGeom prst="rect">
            <a:avLst/>
          </a:prstGeom>
          <a:noFill/>
        </p:spPr>
        <p:txBody>
          <a:bodyPr wrap="square" rtlCol="0">
            <a:spAutoFit/>
          </a:bodyPr>
          <a:lstStyle/>
          <a:p>
            <a:r>
              <a:rPr lang="en-US" sz="1200" dirty="0" smtClean="0"/>
              <a:t>This phase will be </a:t>
            </a:r>
            <a:r>
              <a:rPr lang="en-US" sz="1200" dirty="0"/>
              <a:t>conducted in 5 </a:t>
            </a:r>
            <a:r>
              <a:rPr lang="en-US" sz="1200" dirty="0" smtClean="0"/>
              <a:t>stages:</a:t>
            </a:r>
            <a:endParaRPr lang="en-US" sz="1200" dirty="0"/>
          </a:p>
          <a:p>
            <a:pPr marL="342900" indent="-342900">
              <a:buFont typeface="Arial" pitchFamily="34" charset="0"/>
              <a:buChar char="•"/>
            </a:pPr>
            <a:r>
              <a:rPr lang="en-US" sz="1200" b="1" dirty="0" smtClean="0"/>
              <a:t>Stage 1: ( </a:t>
            </a:r>
            <a:r>
              <a:rPr lang="en-US" sz="1200" b="1" dirty="0" smtClean="0"/>
              <a:t>D+0)</a:t>
            </a:r>
            <a:endParaRPr lang="en-US" sz="1200" b="1" dirty="0" smtClean="0"/>
          </a:p>
          <a:p>
            <a:pPr marL="800100" lvl="1" indent="-342900">
              <a:buFont typeface="Arial" pitchFamily="34" charset="0"/>
              <a:buChar char="•"/>
            </a:pPr>
            <a:r>
              <a:rPr lang="en-US" sz="1200" dirty="0" smtClean="0"/>
              <a:t>Assemble forces in assembly areas</a:t>
            </a:r>
          </a:p>
          <a:p>
            <a:pPr marL="342900" indent="-342900">
              <a:buFont typeface="Arial" pitchFamily="34" charset="0"/>
              <a:buChar char="•"/>
            </a:pPr>
            <a:r>
              <a:rPr lang="en-US" sz="1200" b="1" dirty="0" smtClean="0"/>
              <a:t>Stage 2: ( </a:t>
            </a:r>
            <a:r>
              <a:rPr lang="en-US" sz="1200" b="1" dirty="0" smtClean="0"/>
              <a:t>D+1 </a:t>
            </a:r>
            <a:r>
              <a:rPr lang="en-US" sz="1200" b="1" dirty="0" smtClean="0"/>
              <a:t>to </a:t>
            </a:r>
            <a:r>
              <a:rPr lang="en-US" sz="1200" b="1" dirty="0" smtClean="0"/>
              <a:t>D+3 </a:t>
            </a:r>
            <a:r>
              <a:rPr lang="en-US" sz="1200" b="1" dirty="0" smtClean="0"/>
              <a:t>)</a:t>
            </a:r>
          </a:p>
          <a:p>
            <a:pPr marL="800100" lvl="1" indent="-342900">
              <a:buFont typeface="Arial" pitchFamily="34" charset="0"/>
              <a:buChar char="•"/>
            </a:pPr>
            <a:r>
              <a:rPr lang="en-US" sz="1200" dirty="0" smtClean="0"/>
              <a:t>Shaping: Artillery and attack from JFACC on Objectives ”B” and “A”</a:t>
            </a:r>
          </a:p>
          <a:p>
            <a:pPr marL="342900" indent="-342900">
              <a:buFont typeface="Arial" pitchFamily="34" charset="0"/>
              <a:buChar char="•"/>
            </a:pPr>
            <a:r>
              <a:rPr lang="en-US" sz="1200" b="1" dirty="0" smtClean="0"/>
              <a:t>Stage 3: (</a:t>
            </a:r>
            <a:r>
              <a:rPr lang="en-US" sz="1200" b="1" dirty="0" smtClean="0"/>
              <a:t>D+4 </a:t>
            </a:r>
            <a:r>
              <a:rPr lang="en-US" sz="1200" b="1" dirty="0" smtClean="0"/>
              <a:t>to </a:t>
            </a:r>
            <a:r>
              <a:rPr lang="en-US" sz="1200" b="1" dirty="0" smtClean="0"/>
              <a:t>D+5)</a:t>
            </a:r>
            <a:endParaRPr lang="en-US" sz="1200" b="1" dirty="0" smtClean="0"/>
          </a:p>
          <a:p>
            <a:pPr marL="800100" lvl="1" indent="-342900">
              <a:buFont typeface="Arial" pitchFamily="34" charset="0"/>
              <a:buChar char="•"/>
            </a:pPr>
            <a:r>
              <a:rPr lang="en-US" sz="1200" b="1" dirty="0" smtClean="0"/>
              <a:t>Deception effort: </a:t>
            </a:r>
            <a:r>
              <a:rPr lang="en-US" sz="1200" dirty="0" smtClean="0"/>
              <a:t>319</a:t>
            </a:r>
            <a:r>
              <a:rPr lang="en-US" sz="1200" baseline="30000" dirty="0" smtClean="0"/>
              <a:t>th</a:t>
            </a:r>
            <a:r>
              <a:rPr lang="en-US" sz="1200" dirty="0" smtClean="0"/>
              <a:t> Armored to approach </a:t>
            </a:r>
            <a:r>
              <a:rPr lang="en-US" sz="1200" dirty="0" err="1" smtClean="0"/>
              <a:t>Obj</a:t>
            </a:r>
            <a:r>
              <a:rPr lang="en-US" sz="1200" dirty="0" smtClean="0"/>
              <a:t>-”A” from the South with intent to have enemy 31</a:t>
            </a:r>
            <a:r>
              <a:rPr lang="en-US" sz="1200" baseline="30000" dirty="0" smtClean="0"/>
              <a:t>st</a:t>
            </a:r>
            <a:r>
              <a:rPr lang="en-US" sz="1200" dirty="0" smtClean="0"/>
              <a:t> Mechanized redeploy facing South to counter 319</a:t>
            </a:r>
            <a:r>
              <a:rPr lang="en-US" sz="1200" baseline="30000" dirty="0" smtClean="0"/>
              <a:t>th</a:t>
            </a:r>
            <a:r>
              <a:rPr lang="en-US" sz="1200" dirty="0" smtClean="0"/>
              <a:t> alleged offensive.</a:t>
            </a:r>
          </a:p>
          <a:p>
            <a:pPr marL="800100" lvl="1" indent="-342900">
              <a:buFont typeface="Arial" pitchFamily="34" charset="0"/>
              <a:buChar char="•"/>
            </a:pPr>
            <a:r>
              <a:rPr lang="en-US" sz="1200" b="1" dirty="0" smtClean="0"/>
              <a:t>Main effort: </a:t>
            </a:r>
            <a:r>
              <a:rPr lang="en-US" sz="1200" dirty="0" smtClean="0"/>
              <a:t>starting D+8 by 91</a:t>
            </a:r>
            <a:r>
              <a:rPr lang="en-US" sz="1200" baseline="30000" dirty="0" smtClean="0"/>
              <a:t>st</a:t>
            </a:r>
            <a:r>
              <a:rPr lang="en-US" sz="1200" dirty="0" smtClean="0"/>
              <a:t> Armored advance towards </a:t>
            </a:r>
            <a:r>
              <a:rPr lang="en-US" sz="1200" dirty="0" err="1" smtClean="0"/>
              <a:t>Obj</a:t>
            </a:r>
            <a:r>
              <a:rPr lang="en-US" sz="1200" dirty="0" smtClean="0"/>
              <a:t>-”B” from the South and 210</a:t>
            </a:r>
            <a:r>
              <a:rPr lang="en-US" sz="1200" baseline="30000" dirty="0" smtClean="0"/>
              <a:t>th</a:t>
            </a:r>
            <a:r>
              <a:rPr lang="en-US" sz="1200" dirty="0" smtClean="0"/>
              <a:t> Armored advance towards </a:t>
            </a:r>
            <a:r>
              <a:rPr lang="en-US" sz="1200" dirty="0" err="1" smtClean="0"/>
              <a:t>Obj</a:t>
            </a:r>
            <a:r>
              <a:rPr lang="en-US" sz="1200" dirty="0" smtClean="0"/>
              <a:t>-”B” from the North. </a:t>
            </a:r>
          </a:p>
          <a:p>
            <a:pPr marL="800100" lvl="1" indent="-342900">
              <a:buFont typeface="Arial" pitchFamily="34" charset="0"/>
              <a:buChar char="•"/>
            </a:pPr>
            <a:r>
              <a:rPr lang="en-US" sz="1200" dirty="0" smtClean="0"/>
              <a:t>Intent is to isolate enemy 31</a:t>
            </a:r>
            <a:r>
              <a:rPr lang="en-US" sz="1200" baseline="30000" dirty="0" smtClean="0"/>
              <a:t>st</a:t>
            </a:r>
            <a:r>
              <a:rPr lang="en-US" sz="1200" dirty="0" smtClean="0"/>
              <a:t> Mechanized from the North, as well as to establish staging areas for stage-5 in offensive towards the Northern part of the GOLAN </a:t>
            </a:r>
          </a:p>
          <a:p>
            <a:pPr marL="800100" lvl="1" indent="-342900">
              <a:buFont typeface="Arial" pitchFamily="34" charset="0"/>
              <a:buChar char="•"/>
            </a:pPr>
            <a:r>
              <a:rPr lang="en-US" sz="1200" dirty="0" smtClean="0"/>
              <a:t>Once main-effort begins, air attacks by JFACC to prioritize suppression of enemy combat strength as well as target enemy C2 of enemy’s 30</a:t>
            </a:r>
            <a:r>
              <a:rPr lang="en-US" sz="1200" baseline="30000" dirty="0" smtClean="0"/>
              <a:t>th</a:t>
            </a:r>
            <a:r>
              <a:rPr lang="en-US" sz="1200" dirty="0" smtClean="0"/>
              <a:t> Armored (both of division level as well as of sub-units) to degrade enemy’s ability to counter the main effort.</a:t>
            </a:r>
          </a:p>
          <a:p>
            <a:pPr marL="342900" indent="-342900">
              <a:buFont typeface="Arial" pitchFamily="34" charset="0"/>
              <a:buChar char="•"/>
            </a:pPr>
            <a:r>
              <a:rPr lang="en-US" sz="1200" b="1" dirty="0" smtClean="0"/>
              <a:t>Stage 4: </a:t>
            </a:r>
            <a:r>
              <a:rPr lang="en-US" sz="1200" b="1" dirty="0"/>
              <a:t>(</a:t>
            </a:r>
            <a:r>
              <a:rPr lang="en-US" sz="1200" b="1" dirty="0" smtClean="0"/>
              <a:t>D+6 </a:t>
            </a:r>
            <a:r>
              <a:rPr lang="en-US" sz="1200" b="1" dirty="0"/>
              <a:t>to </a:t>
            </a:r>
            <a:r>
              <a:rPr lang="en-US" sz="1200" b="1" dirty="0" smtClean="0"/>
              <a:t>D+7)</a:t>
            </a:r>
            <a:endParaRPr lang="en-US" sz="1200" b="1" dirty="0" smtClean="0"/>
          </a:p>
          <a:p>
            <a:pPr marL="800100" lvl="1" indent="-342900">
              <a:buFont typeface="Arial" pitchFamily="34" charset="0"/>
              <a:buChar char="•"/>
            </a:pPr>
            <a:r>
              <a:rPr lang="en-US" sz="1200" dirty="0" smtClean="0"/>
              <a:t>With support of 91</a:t>
            </a:r>
            <a:r>
              <a:rPr lang="en-US" sz="1200" baseline="30000" dirty="0" smtClean="0"/>
              <a:t>st</a:t>
            </a:r>
            <a:r>
              <a:rPr lang="en-US" sz="1200" dirty="0" smtClean="0"/>
              <a:t> Armored harassing from the North, 319</a:t>
            </a:r>
            <a:r>
              <a:rPr lang="en-US" sz="1200" baseline="30000" dirty="0" smtClean="0"/>
              <a:t>th</a:t>
            </a:r>
            <a:r>
              <a:rPr lang="en-US" sz="1200" dirty="0" smtClean="0"/>
              <a:t> Armored will attack remaining elements of enemy’s 31</a:t>
            </a:r>
            <a:r>
              <a:rPr lang="en-US" sz="1200" baseline="30000" dirty="0" smtClean="0"/>
              <a:t>st</a:t>
            </a:r>
            <a:r>
              <a:rPr lang="en-US" sz="1200" dirty="0" smtClean="0"/>
              <a:t> Mechanized </a:t>
            </a:r>
            <a:r>
              <a:rPr lang="en-US" sz="1200" dirty="0"/>
              <a:t>from the </a:t>
            </a:r>
            <a:r>
              <a:rPr lang="en-US" sz="1200" dirty="0" smtClean="0"/>
              <a:t>South to secure </a:t>
            </a:r>
            <a:r>
              <a:rPr lang="en-US" sz="1200" dirty="0" err="1" smtClean="0"/>
              <a:t>Obj</a:t>
            </a:r>
            <a:r>
              <a:rPr lang="en-US" sz="1200" dirty="0" smtClean="0"/>
              <a:t>-”A”</a:t>
            </a:r>
          </a:p>
          <a:p>
            <a:pPr marL="800100" lvl="1" indent="-342900">
              <a:buFont typeface="Arial" pitchFamily="34" charset="0"/>
              <a:buChar char="•"/>
            </a:pPr>
            <a:r>
              <a:rPr lang="en-US" sz="1200" dirty="0" smtClean="0"/>
              <a:t>Air attacks from JFACC to support 319</a:t>
            </a:r>
            <a:r>
              <a:rPr lang="en-US" sz="1200" baseline="30000" dirty="0" smtClean="0"/>
              <a:t>th</a:t>
            </a:r>
            <a:r>
              <a:rPr lang="en-US" sz="1200" dirty="0" smtClean="0"/>
              <a:t> maneuver by targeting enemy units to the South-East of </a:t>
            </a:r>
            <a:r>
              <a:rPr lang="en-US" sz="1200" dirty="0" err="1" smtClean="0"/>
              <a:t>Obj</a:t>
            </a:r>
            <a:r>
              <a:rPr lang="en-US" sz="1200" dirty="0" smtClean="0"/>
              <a:t>-”A”</a:t>
            </a:r>
          </a:p>
          <a:p>
            <a:pPr marL="342900" indent="-342900">
              <a:buFont typeface="Arial" pitchFamily="34" charset="0"/>
              <a:buChar char="•"/>
            </a:pPr>
            <a:r>
              <a:rPr lang="en-US" sz="1200" b="1" dirty="0" smtClean="0"/>
              <a:t>Stage 5: </a:t>
            </a:r>
            <a:r>
              <a:rPr lang="en-US" sz="1200" b="1" dirty="0"/>
              <a:t>(</a:t>
            </a:r>
            <a:r>
              <a:rPr lang="en-US" sz="1200" b="1" dirty="0" smtClean="0"/>
              <a:t>D+8 </a:t>
            </a:r>
            <a:r>
              <a:rPr lang="en-US" sz="1200" b="1" dirty="0"/>
              <a:t>to </a:t>
            </a:r>
            <a:r>
              <a:rPr lang="en-US" sz="1200" b="1" dirty="0" smtClean="0"/>
              <a:t>D+10)</a:t>
            </a:r>
            <a:endParaRPr lang="en-US" sz="1200" b="1" dirty="0" smtClean="0"/>
          </a:p>
          <a:p>
            <a:pPr marL="800100" lvl="1" indent="-342900">
              <a:buFont typeface="Arial" pitchFamily="34" charset="0"/>
              <a:buChar char="•"/>
            </a:pPr>
            <a:r>
              <a:rPr lang="en-US" sz="1200" dirty="0" smtClean="0"/>
              <a:t>210</a:t>
            </a:r>
            <a:r>
              <a:rPr lang="en-US" sz="1200" baseline="30000" dirty="0" smtClean="0"/>
              <a:t>th</a:t>
            </a:r>
            <a:r>
              <a:rPr lang="en-US" sz="1200" dirty="0" smtClean="0"/>
              <a:t> Armored will attack to the North towards the Southern slopes of </a:t>
            </a:r>
            <a:r>
              <a:rPr lang="en-US" sz="1200" dirty="0" err="1" smtClean="0"/>
              <a:t>Mt.HERMON</a:t>
            </a:r>
            <a:r>
              <a:rPr lang="en-US" sz="1200" dirty="0" smtClean="0"/>
              <a:t> </a:t>
            </a:r>
          </a:p>
          <a:p>
            <a:pPr marL="800100" lvl="1" indent="-342900">
              <a:buFont typeface="Arial" pitchFamily="34" charset="0"/>
              <a:buChar char="•"/>
            </a:pPr>
            <a:r>
              <a:rPr lang="en-US" sz="1200" dirty="0" smtClean="0"/>
              <a:t>98</a:t>
            </a:r>
            <a:r>
              <a:rPr lang="en-US" sz="1200" baseline="30000" dirty="0" smtClean="0"/>
              <a:t>th</a:t>
            </a:r>
            <a:r>
              <a:rPr lang="en-US" sz="1200" dirty="0" smtClean="0"/>
              <a:t> Paratroopers to dispatch an element (1-2 BNs strength) to conduct an airborne assault to seize </a:t>
            </a:r>
            <a:r>
              <a:rPr lang="en-US" sz="1200" dirty="0" err="1" smtClean="0"/>
              <a:t>Obj</a:t>
            </a:r>
            <a:r>
              <a:rPr lang="en-US" sz="1200" dirty="0" smtClean="0"/>
              <a:t>-”C” (</a:t>
            </a:r>
            <a:r>
              <a:rPr lang="en-US" sz="1200" dirty="0" err="1" smtClean="0"/>
              <a:t>Mt.HERMON</a:t>
            </a:r>
            <a:r>
              <a:rPr lang="en-US" sz="1200" dirty="0" smtClean="0"/>
              <a:t>)</a:t>
            </a:r>
          </a:p>
          <a:p>
            <a:pPr marL="800100" lvl="1" indent="-342900">
              <a:buFont typeface="Arial" pitchFamily="34" charset="0"/>
              <a:buChar char="•"/>
            </a:pPr>
            <a:r>
              <a:rPr lang="en-US" sz="1200" dirty="0" smtClean="0"/>
              <a:t>If conditions allow, 210</a:t>
            </a:r>
            <a:r>
              <a:rPr lang="en-US" sz="1200" baseline="30000" dirty="0" smtClean="0"/>
              <a:t>th</a:t>
            </a:r>
            <a:r>
              <a:rPr lang="en-US" sz="1200" dirty="0" smtClean="0"/>
              <a:t> will take advantage of the momentum to extend its offensive to seize enemy positions threatening the North area of the GOLAN</a:t>
            </a:r>
          </a:p>
          <a:p>
            <a:pPr marL="800100" lvl="1" indent="-342900">
              <a:buFont typeface="Arial" pitchFamily="34" charset="0"/>
              <a:buChar char="•"/>
            </a:pPr>
            <a:r>
              <a:rPr lang="en-US" sz="1200" dirty="0" smtClean="0"/>
              <a:t>Air attacks from JFACC to support by engaging enemy forces to the North and East of </a:t>
            </a:r>
            <a:r>
              <a:rPr lang="en-US" sz="1200" dirty="0" err="1" smtClean="0"/>
              <a:t>Obj</a:t>
            </a:r>
            <a:r>
              <a:rPr lang="en-US" sz="1200" dirty="0" smtClean="0"/>
              <a:t>-”C”</a:t>
            </a:r>
            <a:endParaRPr lang="en-US" sz="1200" dirty="0"/>
          </a:p>
          <a:p>
            <a:pPr marL="800100" lvl="1" indent="-342900">
              <a:buFont typeface="Arial" pitchFamily="34" charset="0"/>
              <a:buChar char="•"/>
            </a:pPr>
            <a:endParaRPr lang="en-US" sz="1200" dirty="0" smtClean="0"/>
          </a:p>
          <a:p>
            <a:endParaRPr lang="en-US" sz="1200" dirty="0"/>
          </a:p>
        </p:txBody>
      </p:sp>
      <p:sp>
        <p:nvSpPr>
          <p:cNvPr id="5" name="TekstSylinder 12"/>
          <p:cNvSpPr txBox="1"/>
          <p:nvPr/>
        </p:nvSpPr>
        <p:spPr>
          <a:xfrm>
            <a:off x="7956376" y="-10510"/>
            <a:ext cx="1187624" cy="267494"/>
          </a:xfrm>
          <a:prstGeom prst="rect">
            <a:avLst/>
          </a:prstGeom>
          <a:noFill/>
        </p:spPr>
        <p:txBody>
          <a:bodyPr wrap="square" lIns="36000" tIns="0" rIns="36000" bIns="0" rtlCol="0">
            <a:noAutofit/>
          </a:bodyPr>
          <a:lstStyle/>
          <a:p>
            <a:pPr algn="ctr"/>
            <a:r>
              <a:rPr lang="en-US" b="1" dirty="0" smtClean="0"/>
              <a:t>III CORPS</a:t>
            </a:r>
            <a:endParaRPr lang="en-US" b="1" dirty="0"/>
          </a:p>
        </p:txBody>
      </p:sp>
    </p:spTree>
  </p:cSld>
  <p:clrMapOvr>
    <a:masterClrMapping/>
  </p:clrMapOvr>
</p:sld>
</file>

<file path=ppt/theme/theme1.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6549</TotalTime>
  <Words>635</Words>
  <Application>Microsoft Office PowerPoint</Application>
  <PresentationFormat>Skjermfremvisning (16:9)</PresentationFormat>
  <Paragraphs>42</Paragraphs>
  <Slides>4</Slides>
  <Notes>2</Notes>
  <HiddenSlides>0</HiddenSlides>
  <MMClips>0</MMClips>
  <ScaleCrop>false</ScaleCrop>
  <HeadingPairs>
    <vt:vector size="4" baseType="variant">
      <vt:variant>
        <vt:lpstr>Tema</vt:lpstr>
      </vt:variant>
      <vt:variant>
        <vt:i4>1</vt:i4>
      </vt:variant>
      <vt:variant>
        <vt:lpstr>Lysbildetitler</vt:lpstr>
      </vt:variant>
      <vt:variant>
        <vt:i4>4</vt:i4>
      </vt:variant>
    </vt:vector>
  </HeadingPairs>
  <TitlesOfParts>
    <vt:vector size="5" baseType="lpstr">
      <vt:lpstr>Kontortema</vt:lpstr>
      <vt:lpstr>Lysbilde 1</vt:lpstr>
      <vt:lpstr>ENEMY SITUATION (D+0)</vt:lpstr>
      <vt:lpstr>Concept of Operations (CONOPS)</vt:lpstr>
      <vt:lpstr>STAGES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OPAR LCC III CORPS CONCEPT OF OPERATIONS PHASE 1</dc:title>
  <dc:creator>132nd Virtual Wing</dc:creator>
  <cp:lastModifiedBy>Neck</cp:lastModifiedBy>
  <cp:revision>429</cp:revision>
  <dcterms:created xsi:type="dcterms:W3CDTF">2019-03-12T22:01:00Z</dcterms:created>
  <dcterms:modified xsi:type="dcterms:W3CDTF">2020-09-07T19:42:07Z</dcterms:modified>
</cp:coreProperties>
</file>