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366" r:id="rId2"/>
    <p:sldId id="367" r:id="rId3"/>
    <p:sldId id="368" r:id="rId4"/>
    <p:sldId id="369" r:id="rId5"/>
    <p:sldId id="370" r:id="rId6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771550"/>
            <a:ext cx="5675435" cy="307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SYTGT040 Tabqa Airbase</a:t>
            </a:r>
          </a:p>
        </p:txBody>
      </p:sp>
      <p:sp>
        <p:nvSpPr>
          <p:cNvPr id="3" name="Pil opp 2"/>
          <p:cNvSpPr/>
          <p:nvPr/>
        </p:nvSpPr>
        <p:spPr>
          <a:xfrm rot="5400000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467688" y="12310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249506" y="1366664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40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343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050" dirty="0"/>
              <a:t>WEAPONEERING:</a:t>
            </a:r>
          </a:p>
          <a:p>
            <a:r>
              <a:rPr lang="en-GB" sz="1050" dirty="0"/>
              <a:t>DPI 1: Runway,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DPI2:  Runway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DPI3:  Runway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DPI4:  Primary fuel storage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DPI5:  Secondary fuel storage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DPI6:  Flight ops building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DPI7 A: Ammo storage , 2x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DPI7 B: Ammo storage , 2x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DPI8:  Ammo storage , 2x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DPI9:  Ammo storage , 2x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DPI10:  Engineer building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nb-NO" sz="1050" dirty="0"/>
              <a:t> </a:t>
            </a:r>
            <a:endParaRPr lang="nb-NO" sz="100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3861544"/>
            <a:ext cx="5724128" cy="11521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rmAutofit/>
          </a:bodyPr>
          <a:lstStyle/>
          <a:p>
            <a:endParaRPr lang="nb-NO" sz="1200" dirty="0"/>
          </a:p>
        </p:txBody>
      </p:sp>
      <p:sp>
        <p:nvSpPr>
          <p:cNvPr id="40" name="TekstSylinder 39"/>
          <p:cNvSpPr txBox="1"/>
          <p:nvPr/>
        </p:nvSpPr>
        <p:spPr>
          <a:xfrm>
            <a:off x="0" y="3867894"/>
            <a:ext cx="5724128" cy="1275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nb-NO" sz="1050" dirty="0"/>
              <a:t>TABQA </a:t>
            </a:r>
            <a:r>
              <a:rPr lang="nb-NO" sz="1050" dirty="0" err="1"/>
              <a:t>Airbase</a:t>
            </a:r>
            <a:r>
              <a:rPr lang="nb-NO" sz="1050" dirty="0"/>
              <a:t>: The target </a:t>
            </a:r>
            <a:r>
              <a:rPr lang="nb-NO" sz="1050" dirty="0" err="1"/>
              <a:t>complex</a:t>
            </a:r>
            <a:r>
              <a:rPr lang="nb-NO" sz="1050" dirty="0"/>
              <a:t> is </a:t>
            </a:r>
            <a:r>
              <a:rPr lang="nb-NO" sz="1050" dirty="0" err="1"/>
              <a:t>supported</a:t>
            </a:r>
            <a:r>
              <a:rPr lang="nb-NO" sz="1050" dirty="0"/>
              <a:t> by 2 </a:t>
            </a:r>
            <a:r>
              <a:rPr lang="nb-NO" sz="1050" dirty="0" err="1"/>
              <a:t>fuel</a:t>
            </a:r>
            <a:r>
              <a:rPr lang="nb-NO" sz="1050" dirty="0"/>
              <a:t> </a:t>
            </a:r>
            <a:r>
              <a:rPr lang="nb-NO" sz="1050" dirty="0" err="1"/>
              <a:t>storages</a:t>
            </a:r>
            <a:r>
              <a:rPr lang="nb-NO" sz="1050" dirty="0"/>
              <a:t> and 4 </a:t>
            </a:r>
            <a:r>
              <a:rPr lang="nb-NO" sz="1050" dirty="0" err="1"/>
              <a:t>ammo</a:t>
            </a:r>
            <a:r>
              <a:rPr lang="nb-NO" sz="1050" dirty="0"/>
              <a:t> </a:t>
            </a:r>
            <a:r>
              <a:rPr lang="nb-NO" sz="1050" dirty="0" err="1"/>
              <a:t>storages</a:t>
            </a:r>
            <a:r>
              <a:rPr lang="nb-NO" sz="1050" dirty="0"/>
              <a:t>. </a:t>
            </a:r>
            <a:r>
              <a:rPr lang="nb-NO" sz="1050" dirty="0" err="1"/>
              <a:t>Other</a:t>
            </a:r>
            <a:r>
              <a:rPr lang="nb-NO" sz="1050" dirty="0"/>
              <a:t> target </a:t>
            </a:r>
            <a:r>
              <a:rPr lang="nb-NO" sz="1050" dirty="0" err="1"/>
              <a:t>of</a:t>
            </a:r>
            <a:r>
              <a:rPr lang="nb-NO" sz="1050" dirty="0"/>
              <a:t> </a:t>
            </a:r>
            <a:r>
              <a:rPr lang="nb-NO" sz="1050" dirty="0" err="1"/>
              <a:t>interest</a:t>
            </a:r>
            <a:r>
              <a:rPr lang="nb-NO" sz="1050" dirty="0"/>
              <a:t> is </a:t>
            </a:r>
            <a:r>
              <a:rPr lang="nb-NO" sz="1050" dirty="0" err="1"/>
              <a:t>engineer</a:t>
            </a:r>
            <a:r>
              <a:rPr lang="nb-NO" sz="1050" dirty="0"/>
              <a:t> </a:t>
            </a:r>
            <a:r>
              <a:rPr lang="nb-NO" sz="1050" dirty="0" err="1"/>
              <a:t>building</a:t>
            </a:r>
            <a:r>
              <a:rPr lang="nb-NO" sz="1050" dirty="0"/>
              <a:t> and </a:t>
            </a:r>
            <a:r>
              <a:rPr lang="nb-NO" sz="1050" dirty="0" err="1"/>
              <a:t>flight</a:t>
            </a:r>
            <a:r>
              <a:rPr lang="nb-NO" sz="1050" dirty="0"/>
              <a:t> </a:t>
            </a:r>
            <a:r>
              <a:rPr lang="nb-NO" sz="1050" dirty="0" err="1"/>
              <a:t>operations</a:t>
            </a:r>
            <a:r>
              <a:rPr lang="nb-NO" sz="1050" dirty="0"/>
              <a:t> </a:t>
            </a:r>
            <a:r>
              <a:rPr lang="nb-NO" sz="1050" dirty="0" err="1"/>
              <a:t>building</a:t>
            </a:r>
            <a:r>
              <a:rPr lang="nb-NO" sz="1050" dirty="0"/>
              <a:t>.</a:t>
            </a:r>
          </a:p>
          <a:p>
            <a:r>
              <a:rPr lang="nb-NO" sz="1050" b="1" u="sng" dirty="0"/>
              <a:t>EFFECTS:</a:t>
            </a:r>
          </a:p>
          <a:p>
            <a:r>
              <a:rPr lang="nb-NO" sz="1050" b="1" dirty="0"/>
              <a:t>Runway</a:t>
            </a:r>
            <a:r>
              <a:rPr lang="nb-NO" sz="1050" dirty="0"/>
              <a:t>: Hits </a:t>
            </a:r>
            <a:r>
              <a:rPr lang="nb-NO" sz="1050" dirty="0" err="1"/>
              <a:t>on</a:t>
            </a:r>
            <a:r>
              <a:rPr lang="nb-NO" sz="1050" dirty="0"/>
              <a:t> runway </a:t>
            </a:r>
            <a:r>
              <a:rPr lang="nb-NO" sz="1050" dirty="0" err="1"/>
              <a:t>will</a:t>
            </a:r>
            <a:r>
              <a:rPr lang="nb-NO" sz="1050" dirty="0"/>
              <a:t> </a:t>
            </a:r>
            <a:r>
              <a:rPr lang="nb-NO" sz="1050" dirty="0" err="1"/>
              <a:t>put</a:t>
            </a:r>
            <a:r>
              <a:rPr lang="nb-NO" sz="1050" dirty="0"/>
              <a:t> </a:t>
            </a:r>
            <a:r>
              <a:rPr lang="nb-NO" sz="1050" dirty="0" err="1"/>
              <a:t>the</a:t>
            </a:r>
            <a:r>
              <a:rPr lang="nb-NO" sz="1050" dirty="0"/>
              <a:t> </a:t>
            </a:r>
            <a:r>
              <a:rPr lang="nb-NO" sz="1050" dirty="0" err="1"/>
              <a:t>airbase</a:t>
            </a:r>
            <a:r>
              <a:rPr lang="nb-NO" sz="1050" dirty="0"/>
              <a:t> </a:t>
            </a:r>
            <a:r>
              <a:rPr lang="nb-NO" sz="1050" dirty="0" err="1"/>
              <a:t>out</a:t>
            </a:r>
            <a:r>
              <a:rPr lang="nb-NO" sz="1050" dirty="0"/>
              <a:t> </a:t>
            </a:r>
            <a:r>
              <a:rPr lang="nb-NO" sz="1050" dirty="0" err="1"/>
              <a:t>of</a:t>
            </a:r>
            <a:r>
              <a:rPr lang="nb-NO" sz="1050" dirty="0"/>
              <a:t> action for 48 </a:t>
            </a:r>
            <a:r>
              <a:rPr lang="nb-NO" sz="1050" dirty="0" err="1"/>
              <a:t>hours</a:t>
            </a:r>
            <a:endParaRPr lang="nb-NO" sz="1050" dirty="0"/>
          </a:p>
          <a:p>
            <a:r>
              <a:rPr lang="nb-NO" sz="1050" b="1" dirty="0" err="1"/>
              <a:t>Ammo</a:t>
            </a:r>
            <a:r>
              <a:rPr lang="nb-NO" sz="1050" b="1" dirty="0"/>
              <a:t> </a:t>
            </a:r>
            <a:r>
              <a:rPr lang="nb-NO" sz="1050" b="1" dirty="0" err="1"/>
              <a:t>storage</a:t>
            </a:r>
            <a:r>
              <a:rPr lang="nb-NO" sz="1050" dirty="0"/>
              <a:t>: Hits </a:t>
            </a:r>
            <a:r>
              <a:rPr lang="nb-NO" sz="1050" dirty="0" err="1"/>
              <a:t>on</a:t>
            </a:r>
            <a:r>
              <a:rPr lang="nb-NO" sz="1050" dirty="0"/>
              <a:t> all </a:t>
            </a:r>
            <a:r>
              <a:rPr lang="nb-NO" sz="1050" dirty="0" err="1"/>
              <a:t>storages</a:t>
            </a:r>
            <a:r>
              <a:rPr lang="nb-NO" sz="1050" dirty="0"/>
              <a:t> </a:t>
            </a:r>
            <a:r>
              <a:rPr lang="nb-NO" sz="1050" dirty="0" err="1"/>
              <a:t>will</a:t>
            </a:r>
            <a:r>
              <a:rPr lang="nb-NO" sz="1050" dirty="0"/>
              <a:t> </a:t>
            </a:r>
            <a:r>
              <a:rPr lang="nb-NO" sz="1050" dirty="0" err="1"/>
              <a:t>put</a:t>
            </a:r>
            <a:r>
              <a:rPr lang="nb-NO" sz="1050" dirty="0"/>
              <a:t> </a:t>
            </a:r>
            <a:r>
              <a:rPr lang="nb-NO" sz="1050" dirty="0" err="1"/>
              <a:t>the</a:t>
            </a:r>
            <a:r>
              <a:rPr lang="nb-NO" sz="1050" dirty="0"/>
              <a:t> </a:t>
            </a:r>
            <a:r>
              <a:rPr lang="nb-NO" sz="1050" dirty="0" err="1"/>
              <a:t>airbase</a:t>
            </a:r>
            <a:r>
              <a:rPr lang="nb-NO" sz="1050" dirty="0"/>
              <a:t> </a:t>
            </a:r>
            <a:r>
              <a:rPr lang="nb-NO" sz="1050" dirty="0" err="1"/>
              <a:t>out</a:t>
            </a:r>
            <a:r>
              <a:rPr lang="nb-NO" sz="1050" dirty="0"/>
              <a:t> </a:t>
            </a:r>
            <a:r>
              <a:rPr lang="nb-NO" sz="1050" dirty="0" err="1"/>
              <a:t>of</a:t>
            </a:r>
            <a:r>
              <a:rPr lang="nb-NO" sz="1050" dirty="0"/>
              <a:t> action for 96 </a:t>
            </a:r>
            <a:r>
              <a:rPr lang="nb-NO" sz="1050" dirty="0" err="1"/>
              <a:t>hours</a:t>
            </a:r>
            <a:endParaRPr lang="nb-NO" sz="1050" dirty="0"/>
          </a:p>
          <a:p>
            <a:r>
              <a:rPr lang="nb-NO" sz="1050" b="1" dirty="0" err="1"/>
              <a:t>Fuel</a:t>
            </a:r>
            <a:r>
              <a:rPr lang="nb-NO" sz="1050" b="1" dirty="0"/>
              <a:t> </a:t>
            </a:r>
            <a:r>
              <a:rPr lang="nb-NO" sz="1050" b="1" dirty="0" err="1"/>
              <a:t>storage</a:t>
            </a:r>
            <a:r>
              <a:rPr lang="nb-NO" sz="1050" b="1" dirty="0"/>
              <a:t>: </a:t>
            </a:r>
            <a:r>
              <a:rPr lang="nb-NO" sz="1050" dirty="0"/>
              <a:t>Hits </a:t>
            </a:r>
            <a:r>
              <a:rPr lang="nb-NO" sz="1050" dirty="0" err="1"/>
              <a:t>on</a:t>
            </a:r>
            <a:r>
              <a:rPr lang="nb-NO" sz="1050" dirty="0"/>
              <a:t> </a:t>
            </a:r>
            <a:r>
              <a:rPr lang="nb-NO" sz="1050" dirty="0" err="1"/>
              <a:t>primary</a:t>
            </a:r>
            <a:r>
              <a:rPr lang="nb-NO" sz="1050" dirty="0"/>
              <a:t> </a:t>
            </a:r>
            <a:r>
              <a:rPr lang="nb-NO" sz="1050" dirty="0" err="1"/>
              <a:t>fuel</a:t>
            </a:r>
            <a:r>
              <a:rPr lang="nb-NO" sz="1050" dirty="0"/>
              <a:t> </a:t>
            </a:r>
            <a:r>
              <a:rPr lang="nb-NO" sz="1050" dirty="0" err="1"/>
              <a:t>storage</a:t>
            </a:r>
            <a:r>
              <a:rPr lang="nb-NO" sz="1050" dirty="0"/>
              <a:t> </a:t>
            </a:r>
            <a:r>
              <a:rPr lang="nb-NO" sz="1050" dirty="0" err="1"/>
              <a:t>will</a:t>
            </a:r>
            <a:r>
              <a:rPr lang="nb-NO" sz="1050" dirty="0"/>
              <a:t> </a:t>
            </a:r>
            <a:r>
              <a:rPr lang="nb-NO" sz="1050" dirty="0" err="1"/>
              <a:t>put</a:t>
            </a:r>
            <a:r>
              <a:rPr lang="nb-NO" sz="1050" dirty="0"/>
              <a:t> </a:t>
            </a:r>
            <a:r>
              <a:rPr lang="nb-NO" sz="1050" dirty="0" err="1"/>
              <a:t>the</a:t>
            </a:r>
            <a:r>
              <a:rPr lang="nb-NO" sz="1050" dirty="0"/>
              <a:t> </a:t>
            </a:r>
            <a:r>
              <a:rPr lang="nb-NO" sz="1050" dirty="0" err="1"/>
              <a:t>airbase</a:t>
            </a:r>
            <a:r>
              <a:rPr lang="nb-NO" sz="1050" dirty="0"/>
              <a:t> </a:t>
            </a:r>
            <a:r>
              <a:rPr lang="nb-NO" sz="1050" dirty="0" err="1"/>
              <a:t>out</a:t>
            </a:r>
            <a:r>
              <a:rPr lang="nb-NO" sz="1050" dirty="0"/>
              <a:t> </a:t>
            </a:r>
            <a:r>
              <a:rPr lang="nb-NO" sz="1050" dirty="0" err="1"/>
              <a:t>of</a:t>
            </a:r>
            <a:r>
              <a:rPr lang="nb-NO" sz="1050" dirty="0"/>
              <a:t> action for 5 </a:t>
            </a:r>
            <a:r>
              <a:rPr lang="nb-NO" sz="1050" dirty="0" err="1"/>
              <a:t>days</a:t>
            </a:r>
            <a:r>
              <a:rPr lang="nb-NO" sz="1050" dirty="0"/>
              <a:t>. Hits </a:t>
            </a:r>
            <a:r>
              <a:rPr lang="nb-NO" sz="1050" dirty="0" err="1"/>
              <a:t>on</a:t>
            </a:r>
            <a:r>
              <a:rPr lang="nb-NO" sz="1050" dirty="0"/>
              <a:t> </a:t>
            </a:r>
            <a:r>
              <a:rPr lang="nb-NO" sz="1050" dirty="0" err="1"/>
              <a:t>both</a:t>
            </a:r>
            <a:r>
              <a:rPr lang="nb-NO" sz="1050" dirty="0"/>
              <a:t> </a:t>
            </a:r>
            <a:r>
              <a:rPr lang="nb-NO" sz="1050" dirty="0" err="1"/>
              <a:t>secondary</a:t>
            </a:r>
            <a:r>
              <a:rPr lang="nb-NO" sz="1050" dirty="0"/>
              <a:t> and </a:t>
            </a:r>
            <a:r>
              <a:rPr lang="nb-NO" sz="1050" dirty="0" err="1"/>
              <a:t>primary</a:t>
            </a:r>
            <a:r>
              <a:rPr lang="nb-NO" sz="1050" dirty="0"/>
              <a:t> </a:t>
            </a:r>
            <a:r>
              <a:rPr lang="nb-NO" sz="1050" dirty="0" err="1"/>
              <a:t>storage</a:t>
            </a:r>
            <a:r>
              <a:rPr lang="nb-NO" sz="1050" dirty="0"/>
              <a:t> </a:t>
            </a:r>
            <a:r>
              <a:rPr lang="nb-NO" sz="1050" dirty="0" err="1"/>
              <a:t>will</a:t>
            </a:r>
            <a:r>
              <a:rPr lang="nb-NO" sz="1050" dirty="0"/>
              <a:t> </a:t>
            </a:r>
            <a:r>
              <a:rPr lang="nb-NO" sz="1050" dirty="0" err="1"/>
              <a:t>put</a:t>
            </a:r>
            <a:r>
              <a:rPr lang="nb-NO" sz="1050" dirty="0"/>
              <a:t> </a:t>
            </a:r>
            <a:r>
              <a:rPr lang="nb-NO" sz="1050" dirty="0" err="1"/>
              <a:t>the</a:t>
            </a:r>
            <a:r>
              <a:rPr lang="nb-NO" sz="1050" dirty="0"/>
              <a:t> </a:t>
            </a:r>
            <a:r>
              <a:rPr lang="nb-NO" sz="1050" dirty="0" err="1"/>
              <a:t>airbase</a:t>
            </a:r>
            <a:r>
              <a:rPr lang="nb-NO" sz="1050" dirty="0"/>
              <a:t> </a:t>
            </a:r>
            <a:r>
              <a:rPr lang="nb-NO" sz="1050" dirty="0" err="1"/>
              <a:t>out</a:t>
            </a:r>
            <a:r>
              <a:rPr lang="nb-NO" sz="1050" dirty="0"/>
              <a:t> </a:t>
            </a:r>
            <a:r>
              <a:rPr lang="nb-NO" sz="1050" dirty="0" err="1"/>
              <a:t>of</a:t>
            </a:r>
            <a:r>
              <a:rPr lang="nb-NO" sz="1050" dirty="0"/>
              <a:t> action for 7 </a:t>
            </a:r>
            <a:r>
              <a:rPr lang="nb-NO" sz="1050" dirty="0" err="1"/>
              <a:t>days</a:t>
            </a:r>
            <a:r>
              <a:rPr lang="nb-NO" sz="1050" dirty="0"/>
              <a:t>.</a:t>
            </a:r>
          </a:p>
          <a:p>
            <a:r>
              <a:rPr lang="nb-NO" sz="1050" b="1" dirty="0" err="1"/>
              <a:t>Flight</a:t>
            </a:r>
            <a:r>
              <a:rPr lang="nb-NO" sz="1050" b="1" dirty="0"/>
              <a:t> </a:t>
            </a:r>
            <a:r>
              <a:rPr lang="nb-NO" sz="1050" b="1" dirty="0" err="1"/>
              <a:t>operations</a:t>
            </a:r>
            <a:r>
              <a:rPr lang="nb-NO" sz="1050" b="1" dirty="0"/>
              <a:t> </a:t>
            </a:r>
            <a:r>
              <a:rPr lang="nb-NO" sz="1050" b="1" dirty="0" err="1"/>
              <a:t>building</a:t>
            </a:r>
            <a:r>
              <a:rPr lang="nb-NO" sz="1050" b="1" dirty="0"/>
              <a:t>: </a:t>
            </a:r>
            <a:r>
              <a:rPr lang="nb-NO" sz="1050" dirty="0" err="1"/>
              <a:t>Sortie</a:t>
            </a:r>
            <a:r>
              <a:rPr lang="nb-NO" sz="1050" dirty="0"/>
              <a:t> </a:t>
            </a:r>
            <a:r>
              <a:rPr lang="nb-NO" sz="1050" dirty="0" err="1"/>
              <a:t>generation</a:t>
            </a:r>
            <a:r>
              <a:rPr lang="nb-NO" sz="1050" dirty="0"/>
              <a:t> rate </a:t>
            </a:r>
            <a:r>
              <a:rPr lang="nb-NO" sz="1050" dirty="0" err="1"/>
              <a:t>will</a:t>
            </a:r>
            <a:r>
              <a:rPr lang="nb-NO" sz="1050" dirty="0"/>
              <a:t> be </a:t>
            </a:r>
            <a:r>
              <a:rPr lang="nb-NO" sz="1050" dirty="0" err="1"/>
              <a:t>reduced</a:t>
            </a:r>
            <a:r>
              <a:rPr lang="nb-NO" sz="1050" dirty="0"/>
              <a:t> by 50%</a:t>
            </a:r>
          </a:p>
          <a:p>
            <a:r>
              <a:rPr lang="nb-NO" sz="1050" b="1" dirty="0" err="1"/>
              <a:t>Engineer</a:t>
            </a:r>
            <a:r>
              <a:rPr lang="nb-NO" sz="1050" b="1" dirty="0"/>
              <a:t> </a:t>
            </a:r>
            <a:r>
              <a:rPr lang="nb-NO" sz="1050" b="1" dirty="0" err="1"/>
              <a:t>building</a:t>
            </a:r>
            <a:r>
              <a:rPr lang="nb-NO" sz="1050" b="1" dirty="0"/>
              <a:t>: </a:t>
            </a:r>
            <a:r>
              <a:rPr lang="nb-NO" sz="1050" dirty="0" err="1"/>
              <a:t>Sortie</a:t>
            </a:r>
            <a:r>
              <a:rPr lang="nb-NO" sz="1050" dirty="0"/>
              <a:t> </a:t>
            </a:r>
            <a:r>
              <a:rPr lang="nb-NO" sz="1050" dirty="0" err="1"/>
              <a:t>generation</a:t>
            </a:r>
            <a:r>
              <a:rPr lang="nb-NO" sz="1050" dirty="0"/>
              <a:t> rate </a:t>
            </a:r>
            <a:r>
              <a:rPr lang="nb-NO" sz="1050" dirty="0" err="1"/>
              <a:t>will</a:t>
            </a:r>
            <a:r>
              <a:rPr lang="nb-NO" sz="1050" dirty="0"/>
              <a:t> be </a:t>
            </a:r>
            <a:r>
              <a:rPr lang="nb-NO" sz="1050" dirty="0" err="1"/>
              <a:t>reduced</a:t>
            </a:r>
            <a:r>
              <a:rPr lang="nb-NO" sz="1050" dirty="0"/>
              <a:t> by 50%</a:t>
            </a:r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121" b="4799"/>
          <a:stretch>
            <a:fillRect/>
          </a:stretch>
        </p:blipFill>
        <p:spPr bwMode="auto">
          <a:xfrm>
            <a:off x="0" y="771550"/>
            <a:ext cx="68762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SYTGT040 Tabqa Airbase</a:t>
            </a:r>
          </a:p>
        </p:txBody>
      </p:sp>
      <p:sp>
        <p:nvSpPr>
          <p:cNvPr id="3" name="Pil opp 2"/>
          <p:cNvSpPr/>
          <p:nvPr/>
        </p:nvSpPr>
        <p:spPr>
          <a:xfrm>
            <a:off x="5724128" y="91556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6" name="Gruppe 14"/>
          <p:cNvGrpSpPr/>
          <p:nvPr/>
        </p:nvGrpSpPr>
        <p:grpSpPr>
          <a:xfrm>
            <a:off x="1534964" y="388694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17"/>
          <p:cNvGrpSpPr/>
          <p:nvPr/>
        </p:nvGrpSpPr>
        <p:grpSpPr>
          <a:xfrm>
            <a:off x="2843808" y="3867894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20"/>
          <p:cNvGrpSpPr/>
          <p:nvPr/>
        </p:nvGrpSpPr>
        <p:grpSpPr>
          <a:xfrm>
            <a:off x="3851920" y="3827636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444208" y="771550"/>
            <a:ext cx="2699792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/>
              <a:t>DPI’s relate to centre points of targets:</a:t>
            </a:r>
          </a:p>
          <a:p>
            <a:endParaRPr lang="en-GB" sz="1050" dirty="0"/>
          </a:p>
          <a:p>
            <a:r>
              <a:rPr lang="en-GB" sz="1050" dirty="0"/>
              <a:t>DPI 1: N35 45.304 E038 33.344, 1079ft</a:t>
            </a:r>
          </a:p>
          <a:p>
            <a:r>
              <a:rPr lang="en-GB" sz="1050" dirty="0"/>
              <a:t>DPI2: N35 45.282 E038 33.986, 1066ft</a:t>
            </a:r>
          </a:p>
          <a:p>
            <a:r>
              <a:rPr lang="en-GB" sz="1050" dirty="0"/>
              <a:t>DPI3:N35 45.263 E038 34.464, 1063ft</a:t>
            </a:r>
          </a:p>
          <a:p>
            <a:r>
              <a:rPr lang="en-GB" sz="1050" dirty="0"/>
              <a:t>DPI4:N35 45.467 E038 34.523, 1063ft</a:t>
            </a:r>
          </a:p>
          <a:p>
            <a:r>
              <a:rPr lang="en-GB" sz="1050" dirty="0"/>
              <a:t>DPI5:N35 45.875 E038 34.864, 1030ft</a:t>
            </a:r>
          </a:p>
          <a:p>
            <a:r>
              <a:rPr lang="en-GB" sz="1050" dirty="0"/>
              <a:t>DPI6:N35 45.516 E038 34.665, 1063ft</a:t>
            </a:r>
          </a:p>
          <a:p>
            <a:r>
              <a:rPr lang="en-GB" sz="1050" dirty="0"/>
              <a:t>DPI7 A:N35 46.081 E038 34.191, 1040ft</a:t>
            </a:r>
          </a:p>
          <a:p>
            <a:r>
              <a:rPr lang="en-GB" sz="1050" dirty="0"/>
              <a:t>DPI7 B:N35 46.082 E038 34.182, 1047ft</a:t>
            </a:r>
          </a:p>
          <a:p>
            <a:r>
              <a:rPr lang="en-GB" sz="1050" dirty="0"/>
              <a:t>DPI8: N35 45.858 E038 33.713, 1066ft</a:t>
            </a:r>
          </a:p>
          <a:p>
            <a:r>
              <a:rPr lang="en-GB" sz="1050" dirty="0"/>
              <a:t>DPI9:N35 44.977 E038 34.465, 1056ft</a:t>
            </a:r>
          </a:p>
          <a:p>
            <a:r>
              <a:rPr lang="en-GB" sz="1050" dirty="0"/>
              <a:t>DPI10:  N35 45.551 E038 33.195, 1083ft</a:t>
            </a:r>
          </a:p>
          <a:p>
            <a:endParaRPr lang="en-GB" sz="1050" dirty="0"/>
          </a:p>
          <a:p>
            <a:r>
              <a:rPr lang="en-GB" sz="1050" dirty="0"/>
              <a:t>All coordinates TLE CAT 1.</a:t>
            </a:r>
          </a:p>
          <a:p>
            <a:endParaRPr lang="en-GB" sz="105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  <p:grpSp>
        <p:nvGrpSpPr>
          <p:cNvPr id="24" name="Gruppe 14"/>
          <p:cNvGrpSpPr/>
          <p:nvPr/>
        </p:nvGrpSpPr>
        <p:grpSpPr>
          <a:xfrm>
            <a:off x="3870970" y="3304530"/>
            <a:ext cx="293365" cy="246221"/>
            <a:chOff x="7092280" y="2681858"/>
            <a:chExt cx="293365" cy="246221"/>
          </a:xfrm>
        </p:grpSpPr>
        <p:sp>
          <p:nvSpPr>
            <p:cNvPr id="30" name="TekstSylinder 2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2" name="Stjerne med 4 tagger 31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3" name="Gruppe 14"/>
          <p:cNvGrpSpPr/>
          <p:nvPr/>
        </p:nvGrpSpPr>
        <p:grpSpPr>
          <a:xfrm>
            <a:off x="4493642" y="2283718"/>
            <a:ext cx="293365" cy="246221"/>
            <a:chOff x="7092280" y="2681858"/>
            <a:chExt cx="293365" cy="246221"/>
          </a:xfrm>
        </p:grpSpPr>
        <p:sp>
          <p:nvSpPr>
            <p:cNvPr id="34" name="TekstSylinder 33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5" name="Stjerne med 4 tagger 34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6" name="Gruppe 14"/>
          <p:cNvGrpSpPr/>
          <p:nvPr/>
        </p:nvGrpSpPr>
        <p:grpSpPr>
          <a:xfrm>
            <a:off x="4180210" y="3219822"/>
            <a:ext cx="293365" cy="246221"/>
            <a:chOff x="7092280" y="2681858"/>
            <a:chExt cx="293365" cy="246221"/>
          </a:xfrm>
        </p:grpSpPr>
        <p:sp>
          <p:nvSpPr>
            <p:cNvPr id="37" name="TekstSylinder 36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Stjerne med 4 tagger 37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9" name="Gruppe 14"/>
          <p:cNvGrpSpPr/>
          <p:nvPr/>
        </p:nvGrpSpPr>
        <p:grpSpPr>
          <a:xfrm>
            <a:off x="3122875" y="1932931"/>
            <a:ext cx="720080" cy="246221"/>
            <a:chOff x="7092280" y="2681858"/>
            <a:chExt cx="720080" cy="246221"/>
          </a:xfrm>
        </p:grpSpPr>
        <p:sp>
          <p:nvSpPr>
            <p:cNvPr id="40" name="TekstSylinder 39"/>
            <p:cNvSpPr txBox="1"/>
            <p:nvPr/>
          </p:nvSpPr>
          <p:spPr>
            <a:xfrm>
              <a:off x="7169620" y="2681858"/>
              <a:ext cx="642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7A/B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1" name="Stjerne med 4 tagger 4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uppe 14"/>
          <p:cNvGrpSpPr/>
          <p:nvPr/>
        </p:nvGrpSpPr>
        <p:grpSpPr>
          <a:xfrm>
            <a:off x="2195736" y="2499742"/>
            <a:ext cx="293365" cy="246221"/>
            <a:chOff x="7092280" y="2681858"/>
            <a:chExt cx="293365" cy="246221"/>
          </a:xfrm>
        </p:grpSpPr>
        <p:sp>
          <p:nvSpPr>
            <p:cNvPr id="43" name="TekstSylinder 4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4" name="Stjerne med 4 tagger 4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5" name="Gruppe 14"/>
          <p:cNvGrpSpPr/>
          <p:nvPr/>
        </p:nvGrpSpPr>
        <p:grpSpPr>
          <a:xfrm>
            <a:off x="1547664" y="3435846"/>
            <a:ext cx="432048" cy="246221"/>
            <a:chOff x="7092280" y="2681858"/>
            <a:chExt cx="432048" cy="246221"/>
          </a:xfrm>
        </p:grpSpPr>
        <p:sp>
          <p:nvSpPr>
            <p:cNvPr id="46" name="TekstSylinder 45"/>
            <p:cNvSpPr txBox="1"/>
            <p:nvPr/>
          </p:nvSpPr>
          <p:spPr>
            <a:xfrm>
              <a:off x="7169620" y="2681858"/>
              <a:ext cx="3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47" name="Stjerne med 4 tagger 4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14"/>
          <p:cNvGrpSpPr/>
          <p:nvPr/>
        </p:nvGrpSpPr>
        <p:grpSpPr>
          <a:xfrm>
            <a:off x="3877320" y="4547716"/>
            <a:ext cx="293365" cy="246221"/>
            <a:chOff x="7092280" y="2681858"/>
            <a:chExt cx="293365" cy="246221"/>
          </a:xfrm>
        </p:grpSpPr>
        <p:sp>
          <p:nvSpPr>
            <p:cNvPr id="49" name="TekstSylinder 4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9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4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121" b="4799"/>
          <a:stretch>
            <a:fillRect/>
          </a:stretch>
        </p:blipFill>
        <p:spPr bwMode="auto">
          <a:xfrm>
            <a:off x="0" y="771550"/>
            <a:ext cx="68762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SYTGT040 Tabqa Airbase</a:t>
            </a:r>
          </a:p>
        </p:txBody>
      </p:sp>
      <p:sp>
        <p:nvSpPr>
          <p:cNvPr id="3" name="Pil opp 2"/>
          <p:cNvSpPr/>
          <p:nvPr/>
        </p:nvSpPr>
        <p:spPr>
          <a:xfrm>
            <a:off x="6228184" y="91556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7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876256" y="771550"/>
            <a:ext cx="2267744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/>
              <a:t>DPI’s relate to centre points of targets.  </a:t>
            </a:r>
          </a:p>
          <a:p>
            <a:endParaRPr lang="en-GB" sz="105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771550"/>
            <a:ext cx="6863556" cy="371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SYTGT040 Tabqa Airbase</a:t>
            </a:r>
          </a:p>
        </p:txBody>
      </p:sp>
      <p:grpSp>
        <p:nvGrpSpPr>
          <p:cNvPr id="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876256" y="771550"/>
            <a:ext cx="2267744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/>
              <a:t>DPI’s relate to centre points of targets.  </a:t>
            </a:r>
          </a:p>
          <a:p>
            <a:endParaRPr lang="en-GB" sz="105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  <p:sp>
        <p:nvSpPr>
          <p:cNvPr id="13" name="Pil opp 12"/>
          <p:cNvSpPr/>
          <p:nvPr/>
        </p:nvSpPr>
        <p:spPr>
          <a:xfrm rot="5400000">
            <a:off x="6399203" y="88856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2411760" y="2355726"/>
            <a:ext cx="115212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tt linje 14"/>
          <p:cNvCxnSpPr/>
          <p:nvPr/>
        </p:nvCxnSpPr>
        <p:spPr>
          <a:xfrm flipH="1">
            <a:off x="1691680" y="2355726"/>
            <a:ext cx="720080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3563888" y="2355726"/>
            <a:ext cx="936104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67894"/>
            <a:ext cx="2772991" cy="109200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155926"/>
            <a:ext cx="1602961" cy="86409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4" name="Rektangel 23"/>
          <p:cNvSpPr/>
          <p:nvPr/>
        </p:nvSpPr>
        <p:spPr>
          <a:xfrm>
            <a:off x="4445000" y="2457450"/>
            <a:ext cx="67945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Rett linje 26"/>
          <p:cNvCxnSpPr/>
          <p:nvPr/>
        </p:nvCxnSpPr>
        <p:spPr>
          <a:xfrm flipH="1" flipV="1">
            <a:off x="4445000" y="2882900"/>
            <a:ext cx="703064" cy="2137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/>
          <p:nvPr/>
        </p:nvCxnSpPr>
        <p:spPr>
          <a:xfrm>
            <a:off x="5124450" y="2463800"/>
            <a:ext cx="1607790" cy="1692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tjerne med 4 tagger 45"/>
          <p:cNvSpPr/>
          <p:nvPr/>
        </p:nvSpPr>
        <p:spPr>
          <a:xfrm>
            <a:off x="2981474" y="4412208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Stjerne med 4 tagger 46"/>
          <p:cNvSpPr/>
          <p:nvPr/>
        </p:nvSpPr>
        <p:spPr>
          <a:xfrm>
            <a:off x="2252886" y="4183484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Stjerne med 4 tagger 47"/>
          <p:cNvSpPr/>
          <p:nvPr/>
        </p:nvSpPr>
        <p:spPr>
          <a:xfrm>
            <a:off x="6350992" y="461553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5" y="843558"/>
            <a:ext cx="1181298" cy="54423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843558"/>
            <a:ext cx="1296144" cy="54845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843558"/>
            <a:ext cx="1152128" cy="5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9" name="Rektangel 48"/>
          <p:cNvSpPr/>
          <p:nvPr/>
        </p:nvSpPr>
        <p:spPr>
          <a:xfrm>
            <a:off x="107504" y="2444750"/>
            <a:ext cx="552896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ktangel 49"/>
          <p:cNvSpPr/>
          <p:nvPr/>
        </p:nvSpPr>
        <p:spPr>
          <a:xfrm>
            <a:off x="2146300" y="1828800"/>
            <a:ext cx="553492" cy="238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ktangel 50"/>
          <p:cNvSpPr/>
          <p:nvPr/>
        </p:nvSpPr>
        <p:spPr>
          <a:xfrm>
            <a:off x="3347864" y="1995686"/>
            <a:ext cx="328786" cy="176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ktangel 51"/>
          <p:cNvSpPr/>
          <p:nvPr/>
        </p:nvSpPr>
        <p:spPr>
          <a:xfrm>
            <a:off x="4260850" y="2095500"/>
            <a:ext cx="5461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jerne med 4 tagger 52"/>
          <p:cNvSpPr/>
          <p:nvPr/>
        </p:nvSpPr>
        <p:spPr>
          <a:xfrm>
            <a:off x="518344" y="1159148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Stjerne med 4 tagger 53"/>
          <p:cNvSpPr/>
          <p:nvPr/>
        </p:nvSpPr>
        <p:spPr>
          <a:xfrm>
            <a:off x="2483768" y="105958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Stjerne med 4 tagger 54"/>
          <p:cNvSpPr/>
          <p:nvPr/>
        </p:nvSpPr>
        <p:spPr>
          <a:xfrm>
            <a:off x="3995936" y="105958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Stjerne med 4 tagger 55"/>
          <p:cNvSpPr/>
          <p:nvPr/>
        </p:nvSpPr>
        <p:spPr>
          <a:xfrm>
            <a:off x="5833779" y="1085645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7" name="Rett linje 56"/>
          <p:cNvCxnSpPr/>
          <p:nvPr/>
        </p:nvCxnSpPr>
        <p:spPr>
          <a:xfrm flipV="1">
            <a:off x="4260501" y="839037"/>
            <a:ext cx="884255" cy="1271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/>
          <p:cNvCxnSpPr/>
          <p:nvPr/>
        </p:nvCxnSpPr>
        <p:spPr>
          <a:xfrm flipV="1">
            <a:off x="4808136" y="1401746"/>
            <a:ext cx="1532374" cy="939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843558"/>
            <a:ext cx="1224136" cy="55642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64" name="Rett linje 63"/>
          <p:cNvCxnSpPr/>
          <p:nvPr/>
        </p:nvCxnSpPr>
        <p:spPr>
          <a:xfrm flipV="1">
            <a:off x="3347864" y="839037"/>
            <a:ext cx="214277" cy="11566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/>
          <p:nvPr/>
        </p:nvCxnSpPr>
        <p:spPr>
          <a:xfrm flipV="1">
            <a:off x="3672673" y="1411793"/>
            <a:ext cx="1125415" cy="763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linje 69"/>
          <p:cNvCxnSpPr/>
          <p:nvPr/>
        </p:nvCxnSpPr>
        <p:spPr>
          <a:xfrm flipV="1">
            <a:off x="2699792" y="1419622"/>
            <a:ext cx="504056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/>
          <p:nvPr/>
        </p:nvCxnSpPr>
        <p:spPr>
          <a:xfrm flipH="1" flipV="1">
            <a:off x="1894114" y="1396722"/>
            <a:ext cx="246185" cy="668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/>
          <p:cNvCxnSpPr/>
          <p:nvPr/>
        </p:nvCxnSpPr>
        <p:spPr>
          <a:xfrm flipV="1">
            <a:off x="658167" y="1386674"/>
            <a:ext cx="753626" cy="13364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 flipV="1">
            <a:off x="105508" y="834013"/>
            <a:ext cx="130628" cy="1617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tjerne med 4 tagger 94"/>
          <p:cNvSpPr/>
          <p:nvPr/>
        </p:nvSpPr>
        <p:spPr>
          <a:xfrm>
            <a:off x="4058979" y="104165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Stjerne med 4 tagger 95"/>
          <p:cNvSpPr/>
          <p:nvPr/>
        </p:nvSpPr>
        <p:spPr>
          <a:xfrm>
            <a:off x="5878599" y="1121500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771550"/>
            <a:ext cx="6863556" cy="371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SYTGT040 Tabqa Airbase</a:t>
            </a:r>
          </a:p>
        </p:txBody>
      </p:sp>
      <p:grpSp>
        <p:nvGrpSpPr>
          <p:cNvPr id="3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876256" y="771550"/>
            <a:ext cx="2267744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/>
              <a:t>DPI’s relate to centre points of targets.  </a:t>
            </a:r>
          </a:p>
          <a:p>
            <a:endParaRPr lang="en-GB" sz="105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  <p:sp>
        <p:nvSpPr>
          <p:cNvPr id="13" name="Pil opp 12"/>
          <p:cNvSpPr/>
          <p:nvPr/>
        </p:nvSpPr>
        <p:spPr>
          <a:xfrm rot="5400000">
            <a:off x="6399203" y="88856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2411760" y="2355726"/>
            <a:ext cx="115212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tt linje 14"/>
          <p:cNvCxnSpPr/>
          <p:nvPr/>
        </p:nvCxnSpPr>
        <p:spPr>
          <a:xfrm flipH="1">
            <a:off x="1691680" y="2355726"/>
            <a:ext cx="720080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3563888" y="2355726"/>
            <a:ext cx="936104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67894"/>
            <a:ext cx="2772991" cy="109200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155926"/>
            <a:ext cx="1602961" cy="86409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4" name="Rektangel 23"/>
          <p:cNvSpPr/>
          <p:nvPr/>
        </p:nvSpPr>
        <p:spPr>
          <a:xfrm>
            <a:off x="4445000" y="2457450"/>
            <a:ext cx="67945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Rett linje 26"/>
          <p:cNvCxnSpPr/>
          <p:nvPr/>
        </p:nvCxnSpPr>
        <p:spPr>
          <a:xfrm flipH="1" flipV="1">
            <a:off x="4445000" y="2882900"/>
            <a:ext cx="703064" cy="2137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/>
          <p:nvPr/>
        </p:nvCxnSpPr>
        <p:spPr>
          <a:xfrm>
            <a:off x="5124450" y="2463800"/>
            <a:ext cx="1607790" cy="1692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5" y="843558"/>
            <a:ext cx="1181298" cy="54423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843558"/>
            <a:ext cx="1296144" cy="54845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843558"/>
            <a:ext cx="1152128" cy="5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9" name="Rektangel 48"/>
          <p:cNvSpPr/>
          <p:nvPr/>
        </p:nvSpPr>
        <p:spPr>
          <a:xfrm>
            <a:off x="107504" y="2444750"/>
            <a:ext cx="552896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ktangel 49"/>
          <p:cNvSpPr/>
          <p:nvPr/>
        </p:nvSpPr>
        <p:spPr>
          <a:xfrm>
            <a:off x="2146300" y="1828800"/>
            <a:ext cx="553492" cy="238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ktangel 50"/>
          <p:cNvSpPr/>
          <p:nvPr/>
        </p:nvSpPr>
        <p:spPr>
          <a:xfrm>
            <a:off x="3347864" y="1995686"/>
            <a:ext cx="328786" cy="176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ktangel 51"/>
          <p:cNvSpPr/>
          <p:nvPr/>
        </p:nvSpPr>
        <p:spPr>
          <a:xfrm>
            <a:off x="4260850" y="2095500"/>
            <a:ext cx="5461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jerne med 4 tagger 54"/>
          <p:cNvSpPr/>
          <p:nvPr/>
        </p:nvSpPr>
        <p:spPr>
          <a:xfrm>
            <a:off x="3995936" y="105958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7" name="Rett linje 56"/>
          <p:cNvCxnSpPr/>
          <p:nvPr/>
        </p:nvCxnSpPr>
        <p:spPr>
          <a:xfrm flipV="1">
            <a:off x="4260501" y="839037"/>
            <a:ext cx="884255" cy="1271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/>
          <p:cNvCxnSpPr/>
          <p:nvPr/>
        </p:nvCxnSpPr>
        <p:spPr>
          <a:xfrm flipV="1">
            <a:off x="4808136" y="1401746"/>
            <a:ext cx="1532374" cy="939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843558"/>
            <a:ext cx="1224136" cy="55642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64" name="Rett linje 63"/>
          <p:cNvCxnSpPr/>
          <p:nvPr/>
        </p:nvCxnSpPr>
        <p:spPr>
          <a:xfrm flipV="1">
            <a:off x="3347864" y="839037"/>
            <a:ext cx="214277" cy="11566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/>
          <p:nvPr/>
        </p:nvCxnSpPr>
        <p:spPr>
          <a:xfrm flipV="1">
            <a:off x="3672673" y="1411793"/>
            <a:ext cx="1125415" cy="763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linje 69"/>
          <p:cNvCxnSpPr/>
          <p:nvPr/>
        </p:nvCxnSpPr>
        <p:spPr>
          <a:xfrm flipV="1">
            <a:off x="2699792" y="1419622"/>
            <a:ext cx="504056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/>
          <p:nvPr/>
        </p:nvCxnSpPr>
        <p:spPr>
          <a:xfrm flipH="1" flipV="1">
            <a:off x="1894114" y="1396722"/>
            <a:ext cx="246185" cy="668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/>
          <p:cNvCxnSpPr/>
          <p:nvPr/>
        </p:nvCxnSpPr>
        <p:spPr>
          <a:xfrm flipV="1">
            <a:off x="658167" y="1386674"/>
            <a:ext cx="753626" cy="13364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 flipV="1">
            <a:off x="105508" y="834013"/>
            <a:ext cx="130628" cy="1617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405</Words>
  <Application>Microsoft Office PowerPoint</Application>
  <PresentationFormat>On-screen Show (16:9)</PresentationFormat>
  <Paragraphs>162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Kontortema</vt:lpstr>
      <vt:lpstr>SYTGT040 Tabqa Airbase</vt:lpstr>
      <vt:lpstr>SYTGT040 Tabqa Airbase</vt:lpstr>
      <vt:lpstr>SYTGT040 Tabqa Airbase</vt:lpstr>
      <vt:lpstr>SYTGT040 Tabqa Airbase</vt:lpstr>
      <vt:lpstr>SYTGT040 Tabqa Airbase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415</cp:revision>
  <dcterms:created xsi:type="dcterms:W3CDTF">2019-03-12T22:01:00Z</dcterms:created>
  <dcterms:modified xsi:type="dcterms:W3CDTF">2022-01-02T16:55:28Z</dcterms:modified>
</cp:coreProperties>
</file>