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_201219_1156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70" y="385219"/>
            <a:ext cx="5780066" cy="425346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SYTGT073 70th Air Division Headquarter </a:t>
            </a:r>
          </a:p>
        </p:txBody>
      </p:sp>
      <p:sp>
        <p:nvSpPr>
          <p:cNvPr id="3" name="Pil opp 2"/>
          <p:cNvSpPr/>
          <p:nvPr/>
        </p:nvSpPr>
        <p:spPr>
          <a:xfrm rot="4633770">
            <a:off x="5224062" y="921459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654058" y="2550321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668344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73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SYTGT073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Bunker Entrance South</a:t>
            </a:r>
            <a:endParaRPr lang="pl-PL" sz="1200" dirty="0"/>
          </a:p>
          <a:p>
            <a:pPr algn="ctr"/>
            <a:r>
              <a:rPr lang="pl-PL" sz="1100" dirty="0"/>
              <a:t>DPI 1 </a:t>
            </a:r>
            <a:r>
              <a:rPr lang="en-GB" sz="1100" dirty="0"/>
              <a:t>N33 04.108 E036 33.455/2348</a:t>
            </a:r>
            <a:r>
              <a:rPr lang="pl-PL" sz="1100" dirty="0"/>
              <a:t>ft/</a:t>
            </a:r>
            <a:r>
              <a:rPr lang="nb-NO" sz="1100" dirty="0"/>
              <a:t>(2000 Ibs bomb)</a:t>
            </a:r>
          </a:p>
          <a:p>
            <a:pPr algn="ctr"/>
            <a:endParaRPr lang="nb-NO" sz="1100" dirty="0"/>
          </a:p>
          <a:p>
            <a:pPr algn="ctr"/>
            <a:r>
              <a:rPr lang="nb-NO" sz="1100" dirty="0"/>
              <a:t>SYTGT073</a:t>
            </a:r>
            <a:r>
              <a:rPr lang="nb-NO" sz="1100" b="1" dirty="0"/>
              <a:t>B</a:t>
            </a:r>
            <a:r>
              <a:rPr lang="nb-NO" sz="1100" dirty="0"/>
              <a:t> – Bunker Entrance North</a:t>
            </a:r>
          </a:p>
          <a:p>
            <a:pPr algn="ctr"/>
            <a:r>
              <a:rPr lang="nb-NO" sz="1100" dirty="0"/>
              <a:t>DPI 2 N33 04.275 E036 33.431/2353ft/(2000 lbs bomb)</a:t>
            </a:r>
            <a:endParaRPr lang="pl-PL" sz="1100" dirty="0"/>
          </a:p>
          <a:p>
            <a:pPr algn="ctr"/>
            <a:endParaRPr lang="nb-NO" sz="1100" dirty="0"/>
          </a:p>
          <a:p>
            <a:pPr algn="ctr"/>
            <a:r>
              <a:rPr lang="en-GB" sz="1100" dirty="0"/>
              <a:t>3 Storey bunkers </a:t>
            </a:r>
            <a:r>
              <a:rPr lang="pl-PL" sz="1100" dirty="0"/>
              <a:t>made of </a:t>
            </a:r>
            <a:r>
              <a:rPr lang="en-GB" sz="1100" dirty="0"/>
              <a:t>reinforced </a:t>
            </a:r>
            <a:r>
              <a:rPr lang="pl-PL" sz="1100" dirty="0"/>
              <a:t>concrete slab supported by reinforced concrete base and pillars, flat </a:t>
            </a:r>
            <a:r>
              <a:rPr lang="en-GB" sz="1100" dirty="0"/>
              <a:t>reinforced </a:t>
            </a:r>
            <a:r>
              <a:rPr lang="pl-PL" sz="1100" dirty="0"/>
              <a:t>poured roof, </a:t>
            </a:r>
            <a:r>
              <a:rPr lang="en-GB" sz="1100" dirty="0"/>
              <a:t>covered with approximately 2m of earth.  R</a:t>
            </a:r>
            <a:r>
              <a:rPr lang="pl-PL" sz="1100" dirty="0"/>
              <a:t>equires delayed fuzing.</a:t>
            </a:r>
          </a:p>
          <a:p>
            <a:pPr algn="ctr"/>
            <a:r>
              <a:rPr lang="pl-PL" sz="1100" dirty="0"/>
              <a:t>Suggested fuzing solution on DPIs 1-</a:t>
            </a:r>
            <a:r>
              <a:rPr lang="en-GB" sz="1100" dirty="0"/>
              <a:t>2</a:t>
            </a:r>
            <a:r>
              <a:rPr lang="pl-PL" sz="1100" dirty="0"/>
              <a:t> –</a:t>
            </a:r>
            <a:r>
              <a:rPr lang="nb-NO" sz="1100" dirty="0"/>
              <a:t>D</a:t>
            </a:r>
            <a:r>
              <a:rPr lang="pl-PL" sz="1100" dirty="0"/>
              <a:t>elayed</a:t>
            </a:r>
            <a:r>
              <a:rPr lang="nb-NO" sz="1100" dirty="0"/>
              <a:t> fuzing</a:t>
            </a:r>
            <a:r>
              <a:rPr lang="pl-PL" sz="1100" dirty="0"/>
              <a:t> to pierce through floors and affect building </a:t>
            </a:r>
            <a:r>
              <a:rPr lang="en-GB" sz="1100" dirty="0"/>
              <a:t>integrity and </a:t>
            </a:r>
            <a:r>
              <a:rPr lang="pl-PL" sz="1100" dirty="0"/>
              <a:t>structure. 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DPI’s relate to centre of infrastructure requiring destruction</a:t>
            </a:r>
            <a:r>
              <a:rPr lang="pl-PL" sz="1200" dirty="0"/>
              <a:t>.</a:t>
            </a:r>
            <a:endParaRPr lang="nb-NO" sz="1200" dirty="0"/>
          </a:p>
        </p:txBody>
      </p:sp>
      <p:sp>
        <p:nvSpPr>
          <p:cNvPr id="46" name="TekstSylinder 5"/>
          <p:cNvSpPr txBox="1"/>
          <p:nvPr/>
        </p:nvSpPr>
        <p:spPr>
          <a:xfrm>
            <a:off x="1279225" y="1916813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  <a:p>
            <a:pPr algn="ctr"/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  <a:p>
            <a:pPr algn="ctr"/>
            <a:r>
              <a:rPr lang="en-US" sz="1000" dirty="0">
                <a:solidFill>
                  <a:srgbClr val="FF0000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47" name="Stjerne med 4 tagger 6"/>
          <p:cNvSpPr/>
          <p:nvPr/>
        </p:nvSpPr>
        <p:spPr>
          <a:xfrm>
            <a:off x="1535380" y="2427734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8" name="Gruppe 8"/>
          <p:cNvGrpSpPr/>
          <p:nvPr/>
        </p:nvGrpSpPr>
        <p:grpSpPr>
          <a:xfrm>
            <a:off x="3982874" y="1609355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Freeform 36"/>
          <p:cNvSpPr/>
          <p:nvPr/>
        </p:nvSpPr>
        <p:spPr>
          <a:xfrm>
            <a:off x="1328738" y="2581275"/>
            <a:ext cx="538162" cy="219075"/>
          </a:xfrm>
          <a:custGeom>
            <a:avLst/>
            <a:gdLst>
              <a:gd name="connsiteX0" fmla="*/ 0 w 538162"/>
              <a:gd name="connsiteY0" fmla="*/ 138113 h 219075"/>
              <a:gd name="connsiteX1" fmla="*/ 185737 w 538162"/>
              <a:gd name="connsiteY1" fmla="*/ 219075 h 219075"/>
              <a:gd name="connsiteX2" fmla="*/ 452437 w 538162"/>
              <a:gd name="connsiteY2" fmla="*/ 180975 h 219075"/>
              <a:gd name="connsiteX3" fmla="*/ 538162 w 538162"/>
              <a:gd name="connsiteY3" fmla="*/ 128588 h 219075"/>
              <a:gd name="connsiteX4" fmla="*/ 523875 w 538162"/>
              <a:gd name="connsiteY4" fmla="*/ 38100 h 219075"/>
              <a:gd name="connsiteX5" fmla="*/ 319087 w 538162"/>
              <a:gd name="connsiteY5" fmla="*/ 0 h 219075"/>
              <a:gd name="connsiteX6" fmla="*/ 161925 w 538162"/>
              <a:gd name="connsiteY6" fmla="*/ 28575 h 219075"/>
              <a:gd name="connsiteX7" fmla="*/ 0 w 538162"/>
              <a:gd name="connsiteY7" fmla="*/ 138113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162" h="219075">
                <a:moveTo>
                  <a:pt x="0" y="138113"/>
                </a:moveTo>
                <a:lnTo>
                  <a:pt x="185737" y="219075"/>
                </a:lnTo>
                <a:lnTo>
                  <a:pt x="452437" y="180975"/>
                </a:lnTo>
                <a:lnTo>
                  <a:pt x="538162" y="128588"/>
                </a:lnTo>
                <a:lnTo>
                  <a:pt x="523875" y="38100"/>
                </a:lnTo>
                <a:lnTo>
                  <a:pt x="319087" y="0"/>
                </a:lnTo>
                <a:lnTo>
                  <a:pt x="161925" y="28575"/>
                </a:lnTo>
                <a:lnTo>
                  <a:pt x="0" y="138113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867150" y="1881188"/>
            <a:ext cx="338138" cy="128587"/>
          </a:xfrm>
          <a:custGeom>
            <a:avLst/>
            <a:gdLst>
              <a:gd name="connsiteX0" fmla="*/ 90488 w 338138"/>
              <a:gd name="connsiteY0" fmla="*/ 0 h 128587"/>
              <a:gd name="connsiteX1" fmla="*/ 228600 w 338138"/>
              <a:gd name="connsiteY1" fmla="*/ 0 h 128587"/>
              <a:gd name="connsiteX2" fmla="*/ 338138 w 338138"/>
              <a:gd name="connsiteY2" fmla="*/ 95250 h 128587"/>
              <a:gd name="connsiteX3" fmla="*/ 214313 w 338138"/>
              <a:gd name="connsiteY3" fmla="*/ 128587 h 128587"/>
              <a:gd name="connsiteX4" fmla="*/ 66675 w 338138"/>
              <a:gd name="connsiteY4" fmla="*/ 119062 h 128587"/>
              <a:gd name="connsiteX5" fmla="*/ 0 w 338138"/>
              <a:gd name="connsiteY5" fmla="*/ 100012 h 128587"/>
              <a:gd name="connsiteX6" fmla="*/ 90488 w 338138"/>
              <a:gd name="connsiteY6" fmla="*/ 0 h 12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138" h="128587">
                <a:moveTo>
                  <a:pt x="90488" y="0"/>
                </a:moveTo>
                <a:lnTo>
                  <a:pt x="228600" y="0"/>
                </a:lnTo>
                <a:lnTo>
                  <a:pt x="338138" y="95250"/>
                </a:lnTo>
                <a:lnTo>
                  <a:pt x="214313" y="128587"/>
                </a:lnTo>
                <a:lnTo>
                  <a:pt x="66675" y="119062"/>
                </a:lnTo>
                <a:lnTo>
                  <a:pt x="0" y="100012"/>
                </a:lnTo>
                <a:lnTo>
                  <a:pt x="90488" y="0"/>
                </a:lnTo>
                <a:close/>
              </a:path>
            </a:pathLst>
          </a:custGeom>
          <a:solidFill>
            <a:srgbClr val="FF0D0D">
              <a:alpha val="40000"/>
            </a:srgbClr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5"/>
          <p:cNvSpPr/>
          <p:nvPr/>
        </p:nvSpPr>
        <p:spPr>
          <a:xfrm>
            <a:off x="827584" y="336383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73</a:t>
            </a:r>
            <a:r>
              <a:rPr lang="en-GB" sz="1200" b="1" dirty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3" name="Prostokąt 35"/>
          <p:cNvSpPr/>
          <p:nvPr/>
        </p:nvSpPr>
        <p:spPr>
          <a:xfrm>
            <a:off x="2699792" y="105958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SYTGT0</a:t>
            </a:r>
            <a:r>
              <a:rPr lang="en-GB" sz="1200" dirty="0">
                <a:solidFill>
                  <a:schemeClr val="tx1"/>
                </a:solidFill>
              </a:rPr>
              <a:t>73</a:t>
            </a:r>
            <a:r>
              <a:rPr lang="en-GB" sz="1200" b="1" dirty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2" idx="0"/>
          </p:cNvCxnSpPr>
          <p:nvPr/>
        </p:nvCxnSpPr>
        <p:spPr>
          <a:xfrm flipV="1">
            <a:off x="1470526" y="2859782"/>
            <a:ext cx="77138" cy="504056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2"/>
          </p:cNvCxnSpPr>
          <p:nvPr/>
        </p:nvCxnSpPr>
        <p:spPr>
          <a:xfrm>
            <a:off x="3342734" y="1273896"/>
            <a:ext cx="509186" cy="577774"/>
          </a:xfrm>
          <a:prstGeom prst="straightConnector1">
            <a:avLst/>
          </a:prstGeom>
          <a:ln w="15875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129</Words>
  <Application>Microsoft Office PowerPoint</Application>
  <PresentationFormat>On-screen Show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SYTGT073 70th Air Division Headquarter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OPARTGT073_70th__Air_Div_HQ</dc:title>
  <dc:creator>132nd Virtual Wing;VIS</dc:creator>
  <cp:lastModifiedBy>Halldor Jonsson</cp:lastModifiedBy>
  <cp:revision>402</cp:revision>
  <dcterms:created xsi:type="dcterms:W3CDTF">2019-03-12T22:01:00Z</dcterms:created>
  <dcterms:modified xsi:type="dcterms:W3CDTF">2022-01-02T16:59:42Z</dcterms:modified>
</cp:coreProperties>
</file>