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16.03.2023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AF433F45-CB86-6292-9C3F-8683440B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8" y="1357096"/>
            <a:ext cx="5571860" cy="3129970"/>
          </a:xfrm>
          <a:prstGeom prst="rect">
            <a:avLst/>
          </a:prstGeom>
        </p:spPr>
      </p:pic>
      <p:sp>
        <p:nvSpPr>
          <p:cNvPr id="15" name="Frihåndsform: figur 14">
            <a:extLst>
              <a:ext uri="{FF2B5EF4-FFF2-40B4-BE49-F238E27FC236}">
                <a16:creationId xmlns:a16="http://schemas.microsoft.com/office/drawing/2014/main" id="{B6980921-1269-96D1-D965-EE06471AFBC4}"/>
              </a:ext>
            </a:extLst>
          </p:cNvPr>
          <p:cNvSpPr/>
          <p:nvPr/>
        </p:nvSpPr>
        <p:spPr>
          <a:xfrm>
            <a:off x="935340" y="1451872"/>
            <a:ext cx="4027549" cy="2882803"/>
          </a:xfrm>
          <a:custGeom>
            <a:avLst/>
            <a:gdLst>
              <a:gd name="connsiteX0" fmla="*/ 0 w 4027549"/>
              <a:gd name="connsiteY0" fmla="*/ 460690 h 2882803"/>
              <a:gd name="connsiteX1" fmla="*/ 90742 w 4027549"/>
              <a:gd name="connsiteY1" fmla="*/ 1779939 h 2882803"/>
              <a:gd name="connsiteX2" fmla="*/ 781778 w 4027549"/>
              <a:gd name="connsiteY2" fmla="*/ 2840922 h 2882803"/>
              <a:gd name="connsiteX3" fmla="*/ 1570535 w 4027549"/>
              <a:gd name="connsiteY3" fmla="*/ 2882803 h 2882803"/>
              <a:gd name="connsiteX4" fmla="*/ 1968404 w 4027549"/>
              <a:gd name="connsiteY4" fmla="*/ 1598455 h 2882803"/>
              <a:gd name="connsiteX5" fmla="*/ 2408153 w 4027549"/>
              <a:gd name="connsiteY5" fmla="*/ 1451872 h 2882803"/>
              <a:gd name="connsiteX6" fmla="*/ 3420275 w 4027549"/>
              <a:gd name="connsiteY6" fmla="*/ 2212708 h 2882803"/>
              <a:gd name="connsiteX7" fmla="*/ 3950767 w 4027549"/>
              <a:gd name="connsiteY7" fmla="*/ 2184788 h 2882803"/>
              <a:gd name="connsiteX8" fmla="*/ 4027549 w 4027549"/>
              <a:gd name="connsiteY8" fmla="*/ 1423951 h 2882803"/>
              <a:gd name="connsiteX9" fmla="*/ 3769283 w 4027549"/>
              <a:gd name="connsiteY9" fmla="*/ 893459 h 2882803"/>
              <a:gd name="connsiteX10" fmla="*/ 3615720 w 4027549"/>
              <a:gd name="connsiteY10" fmla="*/ 502571 h 2882803"/>
              <a:gd name="connsiteX11" fmla="*/ 2149887 w 4027549"/>
              <a:gd name="connsiteY11" fmla="*/ 0 h 2882803"/>
              <a:gd name="connsiteX12" fmla="*/ 1535634 w 4027549"/>
              <a:gd name="connsiteY12" fmla="*/ 362968 h 2882803"/>
              <a:gd name="connsiteX13" fmla="*/ 711976 w 4027549"/>
              <a:gd name="connsiteY13" fmla="*/ 404849 h 2882803"/>
              <a:gd name="connsiteX14" fmla="*/ 0 w 4027549"/>
              <a:gd name="connsiteY14" fmla="*/ 460690 h 288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27549" h="2882803">
                <a:moveTo>
                  <a:pt x="0" y="460690"/>
                </a:moveTo>
                <a:lnTo>
                  <a:pt x="90742" y="1779939"/>
                </a:lnTo>
                <a:lnTo>
                  <a:pt x="781778" y="2840922"/>
                </a:lnTo>
                <a:lnTo>
                  <a:pt x="1570535" y="2882803"/>
                </a:lnTo>
                <a:lnTo>
                  <a:pt x="1968404" y="1598455"/>
                </a:lnTo>
                <a:lnTo>
                  <a:pt x="2408153" y="1451872"/>
                </a:lnTo>
                <a:lnTo>
                  <a:pt x="3420275" y="2212708"/>
                </a:lnTo>
                <a:lnTo>
                  <a:pt x="3950767" y="2184788"/>
                </a:lnTo>
                <a:lnTo>
                  <a:pt x="4027549" y="1423951"/>
                </a:lnTo>
                <a:lnTo>
                  <a:pt x="3769283" y="893459"/>
                </a:lnTo>
                <a:lnTo>
                  <a:pt x="3615720" y="502571"/>
                </a:lnTo>
                <a:lnTo>
                  <a:pt x="2149887" y="0"/>
                </a:lnTo>
                <a:lnTo>
                  <a:pt x="1535634" y="362968"/>
                </a:lnTo>
                <a:lnTo>
                  <a:pt x="711976" y="404849"/>
                </a:lnTo>
                <a:lnTo>
                  <a:pt x="0" y="460690"/>
                </a:lnTo>
                <a:close/>
              </a:path>
            </a:pathLst>
          </a:custGeom>
          <a:solidFill>
            <a:srgbClr val="FF0000">
              <a:alpha val="12000"/>
            </a:srgbClr>
          </a:solidFill>
          <a:ln w="41275">
            <a:solidFill>
              <a:srgbClr val="00206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SYTGT062</a:t>
            </a:r>
            <a:r>
              <a:rPr lang="pl-PL" dirty="0"/>
              <a:t> </a:t>
            </a:r>
            <a:r>
              <a:rPr lang="en-US" dirty="0"/>
              <a:t>SYR AIR DEFENSE ACADEMY</a:t>
            </a:r>
          </a:p>
        </p:txBody>
      </p:sp>
      <p:sp>
        <p:nvSpPr>
          <p:cNvPr id="3" name="Pil opp 2"/>
          <p:cNvSpPr/>
          <p:nvPr/>
        </p:nvSpPr>
        <p:spPr>
          <a:xfrm>
            <a:off x="5128628" y="1409431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772068" y="1814038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751669" y="1819056"/>
            <a:ext cx="62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 Black" pitchFamily="34" charset="0"/>
              </a:rPr>
              <a:t>062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77500" lnSpcReduction="20000"/>
          </a:bodyPr>
          <a:lstStyle/>
          <a:p>
            <a:r>
              <a:rPr lang="nb-NO" sz="1050" dirty="0"/>
              <a:t>The </a:t>
            </a:r>
            <a:r>
              <a:rPr lang="nb-NO" sz="1050" dirty="0" err="1"/>
              <a:t>Syrian</a:t>
            </a:r>
            <a:r>
              <a:rPr lang="nb-NO" sz="1050" dirty="0"/>
              <a:t> Air </a:t>
            </a:r>
            <a:r>
              <a:rPr lang="nb-NO" sz="1050" dirty="0" err="1"/>
              <a:t>Defense</a:t>
            </a:r>
            <a:r>
              <a:rPr lang="nb-NO" sz="1050" dirty="0"/>
              <a:t> </a:t>
            </a:r>
            <a:r>
              <a:rPr lang="nb-NO" sz="1050" dirty="0" err="1"/>
              <a:t>academy</a:t>
            </a:r>
            <a:r>
              <a:rPr lang="nb-NO" sz="1050" dirty="0"/>
              <a:t> </a:t>
            </a:r>
            <a:r>
              <a:rPr lang="nb-NO" sz="1050" dirty="0" err="1"/>
              <a:t>consist</a:t>
            </a:r>
            <a:r>
              <a:rPr lang="nb-NO" sz="1050" dirty="0"/>
              <a:t> </a:t>
            </a:r>
            <a:r>
              <a:rPr lang="nb-NO" sz="1050" dirty="0" err="1"/>
              <a:t>of</a:t>
            </a:r>
            <a:r>
              <a:rPr lang="nb-NO" sz="1050" dirty="0"/>
              <a:t> </a:t>
            </a:r>
            <a:r>
              <a:rPr lang="nb-NO" sz="1050" dirty="0" err="1"/>
              <a:t>five</a:t>
            </a:r>
            <a:r>
              <a:rPr lang="nb-NO" sz="1050" dirty="0"/>
              <a:t> different training areas, </a:t>
            </a:r>
            <a:r>
              <a:rPr lang="nb-NO" sz="1050" dirty="0" err="1"/>
              <a:t>one</a:t>
            </a:r>
            <a:r>
              <a:rPr lang="nb-NO" sz="1050" dirty="0"/>
              <a:t> </a:t>
            </a:r>
            <a:r>
              <a:rPr lang="nb-NO" sz="1050" dirty="0" err="1"/>
              <a:t>storage</a:t>
            </a:r>
            <a:r>
              <a:rPr lang="nb-NO" sz="1050" dirty="0"/>
              <a:t> area and a </a:t>
            </a:r>
            <a:r>
              <a:rPr lang="nb-NO" sz="1050" dirty="0" err="1"/>
              <a:t>administration</a:t>
            </a:r>
            <a:r>
              <a:rPr lang="nb-NO" sz="1050" dirty="0"/>
              <a:t> area.</a:t>
            </a:r>
          </a:p>
          <a:p>
            <a:endParaRPr lang="nb-NO" sz="1050" dirty="0"/>
          </a:p>
          <a:p>
            <a:r>
              <a:rPr lang="nb-NO" sz="1050" b="1" dirty="0"/>
              <a:t>Administration:</a:t>
            </a:r>
          </a:p>
          <a:p>
            <a:r>
              <a:rPr lang="nb-NO" sz="1050" dirty="0" err="1"/>
              <a:t>Leadership</a:t>
            </a:r>
            <a:r>
              <a:rPr lang="nb-NO" sz="1050" dirty="0"/>
              <a:t> and </a:t>
            </a:r>
            <a:r>
              <a:rPr lang="nb-NO" sz="1050" dirty="0" err="1"/>
              <a:t>instructors</a:t>
            </a:r>
            <a:r>
              <a:rPr lang="nb-NO" sz="1050" dirty="0"/>
              <a:t> </a:t>
            </a:r>
            <a:r>
              <a:rPr lang="nb-NO" sz="1050" dirty="0" err="1"/>
              <a:t>are</a:t>
            </a:r>
            <a:r>
              <a:rPr lang="nb-NO" sz="1050" dirty="0"/>
              <a:t> have </a:t>
            </a:r>
            <a:r>
              <a:rPr lang="nb-NO" sz="1050" dirty="0" err="1"/>
              <a:t>their</a:t>
            </a:r>
            <a:r>
              <a:rPr lang="nb-NO" sz="1050" dirty="0"/>
              <a:t> </a:t>
            </a:r>
            <a:r>
              <a:rPr lang="nb-NO" sz="1050" dirty="0" err="1"/>
              <a:t>offices</a:t>
            </a:r>
            <a:r>
              <a:rPr lang="nb-NO" sz="1050" dirty="0"/>
              <a:t> in </a:t>
            </a:r>
            <a:r>
              <a:rPr lang="nb-NO" sz="1050" dirty="0" err="1"/>
              <a:t>this</a:t>
            </a:r>
            <a:r>
              <a:rPr lang="nb-NO" sz="1050" dirty="0"/>
              <a:t> part </a:t>
            </a:r>
            <a:r>
              <a:rPr lang="nb-NO" sz="1050" dirty="0" err="1"/>
              <a:t>of</a:t>
            </a:r>
            <a:r>
              <a:rPr lang="nb-NO" sz="1050" dirty="0"/>
              <a:t> </a:t>
            </a:r>
            <a:r>
              <a:rPr lang="nb-NO" sz="1050" dirty="0" err="1"/>
              <a:t>the</a:t>
            </a:r>
            <a:r>
              <a:rPr lang="nb-NO" sz="1050" dirty="0"/>
              <a:t> </a:t>
            </a:r>
            <a:r>
              <a:rPr lang="nb-NO" sz="1050" dirty="0" err="1"/>
              <a:t>academy</a:t>
            </a:r>
            <a:r>
              <a:rPr lang="nb-NO" sz="1050" dirty="0"/>
              <a:t>.</a:t>
            </a:r>
          </a:p>
          <a:p>
            <a:endParaRPr lang="nb-NO" sz="1050" dirty="0"/>
          </a:p>
          <a:p>
            <a:r>
              <a:rPr lang="nb-NO" sz="1050" b="1" dirty="0"/>
              <a:t>Storage area:</a:t>
            </a:r>
          </a:p>
          <a:p>
            <a:r>
              <a:rPr lang="nb-NO" sz="1050" dirty="0" err="1"/>
              <a:t>Ammunition</a:t>
            </a:r>
            <a:r>
              <a:rPr lang="nb-NO" sz="1050" dirty="0"/>
              <a:t> for live fire </a:t>
            </a:r>
            <a:r>
              <a:rPr lang="nb-NO" sz="1050" dirty="0" err="1"/>
              <a:t>exercises</a:t>
            </a:r>
            <a:r>
              <a:rPr lang="nb-NO" sz="1050" dirty="0"/>
              <a:t> </a:t>
            </a:r>
            <a:r>
              <a:rPr lang="nb-NO" sz="1050" dirty="0" err="1"/>
              <a:t>are</a:t>
            </a:r>
            <a:r>
              <a:rPr lang="nb-NO" sz="1050" dirty="0"/>
              <a:t> </a:t>
            </a:r>
            <a:r>
              <a:rPr lang="nb-NO" sz="1050" dirty="0" err="1"/>
              <a:t>stored</a:t>
            </a:r>
            <a:r>
              <a:rPr lang="nb-NO" sz="1050" dirty="0"/>
              <a:t> </a:t>
            </a:r>
            <a:r>
              <a:rPr lang="nb-NO" sz="1050" dirty="0" err="1"/>
              <a:t>here</a:t>
            </a:r>
            <a:r>
              <a:rPr lang="nb-NO" sz="1050" dirty="0"/>
              <a:t> </a:t>
            </a:r>
            <a:r>
              <a:rPr lang="nb-NO" sz="1050" dirty="0" err="1"/>
              <a:t>when</a:t>
            </a:r>
            <a:r>
              <a:rPr lang="nb-NO" sz="1050" dirty="0"/>
              <a:t> not </a:t>
            </a:r>
            <a:r>
              <a:rPr lang="nb-NO" sz="1050" dirty="0" err="1"/>
              <a:t>deployed</a:t>
            </a:r>
            <a:r>
              <a:rPr lang="nb-NO" sz="1050" dirty="0"/>
              <a:t> to </a:t>
            </a:r>
            <a:r>
              <a:rPr lang="nb-NO" sz="1050" dirty="0" err="1"/>
              <a:t>the</a:t>
            </a:r>
            <a:r>
              <a:rPr lang="nb-NO" sz="1050" dirty="0"/>
              <a:t> training areas.</a:t>
            </a:r>
          </a:p>
          <a:p>
            <a:endParaRPr lang="nb-NO" sz="1050" b="1" dirty="0"/>
          </a:p>
          <a:p>
            <a:r>
              <a:rPr lang="nb-NO" sz="1050" b="1" dirty="0"/>
              <a:t>Basic training and </a:t>
            </a:r>
            <a:r>
              <a:rPr lang="nb-NO" sz="1050" b="1" dirty="0" err="1"/>
              <a:t>education</a:t>
            </a:r>
            <a:r>
              <a:rPr lang="nb-NO" sz="1050" b="1" dirty="0"/>
              <a:t>:</a:t>
            </a:r>
          </a:p>
          <a:p>
            <a:r>
              <a:rPr lang="nb-NO" sz="1050" dirty="0" err="1"/>
              <a:t>When</a:t>
            </a:r>
            <a:r>
              <a:rPr lang="nb-NO" sz="1050" dirty="0"/>
              <a:t> </a:t>
            </a:r>
            <a:r>
              <a:rPr lang="nb-NO" sz="1050" dirty="0" err="1"/>
              <a:t>new</a:t>
            </a:r>
            <a:r>
              <a:rPr lang="nb-NO" sz="1050" dirty="0"/>
              <a:t> SAM units </a:t>
            </a:r>
            <a:r>
              <a:rPr lang="nb-NO" sz="1050" dirty="0" err="1"/>
              <a:t>are</a:t>
            </a:r>
            <a:r>
              <a:rPr lang="nb-NO" sz="1050" dirty="0"/>
              <a:t> </a:t>
            </a:r>
            <a:r>
              <a:rPr lang="nb-NO" sz="1050" dirty="0" err="1"/>
              <a:t>created</a:t>
            </a:r>
            <a:r>
              <a:rPr lang="nb-NO" sz="1050" dirty="0"/>
              <a:t>, </a:t>
            </a:r>
            <a:r>
              <a:rPr lang="nb-NO" sz="1050" dirty="0" err="1"/>
              <a:t>they</a:t>
            </a:r>
            <a:r>
              <a:rPr lang="nb-NO" sz="1050" dirty="0"/>
              <a:t> </a:t>
            </a:r>
            <a:r>
              <a:rPr lang="nb-NO" sz="1050" dirty="0" err="1"/>
              <a:t>are</a:t>
            </a:r>
            <a:r>
              <a:rPr lang="nb-NO" sz="1050" dirty="0"/>
              <a:t> </a:t>
            </a:r>
            <a:r>
              <a:rPr lang="nb-NO" sz="1050" dirty="0" err="1"/>
              <a:t>conducting</a:t>
            </a:r>
            <a:r>
              <a:rPr lang="nb-NO" sz="1050" dirty="0"/>
              <a:t> </a:t>
            </a:r>
            <a:r>
              <a:rPr lang="nb-NO" sz="1050" dirty="0" err="1"/>
              <a:t>their</a:t>
            </a:r>
            <a:r>
              <a:rPr lang="nb-NO" sz="1050" dirty="0"/>
              <a:t> initial training in </a:t>
            </a:r>
            <a:r>
              <a:rPr lang="nb-NO" sz="1050" dirty="0" err="1"/>
              <a:t>this</a:t>
            </a:r>
            <a:r>
              <a:rPr lang="nb-NO" sz="1050" dirty="0"/>
              <a:t> part </a:t>
            </a:r>
            <a:r>
              <a:rPr lang="nb-NO" sz="1050" dirty="0" err="1"/>
              <a:t>of</a:t>
            </a:r>
            <a:r>
              <a:rPr lang="nb-NO" sz="1050" dirty="0"/>
              <a:t> </a:t>
            </a:r>
            <a:r>
              <a:rPr lang="nb-NO" sz="1050" dirty="0" err="1"/>
              <a:t>the</a:t>
            </a:r>
            <a:r>
              <a:rPr lang="nb-NO" sz="1050" dirty="0"/>
              <a:t> </a:t>
            </a:r>
            <a:r>
              <a:rPr lang="nb-NO" sz="1050" dirty="0" err="1"/>
              <a:t>academy</a:t>
            </a:r>
            <a:r>
              <a:rPr lang="nb-NO" sz="1050" dirty="0"/>
              <a:t>.</a:t>
            </a:r>
          </a:p>
          <a:p>
            <a:endParaRPr lang="nb-NO" sz="1050" dirty="0"/>
          </a:p>
          <a:p>
            <a:r>
              <a:rPr lang="nb-NO" sz="1050" b="1" dirty="0"/>
              <a:t>Advanced training area:</a:t>
            </a:r>
          </a:p>
          <a:p>
            <a:r>
              <a:rPr lang="nb-NO" sz="1050" dirty="0"/>
              <a:t>This is an area is </a:t>
            </a:r>
            <a:r>
              <a:rPr lang="nb-NO" sz="1050" dirty="0" err="1"/>
              <a:t>the</a:t>
            </a:r>
            <a:r>
              <a:rPr lang="nb-NO" sz="1050" dirty="0"/>
              <a:t> last stop </a:t>
            </a:r>
            <a:r>
              <a:rPr lang="nb-NO" sz="1050" dirty="0" err="1"/>
              <a:t>befor</a:t>
            </a:r>
            <a:r>
              <a:rPr lang="nb-NO" sz="1050" dirty="0"/>
              <a:t> </a:t>
            </a:r>
            <a:r>
              <a:rPr lang="nb-NO" sz="1050" dirty="0" err="1"/>
              <a:t>beeing</a:t>
            </a:r>
            <a:r>
              <a:rPr lang="nb-NO" sz="1050" dirty="0"/>
              <a:t> </a:t>
            </a:r>
            <a:r>
              <a:rPr lang="nb-NO" sz="1050" dirty="0" err="1"/>
              <a:t>deployed</a:t>
            </a:r>
            <a:r>
              <a:rPr lang="nb-NO" sz="1050" dirty="0"/>
              <a:t> as a </a:t>
            </a:r>
            <a:r>
              <a:rPr lang="nb-NO" sz="1050" dirty="0" err="1"/>
              <a:t>operational</a:t>
            </a:r>
            <a:r>
              <a:rPr lang="nb-NO" sz="1050" dirty="0"/>
              <a:t> </a:t>
            </a:r>
            <a:r>
              <a:rPr lang="nb-NO" sz="1050" dirty="0" err="1"/>
              <a:t>combat</a:t>
            </a:r>
            <a:r>
              <a:rPr lang="nb-NO" sz="1050" dirty="0"/>
              <a:t> </a:t>
            </a:r>
            <a:r>
              <a:rPr lang="nb-NO" sz="1050" dirty="0" err="1"/>
              <a:t>ready</a:t>
            </a:r>
            <a:r>
              <a:rPr lang="nb-NO" sz="1050" dirty="0"/>
              <a:t> unit.</a:t>
            </a:r>
          </a:p>
          <a:p>
            <a:endParaRPr lang="nb-NO" sz="1050" dirty="0"/>
          </a:p>
          <a:p>
            <a:r>
              <a:rPr lang="nb-NO" sz="1050" b="1" dirty="0"/>
              <a:t>Training:</a:t>
            </a:r>
          </a:p>
          <a:p>
            <a:r>
              <a:rPr lang="nb-NO" sz="1050" dirty="0"/>
              <a:t>This is an area used for </a:t>
            </a:r>
            <a:r>
              <a:rPr lang="nb-NO" sz="1050" dirty="0" err="1"/>
              <a:t>various</a:t>
            </a:r>
            <a:r>
              <a:rPr lang="nb-NO" sz="1050" dirty="0"/>
              <a:t> training.</a:t>
            </a:r>
          </a:p>
          <a:p>
            <a:endParaRPr lang="nb-NO" sz="1050" dirty="0"/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A84908BF-6277-4550-8350-C40DFCCDCD28}"/>
              </a:ext>
            </a:extLst>
          </p:cNvPr>
          <p:cNvSpPr/>
          <p:nvPr/>
        </p:nvSpPr>
        <p:spPr>
          <a:xfrm>
            <a:off x="1733266" y="3173104"/>
            <a:ext cx="928047" cy="1166884"/>
          </a:xfrm>
          <a:custGeom>
            <a:avLst/>
            <a:gdLst>
              <a:gd name="connsiteX0" fmla="*/ 0 w 928047"/>
              <a:gd name="connsiteY0" fmla="*/ 1105469 h 1166884"/>
              <a:gd name="connsiteX1" fmla="*/ 81886 w 928047"/>
              <a:gd name="connsiteY1" fmla="*/ 102359 h 1166884"/>
              <a:gd name="connsiteX2" fmla="*/ 436728 w 928047"/>
              <a:gd name="connsiteY2" fmla="*/ 0 h 1166884"/>
              <a:gd name="connsiteX3" fmla="*/ 928047 w 928047"/>
              <a:gd name="connsiteY3" fmla="*/ 143302 h 1166884"/>
              <a:gd name="connsiteX4" fmla="*/ 907576 w 928047"/>
              <a:gd name="connsiteY4" fmla="*/ 832514 h 1166884"/>
              <a:gd name="connsiteX5" fmla="*/ 730155 w 928047"/>
              <a:gd name="connsiteY5" fmla="*/ 1166884 h 1166884"/>
              <a:gd name="connsiteX6" fmla="*/ 0 w 928047"/>
              <a:gd name="connsiteY6" fmla="*/ 1105469 h 11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047" h="1166884">
                <a:moveTo>
                  <a:pt x="0" y="1105469"/>
                </a:moveTo>
                <a:lnTo>
                  <a:pt x="81886" y="102359"/>
                </a:lnTo>
                <a:lnTo>
                  <a:pt x="436728" y="0"/>
                </a:lnTo>
                <a:lnTo>
                  <a:pt x="928047" y="143302"/>
                </a:lnTo>
                <a:lnTo>
                  <a:pt x="907576" y="832514"/>
                </a:lnTo>
                <a:lnTo>
                  <a:pt x="730155" y="1166884"/>
                </a:lnTo>
                <a:lnTo>
                  <a:pt x="0" y="1105469"/>
                </a:lnTo>
                <a:close/>
              </a:path>
            </a:pathLst>
          </a:custGeom>
          <a:solidFill>
            <a:srgbClr val="C00000">
              <a:alpha val="1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71DCB701-A2D8-3192-A6B4-B27FCBB962B2}"/>
              </a:ext>
            </a:extLst>
          </p:cNvPr>
          <p:cNvSpPr/>
          <p:nvPr/>
        </p:nvSpPr>
        <p:spPr>
          <a:xfrm>
            <a:off x="1612415" y="1856721"/>
            <a:ext cx="914400" cy="900439"/>
          </a:xfrm>
          <a:custGeom>
            <a:avLst/>
            <a:gdLst>
              <a:gd name="connsiteX0" fmla="*/ 698016 w 914400"/>
              <a:gd name="connsiteY0" fmla="*/ 900439 h 900439"/>
              <a:gd name="connsiteX1" fmla="*/ 0 w 914400"/>
              <a:gd name="connsiteY1" fmla="*/ 411829 h 900439"/>
              <a:gd name="connsiteX2" fmla="*/ 13961 w 914400"/>
              <a:gd name="connsiteY2" fmla="*/ 0 h 900439"/>
              <a:gd name="connsiteX3" fmla="*/ 718956 w 914400"/>
              <a:gd name="connsiteY3" fmla="*/ 216384 h 900439"/>
              <a:gd name="connsiteX4" fmla="*/ 914400 w 914400"/>
              <a:gd name="connsiteY4" fmla="*/ 600293 h 900439"/>
              <a:gd name="connsiteX5" fmla="*/ 698016 w 914400"/>
              <a:gd name="connsiteY5" fmla="*/ 900439 h 9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00439">
                <a:moveTo>
                  <a:pt x="698016" y="900439"/>
                </a:moveTo>
                <a:lnTo>
                  <a:pt x="0" y="411829"/>
                </a:lnTo>
                <a:lnTo>
                  <a:pt x="13961" y="0"/>
                </a:lnTo>
                <a:lnTo>
                  <a:pt x="718956" y="216384"/>
                </a:lnTo>
                <a:lnTo>
                  <a:pt x="914400" y="600293"/>
                </a:lnTo>
                <a:lnTo>
                  <a:pt x="698016" y="900439"/>
                </a:lnTo>
                <a:close/>
              </a:path>
            </a:pathLst>
          </a:custGeom>
          <a:solidFill>
            <a:srgbClr val="C00000">
              <a:alpha val="1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D4EE44A3-BB40-E812-B322-D8250231370B}"/>
              </a:ext>
            </a:extLst>
          </p:cNvPr>
          <p:cNvSpPr/>
          <p:nvPr/>
        </p:nvSpPr>
        <p:spPr>
          <a:xfrm>
            <a:off x="2470974" y="1451872"/>
            <a:ext cx="977221" cy="1591475"/>
          </a:xfrm>
          <a:custGeom>
            <a:avLst/>
            <a:gdLst>
              <a:gd name="connsiteX0" fmla="*/ 362968 w 1221527"/>
              <a:gd name="connsiteY0" fmla="*/ 1040043 h 1591475"/>
              <a:gd name="connsiteX1" fmla="*/ 13960 w 1221527"/>
              <a:gd name="connsiteY1" fmla="*/ 349007 h 1591475"/>
              <a:gd name="connsiteX2" fmla="*/ 600293 w 1221527"/>
              <a:gd name="connsiteY2" fmla="*/ 0 h 1591475"/>
              <a:gd name="connsiteX3" fmla="*/ 977221 w 1221527"/>
              <a:gd name="connsiteY3" fmla="*/ 691035 h 1591475"/>
              <a:gd name="connsiteX4" fmla="*/ 1221527 w 1221527"/>
              <a:gd name="connsiteY4" fmla="*/ 998162 h 1591475"/>
              <a:gd name="connsiteX5" fmla="*/ 935341 w 1221527"/>
              <a:gd name="connsiteY5" fmla="*/ 1389050 h 1591475"/>
              <a:gd name="connsiteX6" fmla="*/ 411829 w 1221527"/>
              <a:gd name="connsiteY6" fmla="*/ 1591475 h 1591475"/>
              <a:gd name="connsiteX7" fmla="*/ 167524 w 1221527"/>
              <a:gd name="connsiteY7" fmla="*/ 1549594 h 1591475"/>
              <a:gd name="connsiteX8" fmla="*/ 0 w 1221527"/>
              <a:gd name="connsiteY8" fmla="*/ 1354149 h 1591475"/>
              <a:gd name="connsiteX9" fmla="*/ 362968 w 1221527"/>
              <a:gd name="connsiteY9" fmla="*/ 1040043 h 1591475"/>
              <a:gd name="connsiteX0" fmla="*/ 362968 w 977221"/>
              <a:gd name="connsiteY0" fmla="*/ 1040043 h 1591475"/>
              <a:gd name="connsiteX1" fmla="*/ 13960 w 977221"/>
              <a:gd name="connsiteY1" fmla="*/ 349007 h 1591475"/>
              <a:gd name="connsiteX2" fmla="*/ 600293 w 977221"/>
              <a:gd name="connsiteY2" fmla="*/ 0 h 1591475"/>
              <a:gd name="connsiteX3" fmla="*/ 977221 w 977221"/>
              <a:gd name="connsiteY3" fmla="*/ 691035 h 1591475"/>
              <a:gd name="connsiteX4" fmla="*/ 509552 w 977221"/>
              <a:gd name="connsiteY4" fmla="*/ 963261 h 1591475"/>
              <a:gd name="connsiteX5" fmla="*/ 935341 w 977221"/>
              <a:gd name="connsiteY5" fmla="*/ 1389050 h 1591475"/>
              <a:gd name="connsiteX6" fmla="*/ 411829 w 977221"/>
              <a:gd name="connsiteY6" fmla="*/ 1591475 h 1591475"/>
              <a:gd name="connsiteX7" fmla="*/ 167524 w 977221"/>
              <a:gd name="connsiteY7" fmla="*/ 1549594 h 1591475"/>
              <a:gd name="connsiteX8" fmla="*/ 0 w 977221"/>
              <a:gd name="connsiteY8" fmla="*/ 1354149 h 1591475"/>
              <a:gd name="connsiteX9" fmla="*/ 362968 w 977221"/>
              <a:gd name="connsiteY9" fmla="*/ 1040043 h 1591475"/>
              <a:gd name="connsiteX0" fmla="*/ 362968 w 977221"/>
              <a:gd name="connsiteY0" fmla="*/ 1040043 h 1591475"/>
              <a:gd name="connsiteX1" fmla="*/ 13960 w 977221"/>
              <a:gd name="connsiteY1" fmla="*/ 349007 h 1591475"/>
              <a:gd name="connsiteX2" fmla="*/ 600293 w 977221"/>
              <a:gd name="connsiteY2" fmla="*/ 0 h 1591475"/>
              <a:gd name="connsiteX3" fmla="*/ 977221 w 977221"/>
              <a:gd name="connsiteY3" fmla="*/ 691035 h 1591475"/>
              <a:gd name="connsiteX4" fmla="*/ 509552 w 977221"/>
              <a:gd name="connsiteY4" fmla="*/ 963261 h 1591475"/>
              <a:gd name="connsiteX5" fmla="*/ 635194 w 977221"/>
              <a:gd name="connsiteY5" fmla="*/ 1486772 h 1591475"/>
              <a:gd name="connsiteX6" fmla="*/ 411829 w 977221"/>
              <a:gd name="connsiteY6" fmla="*/ 1591475 h 1591475"/>
              <a:gd name="connsiteX7" fmla="*/ 167524 w 977221"/>
              <a:gd name="connsiteY7" fmla="*/ 1549594 h 1591475"/>
              <a:gd name="connsiteX8" fmla="*/ 0 w 977221"/>
              <a:gd name="connsiteY8" fmla="*/ 1354149 h 1591475"/>
              <a:gd name="connsiteX9" fmla="*/ 362968 w 977221"/>
              <a:gd name="connsiteY9" fmla="*/ 1040043 h 1591475"/>
              <a:gd name="connsiteX0" fmla="*/ 362968 w 977221"/>
              <a:gd name="connsiteY0" fmla="*/ 1040043 h 1591475"/>
              <a:gd name="connsiteX1" fmla="*/ 13960 w 977221"/>
              <a:gd name="connsiteY1" fmla="*/ 349007 h 1591475"/>
              <a:gd name="connsiteX2" fmla="*/ 600293 w 977221"/>
              <a:gd name="connsiteY2" fmla="*/ 0 h 1591475"/>
              <a:gd name="connsiteX3" fmla="*/ 977221 w 977221"/>
              <a:gd name="connsiteY3" fmla="*/ 691035 h 1591475"/>
              <a:gd name="connsiteX4" fmla="*/ 425790 w 977221"/>
              <a:gd name="connsiteY4" fmla="*/ 998162 h 1591475"/>
              <a:gd name="connsiteX5" fmla="*/ 635194 w 977221"/>
              <a:gd name="connsiteY5" fmla="*/ 1486772 h 1591475"/>
              <a:gd name="connsiteX6" fmla="*/ 411829 w 977221"/>
              <a:gd name="connsiteY6" fmla="*/ 1591475 h 1591475"/>
              <a:gd name="connsiteX7" fmla="*/ 167524 w 977221"/>
              <a:gd name="connsiteY7" fmla="*/ 1549594 h 1591475"/>
              <a:gd name="connsiteX8" fmla="*/ 0 w 977221"/>
              <a:gd name="connsiteY8" fmla="*/ 1354149 h 1591475"/>
              <a:gd name="connsiteX9" fmla="*/ 362968 w 977221"/>
              <a:gd name="connsiteY9" fmla="*/ 1040043 h 159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221" h="1591475">
                <a:moveTo>
                  <a:pt x="362968" y="1040043"/>
                </a:moveTo>
                <a:lnTo>
                  <a:pt x="13960" y="349007"/>
                </a:lnTo>
                <a:lnTo>
                  <a:pt x="600293" y="0"/>
                </a:lnTo>
                <a:lnTo>
                  <a:pt x="977221" y="691035"/>
                </a:lnTo>
                <a:lnTo>
                  <a:pt x="425790" y="998162"/>
                </a:lnTo>
                <a:lnTo>
                  <a:pt x="635194" y="1486772"/>
                </a:lnTo>
                <a:lnTo>
                  <a:pt x="411829" y="1591475"/>
                </a:lnTo>
                <a:lnTo>
                  <a:pt x="167524" y="1549594"/>
                </a:lnTo>
                <a:lnTo>
                  <a:pt x="0" y="1354149"/>
                </a:lnTo>
                <a:lnTo>
                  <a:pt x="362968" y="1040043"/>
                </a:lnTo>
                <a:close/>
              </a:path>
            </a:pathLst>
          </a:custGeom>
          <a:solidFill>
            <a:srgbClr val="C00000">
              <a:alpha val="1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640F09B9-35E8-E975-F26A-65C92AB2F83D}"/>
              </a:ext>
            </a:extLst>
          </p:cNvPr>
          <p:cNvSpPr/>
          <p:nvPr/>
        </p:nvSpPr>
        <p:spPr>
          <a:xfrm>
            <a:off x="998162" y="2484934"/>
            <a:ext cx="621233" cy="977222"/>
          </a:xfrm>
          <a:custGeom>
            <a:avLst/>
            <a:gdLst>
              <a:gd name="connsiteX0" fmla="*/ 495591 w 621233"/>
              <a:gd name="connsiteY0" fmla="*/ 111683 h 977222"/>
              <a:gd name="connsiteX1" fmla="*/ 621233 w 621233"/>
              <a:gd name="connsiteY1" fmla="*/ 935341 h 977222"/>
              <a:gd name="connsiteX2" fmla="*/ 223365 w 621233"/>
              <a:gd name="connsiteY2" fmla="*/ 977222 h 977222"/>
              <a:gd name="connsiteX3" fmla="*/ 0 w 621233"/>
              <a:gd name="connsiteY3" fmla="*/ 0 h 977222"/>
              <a:gd name="connsiteX4" fmla="*/ 495591 w 621233"/>
              <a:gd name="connsiteY4" fmla="*/ 111683 h 97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233" h="977222">
                <a:moveTo>
                  <a:pt x="495591" y="111683"/>
                </a:moveTo>
                <a:lnTo>
                  <a:pt x="621233" y="935341"/>
                </a:lnTo>
                <a:lnTo>
                  <a:pt x="223365" y="977222"/>
                </a:lnTo>
                <a:lnTo>
                  <a:pt x="0" y="0"/>
                </a:lnTo>
                <a:lnTo>
                  <a:pt x="495591" y="111683"/>
                </a:lnTo>
                <a:close/>
              </a:path>
            </a:pathLst>
          </a:custGeom>
          <a:solidFill>
            <a:srgbClr val="C00000">
              <a:alpha val="1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DA96083F-5151-D374-3F35-7351E07EEAEC}"/>
              </a:ext>
            </a:extLst>
          </p:cNvPr>
          <p:cNvSpPr/>
          <p:nvPr/>
        </p:nvSpPr>
        <p:spPr>
          <a:xfrm>
            <a:off x="4327695" y="3217850"/>
            <a:ext cx="537471" cy="425790"/>
          </a:xfrm>
          <a:custGeom>
            <a:avLst/>
            <a:gdLst>
              <a:gd name="connsiteX0" fmla="*/ 0 w 537471"/>
              <a:gd name="connsiteY0" fmla="*/ 0 h 425790"/>
              <a:gd name="connsiteX1" fmla="*/ 41881 w 537471"/>
              <a:gd name="connsiteY1" fmla="*/ 425790 h 425790"/>
              <a:gd name="connsiteX2" fmla="*/ 537471 w 537471"/>
              <a:gd name="connsiteY2" fmla="*/ 425790 h 425790"/>
              <a:gd name="connsiteX3" fmla="*/ 523511 w 537471"/>
              <a:gd name="connsiteY3" fmla="*/ 6981 h 425790"/>
              <a:gd name="connsiteX4" fmla="*/ 0 w 537471"/>
              <a:gd name="connsiteY4" fmla="*/ 0 h 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471" h="425790">
                <a:moveTo>
                  <a:pt x="0" y="0"/>
                </a:moveTo>
                <a:lnTo>
                  <a:pt x="41881" y="425790"/>
                </a:lnTo>
                <a:lnTo>
                  <a:pt x="537471" y="425790"/>
                </a:lnTo>
                <a:lnTo>
                  <a:pt x="523511" y="698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Frihåndsform: figur 13">
            <a:extLst>
              <a:ext uri="{FF2B5EF4-FFF2-40B4-BE49-F238E27FC236}">
                <a16:creationId xmlns:a16="http://schemas.microsoft.com/office/drawing/2014/main" id="{F8C179F8-19A3-9CCA-E668-711F53B6CFA5}"/>
              </a:ext>
            </a:extLst>
          </p:cNvPr>
          <p:cNvSpPr/>
          <p:nvPr/>
        </p:nvSpPr>
        <p:spPr>
          <a:xfrm>
            <a:off x="4390516" y="2296470"/>
            <a:ext cx="579353" cy="565393"/>
          </a:xfrm>
          <a:custGeom>
            <a:avLst/>
            <a:gdLst>
              <a:gd name="connsiteX0" fmla="*/ 0 w 579353"/>
              <a:gd name="connsiteY0" fmla="*/ 0 h 565393"/>
              <a:gd name="connsiteX1" fmla="*/ 111682 w 579353"/>
              <a:gd name="connsiteY1" fmla="*/ 565393 h 565393"/>
              <a:gd name="connsiteX2" fmla="*/ 579353 w 579353"/>
              <a:gd name="connsiteY2" fmla="*/ 565393 h 565393"/>
              <a:gd name="connsiteX3" fmla="*/ 300147 w 579353"/>
              <a:gd name="connsiteY3" fmla="*/ 55841 h 565393"/>
              <a:gd name="connsiteX4" fmla="*/ 0 w 579353"/>
              <a:gd name="connsiteY4" fmla="*/ 0 h 56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53" h="565393">
                <a:moveTo>
                  <a:pt x="0" y="0"/>
                </a:moveTo>
                <a:lnTo>
                  <a:pt x="111682" y="565393"/>
                </a:lnTo>
                <a:lnTo>
                  <a:pt x="579353" y="565393"/>
                </a:lnTo>
                <a:lnTo>
                  <a:pt x="300147" y="5584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DF95639-4A00-A940-0415-024BD2F676BC}"/>
              </a:ext>
            </a:extLst>
          </p:cNvPr>
          <p:cNvSpPr txBox="1"/>
          <p:nvPr/>
        </p:nvSpPr>
        <p:spPr>
          <a:xfrm>
            <a:off x="791949" y="1062540"/>
            <a:ext cx="1044372" cy="2062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rmAutofit fontScale="85000" lnSpcReduction="10000"/>
          </a:bodyPr>
          <a:lstStyle/>
          <a:p>
            <a:r>
              <a:rPr lang="nb-NO" dirty="0"/>
              <a:t> Storage area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FB07638E-EB94-34E3-997D-33508A020608}"/>
              </a:ext>
            </a:extLst>
          </p:cNvPr>
          <p:cNvSpPr txBox="1"/>
          <p:nvPr/>
        </p:nvSpPr>
        <p:spPr>
          <a:xfrm>
            <a:off x="125627" y="2089016"/>
            <a:ext cx="1044372" cy="2062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rmAutofit fontScale="85000" lnSpcReduction="10000"/>
          </a:bodyPr>
          <a:lstStyle/>
          <a:p>
            <a:r>
              <a:rPr lang="nb-NO" dirty="0"/>
              <a:t> Training area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94F2883C-A56E-028C-575C-AC06B93D6024}"/>
              </a:ext>
            </a:extLst>
          </p:cNvPr>
          <p:cNvSpPr txBox="1"/>
          <p:nvPr/>
        </p:nvSpPr>
        <p:spPr>
          <a:xfrm>
            <a:off x="3552058" y="983358"/>
            <a:ext cx="1668014" cy="2062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rmAutofit fontScale="70000" lnSpcReduction="20000"/>
          </a:bodyPr>
          <a:lstStyle/>
          <a:p>
            <a:r>
              <a:rPr lang="nb-NO" dirty="0"/>
              <a:t>  Advanced training area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3E850DFB-A041-4041-D6EB-F76112A19B04}"/>
              </a:ext>
            </a:extLst>
          </p:cNvPr>
          <p:cNvSpPr txBox="1"/>
          <p:nvPr/>
        </p:nvSpPr>
        <p:spPr>
          <a:xfrm>
            <a:off x="3542582" y="4090772"/>
            <a:ext cx="1044372" cy="2062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rmAutofit fontScale="85000" lnSpcReduction="10000"/>
          </a:bodyPr>
          <a:lstStyle/>
          <a:p>
            <a:r>
              <a:rPr lang="nb-NO" dirty="0"/>
              <a:t> Training area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C0DEBADB-5F80-6C1E-0803-B466812D9046}"/>
              </a:ext>
            </a:extLst>
          </p:cNvPr>
          <p:cNvSpPr txBox="1"/>
          <p:nvPr/>
        </p:nvSpPr>
        <p:spPr>
          <a:xfrm>
            <a:off x="4544080" y="1866152"/>
            <a:ext cx="1044372" cy="2062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rmAutofit fontScale="85000" lnSpcReduction="10000"/>
          </a:bodyPr>
          <a:lstStyle/>
          <a:p>
            <a:r>
              <a:rPr lang="nb-NO" dirty="0"/>
              <a:t> Training area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9BB94D0C-9BF2-07DA-54AE-65BE82806C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257324" y="1189648"/>
            <a:ext cx="1128741" cy="651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50E2421D-67CA-7DFB-13FA-21E67E2D29F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04171" y="2072442"/>
            <a:ext cx="262095" cy="506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ADB2401B-AD6D-265B-A794-7B3E7B150692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064768" y="3637531"/>
            <a:ext cx="542028" cy="453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15D99938-A375-91FB-A2E3-C6E88306F2A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7813" y="2295306"/>
            <a:ext cx="443189" cy="597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FD614DD3-610E-B01E-4957-9E934B14F9F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314135" y="1268830"/>
            <a:ext cx="553879" cy="679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406F513-F4DB-BA44-5DB6-557857578CD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147021" y="3814274"/>
            <a:ext cx="615765" cy="4299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1AF1777-00C9-8849-BD49-03A0B122D72E}"/>
              </a:ext>
            </a:extLst>
          </p:cNvPr>
          <p:cNvSpPr txBox="1"/>
          <p:nvPr/>
        </p:nvSpPr>
        <p:spPr>
          <a:xfrm>
            <a:off x="75962" y="4244188"/>
            <a:ext cx="2142117" cy="2062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nb-NO" sz="1400" dirty="0"/>
              <a:t> Basic training and </a:t>
            </a:r>
            <a:r>
              <a:rPr lang="nb-NO" sz="1400" dirty="0" err="1"/>
              <a:t>education</a:t>
            </a:r>
            <a:r>
              <a:rPr lang="nb-NO" sz="1400" dirty="0"/>
              <a:t>  </a:t>
            </a:r>
          </a:p>
        </p:txBody>
      </p:sp>
      <p:sp>
        <p:nvSpPr>
          <p:cNvPr id="44" name="Frihåndsform: figur 43">
            <a:extLst>
              <a:ext uri="{FF2B5EF4-FFF2-40B4-BE49-F238E27FC236}">
                <a16:creationId xmlns:a16="http://schemas.microsoft.com/office/drawing/2014/main" id="{7716C4D8-E382-1A32-C729-82B557DDC3BF}"/>
              </a:ext>
            </a:extLst>
          </p:cNvPr>
          <p:cNvSpPr/>
          <p:nvPr/>
        </p:nvSpPr>
        <p:spPr>
          <a:xfrm>
            <a:off x="2924684" y="2142907"/>
            <a:ext cx="767817" cy="802717"/>
          </a:xfrm>
          <a:custGeom>
            <a:avLst/>
            <a:gdLst>
              <a:gd name="connsiteX0" fmla="*/ 0 w 767817"/>
              <a:gd name="connsiteY0" fmla="*/ 300146 h 802717"/>
              <a:gd name="connsiteX1" fmla="*/ 523511 w 767817"/>
              <a:gd name="connsiteY1" fmla="*/ 0 h 802717"/>
              <a:gd name="connsiteX2" fmla="*/ 767817 w 767817"/>
              <a:gd name="connsiteY2" fmla="*/ 397869 h 802717"/>
              <a:gd name="connsiteX3" fmla="*/ 188464 w 767817"/>
              <a:gd name="connsiteY3" fmla="*/ 802717 h 802717"/>
              <a:gd name="connsiteX4" fmla="*/ 0 w 767817"/>
              <a:gd name="connsiteY4" fmla="*/ 300146 h 80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817" h="802717">
                <a:moveTo>
                  <a:pt x="0" y="300146"/>
                </a:moveTo>
                <a:lnTo>
                  <a:pt x="523511" y="0"/>
                </a:lnTo>
                <a:lnTo>
                  <a:pt x="767817" y="397869"/>
                </a:lnTo>
                <a:lnTo>
                  <a:pt x="188464" y="802717"/>
                </a:lnTo>
                <a:lnTo>
                  <a:pt x="0" y="300146"/>
                </a:lnTo>
                <a:close/>
              </a:path>
            </a:pathLst>
          </a:custGeom>
          <a:solidFill>
            <a:srgbClr val="C00000">
              <a:alpha val="1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A773D827-AD68-5DED-1914-93F9309F1B39}"/>
              </a:ext>
            </a:extLst>
          </p:cNvPr>
          <p:cNvSpPr txBox="1"/>
          <p:nvPr/>
        </p:nvSpPr>
        <p:spPr>
          <a:xfrm>
            <a:off x="3075645" y="3618069"/>
            <a:ext cx="1044372" cy="2062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rmAutofit fontScale="70000" lnSpcReduction="20000"/>
          </a:bodyPr>
          <a:lstStyle/>
          <a:p>
            <a:r>
              <a:rPr lang="nb-NO" dirty="0"/>
              <a:t> Administration</a:t>
            </a:r>
          </a:p>
        </p:txBody>
      </p: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4E9D7789-3E64-BB99-FA28-CF85C39EBB94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3351338" y="2637899"/>
            <a:ext cx="246493" cy="980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tjerne: 5 tagger 50">
            <a:extLst>
              <a:ext uri="{FF2B5EF4-FFF2-40B4-BE49-F238E27FC236}">
                <a16:creationId xmlns:a16="http://schemas.microsoft.com/office/drawing/2014/main" id="{9F848A81-6D22-DA4A-1831-C133111A67F5}"/>
              </a:ext>
            </a:extLst>
          </p:cNvPr>
          <p:cNvSpPr/>
          <p:nvPr/>
        </p:nvSpPr>
        <p:spPr>
          <a:xfrm>
            <a:off x="2746889" y="2811246"/>
            <a:ext cx="64575" cy="51032"/>
          </a:xfrm>
          <a:prstGeom prst="star5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A4E7F47-EBF4-2D0D-561F-C1848E4DEE44}"/>
              </a:ext>
            </a:extLst>
          </p:cNvPr>
          <p:cNvSpPr txBox="1"/>
          <p:nvPr/>
        </p:nvSpPr>
        <p:spPr>
          <a:xfrm>
            <a:off x="323528" y="4596306"/>
            <a:ext cx="5165140" cy="31602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rmAutofit fontScale="92500"/>
          </a:bodyPr>
          <a:lstStyle/>
          <a:p>
            <a:r>
              <a:rPr lang="nb-NO" dirty="0"/>
              <a:t>  CENTREGRID:</a:t>
            </a:r>
            <a:r>
              <a:rPr lang="nb-NO" sz="1800" dirty="0"/>
              <a:t> N34 36.800  E036 45.900, </a:t>
            </a:r>
            <a:r>
              <a:rPr lang="nb-NO" sz="1800" dirty="0" err="1"/>
              <a:t>Elevation</a:t>
            </a:r>
            <a:r>
              <a:rPr lang="nb-NO" sz="1800" dirty="0"/>
              <a:t>: 2128ft</a:t>
            </a:r>
            <a:r>
              <a:rPr lang="nb-NO" dirty="0"/>
              <a:t> 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0481748E-1401-A5DC-6F5D-422E875BD252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2773010" y="2893273"/>
            <a:ext cx="133088" cy="1703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154</Words>
  <Application>Microsoft Office PowerPoint</Application>
  <PresentationFormat>Skjermfremvisning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SYTGT062 SYR AIR DEFENSE ACADEMY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SYTGT062_Syrian Air Defense Academy</dc:title>
  <dc:creator>132nd Virtual Wing;VIS</dc:creator>
  <cp:lastModifiedBy>Neck DCS</cp:lastModifiedBy>
  <cp:revision>391</cp:revision>
  <dcterms:created xsi:type="dcterms:W3CDTF">2019-03-12T22:01:00Z</dcterms:created>
  <dcterms:modified xsi:type="dcterms:W3CDTF">2023-03-16T20:07:00Z</dcterms:modified>
</cp:coreProperties>
</file>