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7" r:id="rId2"/>
    <p:sldId id="371" r:id="rId3"/>
    <p:sldId id="374" r:id="rId4"/>
    <p:sldId id="373" r:id="rId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43" autoAdjust="0"/>
  </p:normalViewPr>
  <p:slideViewPr>
    <p:cSldViewPr>
      <p:cViewPr>
        <p:scale>
          <a:sx n="150" d="100"/>
          <a:sy n="150" d="100"/>
        </p:scale>
        <p:origin x="-46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07.09.2020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01E5D362-086D-44A2-94F5-03EC7FA42488}" type="slidenum">
              <a:rPr lang="nb-NO" smtClean="0"/>
              <a:pPr/>
              <a:t>3</a:t>
            </a:fld>
            <a:endParaRPr lang="nb-NO"/>
          </a:p>
        </p:txBody>
      </p:sp>
    </p:spTree>
    <p:extLst>
      <p:ext uri="{BB962C8B-B14F-4D97-AF65-F5344CB8AC3E}">
        <p14:creationId xmlns="" xmlns:p14="http://schemas.microsoft.com/office/powerpoint/2010/main" val="325576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36512"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CJTF-82 LAND COMPONENT COMMAND</a:t>
            </a:r>
            <a:endParaRPr lang="nb-NO" sz="1000" b="0" dirty="0">
              <a:solidFill>
                <a:schemeClr val="tx1"/>
              </a:solidFill>
              <a:latin typeface="Arial Black" pitchFamily="34" charset="0"/>
              <a:cs typeface="Arial"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1995686"/>
            <a:ext cx="9144000" cy="1323439"/>
          </a:xfrm>
          <a:prstGeom prst="rect">
            <a:avLst/>
          </a:prstGeom>
          <a:noFill/>
        </p:spPr>
        <p:txBody>
          <a:bodyPr wrap="square" rtlCol="0">
            <a:spAutoFit/>
          </a:bodyPr>
          <a:lstStyle/>
          <a:p>
            <a:pPr algn="ctr"/>
            <a:r>
              <a:rPr lang="nb-NO" sz="3200" b="1" dirty="0" smtClean="0">
                <a:latin typeface="Arial Black" pitchFamily="34" charset="0"/>
                <a:ea typeface="MS Mincho" pitchFamily="49" charset="-128"/>
              </a:rPr>
              <a:t>III CORPS</a:t>
            </a:r>
          </a:p>
          <a:p>
            <a:pPr algn="ctr"/>
            <a:endParaRPr lang="nb-NO" sz="1600" b="1" dirty="0" smtClean="0">
              <a:latin typeface="Arial Black" pitchFamily="34" charset="0"/>
              <a:ea typeface="MS Mincho" pitchFamily="49" charset="-128"/>
            </a:endParaRPr>
          </a:p>
          <a:p>
            <a:pPr algn="ctr"/>
            <a:r>
              <a:rPr lang="nb-NO" sz="3200" b="1" dirty="0" smtClean="0">
                <a:latin typeface="Arial Black" pitchFamily="34" charset="0"/>
                <a:ea typeface="MS Mincho" pitchFamily="49" charset="-128"/>
              </a:rPr>
              <a:t>CONOPS, PHASE 1</a:t>
            </a:r>
            <a:endParaRPr lang="nb-NO" sz="32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2020-09-07</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1.0</a:t>
            </a:r>
            <a:endParaRPr lang="en-US" sz="1400" dirty="0">
              <a:latin typeface="Arial" pitchFamily="34" charset="0"/>
              <a:cs typeface="Arial" pitchFamily="34" charset="0"/>
            </a:endParaRPr>
          </a:p>
        </p:txBody>
      </p:sp>
      <p:sp>
        <p:nvSpPr>
          <p:cNvPr id="12" name="TekstSylinder 11"/>
          <p:cNvSpPr txBox="1"/>
          <p:nvPr/>
        </p:nvSpPr>
        <p:spPr>
          <a:xfrm>
            <a:off x="0" y="267494"/>
            <a:ext cx="9144000" cy="954107"/>
          </a:xfrm>
          <a:prstGeom prst="rect">
            <a:avLst/>
          </a:prstGeom>
          <a:noFill/>
        </p:spPr>
        <p:txBody>
          <a:bodyPr wrap="square" rtlCol="0">
            <a:spAutoFit/>
          </a:bodyPr>
          <a:lstStyle/>
          <a:p>
            <a:pPr algn="ctr"/>
            <a:r>
              <a:rPr lang="en-US" sz="2800" b="1" dirty="0" smtClean="0">
                <a:latin typeface="Constantia" pitchFamily="18" charset="0"/>
              </a:rPr>
              <a:t>CJTF-82 </a:t>
            </a:r>
          </a:p>
          <a:p>
            <a:pPr algn="ctr"/>
            <a:r>
              <a:rPr lang="en-US" sz="2800" b="1" dirty="0" smtClean="0">
                <a:latin typeface="Constantia" pitchFamily="18" charset="0"/>
              </a:rPr>
              <a:t>LAND COMPONENT COMMAND</a:t>
            </a:r>
            <a:endParaRPr lang="en-US" sz="2000" b="1" i="1" dirty="0">
              <a:latin typeface="Constantia" pitchFamily="18" charset="0"/>
            </a:endParaRPr>
          </a:p>
        </p:txBody>
      </p:sp>
      <p:sp>
        <p:nvSpPr>
          <p:cNvPr id="13"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III CORPS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ENEMY SITUATION (D+0)</a:t>
            </a:r>
            <a:endParaRPr lang="en-US" dirty="0"/>
          </a:p>
        </p:txBody>
      </p:sp>
      <p:sp>
        <p:nvSpPr>
          <p:cNvPr id="28"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III CORPS</a:t>
            </a:r>
            <a:endParaRPr lang="en-US" b="1" dirty="0"/>
          </a:p>
        </p:txBody>
      </p:sp>
      <p:pic>
        <p:nvPicPr>
          <p:cNvPr id="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80928" y="661915"/>
            <a:ext cx="5019425" cy="40253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Concept of Operations (CONOPS)</a:t>
            </a:r>
            <a:endParaRPr lang="en-US" dirty="0"/>
          </a:p>
        </p:txBody>
      </p:sp>
      <p:sp>
        <p:nvSpPr>
          <p:cNvPr id="6" name="TekstSylinder 18"/>
          <p:cNvSpPr txBox="1"/>
          <p:nvPr/>
        </p:nvSpPr>
        <p:spPr>
          <a:xfrm>
            <a:off x="9468544" y="483518"/>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18" name="TekstSylinder 17"/>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80928" y="661915"/>
            <a:ext cx="5015407" cy="4025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STAGES</a:t>
            </a:r>
            <a:endParaRPr lang="en-US" dirty="0"/>
          </a:p>
        </p:txBody>
      </p:sp>
      <p:sp>
        <p:nvSpPr>
          <p:cNvPr id="3" name="TekstSylinder 2"/>
          <p:cNvSpPr txBox="1"/>
          <p:nvPr/>
        </p:nvSpPr>
        <p:spPr>
          <a:xfrm>
            <a:off x="0" y="483518"/>
            <a:ext cx="9144000" cy="5078313"/>
          </a:xfrm>
          <a:prstGeom prst="rect">
            <a:avLst/>
          </a:prstGeom>
          <a:noFill/>
        </p:spPr>
        <p:txBody>
          <a:bodyPr wrap="square" rtlCol="0">
            <a:spAutoFit/>
          </a:bodyPr>
          <a:lstStyle/>
          <a:p>
            <a:r>
              <a:rPr lang="en-US" sz="1200" dirty="0" smtClean="0"/>
              <a:t>This phase will be </a:t>
            </a:r>
            <a:r>
              <a:rPr lang="en-US" sz="1200" dirty="0"/>
              <a:t>conducted in 5 </a:t>
            </a:r>
            <a:r>
              <a:rPr lang="en-US" sz="1200" dirty="0" smtClean="0"/>
              <a:t>stages:</a:t>
            </a:r>
            <a:endParaRPr lang="en-US" sz="1200" dirty="0"/>
          </a:p>
          <a:p>
            <a:pPr marL="342900" indent="-342900">
              <a:buFont typeface="Arial" pitchFamily="34" charset="0"/>
              <a:buChar char="•"/>
            </a:pPr>
            <a:r>
              <a:rPr lang="en-US" sz="1200" b="1" dirty="0" smtClean="0"/>
              <a:t>Stage 1: ( D+0)</a:t>
            </a:r>
          </a:p>
          <a:p>
            <a:pPr marL="800100" lvl="1" indent="-342900">
              <a:buFont typeface="Arial" pitchFamily="34" charset="0"/>
              <a:buChar char="•"/>
            </a:pPr>
            <a:r>
              <a:rPr lang="en-US" sz="1200" dirty="0" smtClean="0"/>
              <a:t>Assemble forces in assembly areas</a:t>
            </a:r>
          </a:p>
          <a:p>
            <a:pPr marL="342900" indent="-342900">
              <a:buFont typeface="Arial" pitchFamily="34" charset="0"/>
              <a:buChar char="•"/>
            </a:pPr>
            <a:r>
              <a:rPr lang="en-US" sz="1200" b="1" dirty="0" smtClean="0"/>
              <a:t>Stage 2: ( D+1 to D+3 )</a:t>
            </a:r>
          </a:p>
          <a:p>
            <a:pPr marL="800100" lvl="1" indent="-342900">
              <a:buFont typeface="Arial" pitchFamily="34" charset="0"/>
              <a:buChar char="•"/>
            </a:pPr>
            <a:r>
              <a:rPr lang="en-US" sz="1200" dirty="0" smtClean="0"/>
              <a:t>Shaping: Artillery and attack from JFACC on Objectives ”B” and “A”</a:t>
            </a:r>
          </a:p>
          <a:p>
            <a:pPr marL="342900" indent="-342900">
              <a:buFont typeface="Arial" pitchFamily="34" charset="0"/>
              <a:buChar char="•"/>
            </a:pPr>
            <a:r>
              <a:rPr lang="en-US" sz="1200" b="1" dirty="0" smtClean="0"/>
              <a:t>Stage 3: (D+4 to D+5)</a:t>
            </a:r>
          </a:p>
          <a:p>
            <a:pPr marL="800100" lvl="1" indent="-342900">
              <a:buFont typeface="Arial" pitchFamily="34" charset="0"/>
              <a:buChar char="•"/>
            </a:pPr>
            <a:r>
              <a:rPr lang="en-US" sz="1200" b="1" dirty="0" smtClean="0"/>
              <a:t>Deception effort: </a:t>
            </a:r>
            <a:r>
              <a:rPr lang="en-US" sz="1200" dirty="0" smtClean="0"/>
              <a:t>319</a:t>
            </a:r>
            <a:r>
              <a:rPr lang="en-US" sz="1200" baseline="30000" dirty="0" smtClean="0"/>
              <a:t>th</a:t>
            </a:r>
            <a:r>
              <a:rPr lang="en-US" sz="1200" dirty="0" smtClean="0"/>
              <a:t> Armored to approach </a:t>
            </a:r>
            <a:r>
              <a:rPr lang="en-US" sz="1200" dirty="0" err="1" smtClean="0"/>
              <a:t>Obj</a:t>
            </a:r>
            <a:r>
              <a:rPr lang="en-US" sz="1200" dirty="0" smtClean="0"/>
              <a:t>-”A” from the South with intent to have enemy 31</a:t>
            </a:r>
            <a:r>
              <a:rPr lang="en-US" sz="1200" baseline="30000" dirty="0" smtClean="0"/>
              <a:t>st</a:t>
            </a:r>
            <a:r>
              <a:rPr lang="en-US" sz="1200" dirty="0" smtClean="0"/>
              <a:t> Mechanized redeploy facing South to counter 319</a:t>
            </a:r>
            <a:r>
              <a:rPr lang="en-US" sz="1200" baseline="30000" dirty="0" smtClean="0"/>
              <a:t>th</a:t>
            </a:r>
            <a:r>
              <a:rPr lang="en-US" sz="1200" dirty="0" smtClean="0"/>
              <a:t> alleged offensive.</a:t>
            </a:r>
          </a:p>
          <a:p>
            <a:pPr marL="800100" lvl="1" indent="-342900">
              <a:buFont typeface="Arial" pitchFamily="34" charset="0"/>
              <a:buChar char="•"/>
            </a:pPr>
            <a:r>
              <a:rPr lang="en-US" sz="1200" b="1" dirty="0" smtClean="0"/>
              <a:t>Main effort: </a:t>
            </a:r>
            <a:r>
              <a:rPr lang="en-US" sz="1200" smtClean="0"/>
              <a:t>starting </a:t>
            </a:r>
            <a:r>
              <a:rPr lang="en-US" sz="1200" smtClean="0"/>
              <a:t>D+5 </a:t>
            </a:r>
            <a:r>
              <a:rPr lang="en-US" sz="1200" dirty="0" smtClean="0"/>
              <a:t>by 91</a:t>
            </a:r>
            <a:r>
              <a:rPr lang="en-US" sz="1200" baseline="30000" dirty="0" smtClean="0"/>
              <a:t>st</a:t>
            </a:r>
            <a:r>
              <a:rPr lang="en-US" sz="1200" dirty="0" smtClean="0"/>
              <a:t> Armored advance towards </a:t>
            </a:r>
            <a:r>
              <a:rPr lang="en-US" sz="1200" dirty="0" err="1" smtClean="0"/>
              <a:t>Obj</a:t>
            </a:r>
            <a:r>
              <a:rPr lang="en-US" sz="1200" dirty="0" smtClean="0"/>
              <a:t>-”B” from the South and 210</a:t>
            </a:r>
            <a:r>
              <a:rPr lang="en-US" sz="1200" baseline="30000" dirty="0" smtClean="0"/>
              <a:t>th</a:t>
            </a:r>
            <a:r>
              <a:rPr lang="en-US" sz="1200" dirty="0" smtClean="0"/>
              <a:t> Armored advance towards </a:t>
            </a:r>
            <a:r>
              <a:rPr lang="en-US" sz="1200" dirty="0" err="1" smtClean="0"/>
              <a:t>Obj</a:t>
            </a:r>
            <a:r>
              <a:rPr lang="en-US" sz="1200" dirty="0" smtClean="0"/>
              <a:t>-”B” from the North. </a:t>
            </a:r>
          </a:p>
          <a:p>
            <a:pPr marL="800100" lvl="1" indent="-342900">
              <a:buFont typeface="Arial" pitchFamily="34" charset="0"/>
              <a:buChar char="•"/>
            </a:pPr>
            <a:r>
              <a:rPr lang="en-US" sz="1200" dirty="0" smtClean="0"/>
              <a:t>Intent is to isolate enemy 31</a:t>
            </a:r>
            <a:r>
              <a:rPr lang="en-US" sz="1200" baseline="30000" dirty="0" smtClean="0"/>
              <a:t>st</a:t>
            </a:r>
            <a:r>
              <a:rPr lang="en-US" sz="1200" dirty="0" smtClean="0"/>
              <a:t> Mechanized from the North, as well as to establish staging areas for stage-5 in offensive towards the Northern part of the GOLAN </a:t>
            </a:r>
          </a:p>
          <a:p>
            <a:pPr marL="800100" lvl="1" indent="-342900">
              <a:buFont typeface="Arial" pitchFamily="34" charset="0"/>
              <a:buChar char="•"/>
            </a:pPr>
            <a:r>
              <a:rPr lang="en-US" sz="1200" dirty="0" smtClean="0"/>
              <a:t>Once main-effort begins, air attacks by JFACC to prioritize suppression of enemy combat strength as well as target enemy C2 of enemy’s 30</a:t>
            </a:r>
            <a:r>
              <a:rPr lang="en-US" sz="1200" baseline="30000" dirty="0" smtClean="0"/>
              <a:t>th</a:t>
            </a:r>
            <a:r>
              <a:rPr lang="en-US" sz="1200" dirty="0" smtClean="0"/>
              <a:t> Armored (both of division level as well as of sub-units) to degrade enemy’s ability to counter the main effort.</a:t>
            </a:r>
          </a:p>
          <a:p>
            <a:pPr marL="342900" indent="-342900">
              <a:buFont typeface="Arial" pitchFamily="34" charset="0"/>
              <a:buChar char="•"/>
            </a:pPr>
            <a:r>
              <a:rPr lang="en-US" sz="1200" b="1" dirty="0" smtClean="0"/>
              <a:t>Stage 4: </a:t>
            </a:r>
            <a:r>
              <a:rPr lang="en-US" sz="1200" b="1" dirty="0"/>
              <a:t>(</a:t>
            </a:r>
            <a:r>
              <a:rPr lang="en-US" sz="1200" b="1" dirty="0" smtClean="0"/>
              <a:t>D+6 </a:t>
            </a:r>
            <a:r>
              <a:rPr lang="en-US" sz="1200" b="1" dirty="0"/>
              <a:t>to </a:t>
            </a:r>
            <a:r>
              <a:rPr lang="en-US" sz="1200" b="1" dirty="0" smtClean="0"/>
              <a:t>D+7)</a:t>
            </a:r>
          </a:p>
          <a:p>
            <a:pPr marL="800100" lvl="1" indent="-342900">
              <a:buFont typeface="Arial" pitchFamily="34" charset="0"/>
              <a:buChar char="•"/>
            </a:pPr>
            <a:r>
              <a:rPr lang="en-US" sz="1200" dirty="0" smtClean="0"/>
              <a:t>With support of 91</a:t>
            </a:r>
            <a:r>
              <a:rPr lang="en-US" sz="1200" baseline="30000" dirty="0" smtClean="0"/>
              <a:t>st</a:t>
            </a:r>
            <a:r>
              <a:rPr lang="en-US" sz="1200" dirty="0" smtClean="0"/>
              <a:t> Armored harassing from the North, 319</a:t>
            </a:r>
            <a:r>
              <a:rPr lang="en-US" sz="1200" baseline="30000" dirty="0" smtClean="0"/>
              <a:t>th</a:t>
            </a:r>
            <a:r>
              <a:rPr lang="en-US" sz="1200" dirty="0" smtClean="0"/>
              <a:t> Armored will attack remaining elements of enemy’s 31</a:t>
            </a:r>
            <a:r>
              <a:rPr lang="en-US" sz="1200" baseline="30000" dirty="0" smtClean="0"/>
              <a:t>st</a:t>
            </a:r>
            <a:r>
              <a:rPr lang="en-US" sz="1200" dirty="0" smtClean="0"/>
              <a:t> Mechanized </a:t>
            </a:r>
            <a:r>
              <a:rPr lang="en-US" sz="1200" dirty="0"/>
              <a:t>from the </a:t>
            </a:r>
            <a:r>
              <a:rPr lang="en-US" sz="1200" dirty="0" smtClean="0"/>
              <a:t>South to secure </a:t>
            </a:r>
            <a:r>
              <a:rPr lang="en-US" sz="1200" dirty="0" err="1" smtClean="0"/>
              <a:t>Obj</a:t>
            </a:r>
            <a:r>
              <a:rPr lang="en-US" sz="1200" dirty="0" smtClean="0"/>
              <a:t>-”A”</a:t>
            </a:r>
          </a:p>
          <a:p>
            <a:pPr marL="800100" lvl="1" indent="-342900">
              <a:buFont typeface="Arial" pitchFamily="34" charset="0"/>
              <a:buChar char="•"/>
            </a:pPr>
            <a:r>
              <a:rPr lang="en-US" sz="1200" dirty="0" smtClean="0"/>
              <a:t>Air attacks from JFACC to support 319</a:t>
            </a:r>
            <a:r>
              <a:rPr lang="en-US" sz="1200" baseline="30000" dirty="0" smtClean="0"/>
              <a:t>th</a:t>
            </a:r>
            <a:r>
              <a:rPr lang="en-US" sz="1200" dirty="0" smtClean="0"/>
              <a:t> maneuver by targeting enemy units to the South-East of </a:t>
            </a:r>
            <a:r>
              <a:rPr lang="en-US" sz="1200" dirty="0" err="1" smtClean="0"/>
              <a:t>Obj</a:t>
            </a:r>
            <a:r>
              <a:rPr lang="en-US" sz="1200" dirty="0" smtClean="0"/>
              <a:t>-”A”</a:t>
            </a:r>
          </a:p>
          <a:p>
            <a:pPr marL="342900" indent="-342900">
              <a:buFont typeface="Arial" pitchFamily="34" charset="0"/>
              <a:buChar char="•"/>
            </a:pPr>
            <a:r>
              <a:rPr lang="en-US" sz="1200" b="1" dirty="0" smtClean="0"/>
              <a:t>Stage 5: </a:t>
            </a:r>
            <a:r>
              <a:rPr lang="en-US" sz="1200" b="1" dirty="0"/>
              <a:t>(</a:t>
            </a:r>
            <a:r>
              <a:rPr lang="en-US" sz="1200" b="1" dirty="0" smtClean="0"/>
              <a:t>D+8 </a:t>
            </a:r>
            <a:r>
              <a:rPr lang="en-US" sz="1200" b="1" dirty="0"/>
              <a:t>to </a:t>
            </a:r>
            <a:r>
              <a:rPr lang="en-US" sz="1200" b="1" dirty="0" smtClean="0"/>
              <a:t>D+10)</a:t>
            </a:r>
          </a:p>
          <a:p>
            <a:pPr marL="800100" lvl="1" indent="-342900">
              <a:buFont typeface="Arial" pitchFamily="34" charset="0"/>
              <a:buChar char="•"/>
            </a:pPr>
            <a:r>
              <a:rPr lang="en-US" sz="1200" dirty="0" smtClean="0"/>
              <a:t>210</a:t>
            </a:r>
            <a:r>
              <a:rPr lang="en-US" sz="1200" baseline="30000" dirty="0" smtClean="0"/>
              <a:t>th</a:t>
            </a:r>
            <a:r>
              <a:rPr lang="en-US" sz="1200" dirty="0" smtClean="0"/>
              <a:t> Armored will attack to the North towards the Southern slopes of </a:t>
            </a:r>
            <a:r>
              <a:rPr lang="en-US" sz="1200" dirty="0" err="1" smtClean="0"/>
              <a:t>Mt.HERMON</a:t>
            </a:r>
            <a:r>
              <a:rPr lang="en-US" sz="1200" dirty="0" smtClean="0"/>
              <a:t> </a:t>
            </a:r>
          </a:p>
          <a:p>
            <a:pPr marL="800100" lvl="1" indent="-342900">
              <a:buFont typeface="Arial" pitchFamily="34" charset="0"/>
              <a:buChar char="•"/>
            </a:pPr>
            <a:r>
              <a:rPr lang="en-US" sz="1200" dirty="0" smtClean="0"/>
              <a:t>98</a:t>
            </a:r>
            <a:r>
              <a:rPr lang="en-US" sz="1200" baseline="30000" dirty="0" smtClean="0"/>
              <a:t>th</a:t>
            </a:r>
            <a:r>
              <a:rPr lang="en-US" sz="1200" dirty="0" smtClean="0"/>
              <a:t> Paratroopers to dispatch an element (1-2 BNs strength) to conduct an airborne assault to seize </a:t>
            </a:r>
            <a:r>
              <a:rPr lang="en-US" sz="1200" dirty="0" err="1" smtClean="0"/>
              <a:t>Obj</a:t>
            </a:r>
            <a:r>
              <a:rPr lang="en-US" sz="1200" dirty="0" smtClean="0"/>
              <a:t>-”C” (</a:t>
            </a:r>
            <a:r>
              <a:rPr lang="en-US" sz="1200" dirty="0" err="1" smtClean="0"/>
              <a:t>Mt.HERMON</a:t>
            </a:r>
            <a:r>
              <a:rPr lang="en-US" sz="1200" dirty="0" smtClean="0"/>
              <a:t>)</a:t>
            </a:r>
          </a:p>
          <a:p>
            <a:pPr marL="800100" lvl="1" indent="-342900">
              <a:buFont typeface="Arial" pitchFamily="34" charset="0"/>
              <a:buChar char="•"/>
            </a:pPr>
            <a:r>
              <a:rPr lang="en-US" sz="1200" dirty="0" smtClean="0"/>
              <a:t>If conditions allow, 210</a:t>
            </a:r>
            <a:r>
              <a:rPr lang="en-US" sz="1200" baseline="30000" dirty="0" smtClean="0"/>
              <a:t>th</a:t>
            </a:r>
            <a:r>
              <a:rPr lang="en-US" sz="1200" dirty="0" smtClean="0"/>
              <a:t> will take advantage of the momentum to extend its offensive to seize enemy positions threatening the North area of the GOLAN</a:t>
            </a:r>
          </a:p>
          <a:p>
            <a:pPr marL="800100" lvl="1" indent="-342900">
              <a:buFont typeface="Arial" pitchFamily="34" charset="0"/>
              <a:buChar char="•"/>
            </a:pPr>
            <a:r>
              <a:rPr lang="en-US" sz="1200" dirty="0" smtClean="0"/>
              <a:t>Air attacks from JFACC to support by engaging enemy forces to the North and East of </a:t>
            </a:r>
            <a:r>
              <a:rPr lang="en-US" sz="1200" dirty="0" err="1" smtClean="0"/>
              <a:t>Obj</a:t>
            </a:r>
            <a:r>
              <a:rPr lang="en-US" sz="1200" dirty="0" smtClean="0"/>
              <a:t>-”C”</a:t>
            </a:r>
            <a:endParaRPr lang="en-US" sz="1200" dirty="0"/>
          </a:p>
          <a:p>
            <a:pPr marL="800100" lvl="1" indent="-342900">
              <a:buFont typeface="Arial" pitchFamily="34" charset="0"/>
              <a:buChar char="•"/>
            </a:pPr>
            <a:endParaRPr lang="en-US" sz="1200" dirty="0" smtClean="0"/>
          </a:p>
          <a:p>
            <a:endParaRPr lang="en-US" sz="1200" dirty="0"/>
          </a:p>
        </p:txBody>
      </p:sp>
      <p:sp>
        <p:nvSpPr>
          <p:cNvPr id="5"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III CORPS</a:t>
            </a:r>
            <a:endParaRPr lang="en-US" b="1" dirty="0"/>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6549</TotalTime>
  <Words>635</Words>
  <Application>Microsoft Office PowerPoint</Application>
  <PresentationFormat>Skjermfremvisning (16:9)</PresentationFormat>
  <Paragraphs>42</Paragraphs>
  <Slides>4</Slides>
  <Notes>2</Notes>
  <HiddenSlides>0</HiddenSlides>
  <MMClips>0</MMClips>
  <ScaleCrop>false</ScaleCrop>
  <HeadingPairs>
    <vt:vector size="4" baseType="variant">
      <vt:variant>
        <vt:lpstr>Tema</vt:lpstr>
      </vt:variant>
      <vt:variant>
        <vt:i4>1</vt:i4>
      </vt:variant>
      <vt:variant>
        <vt:lpstr>Lysbildetitler</vt:lpstr>
      </vt:variant>
      <vt:variant>
        <vt:i4>4</vt:i4>
      </vt:variant>
    </vt:vector>
  </HeadingPairs>
  <TitlesOfParts>
    <vt:vector size="5" baseType="lpstr">
      <vt:lpstr>Kontortema</vt:lpstr>
      <vt:lpstr>Lysbilde 1</vt:lpstr>
      <vt:lpstr>ENEMY SITUATION (D+0)</vt:lpstr>
      <vt:lpstr>Concept of Operations (CONOPS)</vt:lpstr>
      <vt:lpstr>STAGES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OPAR LCC III CORPS CONCEPT OF OPERATIONS PHASE 1</dc:title>
  <dc:creator>132nd Virtual Wing</dc:creator>
  <cp:lastModifiedBy>Neck</cp:lastModifiedBy>
  <cp:revision>430</cp:revision>
  <dcterms:created xsi:type="dcterms:W3CDTF">2019-03-12T22:01:00Z</dcterms:created>
  <dcterms:modified xsi:type="dcterms:W3CDTF">2020-09-07T19:47:48Z</dcterms:modified>
</cp:coreProperties>
</file>