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366" r:id="rId3"/>
    <p:sldId id="370" r:id="rId4"/>
    <p:sldId id="362" r:id="rId5"/>
    <p:sldId id="371" r:id="rId6"/>
    <p:sldId id="372" r:id="rId7"/>
    <p:sldId id="373" r:id="rId8"/>
    <p:sldId id="369" r:id="rId9"/>
    <p:sldId id="368" r:id="rId10"/>
    <p:sldId id="367" r:id="rId11"/>
    <p:sldId id="365" r:id="rId12"/>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860" y="-83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15.11.2021</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i="1" dirty="0" smtClean="0">
                <a:solidFill>
                  <a:schemeClr val="bg1"/>
                </a:solidFill>
                <a:latin typeface="Arial Black" pitchFamily="34" charset="0"/>
              </a:rPr>
              <a:t>OMNIA VINCENT SAPIENTA</a:t>
            </a:r>
            <a:endParaRPr lang="nb-NO" sz="700" b="1" i="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9050" y="9524"/>
            <a:ext cx="294907" cy="26749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VID-OPAR-003</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2021-11-15</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1.0</a:t>
            </a:r>
            <a:endParaRPr lang="en-US" sz="1400"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VINCIT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63888" y="339502"/>
            <a:ext cx="1906438" cy="172923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smtClean="0"/>
          </a:p>
          <a:p>
            <a:pPr>
              <a:buFont typeface="Arial" pitchFamily="34" charset="0"/>
              <a:buChar char="•"/>
            </a:pPr>
            <a:endParaRPr lang="nb-NO" sz="1200" dirty="0" smtClean="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graphicFrame>
        <p:nvGraphicFramePr>
          <p:cNvPr id="3" name="טבלה 2"/>
          <p:cNvGraphicFramePr>
            <a:graphicFrameLocks noGrp="1"/>
          </p:cNvGraphicFramePr>
          <p:nvPr>
            <p:extLst>
              <p:ext uri="{D42A27DB-BD31-4B8C-83A1-F6EECF244321}">
                <p14:modId xmlns="" xmlns:p14="http://schemas.microsoft.com/office/powerpoint/2010/main" val="253851099"/>
              </p:ext>
            </p:extLst>
          </p:nvPr>
        </p:nvGraphicFramePr>
        <p:xfrm>
          <a:off x="404135" y="624115"/>
          <a:ext cx="8187818" cy="4389185"/>
        </p:xfrm>
        <a:graphic>
          <a:graphicData uri="http://schemas.openxmlformats.org/drawingml/2006/table">
            <a:tbl>
              <a:tblPr rtl="1" firstRow="1" bandRow="1">
                <a:tableStyleId>{073A0DAA-6AF3-43AB-8588-CEC1D06C72B9}</a:tableStyleId>
              </a:tblPr>
              <a:tblGrid>
                <a:gridCol w="4877626"/>
                <a:gridCol w="3310192"/>
              </a:tblGrid>
              <a:tr h="523305">
                <a:tc>
                  <a:txBody>
                    <a:bodyPr/>
                    <a:lstStyle/>
                    <a:p>
                      <a:pPr algn="l" rtl="0"/>
                      <a:r>
                        <a:rPr lang="en-US" dirty="0" smtClean="0"/>
                        <a:t>Indication</a:t>
                      </a:r>
                      <a:endParaRPr lang="he-IL" dirty="0"/>
                    </a:p>
                  </a:txBody>
                  <a:tcPr anchor="ctr"/>
                </a:tc>
                <a:tc>
                  <a:txBody>
                    <a:bodyPr/>
                    <a:lstStyle/>
                    <a:p>
                      <a:pPr algn="l" rtl="0"/>
                      <a:r>
                        <a:rPr lang="en-US" dirty="0" smtClean="0"/>
                        <a:t>Observed/reported</a:t>
                      </a:r>
                      <a:r>
                        <a:rPr lang="en-US" baseline="0" dirty="0" smtClean="0"/>
                        <a:t> activity</a:t>
                      </a:r>
                      <a:endParaRPr lang="he-IL" dirty="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smtClean="0"/>
                        <a:t> </a:t>
                      </a:r>
                      <a:r>
                        <a:rPr lang="nb-NO" sz="1200" dirty="0" smtClean="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(1-2</a:t>
                      </a:r>
                      <a:r>
                        <a:rPr lang="nb-NO" sz="1200" baseline="0" dirty="0" smtClean="0"/>
                        <a:t> hours prior to offensive maneuver begins)</a:t>
                      </a:r>
                      <a:endParaRPr lang="nb-NO" sz="1200" dirty="0" smtClean="0"/>
                    </a:p>
                  </a:txBody>
                  <a:tcPr anchor="ctr"/>
                </a:tc>
                <a:tc>
                  <a:txBody>
                    <a:bodyPr/>
                    <a:lstStyle/>
                    <a:p>
                      <a:pPr algn="l" rtl="0">
                        <a:buFont typeface="Arial" pitchFamily="34" charset="0"/>
                        <a:buNone/>
                      </a:pPr>
                      <a:r>
                        <a:rPr lang="nb-NO" sz="1200" dirty="0" smtClean="0"/>
                        <a:t>BM-21 launch or movement into firing positions. </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(0-96 hrs prior to offensive)</a:t>
                      </a:r>
                    </a:p>
                  </a:txBody>
                  <a:tcPr anchor="ctr"/>
                </a:tc>
                <a:tc>
                  <a:txBody>
                    <a:bodyPr/>
                    <a:lstStyle/>
                    <a:p>
                      <a:pPr algn="l" rtl="0">
                        <a:buFont typeface="Arial" pitchFamily="34" charset="0"/>
                        <a:buNone/>
                      </a:pPr>
                      <a:r>
                        <a:rPr lang="nb-NO" sz="1200" dirty="0" smtClean="0"/>
                        <a:t>RW activity deep into enemy territory</a:t>
                      </a:r>
                    </a:p>
                  </a:txBody>
                  <a:tcPr anchor="ctr"/>
                </a:tc>
              </a:tr>
              <a:tr h="370840">
                <a:tc>
                  <a:txBody>
                    <a:bodyPr/>
                    <a:lstStyle/>
                    <a:p>
                      <a:pPr lvl="0">
                        <a:buFont typeface="Arial" pitchFamily="34" charset="0"/>
                        <a:buNone/>
                      </a:pPr>
                      <a:r>
                        <a:rPr lang="nb-NO" sz="1200" dirty="0" smtClean="0"/>
                        <a:t>*Airborne Assault ( Many FW transports)</a:t>
                      </a:r>
                    </a:p>
                    <a:p>
                      <a:pPr lvl="0">
                        <a:buFont typeface="Arial" pitchFamily="34" charset="0"/>
                        <a:buNone/>
                      </a:pPr>
                      <a:r>
                        <a:rPr lang="nb-NO" sz="1200" dirty="0" smtClean="0"/>
                        <a:t>*</a:t>
                      </a:r>
                      <a:r>
                        <a:rPr lang="nb-NO" sz="1200" baseline="0" dirty="0" smtClean="0"/>
                        <a:t> </a:t>
                      </a:r>
                      <a:r>
                        <a:rPr lang="nb-NO" sz="1200" dirty="0" smtClean="0"/>
                        <a:t>Long range Recon ( If only a single AC is in use, or flying tactical, low level)</a:t>
                      </a:r>
                    </a:p>
                  </a:txBody>
                  <a:tcPr anchor="ctr"/>
                </a:tc>
                <a:tc>
                  <a:txBody>
                    <a:bodyPr/>
                    <a:lstStyle/>
                    <a:p>
                      <a:pPr>
                        <a:buFont typeface="Arial" pitchFamily="34" charset="0"/>
                        <a:buNone/>
                      </a:pPr>
                      <a:r>
                        <a:rPr lang="nb-NO" sz="1200" dirty="0" smtClean="0"/>
                        <a:t>FW (transport) activity deep into enemy territory</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Trying to kill the target</a:t>
                      </a:r>
                    </a:p>
                  </a:txBody>
                  <a:tcPr anchor="ctr"/>
                </a:tc>
                <a:tc>
                  <a:txBody>
                    <a:bodyPr/>
                    <a:lstStyle/>
                    <a:p>
                      <a:pPr>
                        <a:buFont typeface="Arial" pitchFamily="34" charset="0"/>
                        <a:buNone/>
                      </a:pPr>
                      <a:r>
                        <a:rPr lang="nb-NO" sz="1200" dirty="0" smtClean="0"/>
                        <a:t>Artillery at a certain point (point target)</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Suppression, to cover for movement / attack</a:t>
                      </a:r>
                    </a:p>
                  </a:txBody>
                  <a:tcPr anchor="ctr"/>
                </a:tc>
                <a:tc>
                  <a:txBody>
                    <a:bodyPr/>
                    <a:lstStyle/>
                    <a:p>
                      <a:pPr>
                        <a:buFont typeface="Arial" pitchFamily="34" charset="0"/>
                        <a:buNone/>
                      </a:pPr>
                      <a:r>
                        <a:rPr lang="nb-NO" sz="1200" dirty="0" smtClean="0"/>
                        <a:t>Artillery at an area</a:t>
                      </a:r>
                    </a:p>
                  </a:txBody>
                  <a:tcPr anchor="ctr"/>
                </a:tc>
              </a:tr>
              <a:tr h="370840">
                <a:tc>
                  <a:txBody>
                    <a:bodyPr/>
                    <a:lstStyle/>
                    <a:p>
                      <a:pPr lvl="0">
                        <a:buFont typeface="Arial" pitchFamily="34" charset="0"/>
                        <a:buNone/>
                      </a:pPr>
                      <a:r>
                        <a:rPr lang="nb-NO" sz="1200" dirty="0" smtClean="0"/>
                        <a:t>Upcoming division-level</a:t>
                      </a:r>
                      <a:r>
                        <a:rPr lang="nb-NO" sz="1200" baseline="0" dirty="0" smtClean="0"/>
                        <a:t> </a:t>
                      </a:r>
                      <a:r>
                        <a:rPr lang="nb-NO" sz="1200" dirty="0" smtClean="0"/>
                        <a:t>offensive within 0-48 hrs</a:t>
                      </a:r>
                    </a:p>
                  </a:txBody>
                  <a:tcPr anchor="ctr"/>
                </a:tc>
                <a:tc>
                  <a:txBody>
                    <a:bodyPr/>
                    <a:lstStyle/>
                    <a:p>
                      <a:pPr>
                        <a:buFont typeface="Arial" pitchFamily="34" charset="0"/>
                        <a:buNone/>
                      </a:pPr>
                      <a:r>
                        <a:rPr lang="nb-NO" sz="1200" dirty="0" smtClean="0"/>
                        <a:t>Convoys</a:t>
                      </a:r>
                      <a:r>
                        <a:rPr lang="nb-NO" sz="1200" baseline="0" dirty="0" smtClean="0"/>
                        <a:t> of division-level supply</a:t>
                      </a:r>
                      <a:endParaRPr lang="nb-NO" sz="1200" dirty="0" smtClean="0"/>
                    </a:p>
                  </a:txBody>
                  <a:tcPr anchor="ctr"/>
                </a:tc>
              </a:tr>
              <a:tr h="370840">
                <a:tc>
                  <a:txBody>
                    <a:bodyPr/>
                    <a:lstStyle/>
                    <a:p>
                      <a:pPr lvl="0">
                        <a:buFont typeface="Arial" pitchFamily="34" charset="0"/>
                        <a:buNone/>
                      </a:pPr>
                      <a:r>
                        <a:rPr lang="nb-NO" sz="1200" dirty="0" smtClean="0"/>
                        <a:t>Upcoming regiment-level offensive within 0-24 hrs</a:t>
                      </a:r>
                    </a:p>
                  </a:txBody>
                  <a:tcPr anchor="ctr"/>
                </a:tc>
                <a:tc>
                  <a:txBody>
                    <a:bodyPr/>
                    <a:lstStyle/>
                    <a:p>
                      <a:pPr>
                        <a:buFont typeface="Arial" pitchFamily="34" charset="0"/>
                        <a:buNone/>
                      </a:pPr>
                      <a:r>
                        <a:rPr lang="nb-NO" sz="1200" dirty="0" smtClean="0"/>
                        <a:t>Convoys</a:t>
                      </a:r>
                      <a:r>
                        <a:rPr lang="nb-NO" sz="1200" baseline="0" dirty="0" smtClean="0"/>
                        <a:t> of regiment-level supply</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Setting</a:t>
                      </a:r>
                      <a:r>
                        <a:rPr lang="nb-NO" sz="1200" baseline="0" dirty="0" smtClean="0"/>
                        <a:t> up for offensive </a:t>
                      </a:r>
                      <a:endParaRPr lang="nb-NO" sz="1200" dirty="0" smtClean="0"/>
                    </a:p>
                  </a:txBody>
                  <a:tcPr anchor="ctr"/>
                </a:tc>
                <a:tc>
                  <a:txBody>
                    <a:bodyPr/>
                    <a:lstStyle/>
                    <a:p>
                      <a:pPr>
                        <a:buFont typeface="Arial" pitchFamily="34" charset="0"/>
                        <a:buNone/>
                      </a:pPr>
                      <a:r>
                        <a:rPr lang="nb-NO" sz="1200" dirty="0" smtClean="0"/>
                        <a:t>Manuevering</a:t>
                      </a:r>
                      <a:r>
                        <a:rPr lang="nb-NO" sz="1200" baseline="0" dirty="0" smtClean="0"/>
                        <a:t> units assuming assault formations</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Division</a:t>
                      </a:r>
                      <a:r>
                        <a:rPr lang="nb-NO" sz="1200" baseline="0" dirty="0" smtClean="0"/>
                        <a:t> is resupplying in preparation for further missions (Duration up to 72 hrs)</a:t>
                      </a:r>
                      <a:endParaRPr lang="nb-NO" sz="1200" dirty="0" smtClean="0"/>
                    </a:p>
                  </a:txBody>
                  <a:tcPr anchor="ctr"/>
                </a:tc>
                <a:tc>
                  <a:txBody>
                    <a:bodyPr/>
                    <a:lstStyle/>
                    <a:p>
                      <a:pPr marL="0" indent="0">
                        <a:buFontTx/>
                        <a:buNone/>
                      </a:pPr>
                      <a:r>
                        <a:rPr lang="nb-NO" sz="1200" dirty="0" smtClean="0"/>
                        <a:t>* Combat vehicles arranged in non-combat formations (lines/raws, tight together)</a:t>
                      </a:r>
                    </a:p>
                    <a:p>
                      <a:pPr marL="0" indent="0">
                        <a:buFontTx/>
                        <a:buNone/>
                      </a:pPr>
                      <a:r>
                        <a:rPr lang="nb-NO" sz="1200" dirty="0" smtClean="0"/>
                        <a:t>* Supply trucks in close vicinity</a:t>
                      </a:r>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how Syrian ground forces operate</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2512905" y="2153523"/>
            <a:ext cx="1555039"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V="1">
            <a:off x="3792058" y="3531143"/>
            <a:ext cx="48156"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32" name="Avrundet rektangel 31"/>
          <p:cNvSpPr/>
          <p:nvPr/>
        </p:nvSpPr>
        <p:spPr>
          <a:xfrm>
            <a:off x="1619672" y="21397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
        <p:nvSpPr>
          <p:cNvPr id="34" name="Avrundet rektangel 33"/>
          <p:cNvSpPr/>
          <p:nvPr/>
        </p:nvSpPr>
        <p:spPr>
          <a:xfrm>
            <a:off x="1619672" y="379588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
        <p:nvSpPr>
          <p:cNvPr id="35" name="Avrundet rektangel 34"/>
          <p:cNvSpPr/>
          <p:nvPr/>
        </p:nvSpPr>
        <p:spPr>
          <a:xfrm>
            <a:off x="3453780" y="307580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Tree>
    <p:extLst>
      <p:ext uri="{BB962C8B-B14F-4D97-AF65-F5344CB8AC3E}">
        <p14:creationId xmlns="" xmlns:p14="http://schemas.microsoft.com/office/powerpoint/2010/main"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Resupply</a:t>
            </a:r>
          </a:p>
          <a:p>
            <a:pPr marL="285750" indent="-285750">
              <a:buFont typeface="Arial" panose="020B0604020202020204" pitchFamily="34" charset="0"/>
              <a:buChar char="•"/>
            </a:pPr>
            <a:r>
              <a:rPr lang="nb-NO" dirty="0" smtClean="0"/>
              <a:t>Staging</a:t>
            </a:r>
          </a:p>
          <a:p>
            <a:pPr marL="285750" indent="-285750">
              <a:buFont typeface="Arial" panose="020B0604020202020204" pitchFamily="34" charset="0"/>
              <a:buChar char="•"/>
            </a:pPr>
            <a:r>
              <a:rPr lang="nb-NO" dirty="0" smtClean="0"/>
              <a:t>Shaping</a:t>
            </a:r>
          </a:p>
          <a:p>
            <a:pPr marL="285750" indent="-285750">
              <a:buFont typeface="Arial" panose="020B0604020202020204" pitchFamily="34" charset="0"/>
              <a:buChar char="•"/>
            </a:pPr>
            <a:r>
              <a:rPr lang="nb-NO" dirty="0" smtClean="0"/>
              <a:t>Assault</a:t>
            </a:r>
          </a:p>
          <a:p>
            <a:pPr marL="285750" indent="-285750">
              <a:buFont typeface="Arial" panose="020B0604020202020204" pitchFamily="34" charset="0"/>
              <a:buChar char="•"/>
            </a:pPr>
            <a:r>
              <a:rPr lang="nb-NO" dirty="0" smtClean="0"/>
              <a:t>Transition into defensive</a:t>
            </a:r>
          </a:p>
          <a:p>
            <a:pPr marL="285750" indent="-285750">
              <a:buFont typeface="Arial" panose="020B0604020202020204" pitchFamily="34" charset="0"/>
              <a:buChar char="•"/>
            </a:pPr>
            <a:r>
              <a:rPr lang="nb-NO" dirty="0" smtClean="0"/>
              <a:t>Recondition, rearm, reload</a:t>
            </a:r>
          </a:p>
          <a:p>
            <a:endParaRPr lang="nb-NO" dirty="0" smtClean="0"/>
          </a:p>
          <a:p>
            <a:r>
              <a:rPr lang="nb-NO" dirty="0" smtClean="0"/>
              <a:t>(With indicators on each of the phases if possible)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smtClean="0"/>
              <a:t>PHASES IN AN OFFENSIVE OPERATION: </a:t>
            </a:r>
            <a:br>
              <a:rPr lang="en-US" dirty="0" smtClean="0"/>
            </a:br>
            <a:r>
              <a:rPr lang="en-US" dirty="0" smtClean="0"/>
              <a:t>RESUPPLY / 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smtClean="0"/>
              <a:t>Purpose:</a:t>
            </a:r>
          </a:p>
          <a:p>
            <a:r>
              <a:rPr lang="nb-NO" dirty="0" smtClean="0"/>
              <a:t>Provide all combat teams and vehicles with all supply needed for the coming offensive</a:t>
            </a:r>
          </a:p>
          <a:p>
            <a:endParaRPr lang="nb-NO" dirty="0" smtClean="0"/>
          </a:p>
          <a:p>
            <a:r>
              <a:rPr lang="nb-NO" b="1" dirty="0" smtClean="0"/>
              <a:t>Activity:</a:t>
            </a:r>
          </a:p>
          <a:p>
            <a:pPr marL="285750" indent="-285750">
              <a:buFontTx/>
              <a:buChar char="-"/>
            </a:pPr>
            <a:r>
              <a:rPr lang="nb-NO" dirty="0" smtClean="0"/>
              <a:t>Combat vehicles mostly gathered in parking lots (With exception of vehicles standing guard on frontline and active ADS)</a:t>
            </a:r>
          </a:p>
          <a:p>
            <a:pPr marL="285750" indent="-285750">
              <a:buFontTx/>
              <a:buChar char="-"/>
            </a:pPr>
            <a:r>
              <a:rPr lang="nb-NO" dirty="0" smtClean="0"/>
              <a:t>Resupply trucks delivering supplies to combat vehicles and personnel</a:t>
            </a:r>
          </a:p>
          <a:p>
            <a:pPr marL="285750" indent="-285750">
              <a:buFontTx/>
              <a:buChar char="-"/>
            </a:pPr>
            <a:r>
              <a:rPr lang="nb-NO" dirty="0" smtClean="0"/>
              <a:t>Some vehicles undergoing maintenance and will not be combat-ready</a:t>
            </a:r>
          </a:p>
          <a:p>
            <a:endParaRPr lang="nb-NO" dirty="0" smtClean="0"/>
          </a:p>
          <a:p>
            <a:r>
              <a:rPr lang="nb-NO" b="1" dirty="0" smtClean="0"/>
              <a:t>Indicators:</a:t>
            </a:r>
          </a:p>
          <a:p>
            <a:pPr marL="285750" indent="-285750">
              <a:buFontTx/>
              <a:buChar char="-"/>
            </a:pPr>
            <a:r>
              <a:rPr lang="nb-NO" dirty="0" smtClean="0"/>
              <a:t>Combat vehicles arranged in non-combat formations (lines/raws, tight together)</a:t>
            </a:r>
          </a:p>
          <a:p>
            <a:pPr marL="285750" indent="-285750">
              <a:buFontTx/>
              <a:buChar char="-"/>
            </a:pPr>
            <a:r>
              <a:rPr lang="nb-NO" dirty="0" smtClean="0"/>
              <a:t>Supply trucks in close vicinity</a:t>
            </a:r>
          </a:p>
          <a:p>
            <a:pPr marL="285750" indent="-285750">
              <a:buFontTx/>
              <a:buChar char="-"/>
            </a:pPr>
            <a:endParaRPr lang="nb-NO" dirty="0" smtClean="0"/>
          </a:p>
          <a:p>
            <a:pPr marL="285750" indent="-285750">
              <a:buFontTx/>
              <a:buChar char="-"/>
            </a:pPr>
            <a:endParaRPr lang="nb-NO" dirty="0" smtClean="0"/>
          </a:p>
        </p:txBody>
      </p:sp>
    </p:spTree>
    <p:extLst>
      <p:ext uri="{BB962C8B-B14F-4D97-AF65-F5344CB8AC3E}">
        <p14:creationId xmlns="" xmlns:p14="http://schemas.microsoft.com/office/powerpoint/2010/main" val="39020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smtClean="0"/>
              <a:t>Purpose:</a:t>
            </a:r>
          </a:p>
          <a:p>
            <a:r>
              <a:rPr lang="nb-NO" sz="1600" dirty="0" smtClean="0"/>
              <a:t>Shape the conditions in the battlefield to be in favor of the offensive force by hindering the enemy’s ability to counter the coming offensive.</a:t>
            </a:r>
          </a:p>
          <a:p>
            <a:endParaRPr lang="nb-NO" sz="1600" dirty="0" smtClean="0"/>
          </a:p>
          <a:p>
            <a:r>
              <a:rPr lang="nb-NO" sz="1600" b="1" dirty="0" smtClean="0"/>
              <a:t>Activity:</a:t>
            </a:r>
          </a:p>
          <a:p>
            <a:pPr marL="285750" indent="-285750">
              <a:buFontTx/>
              <a:buChar char="-"/>
            </a:pPr>
            <a:r>
              <a:rPr lang="nb-NO" sz="1600" dirty="0" smtClean="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smtClean="0"/>
              <a:t>Insertion of special operation forces (SOFs) to deny the enemy of observation points, close roads and chockpoints which may be used by the enemy to move/resupply or reinforce his defending forces</a:t>
            </a:r>
          </a:p>
          <a:p>
            <a:endParaRPr lang="nb-NO" sz="1600" dirty="0" smtClean="0"/>
          </a:p>
          <a:p>
            <a:r>
              <a:rPr lang="nb-NO" sz="1600" b="1" dirty="0" smtClean="0"/>
              <a:t>Indicators:</a:t>
            </a:r>
          </a:p>
          <a:p>
            <a:pPr marL="285750" indent="-285750">
              <a:buFontTx/>
              <a:buChar char="-"/>
            </a:pPr>
            <a:r>
              <a:rPr lang="nb-NO" sz="1600" dirty="0" smtClean="0"/>
              <a:t>Artillery fire falls sustained by units not currently involved in combat</a:t>
            </a:r>
          </a:p>
          <a:p>
            <a:pPr marL="285750" indent="-285750">
              <a:buFontTx/>
              <a:buChar char="-"/>
            </a:pPr>
            <a:r>
              <a:rPr lang="nb-NO" sz="1600" dirty="0" smtClean="0"/>
              <a:t>Reports of rear units (convoys or staging areas) reporting being hit by artillery or ambush teams</a:t>
            </a:r>
          </a:p>
          <a:p>
            <a:pPr marL="285750" indent="-285750">
              <a:buFontTx/>
              <a:buChar char="-"/>
            </a:pPr>
            <a:r>
              <a:rPr lang="nb-NO" sz="1600" dirty="0" smtClean="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 xmlns:p14="http://schemas.microsoft.com/office/powerpoint/2010/main" val="406386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smtClean="0"/>
              <a:t>Purpose:</a:t>
            </a:r>
          </a:p>
          <a:p>
            <a:r>
              <a:rPr lang="nb-NO" sz="1600" dirty="0" smtClean="0"/>
              <a:t>Utilize the unit’s manuevering forces to achieve the objective of the offensive (territorial gain or tactical or strategic condition).</a:t>
            </a:r>
          </a:p>
          <a:p>
            <a:endParaRPr lang="nb-NO" sz="1600" dirty="0" smtClean="0"/>
          </a:p>
          <a:p>
            <a:r>
              <a:rPr lang="nb-NO" sz="1600" b="1" dirty="0" smtClean="0"/>
              <a:t>Activity:</a:t>
            </a:r>
          </a:p>
          <a:p>
            <a:pPr marL="285750" indent="-285750">
              <a:buFontTx/>
              <a:buChar char="-"/>
            </a:pPr>
            <a:r>
              <a:rPr lang="nb-NO" sz="1600" dirty="0" smtClean="0"/>
              <a:t>Attack conducted by the manuevering brigades</a:t>
            </a:r>
          </a:p>
          <a:p>
            <a:pPr marL="285750" indent="-285750">
              <a:buFontTx/>
              <a:buChar char="-"/>
            </a:pPr>
            <a:r>
              <a:rPr lang="nb-NO" sz="1600" dirty="0" smtClean="0"/>
              <a:t>Utilization of supporting assets such as artillery and air-support</a:t>
            </a:r>
          </a:p>
          <a:p>
            <a:endParaRPr lang="nb-NO" sz="1600" dirty="0" smtClean="0"/>
          </a:p>
          <a:p>
            <a:r>
              <a:rPr lang="nb-NO" sz="1600" b="1" dirty="0" smtClean="0"/>
              <a:t>Indicators:</a:t>
            </a:r>
          </a:p>
          <a:p>
            <a:pPr marL="285750" indent="-285750">
              <a:buFontTx/>
              <a:buChar char="-"/>
            </a:pPr>
            <a:r>
              <a:rPr lang="nb-NO" sz="1600" dirty="0" smtClean="0"/>
              <a:t>Movement by some or all of the manuevering brigades pushing the FLOT</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 xmlns:p14="http://schemas.microsoft.com/office/powerpoint/2010/main" val="334957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Defend the territory held or seized by the division’s menuevering units against enemy expected counter attacks</a:t>
            </a:r>
          </a:p>
          <a:p>
            <a:pPr marL="285750" indent="-285750">
              <a:buFontTx/>
              <a:buChar char="-"/>
            </a:pPr>
            <a:r>
              <a:rPr lang="nb-NO" sz="1600" dirty="0" smtClean="0"/>
              <a:t>Optionally: Hold ground and provide cover for another division moving through seized area to continue the Corp’s offensive</a:t>
            </a:r>
          </a:p>
          <a:p>
            <a:endParaRPr lang="nb-NO" sz="1600" dirty="0" smtClean="0"/>
          </a:p>
          <a:p>
            <a:endParaRPr lang="nb-NO" sz="1600" dirty="0" smtClean="0"/>
          </a:p>
          <a:p>
            <a:r>
              <a:rPr lang="nb-NO" sz="1600" b="1" dirty="0" smtClean="0"/>
              <a:t>Activity:</a:t>
            </a:r>
          </a:p>
          <a:p>
            <a:pPr marL="285750" indent="-285750">
              <a:buFontTx/>
              <a:buChar char="-"/>
            </a:pPr>
            <a:r>
              <a:rPr lang="nb-NO" sz="1600" dirty="0" smtClean="0"/>
              <a:t>Combat vehicles taking defensive positions. Most preferrably on high grounds, elevated positions or revetments to be used as static positions for observation and fire</a:t>
            </a:r>
          </a:p>
          <a:p>
            <a:endParaRPr lang="nb-NO" sz="1600" dirty="0" smtClean="0"/>
          </a:p>
          <a:p>
            <a:r>
              <a:rPr lang="nb-NO" sz="1600" b="1" dirty="0" smtClean="0"/>
              <a:t>Indicators:</a:t>
            </a:r>
          </a:p>
          <a:p>
            <a:pPr marL="285750" indent="-285750">
              <a:buFontTx/>
              <a:buChar char="-"/>
            </a:pPr>
            <a:r>
              <a:rPr lang="nb-NO" sz="1600" dirty="0" smtClean="0"/>
              <a:t>Combat vehicles in static positions, usually on elevated grounds</a:t>
            </a:r>
          </a:p>
          <a:p>
            <a:pPr marL="285750" indent="-285750">
              <a:buFontTx/>
              <a:buChar char="-"/>
            </a:pPr>
            <a:r>
              <a:rPr lang="nb-NO" sz="1600" dirty="0" smtClean="0"/>
              <a:t>Possible presence of logistics vehicles in/near defensive positions to resupply/service combat vehicles and personnel</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smtClean="0"/>
              <a:t>USE OF SHOCK BATTALIONS / Special Operations forces</a:t>
            </a:r>
            <a:endParaRPr lang="en-US" sz="20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Use of small forces to shape conditions for the main offensive effort</a:t>
            </a:r>
          </a:p>
          <a:p>
            <a:endParaRPr lang="nb-NO" sz="1600" dirty="0" smtClean="0"/>
          </a:p>
          <a:p>
            <a:r>
              <a:rPr lang="nb-NO" sz="1600" b="1" dirty="0" smtClean="0"/>
              <a:t>Activity:</a:t>
            </a:r>
          </a:p>
          <a:p>
            <a:pPr marL="285750" indent="-285750">
              <a:buFontTx/>
              <a:buChar char="-"/>
            </a:pPr>
            <a:r>
              <a:rPr lang="nb-NO" sz="1600" dirty="0" smtClean="0"/>
              <a:t>Move ahead of main Divisional forces for intelligence gathering, scouting and assesing enemy strength and deployments (finding week areas etc)</a:t>
            </a:r>
          </a:p>
          <a:p>
            <a:pPr marL="285750" indent="-285750">
              <a:buFontTx/>
              <a:buChar char="-"/>
            </a:pPr>
            <a:r>
              <a:rPr lang="nb-NO" sz="1600" dirty="0" smtClean="0"/>
              <a:t>Infiltrate into enemy-held areas for specific operations such as:</a:t>
            </a:r>
          </a:p>
          <a:p>
            <a:pPr marL="742950" lvl="1" indent="-285750">
              <a:buFontTx/>
              <a:buChar char="-"/>
            </a:pPr>
            <a:r>
              <a:rPr lang="nb-NO" sz="1600" dirty="0" smtClean="0"/>
              <a:t>Destroy bridges/ mine roads / place IEDs / set ambush points -  to disrupt enemy movements (reinforcements and maneuvers)</a:t>
            </a:r>
          </a:p>
          <a:p>
            <a:pPr marL="742950" lvl="1" indent="-285750">
              <a:buFontTx/>
              <a:buChar char="-"/>
            </a:pPr>
            <a:r>
              <a:rPr lang="nb-NO" sz="1600" dirty="0" smtClean="0"/>
              <a:t>Attack command posts and communication sites to disrupt enemy Command&amp;Control capabilities</a:t>
            </a:r>
          </a:p>
          <a:p>
            <a:endParaRPr lang="nb-NO" sz="1600" dirty="0" smtClean="0"/>
          </a:p>
          <a:p>
            <a:r>
              <a:rPr lang="nb-NO" sz="1600" b="1" dirty="0" smtClean="0"/>
              <a:t>Indicators:</a:t>
            </a:r>
          </a:p>
          <a:p>
            <a:pPr marL="285750" indent="-285750">
              <a:buFontTx/>
              <a:buChar char="-"/>
            </a:pPr>
            <a:r>
              <a:rPr lang="nb-NO" sz="1600" dirty="0" smtClean="0"/>
              <a:t>Signs of attacks / hostile activities inside friendly soil, up to several miles from the FLOT that are NOT part of a major offensive</a:t>
            </a:r>
          </a:p>
          <a:p>
            <a:pPr marL="285750" indent="-285750">
              <a:buFontTx/>
              <a:buChar char="-"/>
            </a:pPr>
            <a:r>
              <a:rPr lang="nb-NO" sz="1600" dirty="0" smtClean="0"/>
              <a:t>Loss of contact with outposts or units </a:t>
            </a:r>
          </a:p>
          <a:p>
            <a:pPr lvl="1"/>
            <a:endParaRPr lang="nb-NO" sz="1600" dirty="0" smtClean="0"/>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6183</TotalTime>
  <Words>1192</Words>
  <Application>Microsoft Office PowerPoint</Application>
  <PresentationFormat>Skjermfremvisning (16:9)</PresentationFormat>
  <Paragraphs>258</Paragraphs>
  <Slides>11</Slides>
  <Notes>1</Notes>
  <HiddenSlides>2</HiddenSlides>
  <MMClips>0</MMClips>
  <ScaleCrop>false</ScaleCrop>
  <HeadingPairs>
    <vt:vector size="4" baseType="variant">
      <vt:variant>
        <vt:lpstr>Tema</vt:lpstr>
      </vt:variant>
      <vt:variant>
        <vt:i4>1</vt:i4>
      </vt:variant>
      <vt:variant>
        <vt:lpstr>Lysbildetitler</vt:lpstr>
      </vt:variant>
      <vt:variant>
        <vt:i4>11</vt:i4>
      </vt:variant>
    </vt:vector>
  </HeadingPairs>
  <TitlesOfParts>
    <vt:vector size="12" baseType="lpstr">
      <vt:lpstr>Kontortema</vt:lpstr>
      <vt:lpstr>Lysbilde 1</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 / Special Operations forces</vt:lpstr>
      <vt:lpstr>INDICATORS</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VIS OPAR-001</dc:title>
  <dc:creator>132nd Virtual Wing;VIS</dc:creator>
  <cp:keywords>INTREP VIS OPAR-001 - Syrian ground combat tactics</cp:keywords>
  <cp:lastModifiedBy>Neck</cp:lastModifiedBy>
  <cp:revision>410</cp:revision>
  <dcterms:created xsi:type="dcterms:W3CDTF">2019-03-12T22:01:00Z</dcterms:created>
  <dcterms:modified xsi:type="dcterms:W3CDTF">2021-11-15T20:52:21Z</dcterms:modified>
</cp:coreProperties>
</file>