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7" r:id="rId2"/>
    <p:sldId id="366" r:id="rId3"/>
    <p:sldId id="370" r:id="rId4"/>
    <p:sldId id="376" r:id="rId5"/>
    <p:sldId id="374" r:id="rId6"/>
    <p:sldId id="378" r:id="rId7"/>
    <p:sldId id="375" r:id="rId8"/>
    <p:sldId id="380" r:id="rId9"/>
    <p:sldId id="381" r:id="rId10"/>
    <p:sldId id="382" r:id="rId11"/>
    <p:sldId id="379" r:id="rId12"/>
    <p:sldId id="362" r:id="rId13"/>
    <p:sldId id="371" r:id="rId14"/>
    <p:sldId id="372" r:id="rId15"/>
    <p:sldId id="373" r:id="rId16"/>
    <p:sldId id="365" r:id="rId17"/>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241" autoAdjust="0"/>
  </p:normalViewPr>
  <p:slideViewPr>
    <p:cSldViewPr>
      <p:cViewPr>
        <p:scale>
          <a:sx n="100" d="100"/>
          <a:sy n="100" d="100"/>
        </p:scale>
        <p:origin x="-1860" y="-83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10.09.2020</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extLst>
      <p:ext uri="{BB962C8B-B14F-4D97-AF65-F5344CB8AC3E}">
        <p14:creationId xmlns="" xmlns:p14="http://schemas.microsoft.com/office/powerpoint/2010/main" val="2256331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6" name="Picture 6" descr="https://cdn.discordapp.com/attachments/287519461894782976/627802676905771009/Virtual_Intelligence_Service_only_logo.PNG"/>
          <p:cNvPicPr>
            <a:picLocks noChangeAspect="1" noChangeArrowheads="1"/>
          </p:cNvPicPr>
          <p:nvPr/>
        </p:nvPicPr>
        <p:blipFill>
          <a:blip r:embed="rId14" cstate="print"/>
          <a:srcRect/>
          <a:stretch>
            <a:fillRect/>
          </a:stretch>
        </p:blipFill>
        <p:spPr bwMode="auto">
          <a:xfrm>
            <a:off x="35497" y="1"/>
            <a:ext cx="288031" cy="267494"/>
          </a:xfrm>
          <a:prstGeom prst="rect">
            <a:avLst/>
          </a:prstGeom>
          <a:noFill/>
        </p:spPr>
      </p:pic>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Intelligence Service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Victoria</a:t>
            </a:r>
            <a:r>
              <a:rPr lang="nb-NO" sz="700" b="1" baseline="0" dirty="0" smtClean="0">
                <a:solidFill>
                  <a:schemeClr val="bg1"/>
                </a:solidFill>
                <a:latin typeface="Arial Black" pitchFamily="34" charset="0"/>
              </a:rPr>
              <a:t> Per </a:t>
            </a:r>
            <a:r>
              <a:rPr lang="nb-NO" sz="700" b="1" baseline="0" dirty="0" err="1" smtClean="0">
                <a:solidFill>
                  <a:schemeClr val="bg1"/>
                </a:solidFill>
                <a:latin typeface="Arial Black" pitchFamily="34" charset="0"/>
              </a:rPr>
              <a:t>Intellectum</a:t>
            </a:r>
            <a:endParaRPr lang="nb-NO" sz="700" b="1" dirty="0">
              <a:solidFill>
                <a:schemeClr val="bg1"/>
              </a:solidFill>
              <a:latin typeface="Arial Black"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Sylinder 2"/>
          <p:cNvSpPr txBox="1"/>
          <p:nvPr/>
        </p:nvSpPr>
        <p:spPr>
          <a:xfrm>
            <a:off x="-1141" y="2499742"/>
            <a:ext cx="9144000" cy="1600438"/>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HEZBOLLAH: STRUCTURE &amp; GROUND COMBAT TACTICS</a:t>
            </a:r>
          </a:p>
          <a:p>
            <a:pPr algn="ctr"/>
            <a:endParaRPr lang="nb-NO" sz="14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INTREP VIS-OPAR-004</a:t>
            </a:r>
            <a:endParaRPr lang="nb-NO" sz="2800" b="1" dirty="0">
              <a:solidFill>
                <a:srgbClr val="FF0000"/>
              </a:solidFill>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1371644" y="4766114"/>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Published: 2020-09-10</a:t>
            </a:r>
            <a:endParaRPr lang="en-US" sz="1400" dirty="0">
              <a:latin typeface="Arial" pitchFamily="34" charset="0"/>
              <a:cs typeface="Arial" pitchFamily="34" charset="0"/>
            </a:endParaRPr>
          </a:p>
        </p:txBody>
      </p:sp>
      <p:sp>
        <p:nvSpPr>
          <p:cNvPr id="9" name="TekstSylinder 8"/>
          <p:cNvSpPr txBox="1"/>
          <p:nvPr/>
        </p:nvSpPr>
        <p:spPr>
          <a:xfrm>
            <a:off x="1371644" y="4585046"/>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Version: 1.0</a:t>
            </a:r>
            <a:endParaRPr lang="en-US" sz="1400" dirty="0">
              <a:latin typeface="Arial" pitchFamily="34" charset="0"/>
              <a:cs typeface="Arial" pitchFamily="34" charset="0"/>
            </a:endParaRPr>
          </a:p>
        </p:txBody>
      </p:sp>
      <p:pic>
        <p:nvPicPr>
          <p:cNvPr id="11" name="Picture 2" descr="C:\Users\Sjefen\Desktop\OPUF VIS logo\Virtual_Intelligence_Service_only_logo.PNG"/>
          <p:cNvPicPr>
            <a:picLocks noChangeAspect="1" noChangeArrowheads="1"/>
          </p:cNvPicPr>
          <p:nvPr/>
        </p:nvPicPr>
        <p:blipFill>
          <a:blip r:embed="rId3" cstate="print"/>
          <a:srcRect/>
          <a:stretch>
            <a:fillRect/>
          </a:stretch>
        </p:blipFill>
        <p:spPr bwMode="auto">
          <a:xfrm>
            <a:off x="3658713" y="267494"/>
            <a:ext cx="1870839" cy="1646659"/>
          </a:xfrm>
          <a:prstGeom prst="rect">
            <a:avLst/>
          </a:prstGeom>
          <a:noFill/>
        </p:spPr>
      </p:pic>
      <p:sp>
        <p:nvSpPr>
          <p:cNvPr id="12" name="TekstSylinder 11"/>
          <p:cNvSpPr txBox="1"/>
          <p:nvPr/>
        </p:nvSpPr>
        <p:spPr>
          <a:xfrm>
            <a:off x="1999109" y="1797374"/>
            <a:ext cx="5143500"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SERVICE</a:t>
            </a:r>
          </a:p>
          <a:p>
            <a:pPr algn="ctr"/>
            <a:r>
              <a:rPr lang="en-US" b="1" i="1" dirty="0" smtClean="0">
                <a:solidFill>
                  <a:srgbClr val="35261F"/>
                </a:solidFill>
                <a:latin typeface="Constantia" pitchFamily="18" charset="0"/>
              </a:rPr>
              <a:t>VICTORIA PER INTELLECTUM</a:t>
            </a:r>
            <a:endParaRPr lang="en-US" b="1" i="1" dirty="0">
              <a:solidFill>
                <a:srgbClr val="35261F"/>
              </a:solidFill>
              <a:latin typeface="Constant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690600"/>
          </a:xfrm>
        </p:spPr>
        <p:txBody>
          <a:bodyPr/>
          <a:lstStyle/>
          <a:p>
            <a:r>
              <a:rPr lang="en-US" dirty="0" smtClean="0"/>
              <a:t>ARTILLERY TEAMS</a:t>
            </a:r>
            <a:br>
              <a:rPr lang="en-US" dirty="0" smtClean="0"/>
            </a:br>
            <a:r>
              <a:rPr lang="en-US" dirty="0" smtClean="0"/>
              <a:t>(HEAVY and MEDIUM)</a:t>
            </a:r>
            <a:endParaRPr lang="en-US" dirty="0"/>
          </a:p>
        </p:txBody>
      </p:sp>
      <p:sp>
        <p:nvSpPr>
          <p:cNvPr id="20" name="Avrundet rektangel 19"/>
          <p:cNvSpPr/>
          <p:nvPr/>
        </p:nvSpPr>
        <p:spPr>
          <a:xfrm>
            <a:off x="-2376550" y="3262186"/>
            <a:ext cx="693210" cy="286506"/>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DIV HQ</a:t>
            </a:r>
            <a:endParaRPr lang="nb-NO" sz="1050" dirty="0">
              <a:latin typeface="Arial" pitchFamily="34" charset="0"/>
              <a:cs typeface="Arial" pitchFamily="34" charset="0"/>
            </a:endParaRPr>
          </a:p>
        </p:txBody>
      </p:sp>
      <p:cxnSp>
        <p:nvCxnSpPr>
          <p:cNvPr id="25" name="Rett linje 24"/>
          <p:cNvCxnSpPr/>
          <p:nvPr/>
        </p:nvCxnSpPr>
        <p:spPr>
          <a:xfrm>
            <a:off x="-6013176" y="1697995"/>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5992541" y="4997257"/>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867851" y="1699583"/>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7" name="Avrundet rektangel 46"/>
          <p:cNvSpPr/>
          <p:nvPr/>
        </p:nvSpPr>
        <p:spPr>
          <a:xfrm>
            <a:off x="-4691334" y="3162727"/>
            <a:ext cx="749764" cy="410330"/>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ARTY BN</a:t>
            </a:r>
            <a:endParaRPr lang="nb-NO" sz="1050" dirty="0">
              <a:latin typeface="Arial" pitchFamily="34" charset="0"/>
              <a:cs typeface="Arial" pitchFamily="34" charset="0"/>
            </a:endParaRPr>
          </a:p>
        </p:txBody>
      </p:sp>
      <p:sp>
        <p:nvSpPr>
          <p:cNvPr id="48" name="Avrundet rektangel 47"/>
          <p:cNvSpPr/>
          <p:nvPr/>
        </p:nvSpPr>
        <p:spPr>
          <a:xfrm>
            <a:off x="-4162081" y="2021053"/>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ROCKETARTY BN</a:t>
            </a:r>
            <a:endParaRPr lang="nb-NO" sz="1050" dirty="0">
              <a:latin typeface="Arial" pitchFamily="34" charset="0"/>
              <a:cs typeface="Arial" pitchFamily="34" charset="0"/>
            </a:endParaRPr>
          </a:p>
        </p:txBody>
      </p:sp>
      <p:sp>
        <p:nvSpPr>
          <p:cNvPr id="49" name="Avrundet rektangel 48"/>
          <p:cNvSpPr/>
          <p:nvPr/>
        </p:nvSpPr>
        <p:spPr>
          <a:xfrm>
            <a:off x="-2242515" y="2890728"/>
            <a:ext cx="1080120" cy="253765"/>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LOGISTIC BN</a:t>
            </a:r>
            <a:endParaRPr lang="nb-NO" sz="1050" dirty="0">
              <a:latin typeface="Arial" pitchFamily="34" charset="0"/>
              <a:cs typeface="Arial" pitchFamily="34" charset="0"/>
            </a:endParaRPr>
          </a:p>
        </p:txBody>
      </p:sp>
      <p:sp>
        <p:nvSpPr>
          <p:cNvPr id="50" name="Avrundet rektangel 49"/>
          <p:cNvSpPr/>
          <p:nvPr/>
        </p:nvSpPr>
        <p:spPr>
          <a:xfrm>
            <a:off x="-4162081" y="1740438"/>
            <a:ext cx="857256" cy="250032"/>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SA-8 BN</a:t>
            </a:r>
            <a:endParaRPr lang="nb-NO" sz="1050" dirty="0">
              <a:latin typeface="Arial" pitchFamily="34" charset="0"/>
              <a:cs typeface="Arial" pitchFamily="34" charset="0"/>
            </a:endParaRPr>
          </a:p>
        </p:txBody>
      </p:sp>
      <p:sp>
        <p:nvSpPr>
          <p:cNvPr id="51" name="Avrundet rektangel 50"/>
          <p:cNvSpPr/>
          <p:nvPr/>
        </p:nvSpPr>
        <p:spPr>
          <a:xfrm>
            <a:off x="-2151129" y="3623072"/>
            <a:ext cx="857256" cy="214314"/>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SA-15 BN</a:t>
            </a:r>
            <a:endParaRPr lang="nb-NO" sz="1050" dirty="0">
              <a:latin typeface="Arial" pitchFamily="34" charset="0"/>
              <a:cs typeface="Arial" pitchFamily="34" charset="0"/>
            </a:endParaRPr>
          </a:p>
        </p:txBody>
      </p:sp>
      <p:cxnSp>
        <p:nvCxnSpPr>
          <p:cNvPr id="53" name="Rett linje 52"/>
          <p:cNvCxnSpPr/>
          <p:nvPr/>
        </p:nvCxnSpPr>
        <p:spPr>
          <a:xfrm flipV="1">
            <a:off x="-5554883" y="842327"/>
            <a:ext cx="0" cy="4289217"/>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4683401" y="984073"/>
            <a:ext cx="849323"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#1</a:t>
            </a:r>
            <a:endParaRPr lang="nb-NO" sz="1100" dirty="0">
              <a:latin typeface="Arial" pitchFamily="34" charset="0"/>
              <a:cs typeface="Arial" pitchFamily="34" charset="0"/>
            </a:endParaRPr>
          </a:p>
        </p:txBody>
      </p:sp>
      <p:cxnSp>
        <p:nvCxnSpPr>
          <p:cNvPr id="63" name="Rett pil 62"/>
          <p:cNvCxnSpPr>
            <a:stCxn id="59" idx="2"/>
            <a:endCxn id="44" idx="7"/>
          </p:cNvCxnSpPr>
          <p:nvPr/>
        </p:nvCxnSpPr>
        <p:spPr>
          <a:xfrm flipH="1">
            <a:off x="-4494388" y="1414960"/>
            <a:ext cx="235649" cy="520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rot="16200000">
            <a:off x="-6206476" y="1013721"/>
            <a:ext cx="857256" cy="369332"/>
          </a:xfrm>
          <a:prstGeom prst="rect">
            <a:avLst/>
          </a:prstGeom>
          <a:noFill/>
        </p:spPr>
        <p:txBody>
          <a:bodyPr wrap="square" rtlCol="0">
            <a:spAutoFit/>
          </a:bodyPr>
          <a:lstStyle/>
          <a:p>
            <a:r>
              <a:rPr lang="nb-NO" dirty="0" smtClean="0">
                <a:latin typeface="Arial" pitchFamily="34" charset="0"/>
                <a:cs typeface="Arial" pitchFamily="34" charset="0"/>
              </a:rPr>
              <a:t>FLOT</a:t>
            </a:r>
            <a:endParaRPr lang="nb-NO" dirty="0">
              <a:latin typeface="Arial" pitchFamily="34" charset="0"/>
              <a:cs typeface="Arial" pitchFamily="34" charset="0"/>
            </a:endParaRPr>
          </a:p>
        </p:txBody>
      </p:sp>
      <p:sp>
        <p:nvSpPr>
          <p:cNvPr id="41" name="Avrundet rektangel 31"/>
          <p:cNvSpPr/>
          <p:nvPr/>
        </p:nvSpPr>
        <p:spPr>
          <a:xfrm>
            <a:off x="-5565424" y="1942847"/>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2" name="Avrundet rektangel 31"/>
          <p:cNvSpPr/>
          <p:nvPr/>
        </p:nvSpPr>
        <p:spPr>
          <a:xfrm>
            <a:off x="-5048309" y="23095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3" name="Avrundet rektangel 31"/>
          <p:cNvSpPr/>
          <p:nvPr/>
        </p:nvSpPr>
        <p:spPr>
          <a:xfrm>
            <a:off x="-5552365" y="2703204"/>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3" name="Ellipse 43"/>
          <p:cNvSpPr/>
          <p:nvPr/>
        </p:nvSpPr>
        <p:spPr>
          <a:xfrm>
            <a:off x="-5852865" y="3385757"/>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74" name="TekstSylinder 58"/>
          <p:cNvSpPr txBox="1"/>
          <p:nvPr/>
        </p:nvSpPr>
        <p:spPr>
          <a:xfrm>
            <a:off x="-4222208" y="4566370"/>
            <a:ext cx="92869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#2</a:t>
            </a:r>
            <a:endParaRPr lang="nb-NO" sz="1100" dirty="0">
              <a:latin typeface="Arial" pitchFamily="34" charset="0"/>
              <a:cs typeface="Arial" pitchFamily="34" charset="0"/>
            </a:endParaRPr>
          </a:p>
        </p:txBody>
      </p:sp>
      <p:cxnSp>
        <p:nvCxnSpPr>
          <p:cNvPr id="75" name="Rett pil 62"/>
          <p:cNvCxnSpPr>
            <a:stCxn id="74" idx="1"/>
            <a:endCxn id="73" idx="5"/>
          </p:cNvCxnSpPr>
          <p:nvPr/>
        </p:nvCxnSpPr>
        <p:spPr>
          <a:xfrm flipH="1" flipV="1">
            <a:off x="-4479402" y="4763377"/>
            <a:ext cx="257194" cy="184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vrundet rektangel 31"/>
          <p:cNvSpPr/>
          <p:nvPr/>
        </p:nvSpPr>
        <p:spPr>
          <a:xfrm>
            <a:off x="-5537379" y="3620438"/>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7" name="Avrundet rektangel 31"/>
          <p:cNvSpPr/>
          <p:nvPr/>
        </p:nvSpPr>
        <p:spPr>
          <a:xfrm>
            <a:off x="-5033323" y="399567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8" name="Avrundet rektangel 31"/>
          <p:cNvSpPr/>
          <p:nvPr/>
        </p:nvSpPr>
        <p:spPr>
          <a:xfrm>
            <a:off x="-5563622" y="4397801"/>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9" name="Ellipse 43"/>
          <p:cNvSpPr/>
          <p:nvPr/>
        </p:nvSpPr>
        <p:spPr>
          <a:xfrm>
            <a:off x="-3941570" y="2578766"/>
            <a:ext cx="1483031"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80" name="TekstSylinder 58"/>
          <p:cNvSpPr txBox="1"/>
          <p:nvPr/>
        </p:nvSpPr>
        <p:spPr>
          <a:xfrm>
            <a:off x="-3082319" y="4397801"/>
            <a:ext cx="83980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Rear brigade</a:t>
            </a:r>
            <a:endParaRPr lang="nb-NO" sz="1100" dirty="0">
              <a:latin typeface="Arial" pitchFamily="34" charset="0"/>
              <a:cs typeface="Arial" pitchFamily="34" charset="0"/>
            </a:endParaRPr>
          </a:p>
        </p:txBody>
      </p:sp>
      <p:cxnSp>
        <p:nvCxnSpPr>
          <p:cNvPr id="81" name="Rett pil 62"/>
          <p:cNvCxnSpPr>
            <a:stCxn id="80" idx="0"/>
            <a:endCxn id="79" idx="5"/>
          </p:cNvCxnSpPr>
          <p:nvPr/>
        </p:nvCxnSpPr>
        <p:spPr>
          <a:xfrm flipH="1" flipV="1">
            <a:off x="-2675724" y="3956386"/>
            <a:ext cx="13307" cy="4414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Avrundet rektangel 31"/>
          <p:cNvSpPr/>
          <p:nvPr/>
        </p:nvSpPr>
        <p:spPr>
          <a:xfrm>
            <a:off x="-3704111" y="29752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3" name="Avrundet rektangel 31"/>
          <p:cNvSpPr/>
          <p:nvPr/>
        </p:nvSpPr>
        <p:spPr>
          <a:xfrm>
            <a:off x="-3150698" y="324538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4" name="Avrundet rektangel 31"/>
          <p:cNvSpPr/>
          <p:nvPr/>
        </p:nvSpPr>
        <p:spPr>
          <a:xfrm>
            <a:off x="-3704111" y="3478693"/>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32" name="TekstSylinder 18"/>
          <p:cNvSpPr txBox="1"/>
          <p:nvPr/>
        </p:nvSpPr>
        <p:spPr>
          <a:xfrm>
            <a:off x="683568" y="1077705"/>
            <a:ext cx="8293426" cy="3416320"/>
          </a:xfrm>
          <a:prstGeom prst="rect">
            <a:avLst/>
          </a:prstGeom>
          <a:noFill/>
        </p:spPr>
        <p:txBody>
          <a:bodyPr wrap="square" rtlCol="0">
            <a:spAutoFit/>
          </a:bodyPr>
          <a:lstStyle/>
          <a:p>
            <a:r>
              <a:rPr lang="nb-NO" dirty="0"/>
              <a:t>Functions:</a:t>
            </a:r>
          </a:p>
          <a:p>
            <a:pPr marL="285750" indent="-285750">
              <a:buFont typeface="Arial" pitchFamily="34" charset="0"/>
              <a:buChar char="•"/>
            </a:pPr>
            <a:r>
              <a:rPr lang="nb-NO" dirty="0" smtClean="0"/>
              <a:t>Heavy fire support for RADUAN operations at or across the border</a:t>
            </a:r>
          </a:p>
          <a:p>
            <a:pPr marL="285750" indent="-285750">
              <a:buFont typeface="Arial" pitchFamily="34" charset="0"/>
              <a:buChar char="•"/>
            </a:pPr>
            <a:r>
              <a:rPr lang="nb-NO" dirty="0" smtClean="0"/>
              <a:t>Strategic weapons against civilian and military targets</a:t>
            </a:r>
          </a:p>
          <a:p>
            <a:pPr marL="285750" indent="-285750">
              <a:buFont typeface="Arial" pitchFamily="34" charset="0"/>
              <a:buChar char="•"/>
            </a:pPr>
            <a:endParaRPr lang="nb-NO" dirty="0" smtClean="0"/>
          </a:p>
          <a:p>
            <a:r>
              <a:rPr lang="nb-NO" dirty="0" smtClean="0"/>
              <a:t>Medium Artillery Team - composition:</a:t>
            </a:r>
          </a:p>
          <a:p>
            <a:pPr marL="285750" indent="-285750">
              <a:buFont typeface="Arial" pitchFamily="34" charset="0"/>
              <a:buChar char="•"/>
            </a:pPr>
            <a:r>
              <a:rPr lang="nb-NO" dirty="0" smtClean="0"/>
              <a:t>BM-21 GRAD MLRS (x3 launchers per team)</a:t>
            </a:r>
          </a:p>
          <a:p>
            <a:pPr marL="285750" indent="-285750">
              <a:buFont typeface="Arial" pitchFamily="34" charset="0"/>
              <a:buChar char="•"/>
            </a:pPr>
            <a:r>
              <a:rPr lang="nb-NO" dirty="0" smtClean="0"/>
              <a:t>Civ-looking trucks nearby, used as ammo transports</a:t>
            </a:r>
            <a:endParaRPr lang="nb-NO" dirty="0"/>
          </a:p>
          <a:p>
            <a:pPr marL="285750" indent="-285750">
              <a:buFont typeface="Arial" pitchFamily="34" charset="0"/>
              <a:buChar char="•"/>
            </a:pPr>
            <a:endParaRPr lang="nb-NO" dirty="0" smtClean="0"/>
          </a:p>
          <a:p>
            <a:r>
              <a:rPr lang="nb-NO" dirty="0" smtClean="0"/>
              <a:t>Heavy Artillery </a:t>
            </a:r>
            <a:r>
              <a:rPr lang="nb-NO" dirty="0"/>
              <a:t>Team - composition:</a:t>
            </a:r>
          </a:p>
          <a:p>
            <a:pPr marL="285750" indent="-285750">
              <a:buFont typeface="Arial" pitchFamily="34" charset="0"/>
              <a:buChar char="•"/>
            </a:pPr>
            <a:r>
              <a:rPr lang="nb-NO" dirty="0" smtClean="0"/>
              <a:t>SMERCH MLRS (x3 </a:t>
            </a:r>
            <a:r>
              <a:rPr lang="nb-NO" dirty="0"/>
              <a:t>launchers per </a:t>
            </a:r>
            <a:r>
              <a:rPr lang="nb-NO" dirty="0" smtClean="0"/>
              <a:t>team)</a:t>
            </a:r>
          </a:p>
          <a:p>
            <a:pPr marL="285750" indent="-285750">
              <a:buFont typeface="Arial" pitchFamily="34" charset="0"/>
              <a:buChar char="•"/>
            </a:pPr>
            <a:r>
              <a:rPr lang="nb-NO" dirty="0" smtClean="0"/>
              <a:t>Civ-looking </a:t>
            </a:r>
            <a:r>
              <a:rPr lang="nb-NO" dirty="0"/>
              <a:t>trucks nearby, used as ammo transports</a:t>
            </a:r>
          </a:p>
          <a:p>
            <a:endParaRPr lang="nb-NO" dirty="0" smtClean="0"/>
          </a:p>
        </p:txBody>
      </p:sp>
      <p:sp>
        <p:nvSpPr>
          <p:cNvPr id="105" name="Rektangel 98"/>
          <p:cNvSpPr/>
          <p:nvPr/>
        </p:nvSpPr>
        <p:spPr>
          <a:xfrm>
            <a:off x="11484768"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Motorized Division</a:t>
            </a:r>
            <a:endParaRPr lang="nb-NO" sz="900" dirty="0"/>
          </a:p>
        </p:txBody>
      </p:sp>
      <p:sp>
        <p:nvSpPr>
          <p:cNvPr id="106" name="Rektangel 99"/>
          <p:cNvSpPr/>
          <p:nvPr/>
        </p:nvSpPr>
        <p:spPr>
          <a:xfrm>
            <a:off x="13356976"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Mechanized Division</a:t>
            </a:r>
            <a:endParaRPr lang="nb-NO" sz="900" dirty="0"/>
          </a:p>
        </p:txBody>
      </p:sp>
      <p:sp>
        <p:nvSpPr>
          <p:cNvPr id="107" name="Rektangel 100"/>
          <p:cNvSpPr/>
          <p:nvPr/>
        </p:nvSpPr>
        <p:spPr>
          <a:xfrm>
            <a:off x="14221072"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Missile Brigade</a:t>
            </a:r>
            <a:endParaRPr lang="nb-NO" sz="900" dirty="0"/>
          </a:p>
        </p:txBody>
      </p:sp>
      <p:sp>
        <p:nvSpPr>
          <p:cNvPr id="108" name="Rektangel 101"/>
          <p:cNvSpPr/>
          <p:nvPr/>
        </p:nvSpPr>
        <p:spPr>
          <a:xfrm>
            <a:off x="10548664"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Rocket </a:t>
            </a:r>
            <a:r>
              <a:rPr lang="nb-NO" sz="900" dirty="0" err="1" smtClean="0"/>
              <a:t>Artillery</a:t>
            </a:r>
            <a:r>
              <a:rPr lang="nb-NO" sz="900" dirty="0" smtClean="0"/>
              <a:t> Brigade</a:t>
            </a:r>
            <a:endParaRPr lang="nb-NO" sz="900" dirty="0"/>
          </a:p>
        </p:txBody>
      </p:sp>
      <p:sp>
        <p:nvSpPr>
          <p:cNvPr id="109" name="Rektangel 102"/>
          <p:cNvSpPr/>
          <p:nvPr/>
        </p:nvSpPr>
        <p:spPr>
          <a:xfrm>
            <a:off x="14221072"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Airborne Brigade</a:t>
            </a:r>
            <a:endParaRPr lang="nb-NO" sz="900" dirty="0"/>
          </a:p>
        </p:txBody>
      </p:sp>
      <p:sp>
        <p:nvSpPr>
          <p:cNvPr id="110" name="Rektangel 103"/>
          <p:cNvSpPr/>
          <p:nvPr/>
        </p:nvSpPr>
        <p:spPr>
          <a:xfrm>
            <a:off x="13356976"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 </a:t>
            </a:r>
            <a:r>
              <a:rPr lang="nb-NO" sz="900" dirty="0" err="1" smtClean="0"/>
              <a:t>Defense</a:t>
            </a:r>
            <a:r>
              <a:rPr lang="nb-NO" sz="900" dirty="0" smtClean="0"/>
              <a:t> Division</a:t>
            </a:r>
            <a:endParaRPr lang="nb-NO" sz="900" dirty="0"/>
          </a:p>
        </p:txBody>
      </p:sp>
      <p:sp>
        <p:nvSpPr>
          <p:cNvPr id="111" name="Rektangel 104"/>
          <p:cNvSpPr/>
          <p:nvPr/>
        </p:nvSpPr>
        <p:spPr>
          <a:xfrm>
            <a:off x="11484768"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err="1" smtClean="0"/>
              <a:t>Recon Regiment</a:t>
            </a:r>
          </a:p>
        </p:txBody>
      </p:sp>
      <p:sp>
        <p:nvSpPr>
          <p:cNvPr id="112" name="Rektangel 105"/>
          <p:cNvSpPr/>
          <p:nvPr/>
        </p:nvSpPr>
        <p:spPr>
          <a:xfrm>
            <a:off x="10548664"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Special </a:t>
            </a:r>
            <a:r>
              <a:rPr lang="nb-NO" sz="900" dirty="0" err="1" smtClean="0"/>
              <a:t>Operations</a:t>
            </a:r>
            <a:r>
              <a:rPr lang="nb-NO" sz="900" dirty="0" smtClean="0"/>
              <a:t> Regiment</a:t>
            </a:r>
            <a:endParaRPr lang="nb-NO" sz="900" dirty="0"/>
          </a:p>
        </p:txBody>
      </p:sp>
    </p:spTree>
    <p:extLst>
      <p:ext uri="{BB962C8B-B14F-4D97-AF65-F5344CB8AC3E}">
        <p14:creationId xmlns="" xmlns:p14="http://schemas.microsoft.com/office/powerpoint/2010/main" val="521050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“RADUAN” commando </a:t>
            </a:r>
            <a:r>
              <a:rPr lang="en-US" dirty="0" err="1" smtClean="0"/>
              <a:t>compamy</a:t>
            </a:r>
            <a:endParaRPr lang="en-US" dirty="0"/>
          </a:p>
        </p:txBody>
      </p:sp>
      <p:sp>
        <p:nvSpPr>
          <p:cNvPr id="20" name="Avrundet rektangel 19"/>
          <p:cNvSpPr/>
          <p:nvPr/>
        </p:nvSpPr>
        <p:spPr>
          <a:xfrm>
            <a:off x="-2376550" y="3262186"/>
            <a:ext cx="693210" cy="286506"/>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DIV HQ</a:t>
            </a:r>
            <a:endParaRPr lang="nb-NO" sz="1050" dirty="0">
              <a:latin typeface="Arial" pitchFamily="34" charset="0"/>
              <a:cs typeface="Arial" pitchFamily="34" charset="0"/>
            </a:endParaRPr>
          </a:p>
        </p:txBody>
      </p:sp>
      <p:cxnSp>
        <p:nvCxnSpPr>
          <p:cNvPr id="25" name="Rett linje 24"/>
          <p:cNvCxnSpPr/>
          <p:nvPr/>
        </p:nvCxnSpPr>
        <p:spPr>
          <a:xfrm>
            <a:off x="-6013176" y="1697995"/>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5992541" y="4997257"/>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867851" y="1699583"/>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7" name="Avrundet rektangel 46"/>
          <p:cNvSpPr/>
          <p:nvPr/>
        </p:nvSpPr>
        <p:spPr>
          <a:xfrm>
            <a:off x="-4691334" y="3162727"/>
            <a:ext cx="749764" cy="410330"/>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ARTY BN</a:t>
            </a:r>
            <a:endParaRPr lang="nb-NO" sz="1050" dirty="0">
              <a:latin typeface="Arial" pitchFamily="34" charset="0"/>
              <a:cs typeface="Arial" pitchFamily="34" charset="0"/>
            </a:endParaRPr>
          </a:p>
        </p:txBody>
      </p:sp>
      <p:sp>
        <p:nvSpPr>
          <p:cNvPr id="48" name="Avrundet rektangel 47"/>
          <p:cNvSpPr/>
          <p:nvPr/>
        </p:nvSpPr>
        <p:spPr>
          <a:xfrm>
            <a:off x="-4162081" y="2021053"/>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ROCKETARTY BN</a:t>
            </a:r>
            <a:endParaRPr lang="nb-NO" sz="1050" dirty="0">
              <a:latin typeface="Arial" pitchFamily="34" charset="0"/>
              <a:cs typeface="Arial" pitchFamily="34" charset="0"/>
            </a:endParaRPr>
          </a:p>
        </p:txBody>
      </p:sp>
      <p:sp>
        <p:nvSpPr>
          <p:cNvPr id="49" name="Avrundet rektangel 48"/>
          <p:cNvSpPr/>
          <p:nvPr/>
        </p:nvSpPr>
        <p:spPr>
          <a:xfrm>
            <a:off x="-2242515" y="2890728"/>
            <a:ext cx="1080120" cy="253765"/>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LOGISTIC BN</a:t>
            </a:r>
            <a:endParaRPr lang="nb-NO" sz="1050" dirty="0">
              <a:latin typeface="Arial" pitchFamily="34" charset="0"/>
              <a:cs typeface="Arial" pitchFamily="34" charset="0"/>
            </a:endParaRPr>
          </a:p>
        </p:txBody>
      </p:sp>
      <p:sp>
        <p:nvSpPr>
          <p:cNvPr id="50" name="Avrundet rektangel 49"/>
          <p:cNvSpPr/>
          <p:nvPr/>
        </p:nvSpPr>
        <p:spPr>
          <a:xfrm>
            <a:off x="-4162081" y="1740438"/>
            <a:ext cx="857256" cy="250032"/>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SA-8 BN</a:t>
            </a:r>
            <a:endParaRPr lang="nb-NO" sz="1050" dirty="0">
              <a:latin typeface="Arial" pitchFamily="34" charset="0"/>
              <a:cs typeface="Arial" pitchFamily="34" charset="0"/>
            </a:endParaRPr>
          </a:p>
        </p:txBody>
      </p:sp>
      <p:sp>
        <p:nvSpPr>
          <p:cNvPr id="51" name="Avrundet rektangel 50"/>
          <p:cNvSpPr/>
          <p:nvPr/>
        </p:nvSpPr>
        <p:spPr>
          <a:xfrm>
            <a:off x="-2151129" y="3623072"/>
            <a:ext cx="857256" cy="214314"/>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SA-15 BN</a:t>
            </a:r>
            <a:endParaRPr lang="nb-NO" sz="1050" dirty="0">
              <a:latin typeface="Arial" pitchFamily="34" charset="0"/>
              <a:cs typeface="Arial" pitchFamily="34" charset="0"/>
            </a:endParaRPr>
          </a:p>
        </p:txBody>
      </p:sp>
      <p:cxnSp>
        <p:nvCxnSpPr>
          <p:cNvPr id="53" name="Rett linje 52"/>
          <p:cNvCxnSpPr/>
          <p:nvPr/>
        </p:nvCxnSpPr>
        <p:spPr>
          <a:xfrm flipV="1">
            <a:off x="-5554883" y="842327"/>
            <a:ext cx="0" cy="4289217"/>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4683401" y="984073"/>
            <a:ext cx="849323"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#1</a:t>
            </a:r>
            <a:endParaRPr lang="nb-NO" sz="1100" dirty="0">
              <a:latin typeface="Arial" pitchFamily="34" charset="0"/>
              <a:cs typeface="Arial" pitchFamily="34" charset="0"/>
            </a:endParaRPr>
          </a:p>
        </p:txBody>
      </p:sp>
      <p:cxnSp>
        <p:nvCxnSpPr>
          <p:cNvPr id="63" name="Rett pil 62"/>
          <p:cNvCxnSpPr>
            <a:stCxn id="59" idx="2"/>
            <a:endCxn id="44" idx="7"/>
          </p:cNvCxnSpPr>
          <p:nvPr/>
        </p:nvCxnSpPr>
        <p:spPr>
          <a:xfrm flipH="1">
            <a:off x="-4494388" y="1414960"/>
            <a:ext cx="235649" cy="520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rot="16200000">
            <a:off x="-6206476" y="1013721"/>
            <a:ext cx="857256" cy="369332"/>
          </a:xfrm>
          <a:prstGeom prst="rect">
            <a:avLst/>
          </a:prstGeom>
          <a:noFill/>
        </p:spPr>
        <p:txBody>
          <a:bodyPr wrap="square" rtlCol="0">
            <a:spAutoFit/>
          </a:bodyPr>
          <a:lstStyle/>
          <a:p>
            <a:r>
              <a:rPr lang="nb-NO" dirty="0" smtClean="0">
                <a:latin typeface="Arial" pitchFamily="34" charset="0"/>
                <a:cs typeface="Arial" pitchFamily="34" charset="0"/>
              </a:rPr>
              <a:t>FLOT</a:t>
            </a:r>
            <a:endParaRPr lang="nb-NO" dirty="0">
              <a:latin typeface="Arial" pitchFamily="34" charset="0"/>
              <a:cs typeface="Arial" pitchFamily="34" charset="0"/>
            </a:endParaRPr>
          </a:p>
        </p:txBody>
      </p:sp>
      <p:sp>
        <p:nvSpPr>
          <p:cNvPr id="41" name="Avrundet rektangel 31"/>
          <p:cNvSpPr/>
          <p:nvPr/>
        </p:nvSpPr>
        <p:spPr>
          <a:xfrm>
            <a:off x="-5565424" y="1942847"/>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2" name="Avrundet rektangel 31"/>
          <p:cNvSpPr/>
          <p:nvPr/>
        </p:nvSpPr>
        <p:spPr>
          <a:xfrm>
            <a:off x="-5048309" y="23095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3" name="Avrundet rektangel 31"/>
          <p:cNvSpPr/>
          <p:nvPr/>
        </p:nvSpPr>
        <p:spPr>
          <a:xfrm>
            <a:off x="-5552365" y="2703204"/>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3" name="Ellipse 43"/>
          <p:cNvSpPr/>
          <p:nvPr/>
        </p:nvSpPr>
        <p:spPr>
          <a:xfrm>
            <a:off x="-5852865" y="3385757"/>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74" name="TekstSylinder 58"/>
          <p:cNvSpPr txBox="1"/>
          <p:nvPr/>
        </p:nvSpPr>
        <p:spPr>
          <a:xfrm>
            <a:off x="-4222208" y="4566370"/>
            <a:ext cx="92869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#2</a:t>
            </a:r>
            <a:endParaRPr lang="nb-NO" sz="1100" dirty="0">
              <a:latin typeface="Arial" pitchFamily="34" charset="0"/>
              <a:cs typeface="Arial" pitchFamily="34" charset="0"/>
            </a:endParaRPr>
          </a:p>
        </p:txBody>
      </p:sp>
      <p:cxnSp>
        <p:nvCxnSpPr>
          <p:cNvPr id="75" name="Rett pil 62"/>
          <p:cNvCxnSpPr>
            <a:stCxn id="74" idx="1"/>
            <a:endCxn id="73" idx="5"/>
          </p:cNvCxnSpPr>
          <p:nvPr/>
        </p:nvCxnSpPr>
        <p:spPr>
          <a:xfrm flipH="1" flipV="1">
            <a:off x="-4479402" y="4763377"/>
            <a:ext cx="257194" cy="184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vrundet rektangel 31"/>
          <p:cNvSpPr/>
          <p:nvPr/>
        </p:nvSpPr>
        <p:spPr>
          <a:xfrm>
            <a:off x="-5537379" y="3620438"/>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7" name="Avrundet rektangel 31"/>
          <p:cNvSpPr/>
          <p:nvPr/>
        </p:nvSpPr>
        <p:spPr>
          <a:xfrm>
            <a:off x="-5033323" y="399567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8" name="Avrundet rektangel 31"/>
          <p:cNvSpPr/>
          <p:nvPr/>
        </p:nvSpPr>
        <p:spPr>
          <a:xfrm>
            <a:off x="-5563622" y="4397801"/>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9" name="Ellipse 43"/>
          <p:cNvSpPr/>
          <p:nvPr/>
        </p:nvSpPr>
        <p:spPr>
          <a:xfrm>
            <a:off x="-3941570" y="2578766"/>
            <a:ext cx="1483031"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80" name="TekstSylinder 58"/>
          <p:cNvSpPr txBox="1"/>
          <p:nvPr/>
        </p:nvSpPr>
        <p:spPr>
          <a:xfrm>
            <a:off x="-3082319" y="4397801"/>
            <a:ext cx="83980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Rear brigade</a:t>
            </a:r>
            <a:endParaRPr lang="nb-NO" sz="1100" dirty="0">
              <a:latin typeface="Arial" pitchFamily="34" charset="0"/>
              <a:cs typeface="Arial" pitchFamily="34" charset="0"/>
            </a:endParaRPr>
          </a:p>
        </p:txBody>
      </p:sp>
      <p:cxnSp>
        <p:nvCxnSpPr>
          <p:cNvPr id="81" name="Rett pil 62"/>
          <p:cNvCxnSpPr>
            <a:stCxn id="80" idx="0"/>
            <a:endCxn id="79" idx="5"/>
          </p:cNvCxnSpPr>
          <p:nvPr/>
        </p:nvCxnSpPr>
        <p:spPr>
          <a:xfrm flipH="1" flipV="1">
            <a:off x="-2675724" y="3956386"/>
            <a:ext cx="13307" cy="4414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Avrundet rektangel 31"/>
          <p:cNvSpPr/>
          <p:nvPr/>
        </p:nvSpPr>
        <p:spPr>
          <a:xfrm>
            <a:off x="-3704111" y="29752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3" name="Avrundet rektangel 31"/>
          <p:cNvSpPr/>
          <p:nvPr/>
        </p:nvSpPr>
        <p:spPr>
          <a:xfrm>
            <a:off x="-3150698" y="324538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4" name="Avrundet rektangel 31"/>
          <p:cNvSpPr/>
          <p:nvPr/>
        </p:nvSpPr>
        <p:spPr>
          <a:xfrm>
            <a:off x="-3704111" y="3478693"/>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32" name="TekstSylinder 18"/>
          <p:cNvSpPr txBox="1"/>
          <p:nvPr/>
        </p:nvSpPr>
        <p:spPr>
          <a:xfrm>
            <a:off x="107504" y="701983"/>
            <a:ext cx="8293426" cy="4247317"/>
          </a:xfrm>
          <a:prstGeom prst="rect">
            <a:avLst/>
          </a:prstGeom>
          <a:noFill/>
        </p:spPr>
        <p:txBody>
          <a:bodyPr wrap="square" rtlCol="0">
            <a:spAutoFit/>
          </a:bodyPr>
          <a:lstStyle/>
          <a:p>
            <a:r>
              <a:rPr lang="nb-NO" dirty="0" smtClean="0"/>
              <a:t>Functions:</a:t>
            </a:r>
          </a:p>
          <a:p>
            <a:pPr marL="285750" indent="-285750">
              <a:buFont typeface="Arial" pitchFamily="34" charset="0"/>
              <a:buChar char="•"/>
            </a:pPr>
            <a:r>
              <a:rPr lang="nb-NO" dirty="0" smtClean="0"/>
              <a:t>Perform quality operation against Israeli forces and civilians across the border</a:t>
            </a:r>
          </a:p>
          <a:p>
            <a:pPr marL="285750" indent="-285750">
              <a:buFont typeface="Arial" pitchFamily="34" charset="0"/>
              <a:buChar char="•"/>
            </a:pPr>
            <a:r>
              <a:rPr lang="nb-NO" dirty="0" smtClean="0"/>
              <a:t>Seizing territories inside Israel (to be used for post-conflict negotiations from position of power)</a:t>
            </a:r>
          </a:p>
          <a:p>
            <a:pPr marL="285750" indent="-285750">
              <a:buFont typeface="Arial" pitchFamily="34" charset="0"/>
              <a:buChar char="•"/>
            </a:pPr>
            <a:endParaRPr lang="nb-NO" dirty="0" smtClean="0"/>
          </a:p>
          <a:p>
            <a:pPr marL="285750" indent="-285750">
              <a:buFont typeface="Arial" pitchFamily="34" charset="0"/>
              <a:buChar char="•"/>
            </a:pPr>
            <a:endParaRPr lang="nb-NO" dirty="0"/>
          </a:p>
          <a:p>
            <a:pPr marL="285750" indent="-285750">
              <a:buFont typeface="Arial" pitchFamily="34" charset="0"/>
              <a:buChar char="•"/>
            </a:pPr>
            <a:endParaRPr lang="nb-NO" dirty="0" smtClean="0"/>
          </a:p>
          <a:p>
            <a:pPr marL="285750" indent="-285750">
              <a:buFont typeface="Arial" pitchFamily="34" charset="0"/>
              <a:buChar char="•"/>
            </a:pPr>
            <a:endParaRPr lang="nb-NO" dirty="0"/>
          </a:p>
          <a:p>
            <a:r>
              <a:rPr lang="nb-NO" dirty="0" smtClean="0"/>
              <a:t>Equipment:</a:t>
            </a:r>
          </a:p>
          <a:p>
            <a:pPr marL="285750" indent="-285750">
              <a:buFont typeface="Arial" pitchFamily="34" charset="0"/>
              <a:buChar char="•"/>
            </a:pPr>
            <a:r>
              <a:rPr lang="nb-NO" dirty="0" smtClean="0"/>
              <a:t>Infantry platoon:  </a:t>
            </a:r>
            <a:r>
              <a:rPr lang="nb-NO" dirty="0" err="1" smtClean="0"/>
              <a:t>Around</a:t>
            </a:r>
            <a:r>
              <a:rPr lang="nb-NO" dirty="0" smtClean="0"/>
              <a:t> 40 infantry</a:t>
            </a:r>
          </a:p>
          <a:p>
            <a:pPr marL="285750" indent="-285750">
              <a:buFont typeface="Arial" pitchFamily="34" charset="0"/>
              <a:buChar char="•"/>
            </a:pPr>
            <a:r>
              <a:rPr lang="nb-NO" dirty="0" smtClean="0"/>
              <a:t>Mechanized platoon: BMP-3 (x4)</a:t>
            </a:r>
          </a:p>
          <a:p>
            <a:pPr marL="285750" indent="-285750">
              <a:buFont typeface="Arial" pitchFamily="34" charset="0"/>
              <a:buChar char="•"/>
            </a:pPr>
            <a:r>
              <a:rPr lang="nb-NO" dirty="0" smtClean="0"/>
              <a:t>Mortar artillery platoon: 2B11 Mortars (x4) + BRDM APCs for transportation</a:t>
            </a:r>
          </a:p>
          <a:p>
            <a:pPr marL="285750" indent="-285750">
              <a:buFont typeface="Arial" pitchFamily="34" charset="0"/>
              <a:buChar char="•"/>
            </a:pPr>
            <a:r>
              <a:rPr lang="nb-NO" dirty="0" smtClean="0"/>
              <a:t>MANPAD team : STRELA missile launchers (x3)</a:t>
            </a:r>
          </a:p>
          <a:p>
            <a:pPr marL="285750" indent="-285750">
              <a:buFont typeface="Arial" pitchFamily="34" charset="0"/>
              <a:buChar char="•"/>
            </a:pPr>
            <a:endParaRPr lang="nb-NO" dirty="0" smtClean="0"/>
          </a:p>
          <a:p>
            <a:endParaRPr lang="nb-NO" dirty="0" smtClean="0"/>
          </a:p>
        </p:txBody>
      </p:sp>
      <p:sp>
        <p:nvSpPr>
          <p:cNvPr id="105" name="Rektangel 98"/>
          <p:cNvSpPr/>
          <p:nvPr/>
        </p:nvSpPr>
        <p:spPr>
          <a:xfrm>
            <a:off x="11484768"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Motorized Division</a:t>
            </a:r>
            <a:endParaRPr lang="nb-NO" sz="900" dirty="0"/>
          </a:p>
        </p:txBody>
      </p:sp>
      <p:sp>
        <p:nvSpPr>
          <p:cNvPr id="106" name="Rektangel 99"/>
          <p:cNvSpPr/>
          <p:nvPr/>
        </p:nvSpPr>
        <p:spPr>
          <a:xfrm>
            <a:off x="13356976"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Mechanized Division</a:t>
            </a:r>
            <a:endParaRPr lang="nb-NO" sz="900" dirty="0"/>
          </a:p>
        </p:txBody>
      </p:sp>
      <p:sp>
        <p:nvSpPr>
          <p:cNvPr id="107" name="Rektangel 100"/>
          <p:cNvSpPr/>
          <p:nvPr/>
        </p:nvSpPr>
        <p:spPr>
          <a:xfrm>
            <a:off x="14221072"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Missile Brigade</a:t>
            </a:r>
            <a:endParaRPr lang="nb-NO" sz="900" dirty="0"/>
          </a:p>
        </p:txBody>
      </p:sp>
      <p:sp>
        <p:nvSpPr>
          <p:cNvPr id="108" name="Rektangel 101"/>
          <p:cNvSpPr/>
          <p:nvPr/>
        </p:nvSpPr>
        <p:spPr>
          <a:xfrm>
            <a:off x="10548664"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Rocket </a:t>
            </a:r>
            <a:r>
              <a:rPr lang="nb-NO" sz="900" dirty="0" err="1" smtClean="0"/>
              <a:t>Artillery</a:t>
            </a:r>
            <a:r>
              <a:rPr lang="nb-NO" sz="900" dirty="0" smtClean="0"/>
              <a:t> Brigade</a:t>
            </a:r>
            <a:endParaRPr lang="nb-NO" sz="900" dirty="0"/>
          </a:p>
        </p:txBody>
      </p:sp>
      <p:sp>
        <p:nvSpPr>
          <p:cNvPr id="109" name="Rektangel 102"/>
          <p:cNvSpPr/>
          <p:nvPr/>
        </p:nvSpPr>
        <p:spPr>
          <a:xfrm>
            <a:off x="14221072"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Airborne Brigade</a:t>
            </a:r>
            <a:endParaRPr lang="nb-NO" sz="900" dirty="0"/>
          </a:p>
        </p:txBody>
      </p:sp>
      <p:sp>
        <p:nvSpPr>
          <p:cNvPr id="110" name="Rektangel 103"/>
          <p:cNvSpPr/>
          <p:nvPr/>
        </p:nvSpPr>
        <p:spPr>
          <a:xfrm>
            <a:off x="13356976"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 </a:t>
            </a:r>
            <a:r>
              <a:rPr lang="nb-NO" sz="900" dirty="0" err="1" smtClean="0"/>
              <a:t>Defense</a:t>
            </a:r>
            <a:r>
              <a:rPr lang="nb-NO" sz="900" dirty="0" smtClean="0"/>
              <a:t> Division</a:t>
            </a:r>
            <a:endParaRPr lang="nb-NO" sz="900" dirty="0"/>
          </a:p>
        </p:txBody>
      </p:sp>
      <p:sp>
        <p:nvSpPr>
          <p:cNvPr id="111" name="Rektangel 104"/>
          <p:cNvSpPr/>
          <p:nvPr/>
        </p:nvSpPr>
        <p:spPr>
          <a:xfrm>
            <a:off x="11484768"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err="1" smtClean="0"/>
              <a:t>Recon Regiment</a:t>
            </a:r>
          </a:p>
        </p:txBody>
      </p:sp>
      <p:sp>
        <p:nvSpPr>
          <p:cNvPr id="112" name="Rektangel 105"/>
          <p:cNvSpPr/>
          <p:nvPr/>
        </p:nvSpPr>
        <p:spPr>
          <a:xfrm>
            <a:off x="10548664"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Special </a:t>
            </a:r>
            <a:r>
              <a:rPr lang="nb-NO" sz="900" dirty="0" err="1" smtClean="0"/>
              <a:t>Operations</a:t>
            </a:r>
            <a:r>
              <a:rPr lang="nb-NO" sz="900" dirty="0" smtClean="0"/>
              <a:t> Regiment</a:t>
            </a:r>
            <a:endParaRPr lang="nb-NO" sz="900" dirty="0"/>
          </a:p>
        </p:txBody>
      </p:sp>
      <p:sp>
        <p:nvSpPr>
          <p:cNvPr id="118" name="Rektangel 80">
            <a:hlinkClick r:id="" action="ppaction://noaction"/>
          </p:cNvPr>
          <p:cNvSpPr/>
          <p:nvPr/>
        </p:nvSpPr>
        <p:spPr>
          <a:xfrm>
            <a:off x="5364088" y="1738651"/>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«RADUAN» Company</a:t>
            </a:r>
          </a:p>
        </p:txBody>
      </p:sp>
      <p:sp>
        <p:nvSpPr>
          <p:cNvPr id="128" name="Rektangel 71">
            <a:hlinkClick r:id="" action="ppaction://noaction"/>
          </p:cNvPr>
          <p:cNvSpPr/>
          <p:nvPr/>
        </p:nvSpPr>
        <p:spPr>
          <a:xfrm>
            <a:off x="5364088" y="2621824"/>
            <a:ext cx="792088" cy="432048"/>
          </a:xfrm>
          <a:prstGeom prst="rect">
            <a:avLst/>
          </a:prstGeom>
          <a:solidFill>
            <a:schemeClr val="accent2"/>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800" dirty="0" smtClean="0"/>
              <a:t>Mechanized platoon</a:t>
            </a:r>
            <a:endParaRPr lang="nb-NO" sz="800" dirty="0"/>
          </a:p>
        </p:txBody>
      </p:sp>
      <p:sp>
        <p:nvSpPr>
          <p:cNvPr id="134" name="Rektangel 71">
            <a:hlinkClick r:id="" action="ppaction://noaction"/>
          </p:cNvPr>
          <p:cNvSpPr/>
          <p:nvPr/>
        </p:nvSpPr>
        <p:spPr>
          <a:xfrm>
            <a:off x="4403709" y="2621824"/>
            <a:ext cx="792088" cy="432048"/>
          </a:xfrm>
          <a:prstGeom prst="rect">
            <a:avLst/>
          </a:prstGeom>
          <a:solidFill>
            <a:schemeClr val="accent2"/>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800" dirty="0" smtClean="0"/>
              <a:t>Mortar artillery platoon</a:t>
            </a:r>
            <a:endParaRPr lang="nb-NO" sz="800" dirty="0"/>
          </a:p>
        </p:txBody>
      </p:sp>
      <p:sp>
        <p:nvSpPr>
          <p:cNvPr id="90" name="Rektangel 71">
            <a:hlinkClick r:id="" action="ppaction://noaction"/>
          </p:cNvPr>
          <p:cNvSpPr/>
          <p:nvPr/>
        </p:nvSpPr>
        <p:spPr>
          <a:xfrm>
            <a:off x="6491941" y="2614114"/>
            <a:ext cx="792088" cy="432048"/>
          </a:xfrm>
          <a:prstGeom prst="rect">
            <a:avLst/>
          </a:prstGeom>
          <a:solidFill>
            <a:schemeClr val="accent2"/>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800" dirty="0" smtClean="0"/>
              <a:t>Infantry platoon</a:t>
            </a:r>
            <a:endParaRPr lang="nb-NO" sz="800" dirty="0"/>
          </a:p>
        </p:txBody>
      </p:sp>
      <p:sp>
        <p:nvSpPr>
          <p:cNvPr id="98" name="Rektangel 71">
            <a:hlinkClick r:id="" action="ppaction://noaction"/>
          </p:cNvPr>
          <p:cNvSpPr/>
          <p:nvPr/>
        </p:nvSpPr>
        <p:spPr>
          <a:xfrm>
            <a:off x="6563949" y="2700217"/>
            <a:ext cx="792088" cy="432048"/>
          </a:xfrm>
          <a:prstGeom prst="rect">
            <a:avLst/>
          </a:prstGeom>
          <a:solidFill>
            <a:schemeClr val="accent2"/>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800" dirty="0" smtClean="0"/>
              <a:t>Infantry platoon</a:t>
            </a:r>
            <a:endParaRPr lang="nb-NO" sz="800" dirty="0"/>
          </a:p>
        </p:txBody>
      </p:sp>
      <p:cxnSp>
        <p:nvCxnSpPr>
          <p:cNvPr id="100" name="Rett linje 70"/>
          <p:cNvCxnSpPr>
            <a:stCxn id="118" idx="2"/>
            <a:endCxn id="128" idx="0"/>
          </p:cNvCxnSpPr>
          <p:nvPr/>
        </p:nvCxnSpPr>
        <p:spPr>
          <a:xfrm>
            <a:off x="5760132" y="2170699"/>
            <a:ext cx="0" cy="451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Rett linje 70"/>
          <p:cNvCxnSpPr>
            <a:endCxn id="90" idx="0"/>
          </p:cNvCxnSpPr>
          <p:nvPr/>
        </p:nvCxnSpPr>
        <p:spPr>
          <a:xfrm>
            <a:off x="6887985" y="2396261"/>
            <a:ext cx="0" cy="217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Rett linje 70"/>
          <p:cNvCxnSpPr>
            <a:endCxn id="134" idx="0"/>
          </p:cNvCxnSpPr>
          <p:nvPr/>
        </p:nvCxnSpPr>
        <p:spPr>
          <a:xfrm>
            <a:off x="4799753" y="2396261"/>
            <a:ext cx="0" cy="225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Rett linje 70"/>
          <p:cNvCxnSpPr/>
          <p:nvPr/>
        </p:nvCxnSpPr>
        <p:spPr>
          <a:xfrm>
            <a:off x="3791641" y="2396261"/>
            <a:ext cx="3096344" cy="0"/>
          </a:xfrm>
          <a:prstGeom prst="line">
            <a:avLst/>
          </a:prstGeom>
        </p:spPr>
        <p:style>
          <a:lnRef idx="1">
            <a:schemeClr val="accent1"/>
          </a:lnRef>
          <a:fillRef idx="0">
            <a:schemeClr val="accent1"/>
          </a:fillRef>
          <a:effectRef idx="0">
            <a:schemeClr val="accent1"/>
          </a:effectRef>
          <a:fontRef idx="minor">
            <a:schemeClr val="tx1"/>
          </a:fontRef>
        </p:style>
      </p:cxnSp>
      <p:sp>
        <p:nvSpPr>
          <p:cNvPr id="120" name="Rektangel 71">
            <a:hlinkClick r:id="" action="ppaction://noaction"/>
          </p:cNvPr>
          <p:cNvSpPr/>
          <p:nvPr/>
        </p:nvSpPr>
        <p:spPr>
          <a:xfrm>
            <a:off x="3395597" y="2621824"/>
            <a:ext cx="792088" cy="432048"/>
          </a:xfrm>
          <a:prstGeom prst="rect">
            <a:avLst/>
          </a:prstGeom>
          <a:solidFill>
            <a:schemeClr val="accent2"/>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800" dirty="0" smtClean="0"/>
              <a:t>MANPAD</a:t>
            </a:r>
          </a:p>
          <a:p>
            <a:pPr algn="ctr"/>
            <a:r>
              <a:rPr lang="nb-NO" sz="800" dirty="0" smtClean="0"/>
              <a:t>Team</a:t>
            </a:r>
            <a:endParaRPr lang="nb-NO" sz="800" dirty="0"/>
          </a:p>
        </p:txBody>
      </p:sp>
      <p:cxnSp>
        <p:nvCxnSpPr>
          <p:cNvPr id="124" name="Rett linje 70"/>
          <p:cNvCxnSpPr>
            <a:endCxn id="120" idx="0"/>
          </p:cNvCxnSpPr>
          <p:nvPr/>
        </p:nvCxnSpPr>
        <p:spPr>
          <a:xfrm>
            <a:off x="3791641" y="2396261"/>
            <a:ext cx="0" cy="2255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815253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PHASES IN AN OFFENSIVE OPERATION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357290" y="1428742"/>
            <a:ext cx="6286544" cy="1477328"/>
          </a:xfrm>
          <a:prstGeom prst="rect">
            <a:avLst/>
          </a:prstGeom>
          <a:noFill/>
        </p:spPr>
        <p:txBody>
          <a:bodyPr wrap="square" rtlCol="0">
            <a:spAutoFit/>
          </a:bodyPr>
          <a:lstStyle/>
          <a:p>
            <a:pPr marL="285750" indent="-285750">
              <a:buFont typeface="Arial" panose="020B0604020202020204" pitchFamily="34" charset="0"/>
              <a:buChar char="•"/>
            </a:pPr>
            <a:r>
              <a:rPr lang="nb-NO" dirty="0" smtClean="0"/>
              <a:t>Assembly of forces</a:t>
            </a:r>
          </a:p>
          <a:p>
            <a:pPr marL="285750" indent="-285750">
              <a:buFont typeface="Arial" panose="020B0604020202020204" pitchFamily="34" charset="0"/>
              <a:buChar char="•"/>
            </a:pPr>
            <a:r>
              <a:rPr lang="nb-NO" dirty="0" smtClean="0"/>
              <a:t>Staging</a:t>
            </a:r>
          </a:p>
          <a:p>
            <a:pPr marL="285750" indent="-285750">
              <a:buFont typeface="Arial" panose="020B0604020202020204" pitchFamily="34" charset="0"/>
              <a:buChar char="•"/>
            </a:pPr>
            <a:r>
              <a:rPr lang="nb-NO" dirty="0" smtClean="0"/>
              <a:t>Shaping and assault</a:t>
            </a:r>
          </a:p>
          <a:p>
            <a:endParaRPr lang="nb-NO" dirty="0" smtClean="0"/>
          </a:p>
          <a:p>
            <a:r>
              <a:rPr lang="nb-NO" dirty="0" smtClean="0"/>
              <a:t>(With indicators on each of the phases if possible)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483518"/>
            <a:ext cx="9144000" cy="516596"/>
          </a:xfrm>
        </p:spPr>
        <p:txBody>
          <a:bodyPr/>
          <a:lstStyle/>
          <a:p>
            <a:r>
              <a:rPr lang="en-US" dirty="0" smtClean="0"/>
              <a:t>PHASES IN AN OFFENSIVE OPERATION: </a:t>
            </a:r>
            <a:br>
              <a:rPr lang="en-US" dirty="0" smtClean="0"/>
            </a:br>
            <a:r>
              <a:rPr lang="en-US" dirty="0" smtClean="0"/>
              <a:t>ASSEMBLY OF FORCES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9746" y="1107271"/>
            <a:ext cx="8994254" cy="3600986"/>
          </a:xfrm>
          <a:prstGeom prst="rect">
            <a:avLst/>
          </a:prstGeom>
          <a:noFill/>
        </p:spPr>
        <p:txBody>
          <a:bodyPr wrap="square" rtlCol="0">
            <a:spAutoFit/>
          </a:bodyPr>
          <a:lstStyle/>
          <a:p>
            <a:r>
              <a:rPr lang="nb-NO" sz="1600" b="1" dirty="0" smtClean="0"/>
              <a:t>Purpose:</a:t>
            </a:r>
          </a:p>
          <a:p>
            <a:r>
              <a:rPr lang="nb-NO" sz="1600" dirty="0" smtClean="0"/>
              <a:t>Recruit and assemble combatants in preparation for activity</a:t>
            </a:r>
          </a:p>
          <a:p>
            <a:endParaRPr lang="nb-NO" sz="1600" dirty="0" smtClean="0"/>
          </a:p>
          <a:p>
            <a:r>
              <a:rPr lang="nb-NO" sz="1600" b="1" dirty="0" smtClean="0"/>
              <a:t>Activity:</a:t>
            </a:r>
          </a:p>
          <a:p>
            <a:pPr marL="285750" indent="-285750">
              <a:buFontTx/>
              <a:buChar char="-"/>
            </a:pPr>
            <a:r>
              <a:rPr lang="nb-NO" sz="1600" dirty="0" smtClean="0"/>
              <a:t>Gathering of troops and equipment</a:t>
            </a:r>
          </a:p>
          <a:p>
            <a:pPr marL="285750" indent="-285750">
              <a:buFontTx/>
              <a:buChar char="-"/>
            </a:pPr>
            <a:r>
              <a:rPr lang="nb-NO" sz="1600" dirty="0" smtClean="0"/>
              <a:t>Briefing of troops</a:t>
            </a:r>
          </a:p>
          <a:p>
            <a:pPr marL="285750" indent="-285750">
              <a:buFontTx/>
              <a:buChar char="-"/>
            </a:pPr>
            <a:r>
              <a:rPr lang="nb-NO" sz="1600" dirty="0" smtClean="0"/>
              <a:t>Preparation of combat vehicles</a:t>
            </a:r>
          </a:p>
          <a:p>
            <a:pPr marL="285750" indent="-285750">
              <a:buFontTx/>
              <a:buChar char="-"/>
            </a:pPr>
            <a:r>
              <a:rPr lang="nb-NO" sz="1600" dirty="0" smtClean="0"/>
              <a:t>Assembly of transports (civ-looking) for logistics support</a:t>
            </a:r>
          </a:p>
          <a:p>
            <a:pPr marL="285750" indent="-285750">
              <a:buFontTx/>
              <a:buChar char="-"/>
            </a:pPr>
            <a:r>
              <a:rPr lang="nb-NO" sz="1600" dirty="0"/>
              <a:t>Duration: (24-48 hrs)</a:t>
            </a:r>
          </a:p>
          <a:p>
            <a:endParaRPr lang="nb-NO" sz="1600" dirty="0" smtClean="0"/>
          </a:p>
          <a:p>
            <a:r>
              <a:rPr lang="nb-NO" sz="1600" b="1" dirty="0" smtClean="0"/>
              <a:t>Indicators:</a:t>
            </a:r>
          </a:p>
          <a:p>
            <a:pPr marL="285750" indent="-285750">
              <a:buFontTx/>
              <a:buChar char="-"/>
            </a:pPr>
            <a:r>
              <a:rPr lang="nb-NO" sz="1600" dirty="0"/>
              <a:t>Possible combat vehicles IVO HEZBOLLAH HQs </a:t>
            </a:r>
            <a:r>
              <a:rPr lang="nb-NO" sz="1600" dirty="0" smtClean="0"/>
              <a:t>Increased number of trucks IVO HEZBOLLAH HQs</a:t>
            </a:r>
          </a:p>
          <a:p>
            <a:pPr marL="285750" indent="-285750">
              <a:buFontTx/>
              <a:buChar char="-"/>
            </a:pPr>
            <a:r>
              <a:rPr lang="nb-NO" sz="1600" dirty="0" smtClean="0"/>
              <a:t>Most likely activity will be indicated via higher-echelon intelligence</a:t>
            </a:r>
          </a:p>
          <a:p>
            <a:pPr marL="285750" indent="-285750">
              <a:buFontTx/>
              <a:buChar char="-"/>
            </a:pPr>
            <a:endParaRPr lang="nb-NO" sz="1600" dirty="0" smtClean="0"/>
          </a:p>
        </p:txBody>
      </p:sp>
    </p:spTree>
    <p:extLst>
      <p:ext uri="{BB962C8B-B14F-4D97-AF65-F5344CB8AC3E}">
        <p14:creationId xmlns="" xmlns:p14="http://schemas.microsoft.com/office/powerpoint/2010/main" val="3902049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339503"/>
            <a:ext cx="9144000" cy="767768"/>
          </a:xfrm>
        </p:spPr>
        <p:txBody>
          <a:bodyPr/>
          <a:lstStyle/>
          <a:p>
            <a:r>
              <a:rPr lang="en-US" dirty="0" smtClean="0"/>
              <a:t>PHASES IN AN OFFENSIVE OPERATION: </a:t>
            </a:r>
            <a:br>
              <a:rPr lang="en-US" dirty="0" smtClean="0"/>
            </a:br>
            <a:r>
              <a:rPr lang="en-US" dirty="0" smtClean="0"/>
              <a:t>STAGING</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3046988"/>
          </a:xfrm>
          <a:prstGeom prst="rect">
            <a:avLst/>
          </a:prstGeom>
          <a:noFill/>
        </p:spPr>
        <p:txBody>
          <a:bodyPr wrap="square" rtlCol="0">
            <a:spAutoFit/>
          </a:bodyPr>
          <a:lstStyle/>
          <a:p>
            <a:r>
              <a:rPr lang="nb-NO" sz="1600" b="1" dirty="0" smtClean="0"/>
              <a:t>Purpose:</a:t>
            </a:r>
          </a:p>
          <a:p>
            <a:r>
              <a:rPr lang="nb-NO" sz="1600" dirty="0" smtClean="0"/>
              <a:t>Set up forces in starting positions</a:t>
            </a:r>
          </a:p>
          <a:p>
            <a:endParaRPr lang="nb-NO" sz="1600" dirty="0" smtClean="0"/>
          </a:p>
          <a:p>
            <a:r>
              <a:rPr lang="nb-NO" sz="1600" b="1" dirty="0" smtClean="0"/>
              <a:t>Activity:</a:t>
            </a:r>
          </a:p>
          <a:p>
            <a:pPr marL="285750" indent="-285750">
              <a:buFontTx/>
              <a:buChar char="-"/>
            </a:pPr>
            <a:r>
              <a:rPr lang="nb-NO" sz="1600" dirty="0" smtClean="0"/>
              <a:t>Deployment of troops and combat vehicles in starting positions (3-10km of their objectives</a:t>
            </a:r>
            <a:endParaRPr lang="nb-NO" sz="1600" dirty="0"/>
          </a:p>
          <a:p>
            <a:pPr marL="285750" indent="-285750">
              <a:buFontTx/>
              <a:buChar char="-"/>
            </a:pPr>
            <a:r>
              <a:rPr lang="nb-NO" sz="1600" dirty="0" smtClean="0"/>
              <a:t>Duration 1-6 hours</a:t>
            </a:r>
          </a:p>
          <a:p>
            <a:pPr marL="285750" indent="-285750">
              <a:buFontTx/>
              <a:buChar char="-"/>
            </a:pPr>
            <a:endParaRPr lang="nb-NO" sz="1600" dirty="0" smtClean="0"/>
          </a:p>
          <a:p>
            <a:r>
              <a:rPr lang="nb-NO" sz="1600" b="1" dirty="0" smtClean="0"/>
              <a:t>Indicators:</a:t>
            </a:r>
          </a:p>
          <a:p>
            <a:pPr marL="285750" indent="-285750">
              <a:buFontTx/>
              <a:buChar char="-"/>
            </a:pPr>
            <a:r>
              <a:rPr lang="nb-NO" sz="1600" dirty="0" smtClean="0"/>
              <a:t>Presence of insurgetns and vehicles</a:t>
            </a:r>
          </a:p>
          <a:p>
            <a:pPr marL="285750" indent="-285750">
              <a:buFontTx/>
              <a:buChar char="-"/>
            </a:pPr>
            <a:endParaRPr lang="nb-NO" sz="1600" dirty="0" smtClean="0"/>
          </a:p>
          <a:p>
            <a:pPr marL="285750" indent="-285750">
              <a:buFontTx/>
              <a:buChar char="-"/>
            </a:pPr>
            <a:endParaRPr lang="nb-NO" sz="1600" dirty="0" smtClean="0"/>
          </a:p>
          <a:p>
            <a:pPr marL="285750" indent="-285750">
              <a:buFontTx/>
              <a:buChar char="-"/>
            </a:pPr>
            <a:endParaRPr lang="nb-NO" sz="1600" dirty="0" smtClean="0"/>
          </a:p>
        </p:txBody>
      </p:sp>
    </p:spTree>
    <p:extLst>
      <p:ext uri="{BB962C8B-B14F-4D97-AF65-F5344CB8AC3E}">
        <p14:creationId xmlns="" xmlns:p14="http://schemas.microsoft.com/office/powerpoint/2010/main" val="4063869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339503"/>
            <a:ext cx="9144000" cy="767768"/>
          </a:xfrm>
        </p:spPr>
        <p:txBody>
          <a:bodyPr/>
          <a:lstStyle/>
          <a:p>
            <a:r>
              <a:rPr lang="en-US" dirty="0" smtClean="0"/>
              <a:t>PHASES IN AN OFFENSIVE OPERATION: </a:t>
            </a:r>
            <a:br>
              <a:rPr lang="en-US" dirty="0" smtClean="0"/>
            </a:br>
            <a:r>
              <a:rPr lang="en-US" dirty="0" smtClean="0"/>
              <a:t>SHAPING AND ASSAULT</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3785652"/>
          </a:xfrm>
          <a:prstGeom prst="rect">
            <a:avLst/>
          </a:prstGeom>
          <a:noFill/>
        </p:spPr>
        <p:txBody>
          <a:bodyPr wrap="square" rtlCol="0">
            <a:spAutoFit/>
          </a:bodyPr>
          <a:lstStyle/>
          <a:p>
            <a:r>
              <a:rPr lang="nb-NO" sz="1600" b="1" dirty="0" smtClean="0"/>
              <a:t>Purpose:</a:t>
            </a:r>
          </a:p>
          <a:p>
            <a:r>
              <a:rPr lang="nb-NO" sz="1600" dirty="0" smtClean="0"/>
              <a:t>Achieve supreme-leadership objectives</a:t>
            </a:r>
          </a:p>
          <a:p>
            <a:endParaRPr lang="nb-NO" sz="1600" dirty="0" smtClean="0"/>
          </a:p>
          <a:p>
            <a:r>
              <a:rPr lang="nb-NO" sz="1600" b="1" dirty="0" smtClean="0"/>
              <a:t>Activity:</a:t>
            </a:r>
          </a:p>
          <a:p>
            <a:pPr marL="285750" indent="-285750">
              <a:buFontTx/>
              <a:buChar char="-"/>
            </a:pPr>
            <a:r>
              <a:rPr lang="nb-NO" sz="1600" dirty="0" smtClean="0"/>
              <a:t>Artillery fires as distraction or suppresssion</a:t>
            </a:r>
          </a:p>
          <a:p>
            <a:pPr marL="742950" lvl="1" indent="-285750">
              <a:buFontTx/>
              <a:buChar char="-"/>
            </a:pPr>
            <a:r>
              <a:rPr lang="nb-NO" sz="1600" dirty="0" smtClean="0"/>
              <a:t>Mortars fire for attacking IDF targets close to the border</a:t>
            </a:r>
          </a:p>
          <a:p>
            <a:pPr marL="742950" lvl="1" indent="-285750">
              <a:buFontTx/>
              <a:buChar char="-"/>
            </a:pPr>
            <a:r>
              <a:rPr lang="nb-NO" sz="1600" dirty="0" smtClean="0"/>
              <a:t>Medium-artillery rockets (GRAD) large scale operations (ground maneuver against outposts or civilian population centers</a:t>
            </a:r>
          </a:p>
          <a:p>
            <a:pPr marL="285750" indent="-285750">
              <a:buFontTx/>
              <a:buChar char="-"/>
            </a:pPr>
            <a:r>
              <a:rPr lang="nb-NO" sz="1600" dirty="0" smtClean="0"/>
              <a:t>Assault by RADUAN company units (may be followed by an insurgents-battalion when executing large-scale operations)</a:t>
            </a:r>
          </a:p>
          <a:p>
            <a:endParaRPr lang="nb-NO" sz="1600" dirty="0" smtClean="0"/>
          </a:p>
          <a:p>
            <a:endParaRPr lang="nb-NO" sz="1600" dirty="0" smtClean="0"/>
          </a:p>
          <a:p>
            <a:r>
              <a:rPr lang="nb-NO" sz="1600" b="1" dirty="0" smtClean="0"/>
              <a:t>Indicators:</a:t>
            </a:r>
          </a:p>
          <a:p>
            <a:pPr marL="285750" indent="-285750">
              <a:buFontTx/>
              <a:buChar char="-"/>
            </a:pPr>
            <a:r>
              <a:rPr lang="nb-NO" sz="1600" dirty="0" smtClean="0"/>
              <a:t>Reports of artillery impacts (mortars for localized attacks, GRADs for large-scale attacks)</a:t>
            </a:r>
          </a:p>
          <a:p>
            <a:pPr marL="285750" indent="-285750">
              <a:buFontTx/>
              <a:buChar char="-"/>
            </a:pPr>
            <a:r>
              <a:rPr lang="nb-NO" sz="1600" dirty="0" smtClean="0"/>
              <a:t>Units consistent of RADUAN companies at or near FLOT</a:t>
            </a:r>
          </a:p>
        </p:txBody>
      </p:sp>
    </p:spTree>
    <p:extLst>
      <p:ext uri="{BB962C8B-B14F-4D97-AF65-F5344CB8AC3E}">
        <p14:creationId xmlns="" xmlns:p14="http://schemas.microsoft.com/office/powerpoint/2010/main" val="33495760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INTELLIGENCE GAPS</a:t>
            </a:r>
            <a:endParaRPr lang="en-US" dirty="0"/>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INSERT MAP HERE</a:t>
            </a:r>
            <a:endParaRPr lang="nb-NO" dirty="0"/>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200" dirty="0"/>
              <a:t>Provide a list of questions or gaps in intelligence, where taskings can be generated to collect information</a:t>
            </a:r>
          </a:p>
          <a:p>
            <a:pPr>
              <a:buFontTx/>
              <a:buChar char="-"/>
            </a:pP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INTRODUCTION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1000114"/>
            <a:ext cx="4286280" cy="954107"/>
          </a:xfrm>
          <a:prstGeom prst="rect">
            <a:avLst/>
          </a:prstGeom>
          <a:noFill/>
        </p:spPr>
        <p:txBody>
          <a:bodyPr wrap="square" rtlCol="0">
            <a:spAutoFit/>
          </a:bodyPr>
          <a:lstStyle/>
          <a:p>
            <a:r>
              <a:rPr lang="nb-NO" sz="1400" b="1" u="sng" dirty="0" err="1" smtClean="0">
                <a:latin typeface="Arial" pitchFamily="34" charset="0"/>
                <a:cs typeface="Arial" pitchFamily="34" charset="0"/>
              </a:rPr>
              <a:t>Aim</a:t>
            </a:r>
            <a:r>
              <a:rPr lang="nb-NO" sz="1400" b="1" u="sng" dirty="0" smtClean="0">
                <a:latin typeface="Arial" pitchFamily="34" charset="0"/>
                <a:cs typeface="Arial" pitchFamily="34" charset="0"/>
              </a:rPr>
              <a:t>:</a:t>
            </a:r>
          </a:p>
          <a:p>
            <a:r>
              <a:rPr lang="nb-NO" sz="1400" dirty="0" smtClean="0">
                <a:latin typeface="Arial" pitchFamily="34" charset="0"/>
                <a:cs typeface="Arial" pitchFamily="34" charset="0"/>
              </a:rPr>
              <a:t>This document describes the structure of HEZBOLLAH’s armed forces, and how they operate</a:t>
            </a:r>
          </a:p>
          <a:p>
            <a:endParaRPr lang="nb-NO" sz="1400" dirty="0" smtClean="0">
              <a:latin typeface="Arial" pitchFamily="34" charset="0"/>
              <a:cs typeface="Arial" pitchFamily="34" charset="0"/>
            </a:endParaRPr>
          </a:p>
        </p:txBody>
      </p:sp>
      <p:sp>
        <p:nvSpPr>
          <p:cNvPr id="20" name="TekstSylinder 19"/>
          <p:cNvSpPr txBox="1"/>
          <p:nvPr/>
        </p:nvSpPr>
        <p:spPr>
          <a:xfrm>
            <a:off x="4500562" y="1142990"/>
            <a:ext cx="4357718" cy="1384995"/>
          </a:xfrm>
          <a:prstGeom prst="rect">
            <a:avLst/>
          </a:prstGeom>
          <a:noFill/>
        </p:spPr>
        <p:txBody>
          <a:bodyPr wrap="square" rtlCol="0">
            <a:spAutoFit/>
          </a:bodyPr>
          <a:lstStyle/>
          <a:p>
            <a:r>
              <a:rPr lang="nb-NO" sz="1400" b="1" u="sng" dirty="0" err="1" smtClean="0">
                <a:latin typeface="Arial" pitchFamily="34" charset="0"/>
                <a:cs typeface="Arial" pitchFamily="34" charset="0"/>
              </a:rPr>
              <a:t>Content</a:t>
            </a:r>
            <a:r>
              <a:rPr lang="nb-NO" sz="1400" b="1" u="sng" dirty="0" smtClean="0">
                <a:latin typeface="Arial" pitchFamily="34" charset="0"/>
                <a:cs typeface="Arial" pitchFamily="34" charset="0"/>
              </a:rPr>
              <a:t>:</a:t>
            </a:r>
          </a:p>
          <a:p>
            <a:pPr marL="285750" indent="-285750">
              <a:buFontTx/>
              <a:buChar char="-"/>
            </a:pPr>
            <a:r>
              <a:rPr lang="nb-NO" sz="1400" dirty="0" smtClean="0">
                <a:latin typeface="Arial" pitchFamily="34" charset="0"/>
                <a:cs typeface="Arial" pitchFamily="34" charset="0"/>
              </a:rPr>
              <a:t>High level structure</a:t>
            </a:r>
          </a:p>
          <a:p>
            <a:pPr marL="285750" indent="-285750">
              <a:buFontTx/>
              <a:buChar char="-"/>
            </a:pPr>
            <a:r>
              <a:rPr lang="nb-NO" sz="1400" dirty="0" smtClean="0">
                <a:latin typeface="Arial" pitchFamily="34" charset="0"/>
                <a:cs typeface="Arial" pitchFamily="34" charset="0"/>
              </a:rPr>
              <a:t>Sectors HQs</a:t>
            </a:r>
          </a:p>
          <a:p>
            <a:pPr marL="285750" indent="-285750">
              <a:buFontTx/>
              <a:buChar char="-"/>
            </a:pPr>
            <a:r>
              <a:rPr lang="nb-NO" sz="1400" dirty="0" smtClean="0">
                <a:latin typeface="Arial" pitchFamily="34" charset="0"/>
                <a:cs typeface="Arial" pitchFamily="34" charset="0"/>
              </a:rPr>
              <a:t>«RADUAN» commando companies</a:t>
            </a:r>
          </a:p>
          <a:p>
            <a:pPr marL="285750" indent="-285750">
              <a:buFontTx/>
              <a:buChar char="-"/>
            </a:pPr>
            <a:r>
              <a:rPr lang="nb-NO" sz="1400" dirty="0" smtClean="0">
                <a:latin typeface="Arial" pitchFamily="34" charset="0"/>
                <a:cs typeface="Arial" pitchFamily="34" charset="0"/>
              </a:rPr>
              <a:t>Phases in offensive operations</a:t>
            </a:r>
          </a:p>
          <a:p>
            <a:endParaRPr lang="nb-NO"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High level structure</a:t>
            </a:r>
            <a:endParaRPr lang="en-US" dirty="0"/>
          </a:p>
        </p:txBody>
      </p:sp>
      <p:sp>
        <p:nvSpPr>
          <p:cNvPr id="32" name="TekstSylinder 18"/>
          <p:cNvSpPr txBox="1"/>
          <p:nvPr/>
        </p:nvSpPr>
        <p:spPr>
          <a:xfrm>
            <a:off x="107504" y="701983"/>
            <a:ext cx="8293426" cy="2308324"/>
          </a:xfrm>
          <a:prstGeom prst="rect">
            <a:avLst/>
          </a:prstGeom>
          <a:noFill/>
        </p:spPr>
        <p:txBody>
          <a:bodyPr wrap="square" rtlCol="0">
            <a:spAutoFit/>
          </a:bodyPr>
          <a:lstStyle/>
          <a:p>
            <a:pPr marL="285750" indent="-285750">
              <a:buFont typeface="Arial" panose="020B0604020202020204" pitchFamily="34" charset="0"/>
              <a:buChar char="•"/>
            </a:pPr>
            <a:r>
              <a:rPr lang="nb-NO" dirty="0" smtClean="0"/>
              <a:t>HEZBOLLAH’s armed forces operate as a «guerrilla-military» : combining a strict military command&amp; Control structure with  guerrilla &amp; insurgency battle tactics.</a:t>
            </a:r>
          </a:p>
          <a:p>
            <a:pPr marL="285750" indent="-285750">
              <a:buFont typeface="Arial" panose="020B0604020202020204" pitchFamily="34" charset="0"/>
              <a:buChar char="•"/>
            </a:pPr>
            <a:r>
              <a:rPr lang="nb-NO" dirty="0" smtClean="0"/>
              <a:t>Supreme leadership body is in direct control of four sector HQs</a:t>
            </a:r>
          </a:p>
          <a:p>
            <a:pPr marL="285750" indent="-285750">
              <a:buFont typeface="Arial" panose="020B0604020202020204" pitchFamily="34" charset="0"/>
              <a:buChar char="•"/>
            </a:pPr>
            <a:endParaRPr lang="nb-NO" dirty="0"/>
          </a:p>
          <a:p>
            <a:pPr marL="285750" indent="-285750">
              <a:buFont typeface="Arial" panose="020B0604020202020204" pitchFamily="34" charset="0"/>
              <a:buChar char="•"/>
            </a:pPr>
            <a:endParaRPr lang="nb-NO" dirty="0" smtClean="0"/>
          </a:p>
          <a:p>
            <a:pPr marL="285750" indent="-285750">
              <a:buFont typeface="Arial" panose="020B0604020202020204" pitchFamily="34" charset="0"/>
              <a:buChar char="•"/>
            </a:pPr>
            <a:endParaRPr lang="nb-NO" dirty="0" smtClean="0"/>
          </a:p>
          <a:p>
            <a:pPr marL="285750" indent="-285750">
              <a:buFont typeface="Arial" panose="020B0604020202020204" pitchFamily="34" charset="0"/>
              <a:buChar char="•"/>
            </a:pPr>
            <a:endParaRPr lang="nb-NO" dirty="0" smtClean="0"/>
          </a:p>
          <a:p>
            <a:endParaRPr lang="nb-NO" dirty="0" smtClean="0"/>
          </a:p>
        </p:txBody>
      </p:sp>
      <p:sp>
        <p:nvSpPr>
          <p:cNvPr id="68" name="Rektangel 4">
            <a:hlinkClick r:id="" action="ppaction://noaction"/>
          </p:cNvPr>
          <p:cNvSpPr/>
          <p:nvPr/>
        </p:nvSpPr>
        <p:spPr>
          <a:xfrm>
            <a:off x="3858173" y="1824429"/>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Supreme Leadership</a:t>
            </a:r>
            <a:endParaRPr lang="nb-NO" sz="900" dirty="0"/>
          </a:p>
        </p:txBody>
      </p:sp>
      <p:sp>
        <p:nvSpPr>
          <p:cNvPr id="69" name="Rektangel 5">
            <a:hlinkClick r:id="" action="ppaction://noaction"/>
          </p:cNvPr>
          <p:cNvSpPr/>
          <p:nvPr/>
        </p:nvSpPr>
        <p:spPr>
          <a:xfrm>
            <a:off x="2430879" y="2614065"/>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Sector «WEST»</a:t>
            </a:r>
            <a:endParaRPr lang="nb-NO" sz="900" dirty="0"/>
          </a:p>
        </p:txBody>
      </p:sp>
      <p:sp>
        <p:nvSpPr>
          <p:cNvPr id="45" name="Rektangel 5">
            <a:hlinkClick r:id="" action="ppaction://noaction"/>
          </p:cNvPr>
          <p:cNvSpPr/>
          <p:nvPr/>
        </p:nvSpPr>
        <p:spPr>
          <a:xfrm>
            <a:off x="3366983" y="2617985"/>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Sector «SOUTH»</a:t>
            </a:r>
            <a:endParaRPr lang="nb-NO" sz="900" dirty="0"/>
          </a:p>
        </p:txBody>
      </p:sp>
      <p:sp>
        <p:nvSpPr>
          <p:cNvPr id="46" name="Rektangel 5">
            <a:hlinkClick r:id="" action="ppaction://noaction"/>
          </p:cNvPr>
          <p:cNvSpPr/>
          <p:nvPr/>
        </p:nvSpPr>
        <p:spPr>
          <a:xfrm>
            <a:off x="4339091" y="2619351"/>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Sector «EAST»</a:t>
            </a:r>
            <a:endParaRPr lang="nb-NO" sz="900" dirty="0"/>
          </a:p>
        </p:txBody>
      </p:sp>
      <p:sp>
        <p:nvSpPr>
          <p:cNvPr id="47" name="Rektangel 5">
            <a:hlinkClick r:id="" action="ppaction://noaction"/>
          </p:cNvPr>
          <p:cNvSpPr/>
          <p:nvPr/>
        </p:nvSpPr>
        <p:spPr>
          <a:xfrm>
            <a:off x="5284422" y="2619351"/>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Sector «NORTH»</a:t>
            </a:r>
            <a:endParaRPr lang="nb-NO" sz="900" dirty="0"/>
          </a:p>
        </p:txBody>
      </p:sp>
      <p:cxnSp>
        <p:nvCxnSpPr>
          <p:cNvPr id="48" name="Rett linje 97"/>
          <p:cNvCxnSpPr/>
          <p:nvPr/>
        </p:nvCxnSpPr>
        <p:spPr>
          <a:xfrm flipH="1">
            <a:off x="4253869" y="2256477"/>
            <a:ext cx="348" cy="176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Rett linje 97"/>
          <p:cNvCxnSpPr>
            <a:endCxn id="69" idx="0"/>
          </p:cNvCxnSpPr>
          <p:nvPr/>
        </p:nvCxnSpPr>
        <p:spPr>
          <a:xfrm flipH="1">
            <a:off x="2826923" y="2425617"/>
            <a:ext cx="348" cy="188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Rett linje 97"/>
          <p:cNvCxnSpPr>
            <a:endCxn id="45" idx="0"/>
          </p:cNvCxnSpPr>
          <p:nvPr/>
        </p:nvCxnSpPr>
        <p:spPr>
          <a:xfrm>
            <a:off x="3763027" y="2425617"/>
            <a:ext cx="0" cy="192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Rett linje 97"/>
          <p:cNvCxnSpPr>
            <a:endCxn id="46" idx="0"/>
          </p:cNvCxnSpPr>
          <p:nvPr/>
        </p:nvCxnSpPr>
        <p:spPr>
          <a:xfrm>
            <a:off x="4735135" y="2425617"/>
            <a:ext cx="0" cy="193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Rett linje 97"/>
          <p:cNvCxnSpPr>
            <a:endCxn id="47" idx="0"/>
          </p:cNvCxnSpPr>
          <p:nvPr/>
        </p:nvCxnSpPr>
        <p:spPr>
          <a:xfrm>
            <a:off x="5680466" y="2425617"/>
            <a:ext cx="0" cy="193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Rett linje 97"/>
          <p:cNvCxnSpPr/>
          <p:nvPr/>
        </p:nvCxnSpPr>
        <p:spPr>
          <a:xfrm flipV="1">
            <a:off x="2827271" y="2425617"/>
            <a:ext cx="2853195"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77541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High level structure</a:t>
            </a:r>
            <a:endParaRPr lang="en-US" dirty="0"/>
          </a:p>
        </p:txBody>
      </p:sp>
      <p:sp>
        <p:nvSpPr>
          <p:cNvPr id="32" name="TekstSylinder 18"/>
          <p:cNvSpPr txBox="1"/>
          <p:nvPr/>
        </p:nvSpPr>
        <p:spPr>
          <a:xfrm>
            <a:off x="107504" y="701983"/>
            <a:ext cx="4608512" cy="5632311"/>
          </a:xfrm>
          <a:prstGeom prst="rect">
            <a:avLst/>
          </a:prstGeom>
          <a:noFill/>
        </p:spPr>
        <p:txBody>
          <a:bodyPr wrap="square" rtlCol="0">
            <a:spAutoFit/>
          </a:bodyPr>
          <a:lstStyle/>
          <a:p>
            <a:pPr marL="285750" indent="-285750">
              <a:buFont typeface="Arial" panose="020B0604020202020204" pitchFamily="34" charset="0"/>
              <a:buChar char="•"/>
            </a:pPr>
            <a:r>
              <a:rPr lang="nb-NO" u="sng" dirty="0" smtClean="0"/>
              <a:t>Sector «WEST» </a:t>
            </a:r>
          </a:p>
          <a:p>
            <a:pPr marL="742950" lvl="1" indent="-285750">
              <a:buFont typeface="Arial" panose="020B0604020202020204" pitchFamily="34" charset="0"/>
              <a:buChar char="•"/>
            </a:pPr>
            <a:r>
              <a:rPr lang="nb-NO" dirty="0" smtClean="0"/>
              <a:t>HQ at TYRE</a:t>
            </a:r>
          </a:p>
          <a:p>
            <a:pPr marL="742950" lvl="1" indent="-285750">
              <a:buFont typeface="Arial" panose="020B0604020202020204" pitchFamily="34" charset="0"/>
              <a:buChar char="•"/>
            </a:pPr>
            <a:endParaRPr lang="nb-NO" dirty="0"/>
          </a:p>
          <a:p>
            <a:pPr marL="285750" indent="-285750">
              <a:buFont typeface="Arial" panose="020B0604020202020204" pitchFamily="34" charset="0"/>
              <a:buChar char="•"/>
            </a:pPr>
            <a:r>
              <a:rPr lang="nb-NO" u="sng" dirty="0" smtClean="0"/>
              <a:t>Sector «SOUTH»</a:t>
            </a:r>
          </a:p>
          <a:p>
            <a:pPr marL="742950" lvl="1" indent="-285750">
              <a:buFont typeface="Arial" panose="020B0604020202020204" pitchFamily="34" charset="0"/>
              <a:buChar char="•"/>
            </a:pPr>
            <a:r>
              <a:rPr lang="nb-NO" dirty="0" smtClean="0"/>
              <a:t>HQ at BINT JBEIL</a:t>
            </a:r>
          </a:p>
          <a:p>
            <a:pPr marL="742950" lvl="1" indent="-285750">
              <a:buFont typeface="Arial" panose="020B0604020202020204" pitchFamily="34" charset="0"/>
              <a:buChar char="•"/>
            </a:pPr>
            <a:endParaRPr lang="nb-NO" dirty="0"/>
          </a:p>
          <a:p>
            <a:pPr marL="285750" indent="-285750">
              <a:buFont typeface="Arial" panose="020B0604020202020204" pitchFamily="34" charset="0"/>
              <a:buChar char="•"/>
            </a:pPr>
            <a:r>
              <a:rPr lang="nb-NO" u="sng" dirty="0" smtClean="0"/>
              <a:t>Sector «EAST»</a:t>
            </a:r>
          </a:p>
          <a:p>
            <a:pPr marL="742950" lvl="1" indent="-285750">
              <a:buFont typeface="Arial" panose="020B0604020202020204" pitchFamily="34" charset="0"/>
              <a:buChar char="•"/>
            </a:pPr>
            <a:r>
              <a:rPr lang="nb-NO" dirty="0" smtClean="0"/>
              <a:t>HQ at MARJAYOUN</a:t>
            </a:r>
          </a:p>
          <a:p>
            <a:pPr marL="742950" lvl="1" indent="-285750">
              <a:buFont typeface="Arial" panose="020B0604020202020204" pitchFamily="34" charset="0"/>
              <a:buChar char="•"/>
            </a:pPr>
            <a:endParaRPr lang="nb-NO" dirty="0"/>
          </a:p>
          <a:p>
            <a:pPr marL="285750" indent="-285750">
              <a:buFont typeface="Arial" panose="020B0604020202020204" pitchFamily="34" charset="0"/>
              <a:buChar char="•"/>
            </a:pPr>
            <a:r>
              <a:rPr lang="nb-NO" u="sng" dirty="0" smtClean="0"/>
              <a:t>Sector «NORTH»</a:t>
            </a:r>
          </a:p>
          <a:p>
            <a:pPr marL="742950" lvl="1" indent="-285750">
              <a:buFont typeface="Arial" panose="020B0604020202020204" pitchFamily="34" charset="0"/>
              <a:buChar char="•"/>
            </a:pPr>
            <a:r>
              <a:rPr lang="nb-NO" dirty="0" smtClean="0"/>
              <a:t>HQ at NABATEIH</a:t>
            </a:r>
          </a:p>
          <a:p>
            <a:pPr marL="742950" lvl="1" indent="-285750">
              <a:buFont typeface="Arial" panose="020B0604020202020204" pitchFamily="34" charset="0"/>
              <a:buChar char="•"/>
            </a:pPr>
            <a:r>
              <a:rPr lang="nb-NO" dirty="0" smtClean="0"/>
              <a:t>Holds reserves for frontline sectors</a:t>
            </a:r>
          </a:p>
          <a:p>
            <a:pPr marL="742950" lvl="1" indent="-285750">
              <a:buFont typeface="Arial" panose="020B0604020202020204" pitchFamily="34" charset="0"/>
              <a:buChar char="•"/>
            </a:pPr>
            <a:r>
              <a:rPr lang="nb-NO" b="1" dirty="0" smtClean="0"/>
              <a:t>Equipped with C-802 anti-ship batteries</a:t>
            </a:r>
          </a:p>
          <a:p>
            <a:pPr marL="742950" lvl="1" indent="-285750">
              <a:buFont typeface="Arial" panose="020B0604020202020204" pitchFamily="34" charset="0"/>
              <a:buChar char="•"/>
            </a:pPr>
            <a:endParaRPr lang="nb-NO" dirty="0" smtClean="0"/>
          </a:p>
          <a:p>
            <a:pPr marL="285750" indent="-285750">
              <a:buFont typeface="Arial" panose="020B0604020202020204" pitchFamily="34" charset="0"/>
              <a:buChar char="•"/>
            </a:pPr>
            <a:endParaRPr lang="nb-NO" dirty="0"/>
          </a:p>
          <a:p>
            <a:pPr marL="285750" indent="-285750">
              <a:buFont typeface="Arial" panose="020B0604020202020204" pitchFamily="34" charset="0"/>
              <a:buChar char="•"/>
            </a:pPr>
            <a:endParaRPr lang="nb-NO" dirty="0" smtClean="0"/>
          </a:p>
          <a:p>
            <a:pPr marL="285750" indent="-285750">
              <a:buFont typeface="Arial" panose="020B0604020202020204" pitchFamily="34" charset="0"/>
              <a:buChar char="•"/>
            </a:pPr>
            <a:endParaRPr lang="nb-NO" dirty="0" smtClean="0"/>
          </a:p>
          <a:p>
            <a:pPr marL="285750" indent="-285750">
              <a:buFont typeface="Arial" panose="020B0604020202020204" pitchFamily="34" charset="0"/>
              <a:buChar char="•"/>
            </a:pPr>
            <a:endParaRPr lang="nb-NO" dirty="0" smtClean="0"/>
          </a:p>
          <a:p>
            <a:endParaRPr lang="nb-NO" dirty="0" smtClean="0"/>
          </a:p>
        </p:txBody>
      </p:sp>
      <p:pic>
        <p:nvPicPr>
          <p:cNvPr id="102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716016" y="608542"/>
            <a:ext cx="4380743" cy="43394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42266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SECTOR HQ</a:t>
            </a:r>
            <a:endParaRPr lang="en-US" dirty="0"/>
          </a:p>
        </p:txBody>
      </p:sp>
      <p:sp>
        <p:nvSpPr>
          <p:cNvPr id="20" name="Avrundet rektangel 19"/>
          <p:cNvSpPr/>
          <p:nvPr/>
        </p:nvSpPr>
        <p:spPr>
          <a:xfrm>
            <a:off x="-2376550" y="3262186"/>
            <a:ext cx="693210" cy="286506"/>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DIV HQ</a:t>
            </a:r>
            <a:endParaRPr lang="nb-NO" sz="1050" dirty="0">
              <a:latin typeface="Arial" pitchFamily="34" charset="0"/>
              <a:cs typeface="Arial" pitchFamily="34" charset="0"/>
            </a:endParaRPr>
          </a:p>
        </p:txBody>
      </p:sp>
      <p:cxnSp>
        <p:nvCxnSpPr>
          <p:cNvPr id="25" name="Rett linje 24"/>
          <p:cNvCxnSpPr/>
          <p:nvPr/>
        </p:nvCxnSpPr>
        <p:spPr>
          <a:xfrm>
            <a:off x="-6013176" y="1697995"/>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5992541" y="4997257"/>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867851" y="1699583"/>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7" name="Avrundet rektangel 46"/>
          <p:cNvSpPr/>
          <p:nvPr/>
        </p:nvSpPr>
        <p:spPr>
          <a:xfrm>
            <a:off x="-4691334" y="3162727"/>
            <a:ext cx="749764" cy="410330"/>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ARTY BN</a:t>
            </a:r>
            <a:endParaRPr lang="nb-NO" sz="1050" dirty="0">
              <a:latin typeface="Arial" pitchFamily="34" charset="0"/>
              <a:cs typeface="Arial" pitchFamily="34" charset="0"/>
            </a:endParaRPr>
          </a:p>
        </p:txBody>
      </p:sp>
      <p:sp>
        <p:nvSpPr>
          <p:cNvPr id="48" name="Avrundet rektangel 47"/>
          <p:cNvSpPr/>
          <p:nvPr/>
        </p:nvSpPr>
        <p:spPr>
          <a:xfrm>
            <a:off x="-4162081" y="2021053"/>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ROCKETARTY BN</a:t>
            </a:r>
            <a:endParaRPr lang="nb-NO" sz="1050" dirty="0">
              <a:latin typeface="Arial" pitchFamily="34" charset="0"/>
              <a:cs typeface="Arial" pitchFamily="34" charset="0"/>
            </a:endParaRPr>
          </a:p>
        </p:txBody>
      </p:sp>
      <p:sp>
        <p:nvSpPr>
          <p:cNvPr id="49" name="Avrundet rektangel 48"/>
          <p:cNvSpPr/>
          <p:nvPr/>
        </p:nvSpPr>
        <p:spPr>
          <a:xfrm>
            <a:off x="-2242515" y="2890728"/>
            <a:ext cx="1080120" cy="253765"/>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LOGISTIC BN</a:t>
            </a:r>
            <a:endParaRPr lang="nb-NO" sz="1050" dirty="0">
              <a:latin typeface="Arial" pitchFamily="34" charset="0"/>
              <a:cs typeface="Arial" pitchFamily="34" charset="0"/>
            </a:endParaRPr>
          </a:p>
        </p:txBody>
      </p:sp>
      <p:sp>
        <p:nvSpPr>
          <p:cNvPr id="50" name="Avrundet rektangel 49"/>
          <p:cNvSpPr/>
          <p:nvPr/>
        </p:nvSpPr>
        <p:spPr>
          <a:xfrm>
            <a:off x="-4162081" y="1740438"/>
            <a:ext cx="857256" cy="250032"/>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SA-8 BN</a:t>
            </a:r>
            <a:endParaRPr lang="nb-NO" sz="1050" dirty="0">
              <a:latin typeface="Arial" pitchFamily="34" charset="0"/>
              <a:cs typeface="Arial" pitchFamily="34" charset="0"/>
            </a:endParaRPr>
          </a:p>
        </p:txBody>
      </p:sp>
      <p:sp>
        <p:nvSpPr>
          <p:cNvPr id="51" name="Avrundet rektangel 50"/>
          <p:cNvSpPr/>
          <p:nvPr/>
        </p:nvSpPr>
        <p:spPr>
          <a:xfrm>
            <a:off x="-2151129" y="3623072"/>
            <a:ext cx="857256" cy="214314"/>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SA-15 BN</a:t>
            </a:r>
            <a:endParaRPr lang="nb-NO" sz="1050" dirty="0">
              <a:latin typeface="Arial" pitchFamily="34" charset="0"/>
              <a:cs typeface="Arial" pitchFamily="34" charset="0"/>
            </a:endParaRPr>
          </a:p>
        </p:txBody>
      </p:sp>
      <p:cxnSp>
        <p:nvCxnSpPr>
          <p:cNvPr id="53" name="Rett linje 52"/>
          <p:cNvCxnSpPr/>
          <p:nvPr/>
        </p:nvCxnSpPr>
        <p:spPr>
          <a:xfrm flipV="1">
            <a:off x="-5554883" y="842327"/>
            <a:ext cx="0" cy="4289217"/>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4683401" y="984073"/>
            <a:ext cx="849323"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#1</a:t>
            </a:r>
            <a:endParaRPr lang="nb-NO" sz="1100" dirty="0">
              <a:latin typeface="Arial" pitchFamily="34" charset="0"/>
              <a:cs typeface="Arial" pitchFamily="34" charset="0"/>
            </a:endParaRPr>
          </a:p>
        </p:txBody>
      </p:sp>
      <p:cxnSp>
        <p:nvCxnSpPr>
          <p:cNvPr id="63" name="Rett pil 62"/>
          <p:cNvCxnSpPr>
            <a:stCxn id="59" idx="2"/>
            <a:endCxn id="44" idx="7"/>
          </p:cNvCxnSpPr>
          <p:nvPr/>
        </p:nvCxnSpPr>
        <p:spPr>
          <a:xfrm flipH="1">
            <a:off x="-4494388" y="1414960"/>
            <a:ext cx="235649" cy="520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rot="16200000">
            <a:off x="-6206476" y="1013721"/>
            <a:ext cx="857256" cy="369332"/>
          </a:xfrm>
          <a:prstGeom prst="rect">
            <a:avLst/>
          </a:prstGeom>
          <a:noFill/>
        </p:spPr>
        <p:txBody>
          <a:bodyPr wrap="square" rtlCol="0">
            <a:spAutoFit/>
          </a:bodyPr>
          <a:lstStyle/>
          <a:p>
            <a:r>
              <a:rPr lang="nb-NO" dirty="0" smtClean="0">
                <a:latin typeface="Arial" pitchFamily="34" charset="0"/>
                <a:cs typeface="Arial" pitchFamily="34" charset="0"/>
              </a:rPr>
              <a:t>FLOT</a:t>
            </a:r>
            <a:endParaRPr lang="nb-NO" dirty="0">
              <a:latin typeface="Arial" pitchFamily="34" charset="0"/>
              <a:cs typeface="Arial" pitchFamily="34" charset="0"/>
            </a:endParaRPr>
          </a:p>
        </p:txBody>
      </p:sp>
      <p:sp>
        <p:nvSpPr>
          <p:cNvPr id="41" name="Avrundet rektangel 31"/>
          <p:cNvSpPr/>
          <p:nvPr/>
        </p:nvSpPr>
        <p:spPr>
          <a:xfrm>
            <a:off x="-5565424" y="1942847"/>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2" name="Avrundet rektangel 31"/>
          <p:cNvSpPr/>
          <p:nvPr/>
        </p:nvSpPr>
        <p:spPr>
          <a:xfrm>
            <a:off x="-5048309" y="23095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3" name="Avrundet rektangel 31"/>
          <p:cNvSpPr/>
          <p:nvPr/>
        </p:nvSpPr>
        <p:spPr>
          <a:xfrm>
            <a:off x="-5552365" y="2703204"/>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3" name="Ellipse 43"/>
          <p:cNvSpPr/>
          <p:nvPr/>
        </p:nvSpPr>
        <p:spPr>
          <a:xfrm>
            <a:off x="-5852865" y="3385757"/>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74" name="TekstSylinder 58"/>
          <p:cNvSpPr txBox="1"/>
          <p:nvPr/>
        </p:nvSpPr>
        <p:spPr>
          <a:xfrm>
            <a:off x="-4222208" y="4566370"/>
            <a:ext cx="92869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#2</a:t>
            </a:r>
            <a:endParaRPr lang="nb-NO" sz="1100" dirty="0">
              <a:latin typeface="Arial" pitchFamily="34" charset="0"/>
              <a:cs typeface="Arial" pitchFamily="34" charset="0"/>
            </a:endParaRPr>
          </a:p>
        </p:txBody>
      </p:sp>
      <p:cxnSp>
        <p:nvCxnSpPr>
          <p:cNvPr id="75" name="Rett pil 62"/>
          <p:cNvCxnSpPr>
            <a:stCxn id="74" idx="1"/>
            <a:endCxn id="73" idx="5"/>
          </p:cNvCxnSpPr>
          <p:nvPr/>
        </p:nvCxnSpPr>
        <p:spPr>
          <a:xfrm flipH="1" flipV="1">
            <a:off x="-4479402" y="4763377"/>
            <a:ext cx="257194" cy="184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vrundet rektangel 31"/>
          <p:cNvSpPr/>
          <p:nvPr/>
        </p:nvSpPr>
        <p:spPr>
          <a:xfrm>
            <a:off x="-5537379" y="3620438"/>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7" name="Avrundet rektangel 31"/>
          <p:cNvSpPr/>
          <p:nvPr/>
        </p:nvSpPr>
        <p:spPr>
          <a:xfrm>
            <a:off x="-5033323" y="399567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8" name="Avrundet rektangel 31"/>
          <p:cNvSpPr/>
          <p:nvPr/>
        </p:nvSpPr>
        <p:spPr>
          <a:xfrm>
            <a:off x="-5563622" y="4397801"/>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9" name="Ellipse 43"/>
          <p:cNvSpPr/>
          <p:nvPr/>
        </p:nvSpPr>
        <p:spPr>
          <a:xfrm>
            <a:off x="-3941570" y="2578766"/>
            <a:ext cx="1483031"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80" name="TekstSylinder 58"/>
          <p:cNvSpPr txBox="1"/>
          <p:nvPr/>
        </p:nvSpPr>
        <p:spPr>
          <a:xfrm>
            <a:off x="-3082319" y="4397801"/>
            <a:ext cx="83980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Rear brigade</a:t>
            </a:r>
            <a:endParaRPr lang="nb-NO" sz="1100" dirty="0">
              <a:latin typeface="Arial" pitchFamily="34" charset="0"/>
              <a:cs typeface="Arial" pitchFamily="34" charset="0"/>
            </a:endParaRPr>
          </a:p>
        </p:txBody>
      </p:sp>
      <p:cxnSp>
        <p:nvCxnSpPr>
          <p:cNvPr id="81" name="Rett pil 62"/>
          <p:cNvCxnSpPr>
            <a:stCxn id="80" idx="0"/>
            <a:endCxn id="79" idx="5"/>
          </p:cNvCxnSpPr>
          <p:nvPr/>
        </p:nvCxnSpPr>
        <p:spPr>
          <a:xfrm flipH="1" flipV="1">
            <a:off x="-2675724" y="3956386"/>
            <a:ext cx="13307" cy="4414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Avrundet rektangel 31"/>
          <p:cNvSpPr/>
          <p:nvPr/>
        </p:nvSpPr>
        <p:spPr>
          <a:xfrm>
            <a:off x="-3704111" y="29752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3" name="Avrundet rektangel 31"/>
          <p:cNvSpPr/>
          <p:nvPr/>
        </p:nvSpPr>
        <p:spPr>
          <a:xfrm>
            <a:off x="-3150698" y="324538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4" name="Avrundet rektangel 31"/>
          <p:cNvSpPr/>
          <p:nvPr/>
        </p:nvSpPr>
        <p:spPr>
          <a:xfrm>
            <a:off x="-3704111" y="3478693"/>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32" name="TekstSylinder 18"/>
          <p:cNvSpPr txBox="1"/>
          <p:nvPr/>
        </p:nvSpPr>
        <p:spPr>
          <a:xfrm>
            <a:off x="107504" y="701983"/>
            <a:ext cx="8293426" cy="2308324"/>
          </a:xfrm>
          <a:prstGeom prst="rect">
            <a:avLst/>
          </a:prstGeom>
          <a:noFill/>
        </p:spPr>
        <p:txBody>
          <a:bodyPr wrap="square" rtlCol="0">
            <a:spAutoFit/>
          </a:bodyPr>
          <a:lstStyle/>
          <a:p>
            <a:r>
              <a:rPr lang="nb-NO" dirty="0" smtClean="0"/>
              <a:t>Functions:</a:t>
            </a:r>
          </a:p>
          <a:p>
            <a:pPr marL="285750" indent="-285750">
              <a:buFont typeface="Arial" pitchFamily="34" charset="0"/>
              <a:buChar char="•"/>
            </a:pPr>
            <a:r>
              <a:rPr lang="nb-NO" dirty="0" smtClean="0"/>
              <a:t>Control of field assets in their sectors</a:t>
            </a:r>
          </a:p>
          <a:p>
            <a:pPr marL="285750" indent="-285750">
              <a:buFont typeface="Arial" pitchFamily="34" charset="0"/>
              <a:buChar char="•"/>
            </a:pPr>
            <a:r>
              <a:rPr lang="nb-NO" dirty="0" smtClean="0"/>
              <a:t>Sector HQ is authorized to react on Lebanon territory to any Israeli forces incursion.</a:t>
            </a:r>
          </a:p>
          <a:p>
            <a:pPr marL="742950" lvl="1" indent="-285750">
              <a:buFont typeface="Arial" pitchFamily="34" charset="0"/>
              <a:buChar char="•"/>
            </a:pPr>
            <a:r>
              <a:rPr lang="nb-NO" dirty="0" smtClean="0"/>
              <a:t>Any cross-border action must be authorized by supreme leaderhip</a:t>
            </a:r>
          </a:p>
          <a:p>
            <a:pPr marL="742950" lvl="1" indent="-285750">
              <a:buFont typeface="Arial" pitchFamily="34" charset="0"/>
              <a:buChar char="•"/>
            </a:pPr>
            <a:endParaRPr lang="nb-NO" dirty="0" smtClean="0"/>
          </a:p>
          <a:p>
            <a:pPr marL="285750" indent="-285750">
              <a:buFont typeface="Arial" pitchFamily="34" charset="0"/>
              <a:buChar char="•"/>
            </a:pPr>
            <a:endParaRPr lang="nb-NO" dirty="0" smtClean="0"/>
          </a:p>
          <a:p>
            <a:pPr marL="285750" indent="-285750">
              <a:buFont typeface="Arial" pitchFamily="34" charset="0"/>
              <a:buChar char="•"/>
            </a:pPr>
            <a:endParaRPr lang="nb-NO" dirty="0" smtClean="0"/>
          </a:p>
          <a:p>
            <a:endParaRPr lang="nb-NO" dirty="0" smtClean="0"/>
          </a:p>
        </p:txBody>
      </p:sp>
      <p:sp>
        <p:nvSpPr>
          <p:cNvPr id="105" name="Rektangel 98"/>
          <p:cNvSpPr/>
          <p:nvPr/>
        </p:nvSpPr>
        <p:spPr>
          <a:xfrm>
            <a:off x="11484768"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Motorized Division</a:t>
            </a:r>
            <a:endParaRPr lang="nb-NO" sz="900" dirty="0"/>
          </a:p>
        </p:txBody>
      </p:sp>
      <p:sp>
        <p:nvSpPr>
          <p:cNvPr id="106" name="Rektangel 99"/>
          <p:cNvSpPr/>
          <p:nvPr/>
        </p:nvSpPr>
        <p:spPr>
          <a:xfrm>
            <a:off x="13356976"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Mechanized Division</a:t>
            </a:r>
            <a:endParaRPr lang="nb-NO" sz="900" dirty="0"/>
          </a:p>
        </p:txBody>
      </p:sp>
      <p:sp>
        <p:nvSpPr>
          <p:cNvPr id="107" name="Rektangel 100"/>
          <p:cNvSpPr/>
          <p:nvPr/>
        </p:nvSpPr>
        <p:spPr>
          <a:xfrm>
            <a:off x="14221072"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Missile Brigade</a:t>
            </a:r>
            <a:endParaRPr lang="nb-NO" sz="900" dirty="0"/>
          </a:p>
        </p:txBody>
      </p:sp>
      <p:sp>
        <p:nvSpPr>
          <p:cNvPr id="108" name="Rektangel 101"/>
          <p:cNvSpPr/>
          <p:nvPr/>
        </p:nvSpPr>
        <p:spPr>
          <a:xfrm>
            <a:off x="10548664"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Rocket </a:t>
            </a:r>
            <a:r>
              <a:rPr lang="nb-NO" sz="900" dirty="0" err="1" smtClean="0"/>
              <a:t>Artillery</a:t>
            </a:r>
            <a:r>
              <a:rPr lang="nb-NO" sz="900" dirty="0" smtClean="0"/>
              <a:t> Brigade</a:t>
            </a:r>
            <a:endParaRPr lang="nb-NO" sz="900" dirty="0"/>
          </a:p>
        </p:txBody>
      </p:sp>
      <p:sp>
        <p:nvSpPr>
          <p:cNvPr id="109" name="Rektangel 102"/>
          <p:cNvSpPr/>
          <p:nvPr/>
        </p:nvSpPr>
        <p:spPr>
          <a:xfrm>
            <a:off x="14221072"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Airborne Brigade</a:t>
            </a:r>
            <a:endParaRPr lang="nb-NO" sz="900" dirty="0"/>
          </a:p>
        </p:txBody>
      </p:sp>
      <p:sp>
        <p:nvSpPr>
          <p:cNvPr id="110" name="Rektangel 103"/>
          <p:cNvSpPr/>
          <p:nvPr/>
        </p:nvSpPr>
        <p:spPr>
          <a:xfrm>
            <a:off x="13356976"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 </a:t>
            </a:r>
            <a:r>
              <a:rPr lang="nb-NO" sz="900" dirty="0" err="1" smtClean="0"/>
              <a:t>Defense</a:t>
            </a:r>
            <a:r>
              <a:rPr lang="nb-NO" sz="900" dirty="0" smtClean="0"/>
              <a:t> Division</a:t>
            </a:r>
            <a:endParaRPr lang="nb-NO" sz="900" dirty="0"/>
          </a:p>
        </p:txBody>
      </p:sp>
      <p:sp>
        <p:nvSpPr>
          <p:cNvPr id="111" name="Rektangel 104"/>
          <p:cNvSpPr/>
          <p:nvPr/>
        </p:nvSpPr>
        <p:spPr>
          <a:xfrm>
            <a:off x="11484768"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err="1" smtClean="0"/>
              <a:t>Recon Regiment</a:t>
            </a:r>
          </a:p>
        </p:txBody>
      </p:sp>
      <p:sp>
        <p:nvSpPr>
          <p:cNvPr id="112" name="Rektangel 105"/>
          <p:cNvSpPr/>
          <p:nvPr/>
        </p:nvSpPr>
        <p:spPr>
          <a:xfrm>
            <a:off x="10548664"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Special </a:t>
            </a:r>
            <a:r>
              <a:rPr lang="nb-NO" sz="900" dirty="0" err="1" smtClean="0"/>
              <a:t>Operations</a:t>
            </a:r>
            <a:r>
              <a:rPr lang="nb-NO" sz="900" dirty="0" smtClean="0"/>
              <a:t> Regiment</a:t>
            </a:r>
            <a:endParaRPr lang="nb-NO" sz="900" dirty="0"/>
          </a:p>
        </p:txBody>
      </p:sp>
      <p:sp>
        <p:nvSpPr>
          <p:cNvPr id="126" name="Rektangel 5">
            <a:hlinkClick r:id="" action="ppaction://noaction"/>
          </p:cNvPr>
          <p:cNvSpPr/>
          <p:nvPr/>
        </p:nvSpPr>
        <p:spPr>
          <a:xfrm>
            <a:off x="1691680" y="2223558"/>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SECTOR HQ</a:t>
            </a:r>
            <a:endParaRPr lang="nb-NO" sz="900" dirty="0"/>
          </a:p>
        </p:txBody>
      </p:sp>
      <p:sp>
        <p:nvSpPr>
          <p:cNvPr id="127" name="Rektangel 6"/>
          <p:cNvSpPr/>
          <p:nvPr/>
        </p:nvSpPr>
        <p:spPr>
          <a:xfrm>
            <a:off x="1691680" y="3010397"/>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131" name="Rektangel 51"/>
          <p:cNvSpPr/>
          <p:nvPr/>
        </p:nvSpPr>
        <p:spPr>
          <a:xfrm>
            <a:off x="2915816" y="3010397"/>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Logistics Battalion</a:t>
            </a:r>
            <a:endParaRPr lang="nb-NO" sz="900" dirty="0"/>
          </a:p>
        </p:txBody>
      </p:sp>
      <p:sp>
        <p:nvSpPr>
          <p:cNvPr id="132" name="Rektangel 52"/>
          <p:cNvSpPr/>
          <p:nvPr/>
        </p:nvSpPr>
        <p:spPr>
          <a:xfrm>
            <a:off x="4892389" y="3005688"/>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smtClean="0"/>
              <a:t>Heavy rocket </a:t>
            </a:r>
            <a:r>
              <a:rPr lang="nb-NO" sz="900" dirty="0"/>
              <a:t>Artillery BN</a:t>
            </a:r>
          </a:p>
        </p:txBody>
      </p:sp>
      <p:sp>
        <p:nvSpPr>
          <p:cNvPr id="133" name="Rektangel 53"/>
          <p:cNvSpPr/>
          <p:nvPr/>
        </p:nvSpPr>
        <p:spPr>
          <a:xfrm>
            <a:off x="3929510" y="3010397"/>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a:t>Air Defense BN</a:t>
            </a:r>
          </a:p>
        </p:txBody>
      </p:sp>
      <p:cxnSp>
        <p:nvCxnSpPr>
          <p:cNvPr id="136" name="Rett linje 58"/>
          <p:cNvCxnSpPr/>
          <p:nvPr/>
        </p:nvCxnSpPr>
        <p:spPr>
          <a:xfrm>
            <a:off x="863588" y="2794373"/>
            <a:ext cx="67324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Rett linje 62"/>
          <p:cNvCxnSpPr>
            <a:endCxn id="132" idx="0"/>
          </p:cNvCxnSpPr>
          <p:nvPr/>
        </p:nvCxnSpPr>
        <p:spPr>
          <a:xfrm flipH="1">
            <a:off x="5288433" y="2792930"/>
            <a:ext cx="273" cy="2127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Rett linje 64"/>
          <p:cNvCxnSpPr>
            <a:endCxn id="131" idx="0"/>
          </p:cNvCxnSpPr>
          <p:nvPr/>
        </p:nvCxnSpPr>
        <p:spPr>
          <a:xfrm>
            <a:off x="3310815" y="2800904"/>
            <a:ext cx="1045" cy="209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Rett linje 66"/>
          <p:cNvCxnSpPr>
            <a:stCxn id="126" idx="2"/>
            <a:endCxn id="127" idx="0"/>
          </p:cNvCxnSpPr>
          <p:nvPr/>
        </p:nvCxnSpPr>
        <p:spPr>
          <a:xfrm>
            <a:off x="2087724" y="2655606"/>
            <a:ext cx="0" cy="354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Rett linje 68"/>
          <p:cNvCxnSpPr>
            <a:endCxn id="133" idx="0"/>
          </p:cNvCxnSpPr>
          <p:nvPr/>
        </p:nvCxnSpPr>
        <p:spPr>
          <a:xfrm>
            <a:off x="4325554" y="2792310"/>
            <a:ext cx="0" cy="218087"/>
          </a:xfrm>
          <a:prstGeom prst="line">
            <a:avLst/>
          </a:prstGeom>
        </p:spPr>
        <p:style>
          <a:lnRef idx="1">
            <a:schemeClr val="accent1"/>
          </a:lnRef>
          <a:fillRef idx="0">
            <a:schemeClr val="accent1"/>
          </a:fillRef>
          <a:effectRef idx="0">
            <a:schemeClr val="accent1"/>
          </a:effectRef>
          <a:fontRef idx="minor">
            <a:schemeClr val="tx1"/>
          </a:fontRef>
        </p:style>
      </p:cxnSp>
      <p:sp>
        <p:nvSpPr>
          <p:cNvPr id="145" name="Rektangel 79"/>
          <p:cNvSpPr/>
          <p:nvPr/>
        </p:nvSpPr>
        <p:spPr>
          <a:xfrm>
            <a:off x="1763709" y="3070313"/>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146" name="Rektangel 80">
            <a:hlinkClick r:id="" action="ppaction://noaction"/>
          </p:cNvPr>
          <p:cNvSpPr/>
          <p:nvPr/>
        </p:nvSpPr>
        <p:spPr>
          <a:xfrm>
            <a:off x="1837647" y="3149271"/>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Insurgents BN</a:t>
            </a:r>
          </a:p>
        </p:txBody>
      </p:sp>
      <p:sp>
        <p:nvSpPr>
          <p:cNvPr id="147" name="Rektangel 6"/>
          <p:cNvSpPr/>
          <p:nvPr/>
        </p:nvSpPr>
        <p:spPr>
          <a:xfrm>
            <a:off x="467544" y="3010397"/>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cxnSp>
        <p:nvCxnSpPr>
          <p:cNvPr id="148" name="Rett linje 66"/>
          <p:cNvCxnSpPr>
            <a:endCxn id="147" idx="0"/>
          </p:cNvCxnSpPr>
          <p:nvPr/>
        </p:nvCxnSpPr>
        <p:spPr>
          <a:xfrm>
            <a:off x="863588" y="2800904"/>
            <a:ext cx="0" cy="209493"/>
          </a:xfrm>
          <a:prstGeom prst="line">
            <a:avLst/>
          </a:prstGeom>
        </p:spPr>
        <p:style>
          <a:lnRef idx="1">
            <a:schemeClr val="accent1"/>
          </a:lnRef>
          <a:fillRef idx="0">
            <a:schemeClr val="accent1"/>
          </a:fillRef>
          <a:effectRef idx="0">
            <a:schemeClr val="accent1"/>
          </a:effectRef>
          <a:fontRef idx="minor">
            <a:schemeClr val="tx1"/>
          </a:fontRef>
        </p:style>
      </p:cxnSp>
      <p:sp>
        <p:nvSpPr>
          <p:cNvPr id="149" name="Rektangel 79"/>
          <p:cNvSpPr/>
          <p:nvPr/>
        </p:nvSpPr>
        <p:spPr>
          <a:xfrm>
            <a:off x="539573" y="3070313"/>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153" name="Rektangel 80">
            <a:hlinkClick r:id="" action="ppaction://noaction"/>
          </p:cNvPr>
          <p:cNvSpPr/>
          <p:nvPr/>
        </p:nvSpPr>
        <p:spPr>
          <a:xfrm>
            <a:off x="613511" y="3149271"/>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«RADUAN» Company</a:t>
            </a:r>
          </a:p>
        </p:txBody>
      </p:sp>
      <p:sp>
        <p:nvSpPr>
          <p:cNvPr id="154" name="Rektangel 79"/>
          <p:cNvSpPr/>
          <p:nvPr/>
        </p:nvSpPr>
        <p:spPr>
          <a:xfrm>
            <a:off x="5834864" y="3001983"/>
            <a:ext cx="875445"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155" name="Rektangel 80">
            <a:hlinkClick r:id="" action="ppaction://noaction"/>
          </p:cNvPr>
          <p:cNvSpPr/>
          <p:nvPr/>
        </p:nvSpPr>
        <p:spPr>
          <a:xfrm>
            <a:off x="5908802" y="3080941"/>
            <a:ext cx="945470"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a:t>Medium rocket Artillery BN</a:t>
            </a:r>
          </a:p>
        </p:txBody>
      </p:sp>
      <p:cxnSp>
        <p:nvCxnSpPr>
          <p:cNvPr id="156" name="Rett linje 62"/>
          <p:cNvCxnSpPr/>
          <p:nvPr/>
        </p:nvCxnSpPr>
        <p:spPr>
          <a:xfrm>
            <a:off x="6309066" y="2794373"/>
            <a:ext cx="1" cy="194632"/>
          </a:xfrm>
          <a:prstGeom prst="line">
            <a:avLst/>
          </a:prstGeom>
        </p:spPr>
        <p:style>
          <a:lnRef idx="1">
            <a:schemeClr val="accent1"/>
          </a:lnRef>
          <a:fillRef idx="0">
            <a:schemeClr val="accent1"/>
          </a:fillRef>
          <a:effectRef idx="0">
            <a:schemeClr val="accent1"/>
          </a:effectRef>
          <a:fontRef idx="minor">
            <a:schemeClr val="tx1"/>
          </a:fontRef>
        </p:style>
      </p:cxnSp>
      <p:sp>
        <p:nvSpPr>
          <p:cNvPr id="61" name="Rektangel 79"/>
          <p:cNvSpPr/>
          <p:nvPr/>
        </p:nvSpPr>
        <p:spPr>
          <a:xfrm>
            <a:off x="7121841" y="3009575"/>
            <a:ext cx="875445"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62" name="Rektangel 80">
            <a:hlinkClick r:id="" action="ppaction://noaction"/>
          </p:cNvPr>
          <p:cNvSpPr/>
          <p:nvPr/>
        </p:nvSpPr>
        <p:spPr>
          <a:xfrm>
            <a:off x="7195779" y="3088533"/>
            <a:ext cx="945470"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smtClean="0"/>
              <a:t>Anti-ship battery</a:t>
            </a:r>
            <a:endParaRPr lang="nb-NO" sz="900" dirty="0"/>
          </a:p>
        </p:txBody>
      </p:sp>
      <p:cxnSp>
        <p:nvCxnSpPr>
          <p:cNvPr id="64" name="Rett linje 62"/>
          <p:cNvCxnSpPr/>
          <p:nvPr/>
        </p:nvCxnSpPr>
        <p:spPr>
          <a:xfrm>
            <a:off x="7596043" y="2801965"/>
            <a:ext cx="1" cy="194632"/>
          </a:xfrm>
          <a:prstGeom prst="line">
            <a:avLst/>
          </a:prstGeom>
        </p:spPr>
        <p:style>
          <a:lnRef idx="1">
            <a:schemeClr val="accent1"/>
          </a:lnRef>
          <a:fillRef idx="0">
            <a:schemeClr val="accent1"/>
          </a:fillRef>
          <a:effectRef idx="0">
            <a:schemeClr val="accent1"/>
          </a:effectRef>
          <a:fontRef idx="minor">
            <a:schemeClr val="tx1"/>
          </a:fontRef>
        </p:style>
      </p:cxnSp>
      <p:sp>
        <p:nvSpPr>
          <p:cNvPr id="4" name="מלבן מעוגל 3"/>
          <p:cNvSpPr/>
          <p:nvPr/>
        </p:nvSpPr>
        <p:spPr>
          <a:xfrm>
            <a:off x="7020272" y="2404368"/>
            <a:ext cx="2016224" cy="1325861"/>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TextBox 4"/>
          <p:cNvSpPr txBox="1"/>
          <p:nvPr/>
        </p:nvSpPr>
        <p:spPr>
          <a:xfrm>
            <a:off x="7195779" y="2404369"/>
            <a:ext cx="1627780" cy="461665"/>
          </a:xfrm>
          <a:prstGeom prst="rect">
            <a:avLst/>
          </a:prstGeom>
          <a:noFill/>
        </p:spPr>
        <p:txBody>
          <a:bodyPr wrap="square" rtlCol="1">
            <a:spAutoFit/>
          </a:bodyPr>
          <a:lstStyle/>
          <a:p>
            <a:pPr algn="ctr"/>
            <a:r>
              <a:rPr lang="en-US" sz="1200" dirty="0" smtClean="0"/>
              <a:t>“WEST” and “NORTH” sectors only</a:t>
            </a:r>
            <a:endParaRPr lang="he-IL" sz="1200" dirty="0"/>
          </a:p>
        </p:txBody>
      </p:sp>
    </p:spTree>
    <p:extLst>
      <p:ext uri="{BB962C8B-B14F-4D97-AF65-F5344CB8AC3E}">
        <p14:creationId xmlns="" xmlns:p14="http://schemas.microsoft.com/office/powerpoint/2010/main" val="3470511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SECTOR HQ</a:t>
            </a:r>
            <a:endParaRPr lang="en-US" dirty="0"/>
          </a:p>
        </p:txBody>
      </p:sp>
      <p:sp>
        <p:nvSpPr>
          <p:cNvPr id="126" name="Rektangel 5">
            <a:hlinkClick r:id="" action="ppaction://noaction"/>
          </p:cNvPr>
          <p:cNvSpPr/>
          <p:nvPr/>
        </p:nvSpPr>
        <p:spPr>
          <a:xfrm>
            <a:off x="1655200" y="509417"/>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SECTOR HQ</a:t>
            </a:r>
            <a:endParaRPr lang="nb-NO" sz="900" dirty="0"/>
          </a:p>
        </p:txBody>
      </p:sp>
      <p:sp>
        <p:nvSpPr>
          <p:cNvPr id="127" name="Rektangel 6"/>
          <p:cNvSpPr/>
          <p:nvPr/>
        </p:nvSpPr>
        <p:spPr>
          <a:xfrm>
            <a:off x="1655200" y="129625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131" name="Rektangel 51"/>
          <p:cNvSpPr/>
          <p:nvPr/>
        </p:nvSpPr>
        <p:spPr>
          <a:xfrm>
            <a:off x="2879336" y="129625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Logistics</a:t>
            </a:r>
            <a:endParaRPr lang="nb-NO" sz="900" dirty="0"/>
          </a:p>
        </p:txBody>
      </p:sp>
      <p:sp>
        <p:nvSpPr>
          <p:cNvPr id="132" name="Rektangel 52"/>
          <p:cNvSpPr/>
          <p:nvPr/>
        </p:nvSpPr>
        <p:spPr>
          <a:xfrm>
            <a:off x="4800353" y="1291547"/>
            <a:ext cx="903747"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smtClean="0"/>
              <a:t>Heavy rocket Artillery teams</a:t>
            </a:r>
            <a:endParaRPr lang="nb-NO" sz="900" dirty="0"/>
          </a:p>
        </p:txBody>
      </p:sp>
      <p:sp>
        <p:nvSpPr>
          <p:cNvPr id="133" name="Rektangel 53"/>
          <p:cNvSpPr/>
          <p:nvPr/>
        </p:nvSpPr>
        <p:spPr>
          <a:xfrm>
            <a:off x="3893030" y="1296256"/>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a:t>Air </a:t>
            </a:r>
            <a:r>
              <a:rPr lang="nb-NO" sz="900" dirty="0" smtClean="0"/>
              <a:t>Defense BN</a:t>
            </a:r>
            <a:endParaRPr lang="nb-NO" sz="900" dirty="0"/>
          </a:p>
        </p:txBody>
      </p:sp>
      <p:cxnSp>
        <p:nvCxnSpPr>
          <p:cNvPr id="136" name="Rett linje 58"/>
          <p:cNvCxnSpPr/>
          <p:nvPr/>
        </p:nvCxnSpPr>
        <p:spPr>
          <a:xfrm>
            <a:off x="827108" y="1080232"/>
            <a:ext cx="67324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Rett linje 62"/>
          <p:cNvCxnSpPr>
            <a:endCxn id="132" idx="0"/>
          </p:cNvCxnSpPr>
          <p:nvPr/>
        </p:nvCxnSpPr>
        <p:spPr>
          <a:xfrm>
            <a:off x="5252227" y="1078169"/>
            <a:ext cx="0" cy="213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Rett linje 64"/>
          <p:cNvCxnSpPr>
            <a:endCxn id="131" idx="0"/>
          </p:cNvCxnSpPr>
          <p:nvPr/>
        </p:nvCxnSpPr>
        <p:spPr>
          <a:xfrm>
            <a:off x="3274335" y="1086763"/>
            <a:ext cx="1045" cy="209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Rett linje 66"/>
          <p:cNvCxnSpPr>
            <a:stCxn id="126" idx="2"/>
            <a:endCxn id="127" idx="0"/>
          </p:cNvCxnSpPr>
          <p:nvPr/>
        </p:nvCxnSpPr>
        <p:spPr>
          <a:xfrm>
            <a:off x="2051244" y="941465"/>
            <a:ext cx="0" cy="354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Rett linje 68"/>
          <p:cNvCxnSpPr>
            <a:endCxn id="133" idx="0"/>
          </p:cNvCxnSpPr>
          <p:nvPr/>
        </p:nvCxnSpPr>
        <p:spPr>
          <a:xfrm>
            <a:off x="4289074" y="1078169"/>
            <a:ext cx="0" cy="218087"/>
          </a:xfrm>
          <a:prstGeom prst="line">
            <a:avLst/>
          </a:prstGeom>
        </p:spPr>
        <p:style>
          <a:lnRef idx="1">
            <a:schemeClr val="accent1"/>
          </a:lnRef>
          <a:fillRef idx="0">
            <a:schemeClr val="accent1"/>
          </a:fillRef>
          <a:effectRef idx="0">
            <a:schemeClr val="accent1"/>
          </a:effectRef>
          <a:fontRef idx="minor">
            <a:schemeClr val="tx1"/>
          </a:fontRef>
        </p:style>
      </p:cxnSp>
      <p:sp>
        <p:nvSpPr>
          <p:cNvPr id="145" name="Rektangel 79"/>
          <p:cNvSpPr/>
          <p:nvPr/>
        </p:nvSpPr>
        <p:spPr>
          <a:xfrm>
            <a:off x="1727229" y="135617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146" name="Rektangel 80">
            <a:hlinkClick r:id="" action="ppaction://noaction"/>
          </p:cNvPr>
          <p:cNvSpPr/>
          <p:nvPr/>
        </p:nvSpPr>
        <p:spPr>
          <a:xfrm>
            <a:off x="1801167" y="1435130"/>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Insurgents BN</a:t>
            </a:r>
          </a:p>
        </p:txBody>
      </p:sp>
      <p:sp>
        <p:nvSpPr>
          <p:cNvPr id="147" name="Rektangel 6"/>
          <p:cNvSpPr/>
          <p:nvPr/>
        </p:nvSpPr>
        <p:spPr>
          <a:xfrm>
            <a:off x="431064" y="129625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cxnSp>
        <p:nvCxnSpPr>
          <p:cNvPr id="148" name="Rett linje 66"/>
          <p:cNvCxnSpPr>
            <a:endCxn id="147" idx="0"/>
          </p:cNvCxnSpPr>
          <p:nvPr/>
        </p:nvCxnSpPr>
        <p:spPr>
          <a:xfrm>
            <a:off x="827108" y="1086763"/>
            <a:ext cx="0" cy="209493"/>
          </a:xfrm>
          <a:prstGeom prst="line">
            <a:avLst/>
          </a:prstGeom>
        </p:spPr>
        <p:style>
          <a:lnRef idx="1">
            <a:schemeClr val="accent1"/>
          </a:lnRef>
          <a:fillRef idx="0">
            <a:schemeClr val="accent1"/>
          </a:fillRef>
          <a:effectRef idx="0">
            <a:schemeClr val="accent1"/>
          </a:effectRef>
          <a:fontRef idx="minor">
            <a:schemeClr val="tx1"/>
          </a:fontRef>
        </p:style>
      </p:cxnSp>
      <p:sp>
        <p:nvSpPr>
          <p:cNvPr id="149" name="Rektangel 79"/>
          <p:cNvSpPr/>
          <p:nvPr/>
        </p:nvSpPr>
        <p:spPr>
          <a:xfrm>
            <a:off x="503093" y="135617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153" name="Rektangel 80">
            <a:hlinkClick r:id="" action="ppaction://noaction"/>
          </p:cNvPr>
          <p:cNvSpPr/>
          <p:nvPr/>
        </p:nvSpPr>
        <p:spPr>
          <a:xfrm>
            <a:off x="577031" y="1435130"/>
            <a:ext cx="792088"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«RADUAN» Company</a:t>
            </a:r>
          </a:p>
        </p:txBody>
      </p:sp>
      <p:sp>
        <p:nvSpPr>
          <p:cNvPr id="154" name="Rektangel 79"/>
          <p:cNvSpPr/>
          <p:nvPr/>
        </p:nvSpPr>
        <p:spPr>
          <a:xfrm>
            <a:off x="5798384" y="1287842"/>
            <a:ext cx="875445"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155" name="Rektangel 80">
            <a:hlinkClick r:id="" action="ppaction://noaction"/>
          </p:cNvPr>
          <p:cNvSpPr/>
          <p:nvPr/>
        </p:nvSpPr>
        <p:spPr>
          <a:xfrm>
            <a:off x="5872322" y="1366800"/>
            <a:ext cx="945470"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a:t>Medium rocket Artillery </a:t>
            </a:r>
            <a:r>
              <a:rPr lang="nb-NO" sz="900" dirty="0" smtClean="0"/>
              <a:t>teams</a:t>
            </a:r>
            <a:endParaRPr lang="nb-NO" sz="900" dirty="0"/>
          </a:p>
        </p:txBody>
      </p:sp>
      <p:cxnSp>
        <p:nvCxnSpPr>
          <p:cNvPr id="156" name="Rett linje 62"/>
          <p:cNvCxnSpPr/>
          <p:nvPr/>
        </p:nvCxnSpPr>
        <p:spPr>
          <a:xfrm>
            <a:off x="6272586" y="1080232"/>
            <a:ext cx="1" cy="194632"/>
          </a:xfrm>
          <a:prstGeom prst="line">
            <a:avLst/>
          </a:prstGeom>
        </p:spPr>
        <p:style>
          <a:lnRef idx="1">
            <a:schemeClr val="accent1"/>
          </a:lnRef>
          <a:fillRef idx="0">
            <a:schemeClr val="accent1"/>
          </a:fillRef>
          <a:effectRef idx="0">
            <a:schemeClr val="accent1"/>
          </a:effectRef>
          <a:fontRef idx="minor">
            <a:schemeClr val="tx1"/>
          </a:fontRef>
        </p:style>
      </p:cxnSp>
      <p:sp>
        <p:nvSpPr>
          <p:cNvPr id="61" name="Rektangel 79"/>
          <p:cNvSpPr/>
          <p:nvPr/>
        </p:nvSpPr>
        <p:spPr>
          <a:xfrm>
            <a:off x="7085361" y="1295434"/>
            <a:ext cx="875445"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a:t>Insurgents BN</a:t>
            </a:r>
          </a:p>
        </p:txBody>
      </p:sp>
      <p:sp>
        <p:nvSpPr>
          <p:cNvPr id="62" name="Rektangel 80">
            <a:hlinkClick r:id="" action="ppaction://noaction"/>
          </p:cNvPr>
          <p:cNvSpPr/>
          <p:nvPr/>
        </p:nvSpPr>
        <p:spPr>
          <a:xfrm>
            <a:off x="7159299" y="1374392"/>
            <a:ext cx="945470" cy="432048"/>
          </a:xfrm>
          <a:prstGeom prst="rect">
            <a:avLst/>
          </a:prstGeom>
          <a:solidFill>
            <a:schemeClr val="accent2"/>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smtClean="0"/>
              <a:t>Anti-ship battery</a:t>
            </a:r>
            <a:endParaRPr lang="nb-NO" sz="900" dirty="0"/>
          </a:p>
        </p:txBody>
      </p:sp>
      <p:cxnSp>
        <p:nvCxnSpPr>
          <p:cNvPr id="64" name="Rett linje 62"/>
          <p:cNvCxnSpPr/>
          <p:nvPr/>
        </p:nvCxnSpPr>
        <p:spPr>
          <a:xfrm>
            <a:off x="7559563" y="1087824"/>
            <a:ext cx="1" cy="194632"/>
          </a:xfrm>
          <a:prstGeom prst="line">
            <a:avLst/>
          </a:prstGeom>
        </p:spPr>
        <p:style>
          <a:lnRef idx="1">
            <a:schemeClr val="accent1"/>
          </a:lnRef>
          <a:fillRef idx="0">
            <a:schemeClr val="accent1"/>
          </a:fillRef>
          <a:effectRef idx="0">
            <a:schemeClr val="accent1"/>
          </a:effectRef>
          <a:fontRef idx="minor">
            <a:schemeClr val="tx1"/>
          </a:fontRef>
        </p:style>
      </p:cxnSp>
      <p:sp>
        <p:nvSpPr>
          <p:cNvPr id="4" name="מלבן מעוגל 3"/>
          <p:cNvSpPr/>
          <p:nvPr/>
        </p:nvSpPr>
        <p:spPr>
          <a:xfrm>
            <a:off x="6983792" y="690227"/>
            <a:ext cx="2016224" cy="1325861"/>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TextBox 4"/>
          <p:cNvSpPr txBox="1"/>
          <p:nvPr/>
        </p:nvSpPr>
        <p:spPr>
          <a:xfrm>
            <a:off x="7159299" y="690228"/>
            <a:ext cx="1627780" cy="461665"/>
          </a:xfrm>
          <a:prstGeom prst="rect">
            <a:avLst/>
          </a:prstGeom>
          <a:noFill/>
        </p:spPr>
        <p:txBody>
          <a:bodyPr wrap="square" rtlCol="1">
            <a:spAutoFit/>
          </a:bodyPr>
          <a:lstStyle/>
          <a:p>
            <a:pPr algn="ctr"/>
            <a:r>
              <a:rPr lang="en-US" sz="1200" dirty="0" smtClean="0"/>
              <a:t>“WEST” and “NORTH” sectors only</a:t>
            </a:r>
            <a:endParaRPr lang="he-IL" sz="1200" dirty="0"/>
          </a:p>
        </p:txBody>
      </p:sp>
      <p:sp>
        <p:nvSpPr>
          <p:cNvPr id="66" name="TekstSylinder 18"/>
          <p:cNvSpPr txBox="1"/>
          <p:nvPr/>
        </p:nvSpPr>
        <p:spPr>
          <a:xfrm>
            <a:off x="35040" y="2122004"/>
            <a:ext cx="8964975" cy="1477328"/>
          </a:xfrm>
          <a:prstGeom prst="rect">
            <a:avLst/>
          </a:prstGeom>
          <a:noFill/>
        </p:spPr>
        <p:txBody>
          <a:bodyPr wrap="square" rtlCol="0">
            <a:spAutoFit/>
          </a:bodyPr>
          <a:lstStyle/>
          <a:p>
            <a:r>
              <a:rPr lang="nb-NO" b="1" dirty="0" smtClean="0"/>
              <a:t>Composition - general notes:</a:t>
            </a:r>
          </a:p>
          <a:p>
            <a:pPr marL="285750" indent="-285750">
              <a:buFont typeface="Arial" pitchFamily="34" charset="0"/>
              <a:buChar char="•"/>
            </a:pPr>
            <a:r>
              <a:rPr lang="nb-NO" dirty="0" smtClean="0"/>
              <a:t>Unlike regular armies, HEZBOLLAH uses civilian vehicles for logistics  (resupplies, troops transport and support). This makes intelligence gathering more difficult.</a:t>
            </a:r>
          </a:p>
          <a:p>
            <a:pPr marL="285750" indent="-285750">
              <a:buFont typeface="Arial" pitchFamily="34" charset="0"/>
              <a:buChar char="•"/>
            </a:pPr>
            <a:r>
              <a:rPr lang="nb-NO" dirty="0" smtClean="0"/>
              <a:t>C2 positions are located in regular-looking houses in populated areas. Locations may be provided by higher level intelligence.</a:t>
            </a:r>
          </a:p>
        </p:txBody>
      </p:sp>
    </p:spTree>
    <p:extLst>
      <p:ext uri="{BB962C8B-B14F-4D97-AF65-F5344CB8AC3E}">
        <p14:creationId xmlns="" xmlns:p14="http://schemas.microsoft.com/office/powerpoint/2010/main" val="3222127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INSURGENTS BATTALION</a:t>
            </a:r>
            <a:endParaRPr lang="en-US" dirty="0"/>
          </a:p>
        </p:txBody>
      </p:sp>
      <p:sp>
        <p:nvSpPr>
          <p:cNvPr id="20" name="Avrundet rektangel 19"/>
          <p:cNvSpPr/>
          <p:nvPr/>
        </p:nvSpPr>
        <p:spPr>
          <a:xfrm>
            <a:off x="-2376550" y="3262186"/>
            <a:ext cx="693210" cy="286506"/>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DIV HQ</a:t>
            </a:r>
            <a:endParaRPr lang="nb-NO" sz="1050" dirty="0">
              <a:latin typeface="Arial" pitchFamily="34" charset="0"/>
              <a:cs typeface="Arial" pitchFamily="34" charset="0"/>
            </a:endParaRPr>
          </a:p>
        </p:txBody>
      </p:sp>
      <p:cxnSp>
        <p:nvCxnSpPr>
          <p:cNvPr id="25" name="Rett linje 24"/>
          <p:cNvCxnSpPr/>
          <p:nvPr/>
        </p:nvCxnSpPr>
        <p:spPr>
          <a:xfrm>
            <a:off x="-6013176" y="1697995"/>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5992541" y="4997257"/>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867851" y="1699583"/>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7" name="Avrundet rektangel 46"/>
          <p:cNvSpPr/>
          <p:nvPr/>
        </p:nvSpPr>
        <p:spPr>
          <a:xfrm>
            <a:off x="-4691334" y="3162727"/>
            <a:ext cx="749764" cy="410330"/>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ARTY BN</a:t>
            </a:r>
            <a:endParaRPr lang="nb-NO" sz="1050" dirty="0">
              <a:latin typeface="Arial" pitchFamily="34" charset="0"/>
              <a:cs typeface="Arial" pitchFamily="34" charset="0"/>
            </a:endParaRPr>
          </a:p>
        </p:txBody>
      </p:sp>
      <p:sp>
        <p:nvSpPr>
          <p:cNvPr id="48" name="Avrundet rektangel 47"/>
          <p:cNvSpPr/>
          <p:nvPr/>
        </p:nvSpPr>
        <p:spPr>
          <a:xfrm>
            <a:off x="-4162081" y="2021053"/>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ROCKETARTY BN</a:t>
            </a:r>
            <a:endParaRPr lang="nb-NO" sz="1050" dirty="0">
              <a:latin typeface="Arial" pitchFamily="34" charset="0"/>
              <a:cs typeface="Arial" pitchFamily="34" charset="0"/>
            </a:endParaRPr>
          </a:p>
        </p:txBody>
      </p:sp>
      <p:sp>
        <p:nvSpPr>
          <p:cNvPr id="49" name="Avrundet rektangel 48"/>
          <p:cNvSpPr/>
          <p:nvPr/>
        </p:nvSpPr>
        <p:spPr>
          <a:xfrm>
            <a:off x="-2242515" y="2890728"/>
            <a:ext cx="1080120" cy="253765"/>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LOGISTIC BN</a:t>
            </a:r>
            <a:endParaRPr lang="nb-NO" sz="1050" dirty="0">
              <a:latin typeface="Arial" pitchFamily="34" charset="0"/>
              <a:cs typeface="Arial" pitchFamily="34" charset="0"/>
            </a:endParaRPr>
          </a:p>
        </p:txBody>
      </p:sp>
      <p:sp>
        <p:nvSpPr>
          <p:cNvPr id="50" name="Avrundet rektangel 49"/>
          <p:cNvSpPr/>
          <p:nvPr/>
        </p:nvSpPr>
        <p:spPr>
          <a:xfrm>
            <a:off x="-4162081" y="1740438"/>
            <a:ext cx="857256" cy="250032"/>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SA-8 BN</a:t>
            </a:r>
            <a:endParaRPr lang="nb-NO" sz="1050" dirty="0">
              <a:latin typeface="Arial" pitchFamily="34" charset="0"/>
              <a:cs typeface="Arial" pitchFamily="34" charset="0"/>
            </a:endParaRPr>
          </a:p>
        </p:txBody>
      </p:sp>
      <p:sp>
        <p:nvSpPr>
          <p:cNvPr id="51" name="Avrundet rektangel 50"/>
          <p:cNvSpPr/>
          <p:nvPr/>
        </p:nvSpPr>
        <p:spPr>
          <a:xfrm>
            <a:off x="-2151129" y="3623072"/>
            <a:ext cx="857256" cy="214314"/>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SA-15 BN</a:t>
            </a:r>
            <a:endParaRPr lang="nb-NO" sz="1050" dirty="0">
              <a:latin typeface="Arial" pitchFamily="34" charset="0"/>
              <a:cs typeface="Arial" pitchFamily="34" charset="0"/>
            </a:endParaRPr>
          </a:p>
        </p:txBody>
      </p:sp>
      <p:cxnSp>
        <p:nvCxnSpPr>
          <p:cNvPr id="53" name="Rett linje 52"/>
          <p:cNvCxnSpPr/>
          <p:nvPr/>
        </p:nvCxnSpPr>
        <p:spPr>
          <a:xfrm flipV="1">
            <a:off x="-5554883" y="842327"/>
            <a:ext cx="0" cy="4289217"/>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4683401" y="984073"/>
            <a:ext cx="849323"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#1</a:t>
            </a:r>
            <a:endParaRPr lang="nb-NO" sz="1100" dirty="0">
              <a:latin typeface="Arial" pitchFamily="34" charset="0"/>
              <a:cs typeface="Arial" pitchFamily="34" charset="0"/>
            </a:endParaRPr>
          </a:p>
        </p:txBody>
      </p:sp>
      <p:cxnSp>
        <p:nvCxnSpPr>
          <p:cNvPr id="63" name="Rett pil 62"/>
          <p:cNvCxnSpPr>
            <a:stCxn id="59" idx="2"/>
            <a:endCxn id="44" idx="7"/>
          </p:cNvCxnSpPr>
          <p:nvPr/>
        </p:nvCxnSpPr>
        <p:spPr>
          <a:xfrm flipH="1">
            <a:off x="-4494388" y="1414960"/>
            <a:ext cx="235649" cy="520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rot="16200000">
            <a:off x="-6206476" y="1013721"/>
            <a:ext cx="857256" cy="369332"/>
          </a:xfrm>
          <a:prstGeom prst="rect">
            <a:avLst/>
          </a:prstGeom>
          <a:noFill/>
        </p:spPr>
        <p:txBody>
          <a:bodyPr wrap="square" rtlCol="0">
            <a:spAutoFit/>
          </a:bodyPr>
          <a:lstStyle/>
          <a:p>
            <a:r>
              <a:rPr lang="nb-NO" dirty="0" smtClean="0">
                <a:latin typeface="Arial" pitchFamily="34" charset="0"/>
                <a:cs typeface="Arial" pitchFamily="34" charset="0"/>
              </a:rPr>
              <a:t>FLOT</a:t>
            </a:r>
            <a:endParaRPr lang="nb-NO" dirty="0">
              <a:latin typeface="Arial" pitchFamily="34" charset="0"/>
              <a:cs typeface="Arial" pitchFamily="34" charset="0"/>
            </a:endParaRPr>
          </a:p>
        </p:txBody>
      </p:sp>
      <p:sp>
        <p:nvSpPr>
          <p:cNvPr id="41" name="Avrundet rektangel 31"/>
          <p:cNvSpPr/>
          <p:nvPr/>
        </p:nvSpPr>
        <p:spPr>
          <a:xfrm>
            <a:off x="-5565424" y="1942847"/>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2" name="Avrundet rektangel 31"/>
          <p:cNvSpPr/>
          <p:nvPr/>
        </p:nvSpPr>
        <p:spPr>
          <a:xfrm>
            <a:off x="-5048309" y="23095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3" name="Avrundet rektangel 31"/>
          <p:cNvSpPr/>
          <p:nvPr/>
        </p:nvSpPr>
        <p:spPr>
          <a:xfrm>
            <a:off x="-5552365" y="2703204"/>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3" name="Ellipse 43"/>
          <p:cNvSpPr/>
          <p:nvPr/>
        </p:nvSpPr>
        <p:spPr>
          <a:xfrm>
            <a:off x="-5852865" y="3385757"/>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74" name="TekstSylinder 58"/>
          <p:cNvSpPr txBox="1"/>
          <p:nvPr/>
        </p:nvSpPr>
        <p:spPr>
          <a:xfrm>
            <a:off x="-4222208" y="4566370"/>
            <a:ext cx="92869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#2</a:t>
            </a:r>
            <a:endParaRPr lang="nb-NO" sz="1100" dirty="0">
              <a:latin typeface="Arial" pitchFamily="34" charset="0"/>
              <a:cs typeface="Arial" pitchFamily="34" charset="0"/>
            </a:endParaRPr>
          </a:p>
        </p:txBody>
      </p:sp>
      <p:cxnSp>
        <p:nvCxnSpPr>
          <p:cNvPr id="75" name="Rett pil 62"/>
          <p:cNvCxnSpPr>
            <a:stCxn id="74" idx="1"/>
            <a:endCxn id="73" idx="5"/>
          </p:cNvCxnSpPr>
          <p:nvPr/>
        </p:nvCxnSpPr>
        <p:spPr>
          <a:xfrm flipH="1" flipV="1">
            <a:off x="-4479402" y="4763377"/>
            <a:ext cx="257194" cy="184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vrundet rektangel 31"/>
          <p:cNvSpPr/>
          <p:nvPr/>
        </p:nvSpPr>
        <p:spPr>
          <a:xfrm>
            <a:off x="-5537379" y="3620438"/>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7" name="Avrundet rektangel 31"/>
          <p:cNvSpPr/>
          <p:nvPr/>
        </p:nvSpPr>
        <p:spPr>
          <a:xfrm>
            <a:off x="-5033323" y="399567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8" name="Avrundet rektangel 31"/>
          <p:cNvSpPr/>
          <p:nvPr/>
        </p:nvSpPr>
        <p:spPr>
          <a:xfrm>
            <a:off x="-5563622" y="4397801"/>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9" name="Ellipse 43"/>
          <p:cNvSpPr/>
          <p:nvPr/>
        </p:nvSpPr>
        <p:spPr>
          <a:xfrm>
            <a:off x="-3941570" y="2578766"/>
            <a:ext cx="1483031"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80" name="TekstSylinder 58"/>
          <p:cNvSpPr txBox="1"/>
          <p:nvPr/>
        </p:nvSpPr>
        <p:spPr>
          <a:xfrm>
            <a:off x="-3082319" y="4397801"/>
            <a:ext cx="83980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Rear brigade</a:t>
            </a:r>
            <a:endParaRPr lang="nb-NO" sz="1100" dirty="0">
              <a:latin typeface="Arial" pitchFamily="34" charset="0"/>
              <a:cs typeface="Arial" pitchFamily="34" charset="0"/>
            </a:endParaRPr>
          </a:p>
        </p:txBody>
      </p:sp>
      <p:cxnSp>
        <p:nvCxnSpPr>
          <p:cNvPr id="81" name="Rett pil 62"/>
          <p:cNvCxnSpPr>
            <a:stCxn id="80" idx="0"/>
            <a:endCxn id="79" idx="5"/>
          </p:cNvCxnSpPr>
          <p:nvPr/>
        </p:nvCxnSpPr>
        <p:spPr>
          <a:xfrm flipH="1" flipV="1">
            <a:off x="-2675724" y="3956386"/>
            <a:ext cx="13307" cy="4414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Avrundet rektangel 31"/>
          <p:cNvSpPr/>
          <p:nvPr/>
        </p:nvSpPr>
        <p:spPr>
          <a:xfrm>
            <a:off x="-3704111" y="29752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3" name="Avrundet rektangel 31"/>
          <p:cNvSpPr/>
          <p:nvPr/>
        </p:nvSpPr>
        <p:spPr>
          <a:xfrm>
            <a:off x="-3150698" y="324538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4" name="Avrundet rektangel 31"/>
          <p:cNvSpPr/>
          <p:nvPr/>
        </p:nvSpPr>
        <p:spPr>
          <a:xfrm>
            <a:off x="-3704111" y="3478693"/>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32" name="TekstSylinder 18"/>
          <p:cNvSpPr txBox="1"/>
          <p:nvPr/>
        </p:nvSpPr>
        <p:spPr>
          <a:xfrm>
            <a:off x="107504" y="701983"/>
            <a:ext cx="8293426" cy="2862322"/>
          </a:xfrm>
          <a:prstGeom prst="rect">
            <a:avLst/>
          </a:prstGeom>
          <a:noFill/>
        </p:spPr>
        <p:txBody>
          <a:bodyPr wrap="square" rtlCol="0">
            <a:spAutoFit/>
          </a:bodyPr>
          <a:lstStyle/>
          <a:p>
            <a:r>
              <a:rPr lang="nb-NO" dirty="0" smtClean="0"/>
              <a:t>Functions:</a:t>
            </a:r>
          </a:p>
          <a:p>
            <a:pPr marL="285750" indent="-285750">
              <a:buFont typeface="Arial" pitchFamily="34" charset="0"/>
              <a:buChar char="•"/>
            </a:pPr>
            <a:r>
              <a:rPr lang="nb-NO" dirty="0" smtClean="0"/>
              <a:t>Operations against enemy forces within Lebanon territory.</a:t>
            </a:r>
          </a:p>
          <a:p>
            <a:pPr marL="285750" indent="-285750">
              <a:buFont typeface="Arial" pitchFamily="34" charset="0"/>
              <a:buChar char="•"/>
            </a:pPr>
            <a:r>
              <a:rPr lang="nb-NO" dirty="0" smtClean="0"/>
              <a:t>Serve as a supporting force for RADUAN companies in major border-crossing operations.</a:t>
            </a:r>
          </a:p>
          <a:p>
            <a:pPr marL="285750" indent="-285750">
              <a:buFont typeface="Arial" pitchFamily="34" charset="0"/>
              <a:buChar char="•"/>
            </a:pPr>
            <a:endParaRPr lang="nb-NO" dirty="0" smtClean="0"/>
          </a:p>
          <a:p>
            <a:r>
              <a:rPr lang="nb-NO" dirty="0" smtClean="0"/>
              <a:t>Composition:</a:t>
            </a:r>
          </a:p>
          <a:p>
            <a:pPr marL="285750" indent="-285750">
              <a:buFont typeface="Arial" pitchFamily="34" charset="0"/>
              <a:buChar char="•"/>
            </a:pPr>
            <a:r>
              <a:rPr lang="nb-NO" dirty="0" err="1" smtClean="0"/>
              <a:t>Around</a:t>
            </a:r>
            <a:r>
              <a:rPr lang="nb-NO" dirty="0" smtClean="0"/>
              <a:t> 300 infantry</a:t>
            </a:r>
          </a:p>
          <a:p>
            <a:pPr marL="285750" indent="-285750">
              <a:buFont typeface="Arial" pitchFamily="34" charset="0"/>
              <a:buChar char="•"/>
            </a:pPr>
            <a:r>
              <a:rPr lang="nb-NO" dirty="0" smtClean="0"/>
              <a:t>Transports by means </a:t>
            </a:r>
            <a:r>
              <a:rPr lang="nb-NO" dirty="0" err="1" smtClean="0"/>
              <a:t>of</a:t>
            </a:r>
            <a:r>
              <a:rPr lang="nb-NO" dirty="0" smtClean="0"/>
              <a:t> </a:t>
            </a:r>
            <a:r>
              <a:rPr lang="nb-NO" dirty="0" err="1" smtClean="0"/>
              <a:t>civilian</a:t>
            </a:r>
            <a:r>
              <a:rPr lang="nb-NO" dirty="0" smtClean="0"/>
              <a:t> and </a:t>
            </a:r>
            <a:r>
              <a:rPr lang="nb-NO" dirty="0" err="1" smtClean="0"/>
              <a:t>civilian-looking</a:t>
            </a:r>
            <a:r>
              <a:rPr lang="nb-NO" dirty="0" smtClean="0"/>
              <a:t> trucks</a:t>
            </a:r>
          </a:p>
          <a:p>
            <a:pPr marL="285750" indent="-285750">
              <a:buFont typeface="Arial" pitchFamily="34" charset="0"/>
              <a:buChar char="•"/>
            </a:pPr>
            <a:endParaRPr lang="nb-NO" dirty="0" smtClean="0"/>
          </a:p>
          <a:p>
            <a:endParaRPr lang="nb-NO" dirty="0" smtClean="0"/>
          </a:p>
        </p:txBody>
      </p:sp>
      <p:sp>
        <p:nvSpPr>
          <p:cNvPr id="105" name="Rektangel 98"/>
          <p:cNvSpPr/>
          <p:nvPr/>
        </p:nvSpPr>
        <p:spPr>
          <a:xfrm>
            <a:off x="11484768"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Motorized Division</a:t>
            </a:r>
            <a:endParaRPr lang="nb-NO" sz="900" dirty="0"/>
          </a:p>
        </p:txBody>
      </p:sp>
      <p:sp>
        <p:nvSpPr>
          <p:cNvPr id="106" name="Rektangel 99"/>
          <p:cNvSpPr/>
          <p:nvPr/>
        </p:nvSpPr>
        <p:spPr>
          <a:xfrm>
            <a:off x="13356976"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Mechanized Division</a:t>
            </a:r>
            <a:endParaRPr lang="nb-NO" sz="900" dirty="0"/>
          </a:p>
        </p:txBody>
      </p:sp>
      <p:sp>
        <p:nvSpPr>
          <p:cNvPr id="107" name="Rektangel 100"/>
          <p:cNvSpPr/>
          <p:nvPr/>
        </p:nvSpPr>
        <p:spPr>
          <a:xfrm>
            <a:off x="14221072"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Missile Brigade</a:t>
            </a:r>
            <a:endParaRPr lang="nb-NO" sz="900" dirty="0"/>
          </a:p>
        </p:txBody>
      </p:sp>
      <p:sp>
        <p:nvSpPr>
          <p:cNvPr id="108" name="Rektangel 101"/>
          <p:cNvSpPr/>
          <p:nvPr/>
        </p:nvSpPr>
        <p:spPr>
          <a:xfrm>
            <a:off x="10548664"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Rocket </a:t>
            </a:r>
            <a:r>
              <a:rPr lang="nb-NO" sz="900" dirty="0" err="1" smtClean="0"/>
              <a:t>Artillery</a:t>
            </a:r>
            <a:r>
              <a:rPr lang="nb-NO" sz="900" dirty="0" smtClean="0"/>
              <a:t> Brigade</a:t>
            </a:r>
            <a:endParaRPr lang="nb-NO" sz="900" dirty="0"/>
          </a:p>
        </p:txBody>
      </p:sp>
      <p:sp>
        <p:nvSpPr>
          <p:cNvPr id="109" name="Rektangel 102"/>
          <p:cNvSpPr/>
          <p:nvPr/>
        </p:nvSpPr>
        <p:spPr>
          <a:xfrm>
            <a:off x="14221072"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Airborne Brigade</a:t>
            </a:r>
            <a:endParaRPr lang="nb-NO" sz="900" dirty="0"/>
          </a:p>
        </p:txBody>
      </p:sp>
      <p:sp>
        <p:nvSpPr>
          <p:cNvPr id="110" name="Rektangel 103"/>
          <p:cNvSpPr/>
          <p:nvPr/>
        </p:nvSpPr>
        <p:spPr>
          <a:xfrm>
            <a:off x="13356976"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 </a:t>
            </a:r>
            <a:r>
              <a:rPr lang="nb-NO" sz="900" dirty="0" err="1" smtClean="0"/>
              <a:t>Defense</a:t>
            </a:r>
            <a:r>
              <a:rPr lang="nb-NO" sz="900" dirty="0" smtClean="0"/>
              <a:t> Division</a:t>
            </a:r>
            <a:endParaRPr lang="nb-NO" sz="900" dirty="0"/>
          </a:p>
        </p:txBody>
      </p:sp>
      <p:sp>
        <p:nvSpPr>
          <p:cNvPr id="111" name="Rektangel 104"/>
          <p:cNvSpPr/>
          <p:nvPr/>
        </p:nvSpPr>
        <p:spPr>
          <a:xfrm>
            <a:off x="11484768"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err="1" smtClean="0"/>
              <a:t>Recon Regiment</a:t>
            </a:r>
          </a:p>
        </p:txBody>
      </p:sp>
      <p:sp>
        <p:nvSpPr>
          <p:cNvPr id="112" name="Rektangel 105"/>
          <p:cNvSpPr/>
          <p:nvPr/>
        </p:nvSpPr>
        <p:spPr>
          <a:xfrm>
            <a:off x="10548664"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Special </a:t>
            </a:r>
            <a:r>
              <a:rPr lang="nb-NO" sz="900" dirty="0" err="1" smtClean="0"/>
              <a:t>Operations</a:t>
            </a:r>
            <a:r>
              <a:rPr lang="nb-NO" sz="900" dirty="0" smtClean="0"/>
              <a:t> Regiment</a:t>
            </a:r>
            <a:endParaRPr lang="nb-NO" sz="900" dirty="0"/>
          </a:p>
        </p:txBody>
      </p:sp>
    </p:spTree>
    <p:extLst>
      <p:ext uri="{BB962C8B-B14F-4D97-AF65-F5344CB8AC3E}">
        <p14:creationId xmlns="" xmlns:p14="http://schemas.microsoft.com/office/powerpoint/2010/main" val="1924166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AIR DEFENSE BATTALION</a:t>
            </a:r>
            <a:endParaRPr lang="en-US" dirty="0"/>
          </a:p>
        </p:txBody>
      </p:sp>
      <p:sp>
        <p:nvSpPr>
          <p:cNvPr id="20" name="Avrundet rektangel 19"/>
          <p:cNvSpPr/>
          <p:nvPr/>
        </p:nvSpPr>
        <p:spPr>
          <a:xfrm>
            <a:off x="-2376550" y="3262186"/>
            <a:ext cx="693210" cy="286506"/>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DIV HQ</a:t>
            </a:r>
            <a:endParaRPr lang="nb-NO" sz="1050" dirty="0">
              <a:latin typeface="Arial" pitchFamily="34" charset="0"/>
              <a:cs typeface="Arial" pitchFamily="34" charset="0"/>
            </a:endParaRPr>
          </a:p>
        </p:txBody>
      </p:sp>
      <p:cxnSp>
        <p:nvCxnSpPr>
          <p:cNvPr id="25" name="Rett linje 24"/>
          <p:cNvCxnSpPr/>
          <p:nvPr/>
        </p:nvCxnSpPr>
        <p:spPr>
          <a:xfrm>
            <a:off x="-6013176" y="1697995"/>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5992541" y="4997257"/>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867851" y="1699583"/>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7" name="Avrundet rektangel 46"/>
          <p:cNvSpPr/>
          <p:nvPr/>
        </p:nvSpPr>
        <p:spPr>
          <a:xfrm>
            <a:off x="-4691334" y="3162727"/>
            <a:ext cx="749764" cy="410330"/>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ARTY BN</a:t>
            </a:r>
            <a:endParaRPr lang="nb-NO" sz="1050" dirty="0">
              <a:latin typeface="Arial" pitchFamily="34" charset="0"/>
              <a:cs typeface="Arial" pitchFamily="34" charset="0"/>
            </a:endParaRPr>
          </a:p>
        </p:txBody>
      </p:sp>
      <p:sp>
        <p:nvSpPr>
          <p:cNvPr id="48" name="Avrundet rektangel 47"/>
          <p:cNvSpPr/>
          <p:nvPr/>
        </p:nvSpPr>
        <p:spPr>
          <a:xfrm>
            <a:off x="-4162081" y="2021053"/>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ROCKETARTY BN</a:t>
            </a:r>
            <a:endParaRPr lang="nb-NO" sz="1050" dirty="0">
              <a:latin typeface="Arial" pitchFamily="34" charset="0"/>
              <a:cs typeface="Arial" pitchFamily="34" charset="0"/>
            </a:endParaRPr>
          </a:p>
        </p:txBody>
      </p:sp>
      <p:sp>
        <p:nvSpPr>
          <p:cNvPr id="49" name="Avrundet rektangel 48"/>
          <p:cNvSpPr/>
          <p:nvPr/>
        </p:nvSpPr>
        <p:spPr>
          <a:xfrm>
            <a:off x="-2242515" y="2890728"/>
            <a:ext cx="1080120" cy="253765"/>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LOGISTIC BN</a:t>
            </a:r>
            <a:endParaRPr lang="nb-NO" sz="1050" dirty="0">
              <a:latin typeface="Arial" pitchFamily="34" charset="0"/>
              <a:cs typeface="Arial" pitchFamily="34" charset="0"/>
            </a:endParaRPr>
          </a:p>
        </p:txBody>
      </p:sp>
      <p:sp>
        <p:nvSpPr>
          <p:cNvPr id="50" name="Avrundet rektangel 49"/>
          <p:cNvSpPr/>
          <p:nvPr/>
        </p:nvSpPr>
        <p:spPr>
          <a:xfrm>
            <a:off x="-4162081" y="1740438"/>
            <a:ext cx="857256" cy="250032"/>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SA-8 BN</a:t>
            </a:r>
            <a:endParaRPr lang="nb-NO" sz="1050" dirty="0">
              <a:latin typeface="Arial" pitchFamily="34" charset="0"/>
              <a:cs typeface="Arial" pitchFamily="34" charset="0"/>
            </a:endParaRPr>
          </a:p>
        </p:txBody>
      </p:sp>
      <p:sp>
        <p:nvSpPr>
          <p:cNvPr id="51" name="Avrundet rektangel 50"/>
          <p:cNvSpPr/>
          <p:nvPr/>
        </p:nvSpPr>
        <p:spPr>
          <a:xfrm>
            <a:off x="-2151129" y="3623072"/>
            <a:ext cx="857256" cy="214314"/>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SA-15 BN</a:t>
            </a:r>
            <a:endParaRPr lang="nb-NO" sz="1050" dirty="0">
              <a:latin typeface="Arial" pitchFamily="34" charset="0"/>
              <a:cs typeface="Arial" pitchFamily="34" charset="0"/>
            </a:endParaRPr>
          </a:p>
        </p:txBody>
      </p:sp>
      <p:cxnSp>
        <p:nvCxnSpPr>
          <p:cNvPr id="53" name="Rett linje 52"/>
          <p:cNvCxnSpPr/>
          <p:nvPr/>
        </p:nvCxnSpPr>
        <p:spPr>
          <a:xfrm flipV="1">
            <a:off x="-5554883" y="842327"/>
            <a:ext cx="0" cy="4289217"/>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4683401" y="984073"/>
            <a:ext cx="849323"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#1</a:t>
            </a:r>
            <a:endParaRPr lang="nb-NO" sz="1100" dirty="0">
              <a:latin typeface="Arial" pitchFamily="34" charset="0"/>
              <a:cs typeface="Arial" pitchFamily="34" charset="0"/>
            </a:endParaRPr>
          </a:p>
        </p:txBody>
      </p:sp>
      <p:cxnSp>
        <p:nvCxnSpPr>
          <p:cNvPr id="63" name="Rett pil 62"/>
          <p:cNvCxnSpPr>
            <a:stCxn id="59" idx="2"/>
            <a:endCxn id="44" idx="7"/>
          </p:cNvCxnSpPr>
          <p:nvPr/>
        </p:nvCxnSpPr>
        <p:spPr>
          <a:xfrm flipH="1">
            <a:off x="-4494388" y="1414960"/>
            <a:ext cx="235649" cy="520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rot="16200000">
            <a:off x="-6206476" y="1013721"/>
            <a:ext cx="857256" cy="369332"/>
          </a:xfrm>
          <a:prstGeom prst="rect">
            <a:avLst/>
          </a:prstGeom>
          <a:noFill/>
        </p:spPr>
        <p:txBody>
          <a:bodyPr wrap="square" rtlCol="0">
            <a:spAutoFit/>
          </a:bodyPr>
          <a:lstStyle/>
          <a:p>
            <a:r>
              <a:rPr lang="nb-NO" dirty="0" smtClean="0">
                <a:latin typeface="Arial" pitchFamily="34" charset="0"/>
                <a:cs typeface="Arial" pitchFamily="34" charset="0"/>
              </a:rPr>
              <a:t>FLOT</a:t>
            </a:r>
            <a:endParaRPr lang="nb-NO" dirty="0">
              <a:latin typeface="Arial" pitchFamily="34" charset="0"/>
              <a:cs typeface="Arial" pitchFamily="34" charset="0"/>
            </a:endParaRPr>
          </a:p>
        </p:txBody>
      </p:sp>
      <p:sp>
        <p:nvSpPr>
          <p:cNvPr id="41" name="Avrundet rektangel 31"/>
          <p:cNvSpPr/>
          <p:nvPr/>
        </p:nvSpPr>
        <p:spPr>
          <a:xfrm>
            <a:off x="-5565424" y="1942847"/>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2" name="Avrundet rektangel 31"/>
          <p:cNvSpPr/>
          <p:nvPr/>
        </p:nvSpPr>
        <p:spPr>
          <a:xfrm>
            <a:off x="-5048309" y="23095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3" name="Avrundet rektangel 31"/>
          <p:cNvSpPr/>
          <p:nvPr/>
        </p:nvSpPr>
        <p:spPr>
          <a:xfrm>
            <a:off x="-5552365" y="2703204"/>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3" name="Ellipse 43"/>
          <p:cNvSpPr/>
          <p:nvPr/>
        </p:nvSpPr>
        <p:spPr>
          <a:xfrm>
            <a:off x="-5852865" y="3385757"/>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74" name="TekstSylinder 58"/>
          <p:cNvSpPr txBox="1"/>
          <p:nvPr/>
        </p:nvSpPr>
        <p:spPr>
          <a:xfrm>
            <a:off x="-4222208" y="4566370"/>
            <a:ext cx="92869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#2</a:t>
            </a:r>
            <a:endParaRPr lang="nb-NO" sz="1100" dirty="0">
              <a:latin typeface="Arial" pitchFamily="34" charset="0"/>
              <a:cs typeface="Arial" pitchFamily="34" charset="0"/>
            </a:endParaRPr>
          </a:p>
        </p:txBody>
      </p:sp>
      <p:cxnSp>
        <p:nvCxnSpPr>
          <p:cNvPr id="75" name="Rett pil 62"/>
          <p:cNvCxnSpPr>
            <a:stCxn id="74" idx="1"/>
            <a:endCxn id="73" idx="5"/>
          </p:cNvCxnSpPr>
          <p:nvPr/>
        </p:nvCxnSpPr>
        <p:spPr>
          <a:xfrm flipH="1" flipV="1">
            <a:off x="-4479402" y="4763377"/>
            <a:ext cx="257194" cy="184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vrundet rektangel 31"/>
          <p:cNvSpPr/>
          <p:nvPr/>
        </p:nvSpPr>
        <p:spPr>
          <a:xfrm>
            <a:off x="-5537379" y="3620438"/>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7" name="Avrundet rektangel 31"/>
          <p:cNvSpPr/>
          <p:nvPr/>
        </p:nvSpPr>
        <p:spPr>
          <a:xfrm>
            <a:off x="-5033323" y="399567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8" name="Avrundet rektangel 31"/>
          <p:cNvSpPr/>
          <p:nvPr/>
        </p:nvSpPr>
        <p:spPr>
          <a:xfrm>
            <a:off x="-5563622" y="4397801"/>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9" name="Ellipse 43"/>
          <p:cNvSpPr/>
          <p:nvPr/>
        </p:nvSpPr>
        <p:spPr>
          <a:xfrm>
            <a:off x="-3941570" y="2578766"/>
            <a:ext cx="1483031"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80" name="TekstSylinder 58"/>
          <p:cNvSpPr txBox="1"/>
          <p:nvPr/>
        </p:nvSpPr>
        <p:spPr>
          <a:xfrm>
            <a:off x="-3082319" y="4397801"/>
            <a:ext cx="83980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Rear brigade</a:t>
            </a:r>
            <a:endParaRPr lang="nb-NO" sz="1100" dirty="0">
              <a:latin typeface="Arial" pitchFamily="34" charset="0"/>
              <a:cs typeface="Arial" pitchFamily="34" charset="0"/>
            </a:endParaRPr>
          </a:p>
        </p:txBody>
      </p:sp>
      <p:cxnSp>
        <p:nvCxnSpPr>
          <p:cNvPr id="81" name="Rett pil 62"/>
          <p:cNvCxnSpPr>
            <a:stCxn id="80" idx="0"/>
            <a:endCxn id="79" idx="5"/>
          </p:cNvCxnSpPr>
          <p:nvPr/>
        </p:nvCxnSpPr>
        <p:spPr>
          <a:xfrm flipH="1" flipV="1">
            <a:off x="-2675724" y="3956386"/>
            <a:ext cx="13307" cy="4414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Avrundet rektangel 31"/>
          <p:cNvSpPr/>
          <p:nvPr/>
        </p:nvSpPr>
        <p:spPr>
          <a:xfrm>
            <a:off x="-3704111" y="29752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3" name="Avrundet rektangel 31"/>
          <p:cNvSpPr/>
          <p:nvPr/>
        </p:nvSpPr>
        <p:spPr>
          <a:xfrm>
            <a:off x="-3150698" y="324538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4" name="Avrundet rektangel 31"/>
          <p:cNvSpPr/>
          <p:nvPr/>
        </p:nvSpPr>
        <p:spPr>
          <a:xfrm>
            <a:off x="-3704111" y="3478693"/>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32" name="TekstSylinder 18"/>
          <p:cNvSpPr txBox="1"/>
          <p:nvPr/>
        </p:nvSpPr>
        <p:spPr>
          <a:xfrm>
            <a:off x="683568" y="1077705"/>
            <a:ext cx="8293426" cy="3416320"/>
          </a:xfrm>
          <a:prstGeom prst="rect">
            <a:avLst/>
          </a:prstGeom>
          <a:noFill/>
        </p:spPr>
        <p:txBody>
          <a:bodyPr wrap="square" rtlCol="0">
            <a:spAutoFit/>
          </a:bodyPr>
          <a:lstStyle/>
          <a:p>
            <a:r>
              <a:rPr lang="nb-NO" dirty="0"/>
              <a:t>Functions:</a:t>
            </a:r>
          </a:p>
          <a:p>
            <a:pPr marL="285750" indent="-285750">
              <a:buFont typeface="Arial" pitchFamily="34" charset="0"/>
              <a:buChar char="•"/>
            </a:pPr>
            <a:r>
              <a:rPr lang="nb-NO" dirty="0" smtClean="0"/>
              <a:t>Defend sector assets against air threats</a:t>
            </a:r>
          </a:p>
          <a:p>
            <a:pPr marL="285750" indent="-285750">
              <a:buFont typeface="Arial" pitchFamily="34" charset="0"/>
              <a:buChar char="•"/>
            </a:pPr>
            <a:endParaRPr lang="nb-NO" dirty="0" smtClean="0"/>
          </a:p>
          <a:p>
            <a:r>
              <a:rPr lang="nb-NO" dirty="0" smtClean="0"/>
              <a:t>Equipment:</a:t>
            </a:r>
          </a:p>
          <a:p>
            <a:pPr marL="285750" indent="-285750">
              <a:buFont typeface="Arial" pitchFamily="34" charset="0"/>
              <a:buChar char="•"/>
            </a:pPr>
            <a:r>
              <a:rPr lang="nb-NO" dirty="0" smtClean="0"/>
              <a:t>SA-8s (x2 teams)</a:t>
            </a:r>
          </a:p>
          <a:p>
            <a:pPr marL="742950" lvl="1" indent="-285750">
              <a:buFont typeface="Arial" pitchFamily="34" charset="0"/>
              <a:buChar char="•"/>
            </a:pPr>
            <a:r>
              <a:rPr lang="nb-NO" dirty="0"/>
              <a:t>E</a:t>
            </a:r>
            <a:r>
              <a:rPr lang="nb-NO" dirty="0" smtClean="0"/>
              <a:t>ach team consists of 2xSAM </a:t>
            </a:r>
            <a:r>
              <a:rPr lang="nb-NO" dirty="0"/>
              <a:t>vehicles </a:t>
            </a:r>
            <a:r>
              <a:rPr lang="nb-NO" dirty="0" smtClean="0"/>
              <a:t>+ BRDM APC</a:t>
            </a:r>
            <a:endParaRPr lang="nb-NO" dirty="0"/>
          </a:p>
          <a:p>
            <a:pPr marL="285750" indent="-285750">
              <a:buFont typeface="Arial" pitchFamily="34" charset="0"/>
              <a:buChar char="•"/>
            </a:pPr>
            <a:r>
              <a:rPr lang="nb-NO" dirty="0" smtClean="0"/>
              <a:t>SA-9s (x4 teams)</a:t>
            </a:r>
          </a:p>
          <a:p>
            <a:pPr marL="742950" lvl="1" indent="-285750">
              <a:buFont typeface="Arial" pitchFamily="34" charset="0"/>
              <a:buChar char="•"/>
            </a:pPr>
            <a:r>
              <a:rPr lang="nb-NO" dirty="0" smtClean="0"/>
              <a:t>Each team consists of 2xSAM vehicles + BRDM APC</a:t>
            </a:r>
            <a:endParaRPr lang="nb-NO" dirty="0"/>
          </a:p>
          <a:p>
            <a:pPr marL="285750" indent="-285750">
              <a:buFont typeface="Arial" pitchFamily="34" charset="0"/>
              <a:buChar char="•"/>
            </a:pPr>
            <a:r>
              <a:rPr lang="nb-NO" dirty="0"/>
              <a:t>SHILKA </a:t>
            </a:r>
            <a:r>
              <a:rPr lang="nb-NO" dirty="0" smtClean="0"/>
              <a:t>SPAAAs (Estimated 8+ units)</a:t>
            </a:r>
            <a:endParaRPr lang="nb-NO" dirty="0"/>
          </a:p>
          <a:p>
            <a:pPr marL="285750" indent="-285750">
              <a:buFont typeface="Arial" pitchFamily="34" charset="0"/>
              <a:buChar char="•"/>
            </a:pPr>
            <a:r>
              <a:rPr lang="nb-NO" dirty="0"/>
              <a:t>ZSU-23 </a:t>
            </a:r>
            <a:r>
              <a:rPr lang="nb-NO" dirty="0" smtClean="0"/>
              <a:t>trucks (Estimated 8+ units)</a:t>
            </a:r>
            <a:endParaRPr lang="nb-NO" dirty="0"/>
          </a:p>
          <a:p>
            <a:pPr marL="285750" indent="-285750">
              <a:buFont typeface="Arial" pitchFamily="34" charset="0"/>
              <a:buChar char="•"/>
            </a:pPr>
            <a:endParaRPr lang="nb-NO" dirty="0" smtClean="0"/>
          </a:p>
          <a:p>
            <a:endParaRPr lang="nb-NO" dirty="0" smtClean="0"/>
          </a:p>
        </p:txBody>
      </p:sp>
      <p:sp>
        <p:nvSpPr>
          <p:cNvPr id="105" name="Rektangel 98"/>
          <p:cNvSpPr/>
          <p:nvPr/>
        </p:nvSpPr>
        <p:spPr>
          <a:xfrm>
            <a:off x="11484768"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Motorized Division</a:t>
            </a:r>
            <a:endParaRPr lang="nb-NO" sz="900" dirty="0"/>
          </a:p>
        </p:txBody>
      </p:sp>
      <p:sp>
        <p:nvSpPr>
          <p:cNvPr id="106" name="Rektangel 99"/>
          <p:cNvSpPr/>
          <p:nvPr/>
        </p:nvSpPr>
        <p:spPr>
          <a:xfrm>
            <a:off x="13356976"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Mechanized Division</a:t>
            </a:r>
            <a:endParaRPr lang="nb-NO" sz="900" dirty="0"/>
          </a:p>
        </p:txBody>
      </p:sp>
      <p:sp>
        <p:nvSpPr>
          <p:cNvPr id="107" name="Rektangel 100"/>
          <p:cNvSpPr/>
          <p:nvPr/>
        </p:nvSpPr>
        <p:spPr>
          <a:xfrm>
            <a:off x="14221072"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Missile Brigade</a:t>
            </a:r>
            <a:endParaRPr lang="nb-NO" sz="900" dirty="0"/>
          </a:p>
        </p:txBody>
      </p:sp>
      <p:sp>
        <p:nvSpPr>
          <p:cNvPr id="108" name="Rektangel 101"/>
          <p:cNvSpPr/>
          <p:nvPr/>
        </p:nvSpPr>
        <p:spPr>
          <a:xfrm>
            <a:off x="10548664"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Rocket </a:t>
            </a:r>
            <a:r>
              <a:rPr lang="nb-NO" sz="900" dirty="0" err="1" smtClean="0"/>
              <a:t>Artillery</a:t>
            </a:r>
            <a:r>
              <a:rPr lang="nb-NO" sz="900" dirty="0" smtClean="0"/>
              <a:t> Brigade</a:t>
            </a:r>
            <a:endParaRPr lang="nb-NO" sz="900" dirty="0"/>
          </a:p>
        </p:txBody>
      </p:sp>
      <p:sp>
        <p:nvSpPr>
          <p:cNvPr id="109" name="Rektangel 102"/>
          <p:cNvSpPr/>
          <p:nvPr/>
        </p:nvSpPr>
        <p:spPr>
          <a:xfrm>
            <a:off x="14221072"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Airborne Brigade</a:t>
            </a:r>
            <a:endParaRPr lang="nb-NO" sz="900" dirty="0"/>
          </a:p>
        </p:txBody>
      </p:sp>
      <p:sp>
        <p:nvSpPr>
          <p:cNvPr id="110" name="Rektangel 103"/>
          <p:cNvSpPr/>
          <p:nvPr/>
        </p:nvSpPr>
        <p:spPr>
          <a:xfrm>
            <a:off x="13356976"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 </a:t>
            </a:r>
            <a:r>
              <a:rPr lang="nb-NO" sz="900" dirty="0" err="1" smtClean="0"/>
              <a:t>Defense</a:t>
            </a:r>
            <a:r>
              <a:rPr lang="nb-NO" sz="900" dirty="0" smtClean="0"/>
              <a:t> Division</a:t>
            </a:r>
            <a:endParaRPr lang="nb-NO" sz="900" dirty="0"/>
          </a:p>
        </p:txBody>
      </p:sp>
      <p:sp>
        <p:nvSpPr>
          <p:cNvPr id="111" name="Rektangel 104"/>
          <p:cNvSpPr/>
          <p:nvPr/>
        </p:nvSpPr>
        <p:spPr>
          <a:xfrm>
            <a:off x="11484768"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err="1" smtClean="0"/>
              <a:t>Recon Regiment</a:t>
            </a:r>
          </a:p>
        </p:txBody>
      </p:sp>
      <p:sp>
        <p:nvSpPr>
          <p:cNvPr id="112" name="Rektangel 105"/>
          <p:cNvSpPr/>
          <p:nvPr/>
        </p:nvSpPr>
        <p:spPr>
          <a:xfrm>
            <a:off x="10548664"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Special </a:t>
            </a:r>
            <a:r>
              <a:rPr lang="nb-NO" sz="900" dirty="0" err="1" smtClean="0"/>
              <a:t>Operations</a:t>
            </a:r>
            <a:r>
              <a:rPr lang="nb-NO" sz="900" dirty="0" smtClean="0"/>
              <a:t> Regiment</a:t>
            </a:r>
            <a:endParaRPr lang="nb-NO" sz="900" dirty="0"/>
          </a:p>
        </p:txBody>
      </p:sp>
    </p:spTree>
    <p:extLst>
      <p:ext uri="{BB962C8B-B14F-4D97-AF65-F5344CB8AC3E}">
        <p14:creationId xmlns="" xmlns:p14="http://schemas.microsoft.com/office/powerpoint/2010/main" val="921553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690600"/>
          </a:xfrm>
        </p:spPr>
        <p:txBody>
          <a:bodyPr/>
          <a:lstStyle/>
          <a:p>
            <a:r>
              <a:rPr lang="en-US" dirty="0" smtClean="0"/>
              <a:t>ANTI-SHIP BATTERY</a:t>
            </a:r>
            <a:br>
              <a:rPr lang="en-US" dirty="0" smtClean="0"/>
            </a:br>
            <a:r>
              <a:rPr lang="en-US" dirty="0" smtClean="0"/>
              <a:t>(Only for Sectors “WEST” and “NORTH”)</a:t>
            </a:r>
            <a:endParaRPr lang="en-US" dirty="0"/>
          </a:p>
        </p:txBody>
      </p:sp>
      <p:sp>
        <p:nvSpPr>
          <p:cNvPr id="20" name="Avrundet rektangel 19"/>
          <p:cNvSpPr/>
          <p:nvPr/>
        </p:nvSpPr>
        <p:spPr>
          <a:xfrm>
            <a:off x="-2376550" y="3262186"/>
            <a:ext cx="693210" cy="286506"/>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DIV HQ</a:t>
            </a:r>
            <a:endParaRPr lang="nb-NO" sz="1050" dirty="0">
              <a:latin typeface="Arial" pitchFamily="34" charset="0"/>
              <a:cs typeface="Arial" pitchFamily="34" charset="0"/>
            </a:endParaRPr>
          </a:p>
        </p:txBody>
      </p:sp>
      <p:cxnSp>
        <p:nvCxnSpPr>
          <p:cNvPr id="25" name="Rett linje 24"/>
          <p:cNvCxnSpPr/>
          <p:nvPr/>
        </p:nvCxnSpPr>
        <p:spPr>
          <a:xfrm>
            <a:off x="-6013176" y="1697995"/>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5992541" y="4997257"/>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867851" y="1699583"/>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7" name="Avrundet rektangel 46"/>
          <p:cNvSpPr/>
          <p:nvPr/>
        </p:nvSpPr>
        <p:spPr>
          <a:xfrm>
            <a:off x="-4691334" y="3162727"/>
            <a:ext cx="749764" cy="410330"/>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ARTY BN</a:t>
            </a:r>
            <a:endParaRPr lang="nb-NO" sz="1050" dirty="0">
              <a:latin typeface="Arial" pitchFamily="34" charset="0"/>
              <a:cs typeface="Arial" pitchFamily="34" charset="0"/>
            </a:endParaRPr>
          </a:p>
        </p:txBody>
      </p:sp>
      <p:sp>
        <p:nvSpPr>
          <p:cNvPr id="48" name="Avrundet rektangel 47"/>
          <p:cNvSpPr/>
          <p:nvPr/>
        </p:nvSpPr>
        <p:spPr>
          <a:xfrm>
            <a:off x="-4162081" y="2021053"/>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ROCKETARTY BN</a:t>
            </a:r>
            <a:endParaRPr lang="nb-NO" sz="1050" dirty="0">
              <a:latin typeface="Arial" pitchFamily="34" charset="0"/>
              <a:cs typeface="Arial" pitchFamily="34" charset="0"/>
            </a:endParaRPr>
          </a:p>
        </p:txBody>
      </p:sp>
      <p:sp>
        <p:nvSpPr>
          <p:cNvPr id="49" name="Avrundet rektangel 48"/>
          <p:cNvSpPr/>
          <p:nvPr/>
        </p:nvSpPr>
        <p:spPr>
          <a:xfrm>
            <a:off x="-2242515" y="2890728"/>
            <a:ext cx="1080120" cy="253765"/>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LOGISTIC BN</a:t>
            </a:r>
            <a:endParaRPr lang="nb-NO" sz="1050" dirty="0">
              <a:latin typeface="Arial" pitchFamily="34" charset="0"/>
              <a:cs typeface="Arial" pitchFamily="34" charset="0"/>
            </a:endParaRPr>
          </a:p>
        </p:txBody>
      </p:sp>
      <p:sp>
        <p:nvSpPr>
          <p:cNvPr id="50" name="Avrundet rektangel 49"/>
          <p:cNvSpPr/>
          <p:nvPr/>
        </p:nvSpPr>
        <p:spPr>
          <a:xfrm>
            <a:off x="-4162081" y="1740438"/>
            <a:ext cx="857256" cy="250032"/>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SA-8 BN</a:t>
            </a:r>
            <a:endParaRPr lang="nb-NO" sz="1050" dirty="0">
              <a:latin typeface="Arial" pitchFamily="34" charset="0"/>
              <a:cs typeface="Arial" pitchFamily="34" charset="0"/>
            </a:endParaRPr>
          </a:p>
        </p:txBody>
      </p:sp>
      <p:sp>
        <p:nvSpPr>
          <p:cNvPr id="51" name="Avrundet rektangel 50"/>
          <p:cNvSpPr/>
          <p:nvPr/>
        </p:nvSpPr>
        <p:spPr>
          <a:xfrm>
            <a:off x="-2151129" y="3623072"/>
            <a:ext cx="857256" cy="214314"/>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SA-15 BN</a:t>
            </a:r>
            <a:endParaRPr lang="nb-NO" sz="1050" dirty="0">
              <a:latin typeface="Arial" pitchFamily="34" charset="0"/>
              <a:cs typeface="Arial" pitchFamily="34" charset="0"/>
            </a:endParaRPr>
          </a:p>
        </p:txBody>
      </p:sp>
      <p:cxnSp>
        <p:nvCxnSpPr>
          <p:cNvPr id="53" name="Rett linje 52"/>
          <p:cNvCxnSpPr/>
          <p:nvPr/>
        </p:nvCxnSpPr>
        <p:spPr>
          <a:xfrm flipV="1">
            <a:off x="-5554883" y="842327"/>
            <a:ext cx="0" cy="4289217"/>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4683401" y="984073"/>
            <a:ext cx="849323"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#1</a:t>
            </a:r>
            <a:endParaRPr lang="nb-NO" sz="1100" dirty="0">
              <a:latin typeface="Arial" pitchFamily="34" charset="0"/>
              <a:cs typeface="Arial" pitchFamily="34" charset="0"/>
            </a:endParaRPr>
          </a:p>
        </p:txBody>
      </p:sp>
      <p:cxnSp>
        <p:nvCxnSpPr>
          <p:cNvPr id="63" name="Rett pil 62"/>
          <p:cNvCxnSpPr>
            <a:stCxn id="59" idx="2"/>
            <a:endCxn id="44" idx="7"/>
          </p:cNvCxnSpPr>
          <p:nvPr/>
        </p:nvCxnSpPr>
        <p:spPr>
          <a:xfrm flipH="1">
            <a:off x="-4494388" y="1414960"/>
            <a:ext cx="235649" cy="520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rot="16200000">
            <a:off x="-6206476" y="1013721"/>
            <a:ext cx="857256" cy="369332"/>
          </a:xfrm>
          <a:prstGeom prst="rect">
            <a:avLst/>
          </a:prstGeom>
          <a:noFill/>
        </p:spPr>
        <p:txBody>
          <a:bodyPr wrap="square" rtlCol="0">
            <a:spAutoFit/>
          </a:bodyPr>
          <a:lstStyle/>
          <a:p>
            <a:r>
              <a:rPr lang="nb-NO" dirty="0" smtClean="0">
                <a:latin typeface="Arial" pitchFamily="34" charset="0"/>
                <a:cs typeface="Arial" pitchFamily="34" charset="0"/>
              </a:rPr>
              <a:t>FLOT</a:t>
            </a:r>
            <a:endParaRPr lang="nb-NO" dirty="0">
              <a:latin typeface="Arial" pitchFamily="34" charset="0"/>
              <a:cs typeface="Arial" pitchFamily="34" charset="0"/>
            </a:endParaRPr>
          </a:p>
        </p:txBody>
      </p:sp>
      <p:sp>
        <p:nvSpPr>
          <p:cNvPr id="41" name="Avrundet rektangel 31"/>
          <p:cNvSpPr/>
          <p:nvPr/>
        </p:nvSpPr>
        <p:spPr>
          <a:xfrm>
            <a:off x="-5565424" y="1942847"/>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2" name="Avrundet rektangel 31"/>
          <p:cNvSpPr/>
          <p:nvPr/>
        </p:nvSpPr>
        <p:spPr>
          <a:xfrm>
            <a:off x="-5048309" y="23095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3" name="Avrundet rektangel 31"/>
          <p:cNvSpPr/>
          <p:nvPr/>
        </p:nvSpPr>
        <p:spPr>
          <a:xfrm>
            <a:off x="-5552365" y="2703204"/>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3" name="Ellipse 43"/>
          <p:cNvSpPr/>
          <p:nvPr/>
        </p:nvSpPr>
        <p:spPr>
          <a:xfrm>
            <a:off x="-5852865" y="3385757"/>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74" name="TekstSylinder 58"/>
          <p:cNvSpPr txBox="1"/>
          <p:nvPr/>
        </p:nvSpPr>
        <p:spPr>
          <a:xfrm>
            <a:off x="-4222208" y="4566370"/>
            <a:ext cx="92869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#2</a:t>
            </a:r>
            <a:endParaRPr lang="nb-NO" sz="1100" dirty="0">
              <a:latin typeface="Arial" pitchFamily="34" charset="0"/>
              <a:cs typeface="Arial" pitchFamily="34" charset="0"/>
            </a:endParaRPr>
          </a:p>
        </p:txBody>
      </p:sp>
      <p:cxnSp>
        <p:nvCxnSpPr>
          <p:cNvPr id="75" name="Rett pil 62"/>
          <p:cNvCxnSpPr>
            <a:stCxn id="74" idx="1"/>
            <a:endCxn id="73" idx="5"/>
          </p:cNvCxnSpPr>
          <p:nvPr/>
        </p:nvCxnSpPr>
        <p:spPr>
          <a:xfrm flipH="1" flipV="1">
            <a:off x="-4479402" y="4763377"/>
            <a:ext cx="257194" cy="184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vrundet rektangel 31"/>
          <p:cNvSpPr/>
          <p:nvPr/>
        </p:nvSpPr>
        <p:spPr>
          <a:xfrm>
            <a:off x="-5537379" y="3620438"/>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7" name="Avrundet rektangel 31"/>
          <p:cNvSpPr/>
          <p:nvPr/>
        </p:nvSpPr>
        <p:spPr>
          <a:xfrm>
            <a:off x="-5033323" y="399567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8" name="Avrundet rektangel 31"/>
          <p:cNvSpPr/>
          <p:nvPr/>
        </p:nvSpPr>
        <p:spPr>
          <a:xfrm>
            <a:off x="-5563622" y="4397801"/>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9" name="Ellipse 43"/>
          <p:cNvSpPr/>
          <p:nvPr/>
        </p:nvSpPr>
        <p:spPr>
          <a:xfrm>
            <a:off x="-3941570" y="2578766"/>
            <a:ext cx="1483031"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80" name="TekstSylinder 58"/>
          <p:cNvSpPr txBox="1"/>
          <p:nvPr/>
        </p:nvSpPr>
        <p:spPr>
          <a:xfrm>
            <a:off x="-3082319" y="4397801"/>
            <a:ext cx="83980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Rear brigade</a:t>
            </a:r>
            <a:endParaRPr lang="nb-NO" sz="1100" dirty="0">
              <a:latin typeface="Arial" pitchFamily="34" charset="0"/>
              <a:cs typeface="Arial" pitchFamily="34" charset="0"/>
            </a:endParaRPr>
          </a:p>
        </p:txBody>
      </p:sp>
      <p:cxnSp>
        <p:nvCxnSpPr>
          <p:cNvPr id="81" name="Rett pil 62"/>
          <p:cNvCxnSpPr>
            <a:stCxn id="80" idx="0"/>
            <a:endCxn id="79" idx="5"/>
          </p:cNvCxnSpPr>
          <p:nvPr/>
        </p:nvCxnSpPr>
        <p:spPr>
          <a:xfrm flipH="1" flipV="1">
            <a:off x="-2675724" y="3956386"/>
            <a:ext cx="13307" cy="4414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Avrundet rektangel 31"/>
          <p:cNvSpPr/>
          <p:nvPr/>
        </p:nvSpPr>
        <p:spPr>
          <a:xfrm>
            <a:off x="-3704111" y="29752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3" name="Avrundet rektangel 31"/>
          <p:cNvSpPr/>
          <p:nvPr/>
        </p:nvSpPr>
        <p:spPr>
          <a:xfrm>
            <a:off x="-3150698" y="324538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4" name="Avrundet rektangel 31"/>
          <p:cNvSpPr/>
          <p:nvPr/>
        </p:nvSpPr>
        <p:spPr>
          <a:xfrm>
            <a:off x="-3704111" y="3478693"/>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32" name="TekstSylinder 18"/>
          <p:cNvSpPr txBox="1"/>
          <p:nvPr/>
        </p:nvSpPr>
        <p:spPr>
          <a:xfrm>
            <a:off x="683568" y="1077705"/>
            <a:ext cx="8293426" cy="2585323"/>
          </a:xfrm>
          <a:prstGeom prst="rect">
            <a:avLst/>
          </a:prstGeom>
          <a:noFill/>
        </p:spPr>
        <p:txBody>
          <a:bodyPr wrap="square" rtlCol="0">
            <a:spAutoFit/>
          </a:bodyPr>
          <a:lstStyle/>
          <a:p>
            <a:r>
              <a:rPr lang="nb-NO" dirty="0"/>
              <a:t>Functions:</a:t>
            </a:r>
          </a:p>
          <a:p>
            <a:pPr marL="285750" indent="-285750">
              <a:buFont typeface="Arial" pitchFamily="34" charset="0"/>
              <a:buChar char="•"/>
            </a:pPr>
            <a:r>
              <a:rPr lang="nb-NO" dirty="0" smtClean="0"/>
              <a:t>Defend against enemy naval assets near Lebanon coastline</a:t>
            </a:r>
          </a:p>
          <a:p>
            <a:pPr marL="285750" indent="-285750">
              <a:buFont typeface="Arial" pitchFamily="34" charset="0"/>
              <a:buChar char="•"/>
            </a:pPr>
            <a:endParaRPr lang="nb-NO" dirty="0" smtClean="0"/>
          </a:p>
          <a:p>
            <a:r>
              <a:rPr lang="nb-NO" dirty="0" smtClean="0"/>
              <a:t>Anti-Ship battery equipment:</a:t>
            </a:r>
          </a:p>
          <a:p>
            <a:pPr marL="285750" indent="-285750">
              <a:buFont typeface="Arial" pitchFamily="34" charset="0"/>
              <a:buChar char="•"/>
            </a:pPr>
            <a:r>
              <a:rPr lang="nb-NO" dirty="0"/>
              <a:t>C-802 launchers (x2)</a:t>
            </a:r>
          </a:p>
          <a:p>
            <a:pPr marL="285750" indent="-285750">
              <a:buFont typeface="Arial" pitchFamily="34" charset="0"/>
              <a:buChar char="•"/>
            </a:pPr>
            <a:r>
              <a:rPr lang="nb-NO" dirty="0"/>
              <a:t>Silkworm radar (x1</a:t>
            </a:r>
            <a:r>
              <a:rPr lang="nb-NO" dirty="0" smtClean="0"/>
              <a:t>)</a:t>
            </a:r>
          </a:p>
          <a:p>
            <a:pPr marL="285750" indent="-285750">
              <a:buFont typeface="Arial" pitchFamily="34" charset="0"/>
              <a:buChar char="•"/>
            </a:pPr>
            <a:r>
              <a:rPr lang="nb-NO" dirty="0" smtClean="0"/>
              <a:t>Auxiliary vehicles (Civ-looking trucks)</a:t>
            </a:r>
            <a:endParaRPr lang="nb-NO" dirty="0"/>
          </a:p>
          <a:p>
            <a:pPr marL="285750" indent="-285750">
              <a:buFont typeface="Arial" pitchFamily="34" charset="0"/>
              <a:buChar char="•"/>
            </a:pPr>
            <a:endParaRPr lang="nb-NO" dirty="0" smtClean="0"/>
          </a:p>
          <a:p>
            <a:endParaRPr lang="nb-NO" dirty="0" smtClean="0"/>
          </a:p>
        </p:txBody>
      </p:sp>
      <p:sp>
        <p:nvSpPr>
          <p:cNvPr id="105" name="Rektangel 98"/>
          <p:cNvSpPr/>
          <p:nvPr/>
        </p:nvSpPr>
        <p:spPr>
          <a:xfrm>
            <a:off x="11484768"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Motorized Division</a:t>
            </a:r>
            <a:endParaRPr lang="nb-NO" sz="900" dirty="0"/>
          </a:p>
        </p:txBody>
      </p:sp>
      <p:sp>
        <p:nvSpPr>
          <p:cNvPr id="106" name="Rektangel 99"/>
          <p:cNvSpPr/>
          <p:nvPr/>
        </p:nvSpPr>
        <p:spPr>
          <a:xfrm>
            <a:off x="13356976"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Mechanized Division</a:t>
            </a:r>
            <a:endParaRPr lang="nb-NO" sz="900" dirty="0"/>
          </a:p>
        </p:txBody>
      </p:sp>
      <p:sp>
        <p:nvSpPr>
          <p:cNvPr id="107" name="Rektangel 100"/>
          <p:cNvSpPr/>
          <p:nvPr/>
        </p:nvSpPr>
        <p:spPr>
          <a:xfrm>
            <a:off x="14221072"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Missile Brigade</a:t>
            </a:r>
            <a:endParaRPr lang="nb-NO" sz="900" dirty="0"/>
          </a:p>
        </p:txBody>
      </p:sp>
      <p:sp>
        <p:nvSpPr>
          <p:cNvPr id="108" name="Rektangel 101"/>
          <p:cNvSpPr/>
          <p:nvPr/>
        </p:nvSpPr>
        <p:spPr>
          <a:xfrm>
            <a:off x="10548664" y="1959682"/>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Rocket </a:t>
            </a:r>
            <a:r>
              <a:rPr lang="nb-NO" sz="900" dirty="0" err="1" smtClean="0"/>
              <a:t>Artillery</a:t>
            </a:r>
            <a:r>
              <a:rPr lang="nb-NO" sz="900" dirty="0" smtClean="0"/>
              <a:t> Brigade</a:t>
            </a:r>
            <a:endParaRPr lang="nb-NO" sz="900" dirty="0"/>
          </a:p>
        </p:txBody>
      </p:sp>
      <p:sp>
        <p:nvSpPr>
          <p:cNvPr id="109" name="Rektangel 102"/>
          <p:cNvSpPr/>
          <p:nvPr/>
        </p:nvSpPr>
        <p:spPr>
          <a:xfrm>
            <a:off x="14221072"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Airborne Brigade</a:t>
            </a:r>
            <a:endParaRPr lang="nb-NO" sz="900" dirty="0"/>
          </a:p>
        </p:txBody>
      </p:sp>
      <p:sp>
        <p:nvSpPr>
          <p:cNvPr id="110" name="Rektangel 103"/>
          <p:cNvSpPr/>
          <p:nvPr/>
        </p:nvSpPr>
        <p:spPr>
          <a:xfrm>
            <a:off x="13356976" y="1455626"/>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Air </a:t>
            </a:r>
            <a:r>
              <a:rPr lang="nb-NO" sz="900" dirty="0" err="1" smtClean="0"/>
              <a:t>Defense</a:t>
            </a:r>
            <a:r>
              <a:rPr lang="nb-NO" sz="900" dirty="0" smtClean="0"/>
              <a:t> Division</a:t>
            </a:r>
            <a:endParaRPr lang="nb-NO" sz="900" dirty="0"/>
          </a:p>
        </p:txBody>
      </p:sp>
      <p:sp>
        <p:nvSpPr>
          <p:cNvPr id="111" name="Rektangel 104"/>
          <p:cNvSpPr/>
          <p:nvPr/>
        </p:nvSpPr>
        <p:spPr>
          <a:xfrm>
            <a:off x="11484768"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err="1" smtClean="0"/>
              <a:t>Recon Regiment</a:t>
            </a:r>
          </a:p>
        </p:txBody>
      </p:sp>
      <p:sp>
        <p:nvSpPr>
          <p:cNvPr id="112" name="Rektangel 105"/>
          <p:cNvSpPr/>
          <p:nvPr/>
        </p:nvSpPr>
        <p:spPr>
          <a:xfrm>
            <a:off x="10548664" y="1383618"/>
            <a:ext cx="792088" cy="432048"/>
          </a:xfrm>
          <a:prstGeom prst="rect">
            <a:avLst/>
          </a:prstGeom>
          <a:solidFill>
            <a:schemeClr val="accent2">
              <a:alpha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b-N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nb-NO" sz="900" dirty="0" smtClean="0"/>
              <a:t>Special </a:t>
            </a:r>
            <a:r>
              <a:rPr lang="nb-NO" sz="900" dirty="0" err="1" smtClean="0"/>
              <a:t>Operations</a:t>
            </a:r>
            <a:r>
              <a:rPr lang="nb-NO" sz="900" dirty="0" smtClean="0"/>
              <a:t> Regiment</a:t>
            </a:r>
            <a:endParaRPr lang="nb-NO" sz="900" dirty="0"/>
          </a:p>
        </p:txBody>
      </p:sp>
    </p:spTree>
    <p:extLst>
      <p:ext uri="{BB962C8B-B14F-4D97-AF65-F5344CB8AC3E}">
        <p14:creationId xmlns="" xmlns:p14="http://schemas.microsoft.com/office/powerpoint/2010/main" val="3114819645"/>
      </p:ext>
    </p:extLst>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7036</TotalTime>
  <Words>1266</Words>
  <Application>Microsoft Office PowerPoint</Application>
  <PresentationFormat>Skjermfremvisning (16:9)</PresentationFormat>
  <Paragraphs>429</Paragraphs>
  <Slides>16</Slides>
  <Notes>1</Notes>
  <HiddenSlides>0</HiddenSlides>
  <MMClips>0</MMClips>
  <ScaleCrop>false</ScaleCrop>
  <HeadingPairs>
    <vt:vector size="4" baseType="variant">
      <vt:variant>
        <vt:lpstr>Tema</vt:lpstr>
      </vt:variant>
      <vt:variant>
        <vt:i4>1</vt:i4>
      </vt:variant>
      <vt:variant>
        <vt:lpstr>Lysbildetitler</vt:lpstr>
      </vt:variant>
      <vt:variant>
        <vt:i4>16</vt:i4>
      </vt:variant>
    </vt:vector>
  </HeadingPairs>
  <TitlesOfParts>
    <vt:vector size="17" baseType="lpstr">
      <vt:lpstr>Kontortema</vt:lpstr>
      <vt:lpstr>Lysbilde 1</vt:lpstr>
      <vt:lpstr>INTRODUCTION</vt:lpstr>
      <vt:lpstr>High level structure</vt:lpstr>
      <vt:lpstr>High level structure</vt:lpstr>
      <vt:lpstr>SECTOR HQ</vt:lpstr>
      <vt:lpstr>SECTOR HQ</vt:lpstr>
      <vt:lpstr>INSURGENTS BATTALION</vt:lpstr>
      <vt:lpstr>AIR DEFENSE BATTALION</vt:lpstr>
      <vt:lpstr>ANTI-SHIP BATTERY (Only for Sectors “WEST” and “NORTH”)</vt:lpstr>
      <vt:lpstr>ARTILLERY TEAMS (HEAVY and MEDIUM)</vt:lpstr>
      <vt:lpstr>“RADUAN” commando compamy</vt:lpstr>
      <vt:lpstr>PHASES IN AN OFFENSIVE OPERATION</vt:lpstr>
      <vt:lpstr>PHASES IN AN OFFENSIVE OPERATION:  ASSEMBLY OF FORCES</vt:lpstr>
      <vt:lpstr>PHASES IN AN OFFENSIVE OPERATION:  STAGING</vt:lpstr>
      <vt:lpstr>PHASES IN AN OFFENSIVE OPERATION:  SHAPING AND ASSAULT</vt:lpstr>
      <vt:lpstr>INTELLIGENCE GAPS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INTREP VIS OPAR-004</dc:title>
  <dc:creator>132nd Virtual Wing;VIS</dc:creator>
  <cp:keywords>INTREP VIS OPAR-001 - Syrian ground combat tactics</cp:keywords>
  <cp:lastModifiedBy>Neck</cp:lastModifiedBy>
  <cp:revision>463</cp:revision>
  <dcterms:created xsi:type="dcterms:W3CDTF">2019-03-12T22:01:00Z</dcterms:created>
  <dcterms:modified xsi:type="dcterms:W3CDTF">2020-09-10T13:15:45Z</dcterms:modified>
</cp:coreProperties>
</file>