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65" r:id="rId4"/>
    <p:sldId id="271" r:id="rId5"/>
    <p:sldId id="272" r:id="rId6"/>
    <p:sldId id="273" r:id="rId7"/>
    <p:sldId id="269" r:id="rId8"/>
    <p:sldId id="270" r:id="rId9"/>
    <p:sldId id="274" r:id="rId10"/>
    <p:sldId id="275" r:id="rId11"/>
    <p:sldId id="259" r:id="rId12"/>
    <p:sldId id="260" r:id="rId13"/>
    <p:sldId id="261" r:id="rId14"/>
    <p:sldId id="262" r:id="rId15"/>
    <p:sldId id="263" r:id="rId16"/>
    <p:sldId id="264" r:id="rId17"/>
    <p:sldId id="266" r:id="rId18"/>
    <p:sldId id="267" r:id="rId19"/>
    <p:sldId id="268" r:id="rId20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1752" y="-7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D1341-87FB-4796-99EF-E372FDD897A7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DB547-1645-4D7B-8808-33D79D0357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64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31.07.2020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31.07.2020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31.07.2020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ittel 1"/>
          <p:cNvSpPr>
            <a:spLocks noGrp="1"/>
          </p:cNvSpPr>
          <p:nvPr>
            <p:ph type="title"/>
          </p:nvPr>
        </p:nvSpPr>
        <p:spPr>
          <a:xfrm>
            <a:off x="0" y="0"/>
            <a:ext cx="9129192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31.07.2020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31.07.2020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31.07.2020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31.07.2020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31.07.2020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31.07.2020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31.07.2020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843558"/>
            <a:ext cx="8229600" cy="417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pic>
        <p:nvPicPr>
          <p:cNvPr id="7" name="Bilde 6" descr="PPT template.jpg"/>
          <p:cNvPicPr>
            <a:picLocks noChangeAspect="1"/>
          </p:cNvPicPr>
          <p:nvPr userDrawn="1"/>
        </p:nvPicPr>
        <p:blipFill>
          <a:blip r:embed="rId13" cstate="print"/>
          <a:srcRect t="6818" b="7336"/>
          <a:stretch>
            <a:fillRect/>
          </a:stretch>
        </p:blipFill>
        <p:spPr>
          <a:xfrm>
            <a:off x="0" y="0"/>
            <a:ext cx="9144000" cy="648072"/>
          </a:xfrm>
          <a:prstGeom prst="rect">
            <a:avLst/>
          </a:prstGeom>
        </p:spPr>
      </p:pic>
      <p:pic>
        <p:nvPicPr>
          <p:cNvPr id="8" name="Bilde 7" descr="PPT template.jpg"/>
          <p:cNvPicPr>
            <a:picLocks noChangeAspect="1"/>
          </p:cNvPicPr>
          <p:nvPr userDrawn="1"/>
        </p:nvPicPr>
        <p:blipFill>
          <a:blip r:embed="rId13" cstate="print"/>
          <a:srcRect l="30033" t="66906"/>
          <a:stretch>
            <a:fillRect/>
          </a:stretch>
        </p:blipFill>
        <p:spPr>
          <a:xfrm>
            <a:off x="0" y="4999484"/>
            <a:ext cx="9144000" cy="144016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2411760" y="0"/>
            <a:ext cx="6717432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OPERATION ACTIVE RESOLVE  (OPAR)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Brief</a:t>
            </a:r>
          </a:p>
          <a:p>
            <a:endParaRPr lang="en-US" dirty="0" smtClean="0"/>
          </a:p>
          <a:p>
            <a:r>
              <a:rPr lang="en-US" sz="1400" dirty="0" smtClean="0"/>
              <a:t>CAO: Not published</a:t>
            </a:r>
          </a:p>
          <a:p>
            <a:r>
              <a:rPr lang="en-US" sz="1400" dirty="0" smtClean="0"/>
              <a:t>Version: DRAFT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Iran</a:t>
            </a:r>
          </a:p>
          <a:p>
            <a:pPr marL="0" indent="0">
              <a:buNone/>
            </a:pPr>
            <a:r>
              <a:rPr lang="en-US" dirty="0" smtClean="0"/>
              <a:t>Iran also </a:t>
            </a:r>
            <a:r>
              <a:rPr lang="en-US" dirty="0"/>
              <a:t>seeks to increase its influence in the region. Iran aspires to achieve a status of dominant </a:t>
            </a:r>
            <a:r>
              <a:rPr lang="en-US" dirty="0" smtClean="0"/>
              <a:t>power. Iran invests effort in building capabilities against Israel in the following areas:</a:t>
            </a:r>
          </a:p>
          <a:p>
            <a:pPr marL="457200" indent="-457200">
              <a:buAutoNum type="arabicParenR"/>
            </a:pPr>
            <a:r>
              <a:rPr lang="en-US" dirty="0" smtClean="0"/>
              <a:t>Build deterrence </a:t>
            </a:r>
            <a:r>
              <a:rPr lang="en-US" dirty="0"/>
              <a:t>against Israel by staging forces close to Israeli border. Such force can include ballistic missiles as well as militants which would can be used to retaliate against </a:t>
            </a:r>
            <a:r>
              <a:rPr lang="en-US" dirty="0" smtClean="0"/>
              <a:t>Israel</a:t>
            </a:r>
          </a:p>
          <a:p>
            <a:pPr marL="457200" indent="-457200">
              <a:buAutoNum type="arabicParenR"/>
            </a:pPr>
            <a:r>
              <a:rPr lang="en-US" dirty="0" smtClean="0"/>
              <a:t>Supporting Hezbollah </a:t>
            </a:r>
            <a:r>
              <a:rPr lang="en-US" dirty="0"/>
              <a:t>in military equipment, training camps and funding to be used as an additional </a:t>
            </a:r>
            <a:r>
              <a:rPr lang="en-US" dirty="0" smtClean="0"/>
              <a:t>deterrence </a:t>
            </a:r>
            <a:r>
              <a:rPr lang="en-US" dirty="0"/>
              <a:t>tool against </a:t>
            </a:r>
            <a:r>
              <a:rPr lang="en-US" dirty="0" smtClean="0"/>
              <a:t>Israel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Hezbollah</a:t>
            </a:r>
          </a:p>
          <a:p>
            <a:pPr marL="0" indent="0">
              <a:buNone/>
            </a:pPr>
            <a:r>
              <a:rPr lang="en-US" dirty="0" smtClean="0"/>
              <a:t>Hezbollah is </a:t>
            </a:r>
            <a:r>
              <a:rPr lang="en-US" dirty="0"/>
              <a:t>maintaining presence in Southern Lebanon and in the Syrian side of the Golan-Heights to inflict pressure on Israel and deter against possible Israeli incursions into Lebanon (Although not initiating escalation of the situation without specific instructions of support from Iran)</a:t>
            </a:r>
            <a:endParaRPr lang="en-US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>
          <a:xfrm>
            <a:off x="755576" y="0"/>
            <a:ext cx="8373616" cy="648073"/>
          </a:xfrm>
        </p:spPr>
        <p:txBody>
          <a:bodyPr/>
          <a:lstStyle/>
          <a:p>
            <a:r>
              <a:rPr lang="en-US" dirty="0" smtClean="0"/>
              <a:t>SITUATION – Iran &amp; Hezbollah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501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>
          <a:xfrm>
            <a:off x="0" y="771550"/>
            <a:ext cx="9036496" cy="2448272"/>
          </a:xfrm>
        </p:spPr>
        <p:txBody>
          <a:bodyPr>
            <a:normAutofit/>
          </a:bodyPr>
          <a:lstStyle/>
          <a:p>
            <a:r>
              <a:rPr lang="en-US" dirty="0" smtClean="0"/>
              <a:t>Combined Joint Task Force Headquarter (CJTF HQ): Mission makes/event hosts</a:t>
            </a:r>
          </a:p>
          <a:p>
            <a:r>
              <a:rPr lang="en-US" b="1" dirty="0" smtClean="0"/>
              <a:t>Joint Force Air Component Commander (JFACC): Volunteer 132</a:t>
            </a:r>
            <a:r>
              <a:rPr lang="en-US" b="1" baseline="30000" dirty="0" smtClean="0"/>
              <a:t>nd</a:t>
            </a:r>
            <a:r>
              <a:rPr lang="en-US" b="1" dirty="0" smtClean="0"/>
              <a:t> members</a:t>
            </a:r>
          </a:p>
          <a:p>
            <a:r>
              <a:rPr lang="en-US" dirty="0" smtClean="0"/>
              <a:t>Air Operations Centre (AOC): Mission makes/event hosts</a:t>
            </a:r>
          </a:p>
          <a:p>
            <a:r>
              <a:rPr lang="en-US" dirty="0" smtClean="0"/>
              <a:t>Virtual Intelligence Directorate (VID): Mission makes/event hosts</a:t>
            </a:r>
          </a:p>
          <a:p>
            <a:r>
              <a:rPr lang="en-US" b="1" dirty="0" smtClean="0"/>
              <a:t>Virtual Intelligence Service (VIS): Volunteer 132</a:t>
            </a:r>
            <a:r>
              <a:rPr lang="en-US" b="1" baseline="30000" dirty="0" smtClean="0"/>
              <a:t>nd</a:t>
            </a:r>
            <a:r>
              <a:rPr lang="en-US" b="1" dirty="0" smtClean="0"/>
              <a:t> members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/ ROLES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>
          <a:xfrm>
            <a:off x="0" y="843558"/>
            <a:ext cx="4572000" cy="4176463"/>
          </a:xfrm>
        </p:spPr>
        <p:txBody>
          <a:bodyPr/>
          <a:lstStyle/>
          <a:p>
            <a:r>
              <a:rPr lang="en-US" dirty="0" smtClean="0"/>
              <a:t>Commander of the entire force (Both Air Sea and Ground)</a:t>
            </a:r>
          </a:p>
          <a:p>
            <a:r>
              <a:rPr lang="en-US" dirty="0" smtClean="0"/>
              <a:t>Mission designers /event host</a:t>
            </a:r>
          </a:p>
          <a:p>
            <a:r>
              <a:rPr lang="en-US" dirty="0" smtClean="0"/>
              <a:t>Ensures to streamline events</a:t>
            </a:r>
          </a:p>
          <a:p>
            <a:endParaRPr lang="en-US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CJTF – 82  HQ</a:t>
            </a:r>
            <a:endParaRPr lang="en-US" dirty="0"/>
          </a:p>
        </p:txBody>
      </p:sp>
      <p:pic>
        <p:nvPicPr>
          <p:cNvPr id="2050" name="Picture 2" descr="D:\DCS_Missions\OPAR-Brief\LOGOS\OPAR CJTF_82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1512" y="339502"/>
            <a:ext cx="4392488" cy="43924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>
          <a:xfrm>
            <a:off x="0" y="843558"/>
            <a:ext cx="4572000" cy="4176463"/>
          </a:xfrm>
        </p:spPr>
        <p:txBody>
          <a:bodyPr/>
          <a:lstStyle/>
          <a:p>
            <a:r>
              <a:rPr lang="en-US" dirty="0" smtClean="0"/>
              <a:t>Commander of Air Forces involved in the operation</a:t>
            </a:r>
          </a:p>
          <a:p>
            <a:r>
              <a:rPr lang="en-US" dirty="0" smtClean="0"/>
              <a:t>Volunteer 132</a:t>
            </a:r>
            <a:r>
              <a:rPr lang="en-US" baseline="30000" dirty="0" smtClean="0"/>
              <a:t>nd</a:t>
            </a:r>
            <a:r>
              <a:rPr lang="en-US" dirty="0" smtClean="0"/>
              <a:t> members</a:t>
            </a:r>
          </a:p>
          <a:p>
            <a:r>
              <a:rPr lang="en-US" dirty="0" smtClean="0"/>
              <a:t>Takes guidance from CJTF-82 HQ, available intelligence, with support from VIS to develop and execute the air campaign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For details:</a:t>
            </a:r>
          </a:p>
          <a:p>
            <a:r>
              <a:rPr lang="en-US" dirty="0" smtClean="0"/>
              <a:t>See JFACC Instructions (LINK)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JFACC</a:t>
            </a:r>
            <a:endParaRPr lang="en-US" dirty="0"/>
          </a:p>
        </p:txBody>
      </p:sp>
      <p:pic>
        <p:nvPicPr>
          <p:cNvPr id="3074" name="Picture 2" descr="D:\DCS_Missions\OPAR-Brief\LOGOS\OPAR JFACC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87574"/>
            <a:ext cx="3483212" cy="35564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>
          <a:xfrm>
            <a:off x="0" y="843558"/>
            <a:ext cx="4572000" cy="4176463"/>
          </a:xfrm>
        </p:spPr>
        <p:txBody>
          <a:bodyPr/>
          <a:lstStyle/>
          <a:p>
            <a:r>
              <a:rPr lang="en-US" dirty="0" smtClean="0"/>
              <a:t>Translates JFACC daily guidance into a executable Air Tasking Order</a:t>
            </a:r>
          </a:p>
          <a:p>
            <a:r>
              <a:rPr lang="en-US" dirty="0" smtClean="0"/>
              <a:t>Mission designers /event host</a:t>
            </a:r>
          </a:p>
          <a:p>
            <a:r>
              <a:rPr lang="en-US" dirty="0" smtClean="0"/>
              <a:t>Ensures to streamline events</a:t>
            </a:r>
            <a:endParaRPr lang="en-US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AOC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>
          <a:xfrm>
            <a:off x="0" y="843558"/>
            <a:ext cx="4572000" cy="4176463"/>
          </a:xfrm>
        </p:spPr>
        <p:txBody>
          <a:bodyPr/>
          <a:lstStyle/>
          <a:p>
            <a:r>
              <a:rPr lang="en-US" dirty="0" smtClean="0"/>
              <a:t>Higher intelligence agency.</a:t>
            </a:r>
          </a:p>
          <a:p>
            <a:r>
              <a:rPr lang="en-US" dirty="0" smtClean="0"/>
              <a:t>Mission designers /event host</a:t>
            </a:r>
          </a:p>
          <a:p>
            <a:r>
              <a:rPr lang="en-US" dirty="0" smtClean="0"/>
              <a:t>A way for mission designers/event hosts to introduce intelligence into the scenario.</a:t>
            </a:r>
          </a:p>
          <a:p>
            <a:r>
              <a:rPr lang="en-US" dirty="0" smtClean="0"/>
              <a:t>Reports will be forwarded to VIS</a:t>
            </a:r>
            <a:endParaRPr lang="en-US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</a:t>
            </a:r>
            <a:endParaRPr lang="en-US" dirty="0"/>
          </a:p>
        </p:txBody>
      </p:sp>
      <p:pic>
        <p:nvPicPr>
          <p:cNvPr id="5122" name="Picture 2" descr="https://media.discordapp.net/attachments/361618361815138313/738329332224753674/unknown.png?width=665&amp;height=67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1131590"/>
            <a:ext cx="3112192" cy="31683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>
          <a:xfrm>
            <a:off x="0" y="843558"/>
            <a:ext cx="4572000" cy="4176463"/>
          </a:xfrm>
        </p:spPr>
        <p:txBody>
          <a:bodyPr/>
          <a:lstStyle/>
          <a:p>
            <a:r>
              <a:rPr lang="en-US" dirty="0" smtClean="0"/>
              <a:t>Intelligence agency that supports operations</a:t>
            </a:r>
          </a:p>
          <a:p>
            <a:r>
              <a:rPr lang="en-US" dirty="0" smtClean="0"/>
              <a:t>Volunteer 132</a:t>
            </a:r>
            <a:r>
              <a:rPr lang="en-US" baseline="30000" dirty="0" smtClean="0"/>
              <a:t>nd</a:t>
            </a:r>
            <a:r>
              <a:rPr lang="en-US" dirty="0" smtClean="0"/>
              <a:t> members</a:t>
            </a:r>
          </a:p>
          <a:p>
            <a:r>
              <a:rPr lang="en-US" dirty="0" smtClean="0"/>
              <a:t>Most of the operation will intelligence driven, and that intelligence will come from events.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For details:</a:t>
            </a:r>
          </a:p>
          <a:p>
            <a:r>
              <a:rPr lang="en-US" dirty="0" smtClean="0"/>
              <a:t>See VIS Instructions (LINK)</a:t>
            </a:r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</a:t>
            </a:r>
            <a:endParaRPr lang="en-US" dirty="0"/>
          </a:p>
        </p:txBody>
      </p:sp>
      <p:pic>
        <p:nvPicPr>
          <p:cNvPr id="4" name="Bilde 3" descr="C:\Users\Sjefen\Desktop\OPUF VIS logo\Virtual_Intelligence_Service_only_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1419622"/>
            <a:ext cx="2696716" cy="23042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>
          <a:xfrm>
            <a:off x="0" y="843558"/>
            <a:ext cx="9144000" cy="41764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CJTF-82 Operation order (OPORDER)</a:t>
            </a:r>
          </a:p>
          <a:p>
            <a:r>
              <a:rPr lang="en-US" dirty="0" smtClean="0"/>
              <a:t>JFACC Joint Air Operations Plan</a:t>
            </a:r>
          </a:p>
          <a:p>
            <a:r>
              <a:rPr lang="en-US" dirty="0" smtClean="0"/>
              <a:t>Air Operations Directive (AOD)</a:t>
            </a:r>
          </a:p>
          <a:p>
            <a:r>
              <a:rPr lang="en-US" dirty="0" smtClean="0"/>
              <a:t>Joint Target List</a:t>
            </a:r>
          </a:p>
          <a:p>
            <a:r>
              <a:rPr lang="en-US" dirty="0" smtClean="0"/>
              <a:t>Joint Prioritized Target List</a:t>
            </a:r>
          </a:p>
          <a:p>
            <a:r>
              <a:rPr lang="en-US" dirty="0" smtClean="0"/>
              <a:t>TST Matrix</a:t>
            </a:r>
          </a:p>
          <a:p>
            <a:r>
              <a:rPr lang="en-US" dirty="0" smtClean="0"/>
              <a:t>Intelligence Report (INTREP)</a:t>
            </a:r>
          </a:p>
          <a:p>
            <a:pPr lvl="1"/>
            <a:r>
              <a:rPr lang="en-US" dirty="0" smtClean="0"/>
              <a:t>Basic </a:t>
            </a:r>
            <a:r>
              <a:rPr lang="en-US" dirty="0" err="1" smtClean="0"/>
              <a:t>Intrep</a:t>
            </a:r>
            <a:r>
              <a:rPr lang="en-US" dirty="0" smtClean="0"/>
              <a:t> (Common to all 132</a:t>
            </a:r>
            <a:r>
              <a:rPr lang="en-US" baseline="30000" dirty="0" smtClean="0"/>
              <a:t>nd</a:t>
            </a:r>
            <a:r>
              <a:rPr lang="en-US" dirty="0" smtClean="0"/>
              <a:t> events)</a:t>
            </a:r>
          </a:p>
          <a:p>
            <a:pPr lvl="1"/>
            <a:r>
              <a:rPr lang="en-US" dirty="0" smtClean="0"/>
              <a:t>OPAR specific reports (Specific to OPAR only)</a:t>
            </a:r>
          </a:p>
          <a:p>
            <a:r>
              <a:rPr lang="en-US" dirty="0" smtClean="0"/>
              <a:t>Intelligence Summary (INTSUM)</a:t>
            </a:r>
          </a:p>
          <a:p>
            <a:r>
              <a:rPr lang="en-US" dirty="0" smtClean="0"/>
              <a:t>Target Folder (TF)</a:t>
            </a:r>
          </a:p>
          <a:p>
            <a:r>
              <a:rPr lang="en-US" dirty="0" smtClean="0"/>
              <a:t>SPINS (Special Instructions)</a:t>
            </a:r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>
          <a:xfrm>
            <a:off x="0" y="843558"/>
            <a:ext cx="9144000" cy="4176463"/>
          </a:xfrm>
        </p:spPr>
        <p:txBody>
          <a:bodyPr/>
          <a:lstStyle/>
          <a:p>
            <a:pPr lvl="0">
              <a:buNone/>
            </a:pPr>
            <a:r>
              <a:rPr lang="en-US" dirty="0" smtClean="0"/>
              <a:t>- Minimum 14 days between each event (real world days)</a:t>
            </a:r>
          </a:p>
          <a:p>
            <a:pPr lvl="0">
              <a:buNone/>
            </a:pPr>
            <a:r>
              <a:rPr lang="en-US" dirty="0" smtClean="0"/>
              <a:t>- Each event takes place on a day in the campaign</a:t>
            </a:r>
          </a:p>
          <a:p>
            <a:pPr lvl="0">
              <a:buNone/>
            </a:pPr>
            <a:endParaRPr lang="en-US" dirty="0" smtClean="0"/>
          </a:p>
          <a:p>
            <a:pPr lvl="0"/>
            <a:r>
              <a:rPr lang="en-US" sz="1600" dirty="0" smtClean="0"/>
              <a:t>Day 1: Event, campaign day 1 (Sunday)</a:t>
            </a:r>
            <a:endParaRPr lang="nb-NO" sz="1600" dirty="0" smtClean="0"/>
          </a:p>
          <a:p>
            <a:pPr lvl="0"/>
            <a:r>
              <a:rPr lang="en-US" sz="1600" dirty="0" smtClean="0"/>
              <a:t>Day 2: AARs and BDAs to be provided by pilots (Monday)</a:t>
            </a:r>
            <a:endParaRPr lang="nb-NO" sz="1600" dirty="0" smtClean="0"/>
          </a:p>
          <a:p>
            <a:pPr lvl="0"/>
            <a:r>
              <a:rPr lang="en-US" sz="1600" dirty="0" smtClean="0"/>
              <a:t>Day 3-8: VIS production and publish new INTSUM NLT Day 8 (Monday)</a:t>
            </a:r>
            <a:endParaRPr lang="nb-NO" sz="1600" dirty="0" smtClean="0"/>
          </a:p>
          <a:p>
            <a:pPr lvl="0"/>
            <a:r>
              <a:rPr lang="en-US" sz="1600" dirty="0" smtClean="0"/>
              <a:t>Day 8-12: JFACC guidance to AOC (publish new AOD, NLT Day 12, Friday) (supported by VIS throughout)</a:t>
            </a:r>
            <a:endParaRPr lang="nb-NO" sz="1600" dirty="0" smtClean="0"/>
          </a:p>
          <a:p>
            <a:pPr lvl="0"/>
            <a:r>
              <a:rPr lang="en-US" sz="1600" dirty="0" smtClean="0"/>
              <a:t>Day 12: AOC work day: </a:t>
            </a:r>
            <a:r>
              <a:rPr lang="en-US" sz="1600" dirty="0" err="1" smtClean="0"/>
              <a:t>Taskings</a:t>
            </a:r>
            <a:r>
              <a:rPr lang="en-US" sz="1600" dirty="0" smtClean="0"/>
              <a:t>/briefing/assignments (Friday)</a:t>
            </a:r>
            <a:endParaRPr lang="nb-NO" sz="1600" dirty="0" smtClean="0"/>
          </a:p>
          <a:p>
            <a:pPr lvl="0"/>
            <a:r>
              <a:rPr lang="en-US" sz="1600" dirty="0" smtClean="0"/>
              <a:t>Day 13+14: Pilots planning days</a:t>
            </a:r>
            <a:endParaRPr lang="nb-NO" sz="1600" dirty="0" smtClean="0"/>
          </a:p>
          <a:p>
            <a:pPr lvl="0"/>
            <a:r>
              <a:rPr lang="en-US" sz="1600" dirty="0" smtClean="0"/>
              <a:t>Day 14: Event, campaign day 2 (Sunday)</a:t>
            </a:r>
            <a:endParaRPr lang="nb-NO" sz="1600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TIMELINE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>
          <a:xfrm>
            <a:off x="0" y="843558"/>
            <a:ext cx="9144000" cy="4176463"/>
          </a:xfrm>
        </p:spPr>
        <p:txBody>
          <a:bodyPr>
            <a:normAutofit/>
          </a:bodyPr>
          <a:lstStyle/>
          <a:p>
            <a:r>
              <a:rPr lang="en-US" dirty="0" smtClean="0"/>
              <a:t>OPAR Briefing page</a:t>
            </a:r>
          </a:p>
          <a:p>
            <a:r>
              <a:rPr lang="en-US" dirty="0" smtClean="0"/>
              <a:t>Discord OPAR section: </a:t>
            </a:r>
            <a:r>
              <a:rPr lang="en-US" sz="1600" dirty="0" smtClean="0"/>
              <a:t>(OPAR tag given to participants for access, both 132</a:t>
            </a:r>
            <a:r>
              <a:rPr lang="en-US" sz="1600" baseline="30000" dirty="0" smtClean="0"/>
              <a:t>nd</a:t>
            </a:r>
            <a:r>
              <a:rPr lang="en-US" sz="1600" dirty="0" smtClean="0"/>
              <a:t> and externals)</a:t>
            </a:r>
            <a:endParaRPr lang="en-US" dirty="0" smtClean="0"/>
          </a:p>
          <a:p>
            <a:pPr lvl="1"/>
            <a:r>
              <a:rPr lang="en-US" sz="1200" b="1" dirty="0" smtClean="0"/>
              <a:t>JFACC: </a:t>
            </a:r>
            <a:r>
              <a:rPr lang="en-US" sz="1200" dirty="0" smtClean="0"/>
              <a:t>JFACC internal channel for work related to AOD and JAOP revisions</a:t>
            </a:r>
          </a:p>
          <a:p>
            <a:pPr lvl="1"/>
            <a:r>
              <a:rPr lang="en-US" sz="1200" b="1" dirty="0" smtClean="0"/>
              <a:t>VIS: </a:t>
            </a:r>
            <a:r>
              <a:rPr lang="en-US" sz="1200" dirty="0" smtClean="0"/>
              <a:t>VIS internal channel for work related to INTREP and INTSUMs</a:t>
            </a:r>
          </a:p>
          <a:p>
            <a:pPr lvl="1"/>
            <a:r>
              <a:rPr lang="en-US" sz="1200" b="1" dirty="0" smtClean="0"/>
              <a:t>JFACC-VIS: </a:t>
            </a:r>
            <a:r>
              <a:rPr lang="en-US" sz="1200" dirty="0" smtClean="0"/>
              <a:t>Internal coordination channel between JFACC and VIS for JTL and JPTL. Only for VIS and JFACC.</a:t>
            </a:r>
          </a:p>
          <a:p>
            <a:pPr lvl="1"/>
            <a:r>
              <a:rPr lang="en-US" sz="1200" b="1" dirty="0" smtClean="0"/>
              <a:t>RFI: </a:t>
            </a:r>
            <a:r>
              <a:rPr lang="en-US" sz="1200" dirty="0" smtClean="0"/>
              <a:t>Channel for everyone to request “official” information </a:t>
            </a:r>
          </a:p>
          <a:p>
            <a:pPr lvl="1"/>
            <a:r>
              <a:rPr lang="en-US" sz="1200" b="1" dirty="0" smtClean="0"/>
              <a:t>Products: </a:t>
            </a:r>
            <a:r>
              <a:rPr lang="en-US" sz="1200" dirty="0" smtClean="0"/>
              <a:t>Channel for everyone where CJTF HQ, AOC or VID publish information (Mission makers(event hosts)</a:t>
            </a:r>
          </a:p>
          <a:p>
            <a:pPr lvl="1"/>
            <a:r>
              <a:rPr lang="en-US" sz="1200" b="1" dirty="0" smtClean="0"/>
              <a:t>Media</a:t>
            </a:r>
            <a:r>
              <a:rPr lang="en-US" sz="1200" dirty="0" smtClean="0"/>
              <a:t>: Channel for everyone  where media reports may appear. </a:t>
            </a:r>
          </a:p>
          <a:p>
            <a:pPr lvl="1"/>
            <a:r>
              <a:rPr lang="en-US" sz="1200" b="1" dirty="0" smtClean="0"/>
              <a:t>BDA/Reports: </a:t>
            </a:r>
            <a:r>
              <a:rPr lang="en-US" sz="1200" dirty="0" smtClean="0"/>
              <a:t>Channel for everyone where pilots report BDA and other reports relevant for VIS to produce INTSUM/INTREPs</a:t>
            </a:r>
          </a:p>
          <a:p>
            <a:pPr lvl="1"/>
            <a:r>
              <a:rPr lang="en-US" sz="1200" b="1" dirty="0" smtClean="0"/>
              <a:t>Event planning:</a:t>
            </a:r>
            <a:r>
              <a:rPr lang="en-US" sz="1200" dirty="0" smtClean="0"/>
              <a:t> Channel for everyone where information for the next event can be coordinated and discussed.</a:t>
            </a:r>
          </a:p>
          <a:p>
            <a:pPr lvl="1"/>
            <a:r>
              <a:rPr lang="en-US" sz="1200" b="1" dirty="0" smtClean="0"/>
              <a:t>OPAR coordination: </a:t>
            </a:r>
            <a:r>
              <a:rPr lang="en-US" sz="1200" dirty="0" smtClean="0"/>
              <a:t>Chanel for everyone where coordination can be done. Anything not suited for other discord channels</a:t>
            </a:r>
          </a:p>
          <a:p>
            <a:pPr lvl="1"/>
            <a:endParaRPr lang="en-US" sz="1200" dirty="0" smtClean="0"/>
          </a:p>
          <a:p>
            <a:endParaRPr lang="en-US" dirty="0" smtClean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FLOW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Situation / Road to war</a:t>
            </a:r>
          </a:p>
          <a:p>
            <a:r>
              <a:rPr lang="en-US" dirty="0" smtClean="0"/>
              <a:t>Functions/Roles</a:t>
            </a:r>
          </a:p>
          <a:p>
            <a:r>
              <a:rPr lang="en-US" dirty="0" smtClean="0"/>
              <a:t>Products</a:t>
            </a:r>
          </a:p>
          <a:p>
            <a:r>
              <a:rPr lang="en-US" dirty="0" smtClean="0"/>
              <a:t>Generic timeline</a:t>
            </a:r>
          </a:p>
          <a:p>
            <a:r>
              <a:rPr lang="en-US" dirty="0" smtClean="0"/>
              <a:t>Information flow/ Where to find information</a:t>
            </a:r>
            <a:endParaRPr lang="en-US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US / China conflict in the South China Sea</a:t>
            </a:r>
          </a:p>
          <a:p>
            <a:pPr algn="just"/>
            <a:r>
              <a:rPr lang="en-US" sz="1800" dirty="0" smtClean="0"/>
              <a:t>After </a:t>
            </a:r>
            <a:r>
              <a:rPr lang="en-US" sz="1800" dirty="0"/>
              <a:t>months of deteriorating in relations between US and China, the situation escalated a few weeks ago fighting broke out between </a:t>
            </a:r>
            <a:r>
              <a:rPr lang="en-US" sz="1800" dirty="0" smtClean="0"/>
              <a:t>Chinese </a:t>
            </a:r>
            <a:r>
              <a:rPr lang="en-US" sz="1800" dirty="0"/>
              <a:t>and US fleets in the South China </a:t>
            </a:r>
            <a:r>
              <a:rPr lang="en-US" sz="1800" dirty="0" smtClean="0"/>
              <a:t>Sea.</a:t>
            </a:r>
          </a:p>
          <a:p>
            <a:pPr algn="just"/>
            <a:r>
              <a:rPr lang="en-US" sz="1800" dirty="0" smtClean="0"/>
              <a:t>While </a:t>
            </a:r>
            <a:r>
              <a:rPr lang="en-US" sz="1800" dirty="0"/>
              <a:t>both sides are trying to contain the conflict and prevent it from escalating, both China and the US has been reinforcing their bases in the </a:t>
            </a:r>
            <a:r>
              <a:rPr lang="en-US" sz="1800" dirty="0" smtClean="0"/>
              <a:t>region.</a:t>
            </a:r>
          </a:p>
          <a:p>
            <a:pPr algn="just"/>
            <a:r>
              <a:rPr lang="en-US" sz="1800" dirty="0" smtClean="0"/>
              <a:t>Russia </a:t>
            </a:r>
            <a:r>
              <a:rPr lang="en-US" sz="1800" dirty="0"/>
              <a:t>has declared </a:t>
            </a:r>
            <a:r>
              <a:rPr lang="en-US" sz="1800" dirty="0" smtClean="0"/>
              <a:t>its full </a:t>
            </a:r>
            <a:r>
              <a:rPr lang="en-US" sz="1800" dirty="0"/>
              <a:t>support in </a:t>
            </a:r>
            <a:r>
              <a:rPr lang="en-US" sz="1800" dirty="0" smtClean="0"/>
              <a:t>Chinese territorial </a:t>
            </a:r>
            <a:r>
              <a:rPr lang="en-US" sz="1800" dirty="0"/>
              <a:t>claims and condemned US "Western intervention in Asia's </a:t>
            </a:r>
            <a:r>
              <a:rPr lang="en-US" sz="1800" dirty="0" smtClean="0"/>
              <a:t>affairs“</a:t>
            </a:r>
          </a:p>
          <a:p>
            <a:pPr algn="just"/>
            <a:r>
              <a:rPr lang="en-US" sz="1800" dirty="0" smtClean="0"/>
              <a:t>As </a:t>
            </a:r>
            <a:r>
              <a:rPr lang="en-US" sz="1800" dirty="0"/>
              <a:t>of this time there's no clear end to the conflict and we can expect the US to focus its attention - both in the diplomatic arena as well as the prioritization of military and economical assets - in South-East Asia rather than the Middle-East.</a:t>
            </a:r>
            <a:endParaRPr lang="en-US" sz="1800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 – US / China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dirty="0"/>
              <a:t>Syria</a:t>
            </a:r>
          </a:p>
          <a:p>
            <a:r>
              <a:rPr lang="en-US" dirty="0" smtClean="0"/>
              <a:t>The Syrian leadership party has gone weaker in past months and is seeking to re-affirm itself as strong and aggressive by pursuing a militant stance.</a:t>
            </a:r>
          </a:p>
          <a:p>
            <a:r>
              <a:rPr lang="en-US" dirty="0" smtClean="0"/>
              <a:t>With intent to gain access to more economical assets and becoming a dominant , regional superpower, Syria set an ambitious goal to launch a major military campaign against its historical enemies in Turkey and Israel.</a:t>
            </a:r>
          </a:p>
          <a:p>
            <a:r>
              <a:rPr lang="en-US" dirty="0" smtClean="0"/>
              <a:t>This approach become more appealing with the US being occupied with its conflict with China and lack of apparent interest in Middle-East affairs</a:t>
            </a:r>
          </a:p>
          <a:p>
            <a:r>
              <a:rPr lang="en-US" dirty="0" smtClean="0"/>
              <a:t>In the recent years, Syria has been hosting large numbers of foreign military units:</a:t>
            </a:r>
          </a:p>
          <a:p>
            <a:pPr lvl="1"/>
            <a:r>
              <a:rPr lang="en-US" dirty="0" smtClean="0"/>
              <a:t>Russian air force has been staging in Syrian airbases as part of a strategic agreement of providing Russia with a naval base at TARTOS (The only Russian fleet large port in the Mediterranean)</a:t>
            </a:r>
          </a:p>
          <a:p>
            <a:pPr lvl="1"/>
            <a:r>
              <a:rPr lang="en-US" dirty="0"/>
              <a:t>Iranian revolutionary guards are very active in establishing bases to be used for possible operations against Israel in the event of a conflict between the two countries. Those bases and efforts have been the targets of numerous air raids by Israeli air force.</a:t>
            </a:r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 - Syria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0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Syrian objectives in Turkey: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Seize the ATATURK hydroelectric dam.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The dam was a source of major dispute between the two countries since its building in the 1990s.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Syria could gain a strategically important source of fresh water and electrical power from this asset while at the same time denying Turkey of a strategically important source those assets to the entire South-East area of the country.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area of ISKENDERUN: A large oil and gas production site. Denying this area from Turkey serves two more purposes: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Denying a major sea-port which can otherwise be used to receive supplies/reinforcements closest to the ATATURK theater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Closing a main road (O-52) which is expected to use as a primary resupply line to the ATATURK Theater</a:t>
            </a:r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 - Syria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31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Syrian objective in Israel:</a:t>
            </a:r>
          </a:p>
          <a:p>
            <a:pPr marL="0" indent="0">
              <a:buNone/>
            </a:pPr>
            <a:r>
              <a:rPr lang="en-US" dirty="0" smtClean="0"/>
              <a:t>Re-taking the entire Golan Heights (GH) from Israeli occupation would greatly improve the prestige of the government to the Syrian people. It would also raise Syrian power in the middle-east as a first Arab country that would be able to act by force and gain a territorial victory against Israel after dozens of years of conflicts and place Syria as a regional superpower.</a:t>
            </a:r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 - Syria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1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Israel</a:t>
            </a:r>
          </a:p>
          <a:p>
            <a:r>
              <a:rPr lang="en-US" dirty="0" smtClean="0"/>
              <a:t>The </a:t>
            </a:r>
            <a:r>
              <a:rPr lang="en-US" dirty="0"/>
              <a:t>Israeli Defense Force (IDF) has been has been undergoing a slow transformation since the 2006 war in Lebanon. More effort spent on training for counter-guerrilla scenarios and reduced focus on large-scale combat scenarios as are expected against the Syrian armed </a:t>
            </a:r>
            <a:r>
              <a:rPr lang="en-US" dirty="0" smtClean="0"/>
              <a:t>forces.</a:t>
            </a:r>
          </a:p>
          <a:p>
            <a:r>
              <a:rPr lang="en-US" dirty="0" smtClean="0"/>
              <a:t>Israeli </a:t>
            </a:r>
            <a:r>
              <a:rPr lang="en-US" dirty="0"/>
              <a:t>air-force </a:t>
            </a:r>
            <a:r>
              <a:rPr lang="en-US" dirty="0" smtClean="0"/>
              <a:t>(IAF) is conducting frequent </a:t>
            </a:r>
            <a:r>
              <a:rPr lang="en-US" dirty="0"/>
              <a:t>air-raids </a:t>
            </a:r>
            <a:r>
              <a:rPr lang="en-US" dirty="0" smtClean="0"/>
              <a:t>against </a:t>
            </a:r>
            <a:r>
              <a:rPr lang="en-US" dirty="0"/>
              <a:t>Iranian </a:t>
            </a:r>
            <a:r>
              <a:rPr lang="en-US" dirty="0" smtClean="0"/>
              <a:t>targets entering </a:t>
            </a:r>
            <a:r>
              <a:rPr lang="en-US" dirty="0"/>
              <a:t>Syria. </a:t>
            </a:r>
            <a:r>
              <a:rPr lang="en-US" dirty="0" smtClean="0"/>
              <a:t>IAF </a:t>
            </a:r>
            <a:r>
              <a:rPr lang="en-US" dirty="0"/>
              <a:t>primarily targets advanced weapon systems (Ballistic missiles, offensive drones</a:t>
            </a:r>
            <a:r>
              <a:rPr lang="en-US" dirty="0" smtClean="0"/>
              <a:t>), </a:t>
            </a:r>
            <a:r>
              <a:rPr lang="en-US" dirty="0"/>
              <a:t>logistic facilities supporting the transfer of Iranian forces (camps, supplies) as well as </a:t>
            </a:r>
            <a:r>
              <a:rPr lang="en-US" dirty="0" smtClean="0"/>
              <a:t>personnel </a:t>
            </a:r>
            <a:r>
              <a:rPr lang="en-US" dirty="0"/>
              <a:t>(militants, high ranking officers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Along </a:t>
            </a:r>
            <a:r>
              <a:rPr lang="en-US" dirty="0"/>
              <a:t>the </a:t>
            </a:r>
            <a:r>
              <a:rPr lang="en-US" dirty="0" smtClean="0"/>
              <a:t>Lebanese </a:t>
            </a:r>
            <a:r>
              <a:rPr lang="en-US" dirty="0"/>
              <a:t>border, the IDF is engaged in constantly high level of tension facing </a:t>
            </a:r>
            <a:r>
              <a:rPr lang="en-US" dirty="0" smtClean="0"/>
              <a:t>Hezbollah </a:t>
            </a:r>
            <a:r>
              <a:rPr lang="en-US" dirty="0"/>
              <a:t>in Southern-Lebanon</a:t>
            </a:r>
            <a:endParaRPr lang="en-US" sz="1800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 - Israel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05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Turkey</a:t>
            </a:r>
          </a:p>
          <a:p>
            <a:r>
              <a:rPr lang="en-US" dirty="0" smtClean="0"/>
              <a:t>Slowly </a:t>
            </a:r>
            <a:r>
              <a:rPr lang="en-US" dirty="0"/>
              <a:t>recovering from </a:t>
            </a:r>
            <a:r>
              <a:rPr lang="en-US" dirty="0" smtClean="0"/>
              <a:t>a financial </a:t>
            </a:r>
            <a:r>
              <a:rPr lang="en-US" dirty="0"/>
              <a:t>crisis affecting military combat readiness </a:t>
            </a:r>
            <a:r>
              <a:rPr lang="en-US" dirty="0" smtClean="0"/>
              <a:t>which manifests as:</a:t>
            </a:r>
          </a:p>
          <a:p>
            <a:pPr lvl="1"/>
            <a:r>
              <a:rPr lang="en-US" dirty="0" smtClean="0"/>
              <a:t>Difficulties </a:t>
            </a:r>
            <a:r>
              <a:rPr lang="en-US" dirty="0"/>
              <a:t>maintaining qualified </a:t>
            </a:r>
            <a:r>
              <a:rPr lang="en-US" dirty="0" smtClean="0"/>
              <a:t>personnel</a:t>
            </a:r>
          </a:p>
          <a:p>
            <a:pPr lvl="1"/>
            <a:r>
              <a:rPr lang="en-US" dirty="0" smtClean="0"/>
              <a:t>Deterioration </a:t>
            </a:r>
            <a:r>
              <a:rPr lang="en-US" dirty="0"/>
              <a:t>of equipment due to maintenance </a:t>
            </a:r>
            <a:r>
              <a:rPr lang="en-US" dirty="0" smtClean="0"/>
              <a:t>difficulties</a:t>
            </a:r>
          </a:p>
          <a:p>
            <a:pPr lvl="1"/>
            <a:r>
              <a:rPr lang="en-US" dirty="0" smtClean="0"/>
              <a:t>Limited </a:t>
            </a:r>
            <a:r>
              <a:rPr lang="en-US" dirty="0"/>
              <a:t>national reserves of </a:t>
            </a:r>
            <a:r>
              <a:rPr lang="en-US" dirty="0" smtClean="0"/>
              <a:t>consumables needed for combat activity</a:t>
            </a:r>
          </a:p>
          <a:p>
            <a:r>
              <a:rPr lang="en-US" dirty="0" smtClean="0"/>
              <a:t>After </a:t>
            </a:r>
            <a:r>
              <a:rPr lang="en-US" dirty="0"/>
              <a:t>recognizing the rising threat from </a:t>
            </a:r>
            <a:r>
              <a:rPr lang="en-US" dirty="0" smtClean="0"/>
              <a:t>Syria, Turkey </a:t>
            </a:r>
            <a:r>
              <a:rPr lang="en-US" dirty="0"/>
              <a:t>requested UN support which lead to the formation and dispatching of CJTF-82 to the Middle </a:t>
            </a:r>
            <a:r>
              <a:rPr lang="en-US" dirty="0" smtClean="0"/>
              <a:t>East. However this was too late and the Syrian invasion has already begun by the time CJTF-82 was establishing in region.</a:t>
            </a:r>
            <a:endParaRPr lang="en-US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 - Turkey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4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Russia</a:t>
            </a:r>
          </a:p>
          <a:p>
            <a:pPr marL="0" indent="0">
              <a:buNone/>
            </a:pPr>
            <a:r>
              <a:rPr lang="en-US" dirty="0" smtClean="0"/>
              <a:t>Russia has its </a:t>
            </a:r>
            <a:r>
              <a:rPr lang="en-US" dirty="0"/>
              <a:t>strategic interests in </a:t>
            </a:r>
            <a:r>
              <a:rPr lang="en-US" dirty="0" smtClean="0"/>
              <a:t>Syria:</a:t>
            </a:r>
          </a:p>
          <a:p>
            <a:pPr marL="457200" indent="-457200">
              <a:buAutoNum type="arabicParenR"/>
            </a:pPr>
            <a:r>
              <a:rPr lang="en-US" dirty="0" smtClean="0"/>
              <a:t>The </a:t>
            </a:r>
            <a:r>
              <a:rPr lang="en-US" dirty="0"/>
              <a:t>TARTUS naval base (Russian's only major port in the Eastern Mediterranean) </a:t>
            </a:r>
            <a:r>
              <a:rPr lang="en-US" dirty="0" smtClean="0"/>
              <a:t>operated by Russian personnel (advisors and fleet shipyard) and defended by SAM units manned by Russian servicemen.</a:t>
            </a:r>
          </a:p>
          <a:p>
            <a:pPr marL="457200" indent="-457200">
              <a:buAutoNum type="arabicParenR"/>
            </a:pPr>
            <a:r>
              <a:rPr lang="en-US" dirty="0" smtClean="0"/>
              <a:t>The </a:t>
            </a:r>
            <a:r>
              <a:rPr lang="en-US" dirty="0"/>
              <a:t>presence of military advisors and </a:t>
            </a:r>
            <a:r>
              <a:rPr lang="en-US" dirty="0" smtClean="0"/>
              <a:t>aerial </a:t>
            </a:r>
            <a:r>
              <a:rPr lang="en-US" dirty="0"/>
              <a:t>assets used for infliction of power and influence in the Middle East</a:t>
            </a:r>
            <a:endParaRPr lang="en-US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 - Russia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86290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</TotalTime>
  <Words>1522</Words>
  <Application>Microsoft Office PowerPoint</Application>
  <PresentationFormat>‫הצגה על המסך (16:9)</PresentationFormat>
  <Paragraphs>131</Paragraphs>
  <Slides>19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20" baseType="lpstr">
      <vt:lpstr>Kontortema</vt:lpstr>
      <vt:lpstr>OPERATION ACTIVE RESOLVE  (OPAR) </vt:lpstr>
      <vt:lpstr>AGENDA</vt:lpstr>
      <vt:lpstr>SITUATION – US / China</vt:lpstr>
      <vt:lpstr>SITUATION - Syria</vt:lpstr>
      <vt:lpstr>SITUATION - Syria</vt:lpstr>
      <vt:lpstr>SITUATION - Syria</vt:lpstr>
      <vt:lpstr>SITUATION - Israel</vt:lpstr>
      <vt:lpstr>SITUATION - Turkey</vt:lpstr>
      <vt:lpstr>SITUATION - Russia</vt:lpstr>
      <vt:lpstr>SITUATION – Iran &amp; Hezbollah</vt:lpstr>
      <vt:lpstr>FUNCTIONS / ROLES </vt:lpstr>
      <vt:lpstr>CJTF – 82  HQ</vt:lpstr>
      <vt:lpstr>JFACC</vt:lpstr>
      <vt:lpstr>AOC</vt:lpstr>
      <vt:lpstr>VID</vt:lpstr>
      <vt:lpstr>VIS</vt:lpstr>
      <vt:lpstr>PRODUCTS</vt:lpstr>
      <vt:lpstr>GENERIC TIMELINE</vt:lpstr>
      <vt:lpstr>INFORMATION 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132nd OPAR Introduction Brief</dc:title>
  <dc:creator>132nd Virtual Wing</dc:creator>
  <cp:lastModifiedBy>Berwald</cp:lastModifiedBy>
  <cp:revision>66</cp:revision>
  <dcterms:created xsi:type="dcterms:W3CDTF">2019-03-12T22:01:00Z</dcterms:created>
  <dcterms:modified xsi:type="dcterms:W3CDTF">2020-07-31T11:13:43Z</dcterms:modified>
</cp:coreProperties>
</file>