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680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D1341-87FB-4796-99EF-E372FDD897A7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DB547-1645-4D7B-8808-33D79D035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ittel 1"/>
          <p:cNvSpPr>
            <a:spLocks noGrp="1"/>
          </p:cNvSpPr>
          <p:nvPr>
            <p:ph type="title"/>
          </p:nvPr>
        </p:nvSpPr>
        <p:spPr>
          <a:xfrm>
            <a:off x="0" y="0"/>
            <a:ext cx="9129192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30.07.2020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843558"/>
            <a:ext cx="8229600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411760" y="0"/>
            <a:ext cx="6717432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OPERATION ACTIVE RESOLVE  (OPAR)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Brief</a:t>
            </a:r>
          </a:p>
          <a:p>
            <a:endParaRPr lang="en-US" dirty="0" smtClean="0"/>
          </a:p>
          <a:p>
            <a:r>
              <a:rPr lang="en-US" sz="1400" dirty="0" smtClean="0"/>
              <a:t>CAO: Not published</a:t>
            </a:r>
          </a:p>
          <a:p>
            <a:r>
              <a:rPr lang="en-US" sz="1400" dirty="0" smtClean="0"/>
              <a:t>Version: DRAFT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176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CJTF-82 Operation order (OPORDER)</a:t>
            </a:r>
          </a:p>
          <a:p>
            <a:r>
              <a:rPr lang="en-US" dirty="0" smtClean="0"/>
              <a:t>JFACC Joint Air Operations Plan</a:t>
            </a:r>
          </a:p>
          <a:p>
            <a:r>
              <a:rPr lang="en-US" dirty="0" smtClean="0"/>
              <a:t>Air Operations Directive (AOD)</a:t>
            </a:r>
          </a:p>
          <a:p>
            <a:r>
              <a:rPr lang="en-US" dirty="0" smtClean="0"/>
              <a:t>Joint Target List</a:t>
            </a:r>
          </a:p>
          <a:p>
            <a:r>
              <a:rPr lang="en-US" dirty="0" smtClean="0"/>
              <a:t>Joint Prioritized Target List</a:t>
            </a:r>
          </a:p>
          <a:p>
            <a:r>
              <a:rPr lang="en-US" dirty="0" smtClean="0"/>
              <a:t>TST Matrix</a:t>
            </a:r>
          </a:p>
          <a:p>
            <a:r>
              <a:rPr lang="en-US" dirty="0" smtClean="0"/>
              <a:t>Intelligence Report (INTREP)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Intrep</a:t>
            </a:r>
            <a:r>
              <a:rPr lang="en-US" dirty="0" smtClean="0"/>
              <a:t> (Common to all 132</a:t>
            </a:r>
            <a:r>
              <a:rPr lang="en-US" baseline="30000" dirty="0" smtClean="0"/>
              <a:t>nd</a:t>
            </a:r>
            <a:r>
              <a:rPr lang="en-US" dirty="0" smtClean="0"/>
              <a:t> events)</a:t>
            </a:r>
          </a:p>
          <a:p>
            <a:pPr lvl="1"/>
            <a:r>
              <a:rPr lang="en-US" dirty="0" smtClean="0"/>
              <a:t>OPAR specific reports (Specific to OPAR only)</a:t>
            </a:r>
          </a:p>
          <a:p>
            <a:r>
              <a:rPr lang="en-US" dirty="0" smtClean="0"/>
              <a:t>Intelligence Summary (INTSUM)</a:t>
            </a:r>
          </a:p>
          <a:p>
            <a:r>
              <a:rPr lang="en-US" dirty="0" smtClean="0"/>
              <a:t>Target Folder (TF)</a:t>
            </a:r>
          </a:p>
          <a:p>
            <a:r>
              <a:rPr lang="en-US" dirty="0" smtClean="0"/>
              <a:t>SPINS (Special Instructions)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176463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- Minimum 14 days between each event (real world days)</a:t>
            </a:r>
          </a:p>
          <a:p>
            <a:pPr lvl="0">
              <a:buNone/>
            </a:pPr>
            <a:r>
              <a:rPr lang="en-US" dirty="0" smtClean="0"/>
              <a:t>- Each event takes place on a day in the campaign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sz="1600" dirty="0" smtClean="0"/>
              <a:t>Day </a:t>
            </a:r>
            <a:r>
              <a:rPr lang="en-US" sz="1600" dirty="0" smtClean="0"/>
              <a:t>1: </a:t>
            </a:r>
            <a:r>
              <a:rPr lang="en-US" sz="1600" dirty="0" smtClean="0"/>
              <a:t>Event, campaign day 1 </a:t>
            </a:r>
            <a:r>
              <a:rPr lang="en-US" sz="1600" dirty="0" smtClean="0"/>
              <a:t>(Sunday)</a:t>
            </a:r>
            <a:endParaRPr lang="nb-NO" sz="1600" dirty="0" smtClean="0"/>
          </a:p>
          <a:p>
            <a:pPr lvl="0"/>
            <a:r>
              <a:rPr lang="en-US" sz="1600" dirty="0" smtClean="0"/>
              <a:t>Day 2: AARs and BDAs to be provided by pilots (Monday)</a:t>
            </a:r>
            <a:endParaRPr lang="nb-NO" sz="1600" dirty="0" smtClean="0"/>
          </a:p>
          <a:p>
            <a:pPr lvl="0"/>
            <a:r>
              <a:rPr lang="en-US" sz="1600" dirty="0" smtClean="0"/>
              <a:t>Day 3-8: VIS production and publish new INTSUM NLT Day 8 (Monday)</a:t>
            </a:r>
            <a:endParaRPr lang="nb-NO" sz="1600" dirty="0" smtClean="0"/>
          </a:p>
          <a:p>
            <a:pPr lvl="0"/>
            <a:r>
              <a:rPr lang="en-US" sz="1600" dirty="0" smtClean="0"/>
              <a:t>Day 8-12: JFACC guidance to AOC (publish new AOD, NLT Day 12, Friday) (supported by VIS throughout)</a:t>
            </a:r>
            <a:endParaRPr lang="nb-NO" sz="1600" dirty="0" smtClean="0"/>
          </a:p>
          <a:p>
            <a:pPr lvl="0"/>
            <a:r>
              <a:rPr lang="en-US" sz="1600" dirty="0" smtClean="0"/>
              <a:t>Day 12: AOC work day: </a:t>
            </a:r>
            <a:r>
              <a:rPr lang="en-US" sz="1600" dirty="0" err="1" smtClean="0"/>
              <a:t>Taskings</a:t>
            </a:r>
            <a:r>
              <a:rPr lang="en-US" sz="1600" dirty="0" smtClean="0"/>
              <a:t>/briefing/assignments (Friday)</a:t>
            </a:r>
            <a:endParaRPr lang="nb-NO" sz="1600" dirty="0" smtClean="0"/>
          </a:p>
          <a:p>
            <a:pPr lvl="0"/>
            <a:r>
              <a:rPr lang="en-US" sz="1600" dirty="0" smtClean="0"/>
              <a:t>Day 13+14: Pilots planning days</a:t>
            </a:r>
            <a:endParaRPr lang="nb-NO" sz="1600" dirty="0" smtClean="0"/>
          </a:p>
          <a:p>
            <a:pPr lvl="0"/>
            <a:r>
              <a:rPr lang="en-US" sz="1600" dirty="0" smtClean="0"/>
              <a:t>Day 14: </a:t>
            </a:r>
            <a:r>
              <a:rPr lang="en-US" sz="1600" dirty="0" smtClean="0"/>
              <a:t>Event, campaign day 2 </a:t>
            </a:r>
            <a:r>
              <a:rPr lang="en-US" sz="1600" dirty="0" smtClean="0"/>
              <a:t>(Sunday)</a:t>
            </a:r>
            <a:endParaRPr lang="nb-NO" sz="16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TIMELINE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176463"/>
          </a:xfrm>
        </p:spPr>
        <p:txBody>
          <a:bodyPr>
            <a:normAutofit/>
          </a:bodyPr>
          <a:lstStyle/>
          <a:p>
            <a:r>
              <a:rPr lang="en-US" dirty="0" smtClean="0"/>
              <a:t>OPAR Briefing page</a:t>
            </a:r>
          </a:p>
          <a:p>
            <a:r>
              <a:rPr lang="en-US" dirty="0" smtClean="0"/>
              <a:t>Discord OPAR section: </a:t>
            </a:r>
            <a:r>
              <a:rPr lang="en-US" sz="1600" dirty="0" smtClean="0"/>
              <a:t>(OPAR tag given to participants for access, both 132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and externals)</a:t>
            </a:r>
            <a:endParaRPr lang="en-US" dirty="0" smtClean="0"/>
          </a:p>
          <a:p>
            <a:pPr lvl="1"/>
            <a:r>
              <a:rPr lang="en-US" sz="1200" b="1" dirty="0" smtClean="0"/>
              <a:t>JFACC: </a:t>
            </a:r>
            <a:r>
              <a:rPr lang="en-US" sz="1200" dirty="0" smtClean="0"/>
              <a:t>JFACC internal channel for work related to AOD and JAOP revisions</a:t>
            </a:r>
          </a:p>
          <a:p>
            <a:pPr lvl="1"/>
            <a:r>
              <a:rPr lang="en-US" sz="1200" b="1" dirty="0" smtClean="0"/>
              <a:t>VIS: </a:t>
            </a:r>
            <a:r>
              <a:rPr lang="en-US" sz="1200" dirty="0" smtClean="0"/>
              <a:t>VIS internal channel for work related to INTREP and INTSUMs</a:t>
            </a:r>
          </a:p>
          <a:p>
            <a:pPr lvl="1"/>
            <a:r>
              <a:rPr lang="en-US" sz="1200" b="1" dirty="0" smtClean="0"/>
              <a:t>JFACC-VIS: </a:t>
            </a:r>
            <a:r>
              <a:rPr lang="en-US" sz="1200" dirty="0" smtClean="0"/>
              <a:t>Internal coordination channel between JFACC and VIS for JTL and JPTL. Only for VIS and JFACC.</a:t>
            </a:r>
          </a:p>
          <a:p>
            <a:pPr lvl="1"/>
            <a:r>
              <a:rPr lang="en-US" sz="1200" b="1" dirty="0" smtClean="0"/>
              <a:t>RFI: </a:t>
            </a:r>
            <a:r>
              <a:rPr lang="en-US" sz="1200" dirty="0" smtClean="0"/>
              <a:t>Channel for everyone to request “official” information </a:t>
            </a:r>
          </a:p>
          <a:p>
            <a:pPr lvl="1"/>
            <a:r>
              <a:rPr lang="en-US" sz="1200" b="1" dirty="0" smtClean="0"/>
              <a:t>Products: </a:t>
            </a:r>
            <a:r>
              <a:rPr lang="en-US" sz="1200" dirty="0" smtClean="0"/>
              <a:t>Channel for everyone where CJTF HQ, AOC or VID publish information (Mission makers(event hosts)</a:t>
            </a:r>
          </a:p>
          <a:p>
            <a:pPr lvl="1"/>
            <a:r>
              <a:rPr lang="en-US" sz="1200" b="1" dirty="0" smtClean="0"/>
              <a:t>Media</a:t>
            </a:r>
            <a:r>
              <a:rPr lang="en-US" sz="1200" dirty="0" smtClean="0"/>
              <a:t>: Channel for everyone  where media reports may appear. </a:t>
            </a:r>
          </a:p>
          <a:p>
            <a:pPr lvl="1"/>
            <a:r>
              <a:rPr lang="en-US" sz="1200" b="1" dirty="0" smtClean="0"/>
              <a:t>BDA/Reports: </a:t>
            </a:r>
            <a:r>
              <a:rPr lang="en-US" sz="1200" dirty="0" smtClean="0"/>
              <a:t>Channel for everyone where pilots report BDA and other reports relevant for VIS to produce INTSUM/INTREPs</a:t>
            </a:r>
          </a:p>
          <a:p>
            <a:pPr lvl="1"/>
            <a:r>
              <a:rPr lang="en-US" sz="1200" b="1" dirty="0" smtClean="0"/>
              <a:t>Event planning:</a:t>
            </a:r>
            <a:r>
              <a:rPr lang="en-US" sz="1200" dirty="0" smtClean="0"/>
              <a:t> Channel for everyone where information for the next event can be coordinated and discussed.</a:t>
            </a:r>
          </a:p>
          <a:p>
            <a:pPr lvl="1"/>
            <a:r>
              <a:rPr lang="en-US" sz="1200" b="1" dirty="0" smtClean="0"/>
              <a:t>OPAR coordination: </a:t>
            </a:r>
            <a:r>
              <a:rPr lang="en-US" sz="1200" dirty="0" smtClean="0"/>
              <a:t>Chanel for everyone where coordination can be done. Anything not suited for other discord channels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/ Road to war</a:t>
            </a:r>
          </a:p>
          <a:p>
            <a:r>
              <a:rPr lang="en-US" dirty="0" smtClean="0"/>
              <a:t>Functions/Roles</a:t>
            </a:r>
          </a:p>
          <a:p>
            <a:r>
              <a:rPr lang="en-US" dirty="0" smtClean="0"/>
              <a:t>Products</a:t>
            </a:r>
          </a:p>
          <a:p>
            <a:r>
              <a:rPr lang="en-US" dirty="0" smtClean="0"/>
              <a:t>Generic timeline</a:t>
            </a:r>
          </a:p>
          <a:p>
            <a:r>
              <a:rPr lang="en-US" dirty="0" smtClean="0"/>
              <a:t>Information flow/ Where to find information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771550"/>
            <a:ext cx="9036496" cy="2448272"/>
          </a:xfrm>
        </p:spPr>
        <p:txBody>
          <a:bodyPr>
            <a:normAutofit/>
          </a:bodyPr>
          <a:lstStyle/>
          <a:p>
            <a:r>
              <a:rPr lang="en-US" dirty="0" smtClean="0"/>
              <a:t>Combined Joint Task Force Headquarter (CJTF HQ): Mission makes/event hosts</a:t>
            </a:r>
          </a:p>
          <a:p>
            <a:r>
              <a:rPr lang="en-US" b="1" dirty="0" smtClean="0"/>
              <a:t>Joint Force Air Component Commander (JFACC): Volunteer 132</a:t>
            </a:r>
            <a:r>
              <a:rPr lang="en-US" b="1" baseline="30000" dirty="0" smtClean="0"/>
              <a:t>nd</a:t>
            </a:r>
            <a:r>
              <a:rPr lang="en-US" b="1" dirty="0" smtClean="0"/>
              <a:t> members</a:t>
            </a:r>
          </a:p>
          <a:p>
            <a:r>
              <a:rPr lang="en-US" dirty="0" smtClean="0"/>
              <a:t>Air Operations Centre (AOC): </a:t>
            </a:r>
            <a:r>
              <a:rPr lang="en-US" dirty="0" smtClean="0"/>
              <a:t>Mission makes/event </a:t>
            </a:r>
            <a:r>
              <a:rPr lang="en-US" dirty="0" smtClean="0"/>
              <a:t>hosts</a:t>
            </a:r>
          </a:p>
          <a:p>
            <a:r>
              <a:rPr lang="en-US" dirty="0" smtClean="0"/>
              <a:t>Virtual Intelligence Directorate (VID): Mission makes/event </a:t>
            </a:r>
            <a:r>
              <a:rPr lang="en-US" dirty="0" smtClean="0"/>
              <a:t>hosts</a:t>
            </a:r>
          </a:p>
          <a:p>
            <a:r>
              <a:rPr lang="en-US" b="1" dirty="0" smtClean="0"/>
              <a:t>Virtual Intelligence Service (VIS): </a:t>
            </a:r>
            <a:r>
              <a:rPr lang="en-US" b="1" dirty="0" smtClean="0"/>
              <a:t>Volunteer 132</a:t>
            </a:r>
            <a:r>
              <a:rPr lang="en-US" b="1" baseline="30000" dirty="0" smtClean="0"/>
              <a:t>nd</a:t>
            </a:r>
            <a:r>
              <a:rPr lang="en-US" b="1" dirty="0" smtClean="0"/>
              <a:t> members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/ ROLES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Commander of the entire force (Both Air Sea and Ground)</a:t>
            </a:r>
          </a:p>
          <a:p>
            <a:r>
              <a:rPr lang="en-US" dirty="0" smtClean="0"/>
              <a:t>Mission designers /event host</a:t>
            </a:r>
          </a:p>
          <a:p>
            <a:r>
              <a:rPr lang="en-US" dirty="0" smtClean="0"/>
              <a:t>Ensures to streamline events</a:t>
            </a:r>
          </a:p>
          <a:p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CJTF – 82  HQ</a:t>
            </a:r>
            <a:endParaRPr lang="en-US" dirty="0"/>
          </a:p>
        </p:txBody>
      </p:sp>
      <p:pic>
        <p:nvPicPr>
          <p:cNvPr id="2050" name="Picture 2" descr="D:\DCS_Missions\OPAR-Brief\LOGOS\OPAR CJTF_82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512" y="339502"/>
            <a:ext cx="4392488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Commander of Air Forces involved in the operation</a:t>
            </a:r>
          </a:p>
          <a:p>
            <a:r>
              <a:rPr lang="en-US" dirty="0" smtClean="0"/>
              <a:t>Volunteer 132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Takes guidance from CJTF-82 HQ, available intelligence, with support from VIS to develop and execute the air campaign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details:</a:t>
            </a:r>
          </a:p>
          <a:p>
            <a:r>
              <a:rPr lang="en-US" dirty="0" smtClean="0"/>
              <a:t>See </a:t>
            </a:r>
            <a:r>
              <a:rPr lang="en-US" dirty="0" smtClean="0"/>
              <a:t>JFACC Instructions (LINK)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JFACC</a:t>
            </a:r>
            <a:endParaRPr lang="en-US" dirty="0"/>
          </a:p>
        </p:txBody>
      </p:sp>
      <p:pic>
        <p:nvPicPr>
          <p:cNvPr id="3074" name="Picture 2" descr="D:\DCS_Missions\OPAR-Brief\LOGOS\OPAR JFACC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87574"/>
            <a:ext cx="3483212" cy="3556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Translates JFACC daily guidance into a executable Air Tasking Order</a:t>
            </a:r>
          </a:p>
          <a:p>
            <a:r>
              <a:rPr lang="en-US" dirty="0" smtClean="0"/>
              <a:t>Mission designers /event host</a:t>
            </a:r>
          </a:p>
          <a:p>
            <a:r>
              <a:rPr lang="en-US" dirty="0" smtClean="0"/>
              <a:t>Ensures to streamline events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Higher intelligence agency.</a:t>
            </a:r>
          </a:p>
          <a:p>
            <a:r>
              <a:rPr lang="en-US" dirty="0" smtClean="0"/>
              <a:t>Mission designers /event host</a:t>
            </a:r>
          </a:p>
          <a:p>
            <a:r>
              <a:rPr lang="en-US" dirty="0" smtClean="0"/>
              <a:t>A way for mission designers/event hosts to introduce intelligence into the scenario.</a:t>
            </a:r>
          </a:p>
          <a:p>
            <a:r>
              <a:rPr lang="en-US" dirty="0" smtClean="0"/>
              <a:t>Reports will be forwarded to VIS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</a:t>
            </a:r>
            <a:endParaRPr lang="en-US" dirty="0"/>
          </a:p>
        </p:txBody>
      </p:sp>
      <p:pic>
        <p:nvPicPr>
          <p:cNvPr id="5122" name="Picture 2" descr="https://media.discordapp.net/attachments/361618361815138313/738329332224753674/unknown.png?width=665&amp;height=6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131590"/>
            <a:ext cx="3112192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Intelligence agency that supports operations</a:t>
            </a:r>
          </a:p>
          <a:p>
            <a:r>
              <a:rPr lang="en-US" dirty="0" smtClean="0"/>
              <a:t>Volunteer 132</a:t>
            </a:r>
            <a:r>
              <a:rPr lang="en-US" baseline="30000" dirty="0" smtClean="0"/>
              <a:t>nd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Most of the operation will intelligence driven, and that intelligence will come from events.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details:</a:t>
            </a:r>
            <a:endParaRPr lang="en-US" dirty="0" smtClean="0"/>
          </a:p>
          <a:p>
            <a:r>
              <a:rPr lang="en-US" dirty="0" smtClean="0"/>
              <a:t>See VIS Instructions (LINK)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</a:t>
            </a:r>
            <a:endParaRPr lang="en-US" dirty="0"/>
          </a:p>
        </p:txBody>
      </p:sp>
      <p:pic>
        <p:nvPicPr>
          <p:cNvPr id="4" name="Bilde 3" descr="C:\Users\Sjefen\Desktop\OPUF VIS logo\Virtual_Intelligence_Service_only_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19622"/>
            <a:ext cx="2696716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581</Words>
  <Application>Microsoft Office PowerPoint</Application>
  <PresentationFormat>Skjermfremvisning (16:9)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Kontortema</vt:lpstr>
      <vt:lpstr>OPERATION ACTIVE RESOLVE  (OPAR) </vt:lpstr>
      <vt:lpstr>AGENDA</vt:lpstr>
      <vt:lpstr>SITUATION</vt:lpstr>
      <vt:lpstr>FUNCTIONS / ROLES </vt:lpstr>
      <vt:lpstr>CJTF – 82  HQ</vt:lpstr>
      <vt:lpstr>JFACC</vt:lpstr>
      <vt:lpstr>AOC</vt:lpstr>
      <vt:lpstr>VID</vt:lpstr>
      <vt:lpstr>VIS</vt:lpstr>
      <vt:lpstr>PRODUCTS</vt:lpstr>
      <vt:lpstr>GENERIC TIMELINE</vt:lpstr>
      <vt:lpstr>INFORMATION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132nd OPAR Introduction Brief</dc:title>
  <dc:creator>132nd Virtual Wing</dc:creator>
  <cp:lastModifiedBy>Neck</cp:lastModifiedBy>
  <cp:revision>56</cp:revision>
  <dcterms:created xsi:type="dcterms:W3CDTF">2019-03-12T22:01:00Z</dcterms:created>
  <dcterms:modified xsi:type="dcterms:W3CDTF">2020-07-30T18:33:15Z</dcterms:modified>
</cp:coreProperties>
</file>