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7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FF"/>
    <a:srgbClr val="0020C2"/>
    <a:srgbClr val="FFFF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94" d="100"/>
          <a:sy n="194" d="100"/>
        </p:scale>
        <p:origin x="124" y="2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30.12.2021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uilding, old, ruin&#10;&#10;Description automatically generated">
            <a:extLst>
              <a:ext uri="{FF2B5EF4-FFF2-40B4-BE49-F238E27FC236}">
                <a16:creationId xmlns:a16="http://schemas.microsoft.com/office/drawing/2014/main" id="{FBAB3FCF-7BBC-42E9-AD8F-1591C5558F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0" r="12178" b="1916"/>
          <a:stretch/>
        </p:blipFill>
        <p:spPr>
          <a:xfrm>
            <a:off x="15875" y="776237"/>
            <a:ext cx="5699126" cy="3883745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788F128-8F81-408E-9430-907BE760A14F}"/>
              </a:ext>
            </a:extLst>
          </p:cNvPr>
          <p:cNvSpPr/>
          <p:nvPr/>
        </p:nvSpPr>
        <p:spPr>
          <a:xfrm>
            <a:off x="4204929" y="780026"/>
            <a:ext cx="1501058" cy="3667432"/>
          </a:xfrm>
          <a:custGeom>
            <a:avLst/>
            <a:gdLst>
              <a:gd name="connsiteX0" fmla="*/ 0 w 1501058"/>
              <a:gd name="connsiteY0" fmla="*/ 19664 h 3667432"/>
              <a:gd name="connsiteX1" fmla="*/ 930787 w 1501058"/>
              <a:gd name="connsiteY1" fmla="*/ 3667432 h 3667432"/>
              <a:gd name="connsiteX2" fmla="*/ 1501058 w 1501058"/>
              <a:gd name="connsiteY2" fmla="*/ 3644490 h 3667432"/>
              <a:gd name="connsiteX3" fmla="*/ 1501058 w 1501058"/>
              <a:gd name="connsiteY3" fmla="*/ 0 h 3667432"/>
              <a:gd name="connsiteX4" fmla="*/ 0 w 1501058"/>
              <a:gd name="connsiteY4" fmla="*/ 19664 h 366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1058" h="3667432">
                <a:moveTo>
                  <a:pt x="0" y="19664"/>
                </a:moveTo>
                <a:lnTo>
                  <a:pt x="930787" y="3667432"/>
                </a:lnTo>
                <a:lnTo>
                  <a:pt x="1501058" y="3644490"/>
                </a:lnTo>
                <a:lnTo>
                  <a:pt x="1501058" y="0"/>
                </a:lnTo>
                <a:lnTo>
                  <a:pt x="0" y="19664"/>
                </a:lnTo>
                <a:close/>
              </a:path>
            </a:pathLst>
          </a:custGeom>
          <a:solidFill>
            <a:srgbClr val="FF0000">
              <a:alpha val="14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3" cstate="print"/>
          <a:srcRect l="18066" t="16894" r="16015" b="9862"/>
          <a:stretch>
            <a:fillRect/>
          </a:stretch>
        </p:blipFill>
        <p:spPr bwMode="auto">
          <a:xfrm>
            <a:off x="5715008" y="716642"/>
            <a:ext cx="3428992" cy="2143140"/>
          </a:xfrm>
          <a:prstGeom prst="rect">
            <a:avLst/>
          </a:prstGeom>
          <a:noFill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000" dirty="0"/>
              <a:t>OPARTGT025</a:t>
            </a:r>
            <a:r>
              <a:rPr lang="pl-PL" sz="2000" dirty="0"/>
              <a:t> </a:t>
            </a:r>
            <a:r>
              <a:rPr lang="en-US" sz="2000" dirty="0"/>
              <a:t>TARTUS VEHICLE FACTORY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419327" y="1638742"/>
            <a:ext cx="136540" cy="150584"/>
          </a:xfrm>
          <a:prstGeom prst="star4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0000FF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7487597" y="1507888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  <a:latin typeface="Arial Black" pitchFamily="34" charset="0"/>
              </a:rPr>
              <a:t>25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pl-PL" sz="1200" dirty="0"/>
              <a:t>DESIRED POINT of IMPACT:</a:t>
            </a:r>
          </a:p>
          <a:p>
            <a:endParaRPr lang="en-US" sz="1100" dirty="0"/>
          </a:p>
          <a:p>
            <a:r>
              <a:rPr lang="pl-PL" sz="1050" dirty="0"/>
              <a:t>DPI </a:t>
            </a:r>
            <a:r>
              <a:rPr lang="en-US" sz="1050" dirty="0"/>
              <a:t>8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52</a:t>
            </a:r>
            <a:r>
              <a:rPr lang="pl-PL" sz="1050" dirty="0"/>
              <a:t>.</a:t>
            </a:r>
            <a:r>
              <a:rPr lang="en-US" sz="1050" dirty="0"/>
              <a:t>380</a:t>
            </a:r>
            <a:r>
              <a:rPr lang="pl-PL" sz="1050" dirty="0"/>
              <a:t> E 3</a:t>
            </a:r>
            <a:r>
              <a:rPr lang="en-US" sz="1050" dirty="0"/>
              <a:t>5</a:t>
            </a:r>
            <a:r>
              <a:rPr lang="pl-PL" sz="1050" dirty="0"/>
              <a:t> </a:t>
            </a:r>
            <a:r>
              <a:rPr lang="en-US" sz="1050" dirty="0"/>
              <a:t>53</a:t>
            </a:r>
            <a:r>
              <a:rPr lang="pl-PL" sz="1050" dirty="0"/>
              <a:t>.</a:t>
            </a:r>
            <a:r>
              <a:rPr lang="en-US" sz="1050" dirty="0"/>
              <a:t>710</a:t>
            </a:r>
            <a:r>
              <a:rPr lang="pl-PL" sz="1050" dirty="0"/>
              <a:t> / </a:t>
            </a:r>
            <a:r>
              <a:rPr lang="en-US" sz="1050" dirty="0"/>
              <a:t>28ft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7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52</a:t>
            </a:r>
            <a:r>
              <a:rPr lang="pl-PL" sz="1050" dirty="0"/>
              <a:t>.</a:t>
            </a:r>
            <a:r>
              <a:rPr lang="en-US" sz="1050" dirty="0"/>
              <a:t>363</a:t>
            </a:r>
            <a:r>
              <a:rPr lang="pl-PL" sz="1050" dirty="0"/>
              <a:t> E 3</a:t>
            </a:r>
            <a:r>
              <a:rPr lang="en-US" sz="1050" dirty="0"/>
              <a:t>5</a:t>
            </a:r>
            <a:r>
              <a:rPr lang="pl-PL" sz="1050" dirty="0"/>
              <a:t> </a:t>
            </a:r>
            <a:r>
              <a:rPr lang="en-US" sz="1050" dirty="0"/>
              <a:t>53</a:t>
            </a:r>
            <a:r>
              <a:rPr lang="pl-PL" sz="1050" dirty="0"/>
              <a:t>.</a:t>
            </a:r>
            <a:r>
              <a:rPr lang="en-US" sz="1050" dirty="0"/>
              <a:t>710</a:t>
            </a:r>
            <a:r>
              <a:rPr lang="pl-PL" sz="1050" dirty="0"/>
              <a:t> / </a:t>
            </a:r>
            <a:r>
              <a:rPr lang="en-US" sz="1050" dirty="0"/>
              <a:t>28ft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6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52</a:t>
            </a:r>
            <a:r>
              <a:rPr lang="pl-PL" sz="1050" dirty="0"/>
              <a:t>.</a:t>
            </a:r>
            <a:r>
              <a:rPr lang="en-US" sz="1050" dirty="0"/>
              <a:t>286</a:t>
            </a:r>
            <a:r>
              <a:rPr lang="pl-PL" sz="1050" dirty="0"/>
              <a:t> E 3</a:t>
            </a:r>
            <a:r>
              <a:rPr lang="en-US" sz="1050" dirty="0"/>
              <a:t>5</a:t>
            </a:r>
            <a:r>
              <a:rPr lang="pl-PL" sz="1050" dirty="0"/>
              <a:t> </a:t>
            </a:r>
            <a:r>
              <a:rPr lang="en-US" sz="1050" dirty="0"/>
              <a:t>53</a:t>
            </a:r>
            <a:r>
              <a:rPr lang="pl-PL" sz="1050" dirty="0"/>
              <a:t>.</a:t>
            </a:r>
            <a:r>
              <a:rPr lang="en-US" sz="1050" dirty="0"/>
              <a:t>742</a:t>
            </a:r>
            <a:r>
              <a:rPr lang="pl-PL" sz="1050" dirty="0"/>
              <a:t> / </a:t>
            </a:r>
            <a:r>
              <a:rPr lang="en-US" sz="1050" dirty="0"/>
              <a:t>33ft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5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52</a:t>
            </a:r>
            <a:r>
              <a:rPr lang="pl-PL" sz="1050" dirty="0"/>
              <a:t>.</a:t>
            </a:r>
            <a:r>
              <a:rPr lang="en-US" sz="1050" dirty="0"/>
              <a:t>286</a:t>
            </a:r>
            <a:r>
              <a:rPr lang="pl-PL" sz="1050" dirty="0"/>
              <a:t> E 3</a:t>
            </a:r>
            <a:r>
              <a:rPr lang="en-US" sz="1050" dirty="0"/>
              <a:t>5</a:t>
            </a:r>
            <a:r>
              <a:rPr lang="pl-PL" sz="1050" dirty="0"/>
              <a:t> </a:t>
            </a:r>
            <a:r>
              <a:rPr lang="en-US" sz="1050" dirty="0"/>
              <a:t>53</a:t>
            </a:r>
            <a:r>
              <a:rPr lang="pl-PL" sz="1050" dirty="0"/>
              <a:t>.</a:t>
            </a:r>
            <a:r>
              <a:rPr lang="en-US" sz="1050" dirty="0"/>
              <a:t>726</a:t>
            </a:r>
            <a:r>
              <a:rPr lang="pl-PL" sz="1050" dirty="0"/>
              <a:t> / </a:t>
            </a:r>
            <a:r>
              <a:rPr lang="en-US" sz="1050" dirty="0"/>
              <a:t>33ft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52</a:t>
            </a:r>
            <a:r>
              <a:rPr lang="pl-PL" sz="1050" dirty="0"/>
              <a:t>.</a:t>
            </a:r>
            <a:r>
              <a:rPr lang="en-US" sz="1050" dirty="0"/>
              <a:t>330</a:t>
            </a:r>
            <a:r>
              <a:rPr lang="pl-PL" sz="1050" dirty="0"/>
              <a:t> E 3</a:t>
            </a:r>
            <a:r>
              <a:rPr lang="en-US" sz="1050" dirty="0"/>
              <a:t>5</a:t>
            </a:r>
            <a:r>
              <a:rPr lang="pl-PL" sz="1050" dirty="0"/>
              <a:t> </a:t>
            </a:r>
            <a:r>
              <a:rPr lang="en-US" sz="1050" dirty="0"/>
              <a:t>53</a:t>
            </a:r>
            <a:r>
              <a:rPr lang="pl-PL" sz="1050" dirty="0"/>
              <a:t>.</a:t>
            </a:r>
            <a:r>
              <a:rPr lang="en-US" sz="1050" dirty="0"/>
              <a:t>742</a:t>
            </a:r>
            <a:r>
              <a:rPr lang="pl-PL" sz="1050" dirty="0"/>
              <a:t> / </a:t>
            </a:r>
            <a:r>
              <a:rPr lang="en-US" sz="1050" dirty="0"/>
              <a:t>30ft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3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52</a:t>
            </a:r>
            <a:r>
              <a:rPr lang="pl-PL" sz="1050" dirty="0"/>
              <a:t>.</a:t>
            </a:r>
            <a:r>
              <a:rPr lang="en-US" sz="1050" dirty="0"/>
              <a:t>330</a:t>
            </a:r>
            <a:r>
              <a:rPr lang="pl-PL" sz="1050" dirty="0"/>
              <a:t> E 3</a:t>
            </a:r>
            <a:r>
              <a:rPr lang="en-US" sz="1050" dirty="0"/>
              <a:t>5</a:t>
            </a:r>
            <a:r>
              <a:rPr lang="pl-PL" sz="1050" dirty="0"/>
              <a:t> </a:t>
            </a:r>
            <a:r>
              <a:rPr lang="en-US" sz="1050" dirty="0"/>
              <a:t>53</a:t>
            </a:r>
            <a:r>
              <a:rPr lang="pl-PL" sz="1050" dirty="0"/>
              <a:t>.</a:t>
            </a:r>
            <a:r>
              <a:rPr lang="en-US" sz="1050" dirty="0"/>
              <a:t>623</a:t>
            </a:r>
            <a:r>
              <a:rPr lang="pl-PL" sz="1050" dirty="0"/>
              <a:t> / </a:t>
            </a:r>
            <a:r>
              <a:rPr lang="en-US" sz="1050" dirty="0"/>
              <a:t>30ft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2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52</a:t>
            </a:r>
            <a:r>
              <a:rPr lang="pl-PL" sz="1050" dirty="0"/>
              <a:t>.</a:t>
            </a:r>
            <a:r>
              <a:rPr lang="en-US" sz="1050" dirty="0"/>
              <a:t>330</a:t>
            </a:r>
            <a:r>
              <a:rPr lang="pl-PL" sz="1050" dirty="0"/>
              <a:t> E 3</a:t>
            </a:r>
            <a:r>
              <a:rPr lang="en-US" sz="1050" dirty="0"/>
              <a:t>5</a:t>
            </a:r>
            <a:r>
              <a:rPr lang="pl-PL" sz="1050" dirty="0"/>
              <a:t> </a:t>
            </a:r>
            <a:r>
              <a:rPr lang="en-US" sz="1050" dirty="0"/>
              <a:t>53</a:t>
            </a:r>
            <a:r>
              <a:rPr lang="pl-PL" sz="1050" dirty="0"/>
              <a:t>.</a:t>
            </a:r>
            <a:r>
              <a:rPr lang="en-US" sz="1050" dirty="0"/>
              <a:t>708</a:t>
            </a:r>
            <a:r>
              <a:rPr lang="pl-PL" sz="1050" dirty="0"/>
              <a:t> / </a:t>
            </a:r>
            <a:r>
              <a:rPr lang="en-US" sz="1050" dirty="0"/>
              <a:t>30ft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r>
              <a:rPr lang="pl-PL" sz="1050" dirty="0"/>
              <a:t>DPI </a:t>
            </a:r>
            <a:r>
              <a:rPr lang="en-US" sz="1050" dirty="0"/>
              <a:t>1</a:t>
            </a:r>
            <a:r>
              <a:rPr lang="pl-PL" sz="1050" dirty="0"/>
              <a:t> </a:t>
            </a:r>
            <a:r>
              <a:rPr lang="en-US" sz="1050" dirty="0"/>
              <a:t>    </a:t>
            </a:r>
            <a:r>
              <a:rPr lang="pl-PL" sz="1050" dirty="0"/>
              <a:t>- N3</a:t>
            </a:r>
            <a:r>
              <a:rPr lang="en-US" sz="1050" dirty="0"/>
              <a:t>4</a:t>
            </a:r>
            <a:r>
              <a:rPr lang="pl-PL" sz="1050" dirty="0"/>
              <a:t> </a:t>
            </a:r>
            <a:r>
              <a:rPr lang="en-US" sz="1050" dirty="0"/>
              <a:t>52</a:t>
            </a:r>
            <a:r>
              <a:rPr lang="pl-PL" sz="1050" dirty="0"/>
              <a:t>.</a:t>
            </a:r>
            <a:r>
              <a:rPr lang="en-US" sz="1050" dirty="0"/>
              <a:t>329</a:t>
            </a:r>
            <a:r>
              <a:rPr lang="pl-PL" sz="1050" dirty="0"/>
              <a:t> E 3</a:t>
            </a:r>
            <a:r>
              <a:rPr lang="en-US" sz="1050" dirty="0"/>
              <a:t>5</a:t>
            </a:r>
            <a:r>
              <a:rPr lang="pl-PL" sz="1050" dirty="0"/>
              <a:t> </a:t>
            </a:r>
            <a:r>
              <a:rPr lang="en-US" sz="1050" dirty="0"/>
              <a:t>53</a:t>
            </a:r>
            <a:r>
              <a:rPr lang="pl-PL" sz="1050" dirty="0"/>
              <a:t>.</a:t>
            </a:r>
            <a:r>
              <a:rPr lang="en-US" sz="1050" dirty="0"/>
              <a:t>692</a:t>
            </a:r>
            <a:r>
              <a:rPr lang="pl-PL" sz="1050" dirty="0"/>
              <a:t> / </a:t>
            </a:r>
            <a:r>
              <a:rPr lang="en-US" sz="1050" dirty="0"/>
              <a:t>30ft </a:t>
            </a:r>
            <a:r>
              <a:rPr lang="pl-PL" sz="1050" dirty="0"/>
              <a:t>/</a:t>
            </a:r>
            <a:r>
              <a:rPr lang="en-US" sz="1050" dirty="0"/>
              <a:t> 2000</a:t>
            </a:r>
            <a:r>
              <a:rPr lang="nb-NO" sz="1050" dirty="0"/>
              <a:t>lb PGM</a:t>
            </a:r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  <a:p>
            <a:endParaRPr lang="pl-PL" sz="1100" dirty="0"/>
          </a:p>
          <a:p>
            <a:endParaRPr lang="pl-PL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85000" lnSpcReduction="20000"/>
          </a:bodyPr>
          <a:lstStyle/>
          <a:p>
            <a:r>
              <a:rPr lang="en-US" sz="1200" dirty="0"/>
              <a:t>CDC - High density civilian housing within 50m of facility. Chemical storage tanks  (in red) pose high pollution risk to civilian population. Tartus military hospital campus within 200m to the west </a:t>
            </a:r>
            <a:r>
              <a:rPr lang="en-US" sz="1200"/>
              <a:t>of facility.</a:t>
            </a:r>
            <a:endParaRPr lang="en-US" sz="1200" dirty="0"/>
          </a:p>
        </p:txBody>
      </p:sp>
      <p:sp>
        <p:nvSpPr>
          <p:cNvPr id="3" name="Pil opp 2"/>
          <p:cNvSpPr/>
          <p:nvPr/>
        </p:nvSpPr>
        <p:spPr>
          <a:xfrm>
            <a:off x="5286380" y="8464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F3F2774-7C68-4561-B73E-90857D1EC98F}"/>
              </a:ext>
            </a:extLst>
          </p:cNvPr>
          <p:cNvSpPr/>
          <p:nvPr/>
        </p:nvSpPr>
        <p:spPr>
          <a:xfrm>
            <a:off x="4067944" y="2718109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D7F26CD-AA6C-49F1-9091-6D577DD5BC7C}"/>
              </a:ext>
            </a:extLst>
          </p:cNvPr>
          <p:cNvSpPr/>
          <p:nvPr/>
        </p:nvSpPr>
        <p:spPr>
          <a:xfrm>
            <a:off x="3419872" y="2718109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2413741-C80D-4457-813C-24852A4FBE98}"/>
              </a:ext>
            </a:extLst>
          </p:cNvPr>
          <p:cNvSpPr/>
          <p:nvPr/>
        </p:nvSpPr>
        <p:spPr>
          <a:xfrm>
            <a:off x="3707904" y="1923678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623DE1E-DFD6-442A-AF55-52B032D8BDC3}"/>
              </a:ext>
            </a:extLst>
          </p:cNvPr>
          <p:cNvSpPr/>
          <p:nvPr/>
        </p:nvSpPr>
        <p:spPr>
          <a:xfrm>
            <a:off x="3644787" y="2705699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666EC4B-CA7E-4E09-A6C4-017348108095}"/>
              </a:ext>
            </a:extLst>
          </p:cNvPr>
          <p:cNvSpPr/>
          <p:nvPr/>
        </p:nvSpPr>
        <p:spPr>
          <a:xfrm>
            <a:off x="3843029" y="2694636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D6C59B6-B5CF-482B-B606-3A83A1278268}"/>
              </a:ext>
            </a:extLst>
          </p:cNvPr>
          <p:cNvSpPr/>
          <p:nvPr/>
        </p:nvSpPr>
        <p:spPr>
          <a:xfrm>
            <a:off x="3707904" y="2206787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299F3D5-4812-4A36-B949-4EC627B874CC}"/>
              </a:ext>
            </a:extLst>
          </p:cNvPr>
          <p:cNvSpPr/>
          <p:nvPr/>
        </p:nvSpPr>
        <p:spPr>
          <a:xfrm>
            <a:off x="3866654" y="3384712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1BCF1A7-7196-459A-82B2-D75D2408B871}"/>
              </a:ext>
            </a:extLst>
          </p:cNvPr>
          <p:cNvSpPr/>
          <p:nvPr/>
        </p:nvSpPr>
        <p:spPr>
          <a:xfrm>
            <a:off x="4099502" y="3386473"/>
            <a:ext cx="63117" cy="64335"/>
          </a:xfrm>
          <a:prstGeom prst="triangl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 sz="600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8FCC4D-55A3-4A04-821D-A2D3CD11E6E6}"/>
              </a:ext>
            </a:extLst>
          </p:cNvPr>
          <p:cNvSpPr txBox="1"/>
          <p:nvPr/>
        </p:nvSpPr>
        <p:spPr>
          <a:xfrm>
            <a:off x="3327926" y="2747020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1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DF0B4E-C32D-4BE5-B2A4-284A7D428763}"/>
              </a:ext>
            </a:extLst>
          </p:cNvPr>
          <p:cNvSpPr txBox="1"/>
          <p:nvPr/>
        </p:nvSpPr>
        <p:spPr>
          <a:xfrm>
            <a:off x="3563888" y="279894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2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786E73-1BC5-4ACF-840B-790F46FCD93C}"/>
              </a:ext>
            </a:extLst>
          </p:cNvPr>
          <p:cNvSpPr txBox="1"/>
          <p:nvPr/>
        </p:nvSpPr>
        <p:spPr>
          <a:xfrm>
            <a:off x="3756606" y="278788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3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080AAB-FD8D-4DD5-AF21-62E36B2B2FB2}"/>
              </a:ext>
            </a:extLst>
          </p:cNvPr>
          <p:cNvSpPr txBox="1"/>
          <p:nvPr/>
        </p:nvSpPr>
        <p:spPr>
          <a:xfrm>
            <a:off x="3990262" y="276129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4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4F34C6-C856-4F2C-AD61-AD14D496C6FA}"/>
              </a:ext>
            </a:extLst>
          </p:cNvPr>
          <p:cNvSpPr txBox="1"/>
          <p:nvPr/>
        </p:nvSpPr>
        <p:spPr>
          <a:xfrm>
            <a:off x="3778675" y="339334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5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871572-5DCA-41BD-8FD0-ED80FEBFBDF2}"/>
              </a:ext>
            </a:extLst>
          </p:cNvPr>
          <p:cNvSpPr txBox="1"/>
          <p:nvPr/>
        </p:nvSpPr>
        <p:spPr>
          <a:xfrm>
            <a:off x="4004948" y="339334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6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1CC406-D8C9-4EF5-8492-1A85523C5A9B}"/>
              </a:ext>
            </a:extLst>
          </p:cNvPr>
          <p:cNvSpPr txBox="1"/>
          <p:nvPr/>
        </p:nvSpPr>
        <p:spPr>
          <a:xfrm>
            <a:off x="3693809" y="213123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7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8B5740-3AA3-482F-9627-860EAFB2497B}"/>
              </a:ext>
            </a:extLst>
          </p:cNvPr>
          <p:cNvSpPr txBox="1"/>
          <p:nvPr/>
        </p:nvSpPr>
        <p:spPr>
          <a:xfrm>
            <a:off x="3707897" y="185609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8</a:t>
            </a:r>
            <a:endParaRPr lang="is-IS" sz="800" dirty="0">
              <a:solidFill>
                <a:srgbClr val="0000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F1D594F-0A57-42D3-9285-DC1FD897AEF1}"/>
              </a:ext>
            </a:extLst>
          </p:cNvPr>
          <p:cNvSpPr/>
          <p:nvPr/>
        </p:nvSpPr>
        <p:spPr>
          <a:xfrm>
            <a:off x="2079321" y="1572016"/>
            <a:ext cx="2542783" cy="2902907"/>
          </a:xfrm>
          <a:custGeom>
            <a:avLst/>
            <a:gdLst>
              <a:gd name="connsiteX0" fmla="*/ 532356 w 2542783"/>
              <a:gd name="connsiteY0" fmla="*/ 31316 h 2902907"/>
              <a:gd name="connsiteX1" fmla="*/ 103339 w 2542783"/>
              <a:gd name="connsiteY1" fmla="*/ 1803748 h 2902907"/>
              <a:gd name="connsiteX2" fmla="*/ 0 w 2542783"/>
              <a:gd name="connsiteY2" fmla="*/ 2887250 h 2902907"/>
              <a:gd name="connsiteX3" fmla="*/ 2336104 w 2542783"/>
              <a:gd name="connsiteY3" fmla="*/ 2902907 h 2902907"/>
              <a:gd name="connsiteX4" fmla="*/ 2336104 w 2542783"/>
              <a:gd name="connsiteY4" fmla="*/ 2733806 h 2902907"/>
              <a:gd name="connsiteX5" fmla="*/ 2342367 w 2542783"/>
              <a:gd name="connsiteY5" fmla="*/ 2699359 h 2902907"/>
              <a:gd name="connsiteX6" fmla="*/ 2464495 w 2542783"/>
              <a:gd name="connsiteY6" fmla="*/ 2461365 h 2902907"/>
              <a:gd name="connsiteX7" fmla="*/ 2542783 w 2542783"/>
              <a:gd name="connsiteY7" fmla="*/ 2170135 h 2902907"/>
              <a:gd name="connsiteX8" fmla="*/ 2458232 w 2542783"/>
              <a:gd name="connsiteY8" fmla="*/ 1662831 h 2902907"/>
              <a:gd name="connsiteX9" fmla="*/ 2054268 w 2542783"/>
              <a:gd name="connsiteY9" fmla="*/ 0 h 2902907"/>
              <a:gd name="connsiteX10" fmla="*/ 532356 w 2542783"/>
              <a:gd name="connsiteY10" fmla="*/ 31316 h 290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2783" h="2902907">
                <a:moveTo>
                  <a:pt x="532356" y="31316"/>
                </a:moveTo>
                <a:lnTo>
                  <a:pt x="103339" y="1803748"/>
                </a:lnTo>
                <a:lnTo>
                  <a:pt x="0" y="2887250"/>
                </a:lnTo>
                <a:lnTo>
                  <a:pt x="2336104" y="2902907"/>
                </a:lnTo>
                <a:lnTo>
                  <a:pt x="2336104" y="2733806"/>
                </a:lnTo>
                <a:lnTo>
                  <a:pt x="2342367" y="2699359"/>
                </a:lnTo>
                <a:lnTo>
                  <a:pt x="2464495" y="2461365"/>
                </a:lnTo>
                <a:lnTo>
                  <a:pt x="2542783" y="2170135"/>
                </a:lnTo>
                <a:lnTo>
                  <a:pt x="2458232" y="1662831"/>
                </a:lnTo>
                <a:lnTo>
                  <a:pt x="2054268" y="0"/>
                </a:lnTo>
                <a:lnTo>
                  <a:pt x="532356" y="31316"/>
                </a:lnTo>
                <a:close/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1804C3-97EE-43F8-95B2-0E1234FE612A}"/>
              </a:ext>
            </a:extLst>
          </p:cNvPr>
          <p:cNvSpPr/>
          <p:nvPr/>
        </p:nvSpPr>
        <p:spPr>
          <a:xfrm>
            <a:off x="18789" y="779745"/>
            <a:ext cx="2536521" cy="3713967"/>
          </a:xfrm>
          <a:custGeom>
            <a:avLst/>
            <a:gdLst>
              <a:gd name="connsiteX0" fmla="*/ 2536521 w 2536521"/>
              <a:gd name="connsiteY0" fmla="*/ 698326 h 3713967"/>
              <a:gd name="connsiteX1" fmla="*/ 1860115 w 2536521"/>
              <a:gd name="connsiteY1" fmla="*/ 3682652 h 3713967"/>
              <a:gd name="connsiteX2" fmla="*/ 0 w 2536521"/>
              <a:gd name="connsiteY2" fmla="*/ 3713967 h 3713967"/>
              <a:gd name="connsiteX3" fmla="*/ 6263 w 2536521"/>
              <a:gd name="connsiteY3" fmla="*/ 0 h 3713967"/>
              <a:gd name="connsiteX4" fmla="*/ 1706671 w 2536521"/>
              <a:gd name="connsiteY4" fmla="*/ 385176 h 3713967"/>
              <a:gd name="connsiteX5" fmla="*/ 2536521 w 2536521"/>
              <a:gd name="connsiteY5" fmla="*/ 698326 h 371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6521" h="3713967">
                <a:moveTo>
                  <a:pt x="2536521" y="698326"/>
                </a:moveTo>
                <a:lnTo>
                  <a:pt x="1860115" y="3682652"/>
                </a:lnTo>
                <a:lnTo>
                  <a:pt x="0" y="3713967"/>
                </a:lnTo>
                <a:cubicBezTo>
                  <a:pt x="2088" y="2475978"/>
                  <a:pt x="4175" y="1237989"/>
                  <a:pt x="6263" y="0"/>
                </a:cubicBezTo>
                <a:lnTo>
                  <a:pt x="1706671" y="385176"/>
                </a:lnTo>
                <a:lnTo>
                  <a:pt x="2536521" y="698326"/>
                </a:lnTo>
                <a:close/>
              </a:path>
            </a:pathLst>
          </a:custGeom>
          <a:solidFill>
            <a:srgbClr val="FF0000">
              <a:alpha val="13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CAFBE-017D-4CFE-8B8B-305E4E532028}"/>
              </a:ext>
            </a:extLst>
          </p:cNvPr>
          <p:cNvSpPr/>
          <p:nvPr/>
        </p:nvSpPr>
        <p:spPr>
          <a:xfrm>
            <a:off x="3346245" y="3824748"/>
            <a:ext cx="350684" cy="301523"/>
          </a:xfrm>
          <a:custGeom>
            <a:avLst/>
            <a:gdLst>
              <a:gd name="connsiteX0" fmla="*/ 9832 w 350684"/>
              <a:gd name="connsiteY0" fmla="*/ 52439 h 301523"/>
              <a:gd name="connsiteX1" fmla="*/ 19665 w 350684"/>
              <a:gd name="connsiteY1" fmla="*/ 294968 h 301523"/>
              <a:gd name="connsiteX2" fmla="*/ 350684 w 350684"/>
              <a:gd name="connsiteY2" fmla="*/ 301523 h 301523"/>
              <a:gd name="connsiteX3" fmla="*/ 340852 w 350684"/>
              <a:gd name="connsiteY3" fmla="*/ 3278 h 301523"/>
              <a:gd name="connsiteX4" fmla="*/ 0 w 350684"/>
              <a:gd name="connsiteY4" fmla="*/ 0 h 301523"/>
              <a:gd name="connsiteX5" fmla="*/ 9832 w 350684"/>
              <a:gd name="connsiteY5" fmla="*/ 52439 h 301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684" h="301523">
                <a:moveTo>
                  <a:pt x="9832" y="52439"/>
                </a:moveTo>
                <a:lnTo>
                  <a:pt x="19665" y="294968"/>
                </a:lnTo>
                <a:lnTo>
                  <a:pt x="350684" y="301523"/>
                </a:lnTo>
                <a:lnTo>
                  <a:pt x="340852" y="3278"/>
                </a:lnTo>
                <a:lnTo>
                  <a:pt x="0" y="0"/>
                </a:lnTo>
                <a:lnTo>
                  <a:pt x="9832" y="52439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E9ECDA3-9159-4E3B-A22F-32B25E48FC89}"/>
              </a:ext>
            </a:extLst>
          </p:cNvPr>
          <p:cNvSpPr/>
          <p:nvPr/>
        </p:nvSpPr>
        <p:spPr>
          <a:xfrm>
            <a:off x="1222477" y="2002503"/>
            <a:ext cx="1114323" cy="750529"/>
          </a:xfrm>
          <a:custGeom>
            <a:avLst/>
            <a:gdLst>
              <a:gd name="connsiteX0" fmla="*/ 104878 w 1114323"/>
              <a:gd name="connsiteY0" fmla="*/ 0 h 750529"/>
              <a:gd name="connsiteX1" fmla="*/ 0 w 1114323"/>
              <a:gd name="connsiteY1" fmla="*/ 576826 h 750529"/>
              <a:gd name="connsiteX2" fmla="*/ 72104 w 1114323"/>
              <a:gd name="connsiteY2" fmla="*/ 576826 h 750529"/>
              <a:gd name="connsiteX3" fmla="*/ 983226 w 1114323"/>
              <a:gd name="connsiteY3" fmla="*/ 750529 h 750529"/>
              <a:gd name="connsiteX4" fmla="*/ 1114323 w 1114323"/>
              <a:gd name="connsiteY4" fmla="*/ 203200 h 750529"/>
              <a:gd name="connsiteX5" fmla="*/ 104878 w 1114323"/>
              <a:gd name="connsiteY5" fmla="*/ 0 h 75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323" h="750529">
                <a:moveTo>
                  <a:pt x="104878" y="0"/>
                </a:moveTo>
                <a:lnTo>
                  <a:pt x="0" y="576826"/>
                </a:lnTo>
                <a:lnTo>
                  <a:pt x="72104" y="576826"/>
                </a:lnTo>
                <a:lnTo>
                  <a:pt x="983226" y="750529"/>
                </a:lnTo>
                <a:lnTo>
                  <a:pt x="1114323" y="203200"/>
                </a:lnTo>
                <a:lnTo>
                  <a:pt x="104878" y="0"/>
                </a:lnTo>
                <a:close/>
              </a:path>
            </a:pathLst>
          </a:custGeom>
          <a:solidFill>
            <a:srgbClr val="FF0000">
              <a:alpha val="25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9096620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7558</TotalTime>
  <Words>217</Words>
  <Application>Microsoft Office PowerPoint</Application>
  <PresentationFormat>On-screen Show (16:9)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OPARTGT025 TARTUS VEHICLE FACTORY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Halldor Jonsson</cp:lastModifiedBy>
  <cp:revision>420</cp:revision>
  <dcterms:created xsi:type="dcterms:W3CDTF">2019-03-12T22:01:00Z</dcterms:created>
  <dcterms:modified xsi:type="dcterms:W3CDTF">2021-12-30T11:02:08Z</dcterms:modified>
</cp:coreProperties>
</file>