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59" r:id="rId1"/>
  </p:sldMasterIdLst>
  <p:notesMasterIdLst>
    <p:notesMasterId r:id="rId23"/>
  </p:notesMasterIdLst>
  <p:sldIdLst>
    <p:sldId id="256" r:id="rId2"/>
    <p:sldId id="257" r:id="rId3"/>
    <p:sldId id="258" r:id="rId4"/>
    <p:sldId id="263" r:id="rId5"/>
    <p:sldId id="264" r:id="rId6"/>
    <p:sldId id="265" r:id="rId7"/>
    <p:sldId id="266" r:id="rId8"/>
    <p:sldId id="269" r:id="rId9"/>
    <p:sldId id="274" r:id="rId10"/>
    <p:sldId id="267" r:id="rId11"/>
    <p:sldId id="268" r:id="rId12"/>
    <p:sldId id="259" r:id="rId13"/>
    <p:sldId id="260" r:id="rId14"/>
    <p:sldId id="261" r:id="rId15"/>
    <p:sldId id="262" r:id="rId16"/>
    <p:sldId id="270" r:id="rId17"/>
    <p:sldId id="271" r:id="rId18"/>
    <p:sldId id="276" r:id="rId19"/>
    <p:sldId id="275" r:id="rId20"/>
    <p:sldId id="272" r:id="rId21"/>
    <p:sldId id="273" r:id="rId22"/>
  </p:sldIdLst>
  <p:sldSz cx="15119350" cy="106918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68">
          <p15:clr>
            <a:srgbClr val="747775"/>
          </p15:clr>
        </p15:guide>
        <p15:guide id="2" pos="4762">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7EAA58-4EDA-4114-B047-75ABB572CC32}">
  <a:tblStyle styleId="{AE7EAA58-4EDA-4114-B047-75ABB572CC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5EE82D6-AF98-40BB-A63E-5EA55E4C348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26" autoAdjust="0"/>
    <p:restoredTop sz="85843" autoAdjust="0"/>
  </p:normalViewPr>
  <p:slideViewPr>
    <p:cSldViewPr snapToGrid="0">
      <p:cViewPr varScale="1">
        <p:scale>
          <a:sx n="61" d="100"/>
          <a:sy n="61" d="100"/>
        </p:scale>
        <p:origin x="906" y="90"/>
      </p:cViewPr>
      <p:guideLst>
        <p:guide orient="horz" pos="3368"/>
        <p:guide pos="476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4762" y="685800"/>
            <a:ext cx="4849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1e36d61812_1_10: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1e36d61812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16b4128d45_0_148: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16b4128d45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16b4128d45_0_134: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16b4128d45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16b4128d45_0_12: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16b4128d4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16b4128d45_0_27: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16b4128d4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16b4128d45_0_53: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16b4128d4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67c7422a4_0_238: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d67c7422a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67c7422a4_0_238: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d67c7422a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d67c7422a4_0_358: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d67c7422a4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67c7422a4_0_238: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d67c7422a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67c7422a4_0_238: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d67c7422a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d67c7422a4_0_52: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d67c7422a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67c7422a4_0_238: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d67c7422a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1703bccef0_0_0: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1703bcce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16b4128d45_0_80: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16b4128d4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d67c7422a4_0_126: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d67c7422a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b-NO" dirty="0"/>
              <a:t>TLE 1: 0-6m</a:t>
            </a:r>
          </a:p>
          <a:p>
            <a:pPr marL="0" lvl="0" indent="0" algn="l" rtl="0">
              <a:spcBef>
                <a:spcPts val="0"/>
              </a:spcBef>
              <a:spcAft>
                <a:spcPts val="0"/>
              </a:spcAft>
              <a:buNone/>
            </a:pPr>
            <a:r>
              <a:rPr lang="nb-NO" dirty="0"/>
              <a:t>TLE 2:7-15m</a:t>
            </a:r>
          </a:p>
          <a:p>
            <a:pPr marL="0" lvl="0" indent="0" algn="l" rtl="0">
              <a:spcBef>
                <a:spcPts val="0"/>
              </a:spcBef>
              <a:spcAft>
                <a:spcPts val="0"/>
              </a:spcAft>
              <a:buNone/>
            </a:pPr>
            <a:r>
              <a:rPr lang="nb-NO" dirty="0"/>
              <a:t>TLE 3:16-30m</a:t>
            </a:r>
          </a:p>
          <a:p>
            <a:pPr marL="0" lvl="0" indent="0" algn="l" rtl="0">
              <a:spcBef>
                <a:spcPts val="0"/>
              </a:spcBef>
              <a:spcAft>
                <a:spcPts val="0"/>
              </a:spcAft>
              <a:buNone/>
            </a:pPr>
            <a:r>
              <a:rPr lang="nb-NO" dirty="0"/>
              <a:t>TLE 4:31-91m</a:t>
            </a:r>
          </a:p>
          <a:p>
            <a:pPr marL="0" lvl="0" indent="0" algn="l" rtl="0">
              <a:spcBef>
                <a:spcPts val="0"/>
              </a:spcBef>
              <a:spcAft>
                <a:spcPts val="0"/>
              </a:spcAft>
              <a:buNone/>
            </a:pPr>
            <a:r>
              <a:rPr lang="nb-NO" dirty="0"/>
              <a:t>TLE 5:92-305</a:t>
            </a:r>
          </a:p>
          <a:p>
            <a:pPr marL="0" lvl="0" indent="0" algn="l" rtl="0">
              <a:spcBef>
                <a:spcPts val="0"/>
              </a:spcBef>
              <a:spcAft>
                <a:spcPts val="0"/>
              </a:spcAft>
              <a:buNone/>
            </a:pPr>
            <a:r>
              <a:rPr lang="nb-NO" dirty="0"/>
              <a:t>TLE 6: &gt;305m</a:t>
            </a:r>
          </a:p>
          <a:p>
            <a:pPr marL="0" lvl="0" indent="0" algn="l" rtl="0">
              <a:spcBef>
                <a:spcPts val="0"/>
              </a:spcBef>
              <a:spcAft>
                <a:spcPts val="0"/>
              </a:spcAft>
              <a:buNone/>
            </a:pPr>
            <a:endParaRPr lang="nb-NO" dirty="0"/>
          </a:p>
          <a:p>
            <a:pPr marL="0" lvl="0" indent="0" algn="l" rtl="0">
              <a:spcBef>
                <a:spcPts val="0"/>
              </a:spcBef>
              <a:spcAft>
                <a:spcPts val="0"/>
              </a:spcAft>
              <a:buNone/>
            </a:pPr>
            <a:r>
              <a:rPr lang="nb-NO" dirty="0" err="1"/>
              <a:t>Warhead</a:t>
            </a:r>
            <a:r>
              <a:rPr lang="nb-NO" dirty="0"/>
              <a:t>: 500Ibs,</a:t>
            </a:r>
            <a:r>
              <a:rPr lang="nb-NO" baseline="0" dirty="0"/>
              <a:t> 1000Ibs, 2000Ibs</a:t>
            </a:r>
          </a:p>
          <a:p>
            <a:pPr marL="0" lvl="0" indent="0" algn="l" rtl="0">
              <a:spcBef>
                <a:spcPts val="0"/>
              </a:spcBef>
              <a:spcAft>
                <a:spcPts val="0"/>
              </a:spcAft>
              <a:buNone/>
            </a:pPr>
            <a:endParaRPr lang="nb-NO" baseline="0" dirty="0"/>
          </a:p>
          <a:p>
            <a:pPr marL="0" lvl="0" indent="0" algn="l" rtl="0">
              <a:spcBef>
                <a:spcPts val="0"/>
              </a:spcBef>
              <a:spcAft>
                <a:spcPts val="0"/>
              </a:spcAft>
              <a:buNone/>
            </a:pPr>
            <a:r>
              <a:rPr lang="nb-NO" baseline="0" dirty="0" err="1"/>
              <a:t>Guidance</a:t>
            </a:r>
            <a:r>
              <a:rPr lang="nb-NO" baseline="0" dirty="0"/>
              <a:t>: N/A, </a:t>
            </a:r>
            <a:r>
              <a:rPr lang="nb-NO" baseline="0" dirty="0" err="1"/>
              <a:t>Laserguided</a:t>
            </a:r>
            <a:r>
              <a:rPr lang="nb-NO" baseline="0" dirty="0"/>
              <a:t>, INS/GPS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16b4128d45_0_102: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16b4128d45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b-NO" dirty="0"/>
              <a:t>CDE</a:t>
            </a:r>
            <a:r>
              <a:rPr lang="nb-NO" baseline="0" dirty="0"/>
              <a:t> 1: No </a:t>
            </a:r>
            <a:r>
              <a:rPr lang="nb-NO" baseline="0" dirty="0" err="1"/>
              <a:t>restriction</a:t>
            </a:r>
            <a:endParaRPr lang="nb-NO" baseline="0" dirty="0"/>
          </a:p>
          <a:p>
            <a:pPr marL="0" lvl="0" indent="0" algn="l" rtl="0">
              <a:spcBef>
                <a:spcPts val="0"/>
              </a:spcBef>
              <a:spcAft>
                <a:spcPts val="0"/>
              </a:spcAft>
              <a:buNone/>
            </a:pPr>
            <a:r>
              <a:rPr lang="nb-NO" baseline="0" dirty="0"/>
              <a:t>CDE 2: </a:t>
            </a:r>
            <a:r>
              <a:rPr lang="nb-NO" baseline="0" dirty="0" err="1"/>
              <a:t>Unitary</a:t>
            </a:r>
            <a:r>
              <a:rPr lang="nb-NO" baseline="0" dirty="0"/>
              <a:t> </a:t>
            </a:r>
            <a:r>
              <a:rPr lang="nb-NO" baseline="0" dirty="0" err="1"/>
              <a:t>warhead</a:t>
            </a:r>
            <a:r>
              <a:rPr lang="nb-NO" baseline="0" dirty="0"/>
              <a:t> </a:t>
            </a:r>
            <a:r>
              <a:rPr lang="nb-NO" baseline="0" dirty="0" err="1"/>
              <a:t>only</a:t>
            </a:r>
            <a:r>
              <a:rPr lang="nb-NO" baseline="0" dirty="0"/>
              <a:t> (</a:t>
            </a:r>
            <a:r>
              <a:rPr lang="nb-NO" baseline="0" dirty="0" err="1"/>
              <a:t>no</a:t>
            </a:r>
            <a:r>
              <a:rPr lang="nb-NO" baseline="0" dirty="0"/>
              <a:t> </a:t>
            </a:r>
            <a:r>
              <a:rPr lang="nb-NO" baseline="0" dirty="0" err="1"/>
              <a:t>cluster</a:t>
            </a:r>
            <a:r>
              <a:rPr lang="nb-NO" baseline="0" dirty="0"/>
              <a:t> </a:t>
            </a:r>
            <a:r>
              <a:rPr lang="nb-NO" baseline="0" dirty="0" err="1"/>
              <a:t>munition</a:t>
            </a:r>
            <a:r>
              <a:rPr lang="nb-NO" baseline="0" dirty="0"/>
              <a:t>), and FAH </a:t>
            </a:r>
            <a:r>
              <a:rPr lang="nb-NO" baseline="0" dirty="0" err="1"/>
              <a:t>restrictions</a:t>
            </a:r>
            <a:r>
              <a:rPr lang="nb-NO" baseline="0" dirty="0"/>
              <a:t> to </a:t>
            </a:r>
            <a:r>
              <a:rPr lang="nb-NO" baseline="0" dirty="0" err="1"/>
              <a:t>minimize</a:t>
            </a:r>
            <a:r>
              <a:rPr lang="nb-NO" baseline="0" dirty="0"/>
              <a:t> </a:t>
            </a:r>
            <a:r>
              <a:rPr lang="nb-NO" baseline="0" dirty="0" err="1"/>
              <a:t>collateral</a:t>
            </a:r>
            <a:r>
              <a:rPr lang="nb-NO" baseline="0" dirty="0"/>
              <a:t> </a:t>
            </a:r>
            <a:r>
              <a:rPr lang="nb-NO" baseline="0" dirty="0" err="1"/>
              <a:t>damage</a:t>
            </a:r>
            <a:endParaRPr lang="nb-NO" baseline="0" dirty="0"/>
          </a:p>
          <a:p>
            <a:pPr marL="0" lvl="0" indent="0" algn="l" rtl="0">
              <a:spcBef>
                <a:spcPts val="0"/>
              </a:spcBef>
              <a:spcAft>
                <a:spcPts val="0"/>
              </a:spcAft>
              <a:buNone/>
            </a:pPr>
            <a:r>
              <a:rPr lang="nb-NO" baseline="0" dirty="0"/>
              <a:t>CDE 3: PGM, </a:t>
            </a:r>
            <a:r>
              <a:rPr lang="nb-NO" baseline="0" dirty="0" err="1"/>
              <a:t>unitary</a:t>
            </a:r>
            <a:endParaRPr lang="nb-NO" baseline="0" dirty="0"/>
          </a:p>
          <a:p>
            <a:pPr marL="0" lvl="0" indent="0" algn="l" rtl="0">
              <a:spcBef>
                <a:spcPts val="0"/>
              </a:spcBef>
              <a:spcAft>
                <a:spcPts val="0"/>
              </a:spcAft>
              <a:buNone/>
            </a:pPr>
            <a:r>
              <a:rPr lang="nb-NO" baseline="0" dirty="0"/>
              <a:t>CDE 4: </a:t>
            </a:r>
            <a:r>
              <a:rPr lang="nb-NO" baseline="0" dirty="0" err="1"/>
              <a:t>Weaponeering</a:t>
            </a:r>
            <a:r>
              <a:rPr lang="nb-NO" baseline="0" dirty="0"/>
              <a:t> (</a:t>
            </a:r>
            <a:r>
              <a:rPr lang="nb-NO" baseline="0" dirty="0" err="1"/>
              <a:t>Fuze</a:t>
            </a:r>
            <a:r>
              <a:rPr lang="nb-NO" baseline="0" dirty="0"/>
              <a:t> setting, FAH, smallest </a:t>
            </a:r>
            <a:r>
              <a:rPr lang="nb-NO" baseline="0" dirty="0" err="1"/>
              <a:t>possible</a:t>
            </a:r>
            <a:r>
              <a:rPr lang="nb-NO" baseline="0" dirty="0"/>
              <a:t> bomb)</a:t>
            </a:r>
          </a:p>
          <a:p>
            <a:pPr marL="0" lvl="0" indent="0" algn="l" rtl="0">
              <a:spcBef>
                <a:spcPts val="0"/>
              </a:spcBef>
              <a:spcAft>
                <a:spcPts val="0"/>
              </a:spcAft>
              <a:buNone/>
            </a:pPr>
            <a:r>
              <a:rPr lang="nb-NO" baseline="0" dirty="0"/>
              <a:t>CDE 5: CJTF-HQ </a:t>
            </a:r>
            <a:r>
              <a:rPr lang="nb-NO" baseline="0" dirty="0" err="1"/>
              <a:t>approval</a:t>
            </a:r>
            <a:r>
              <a:rPr lang="nb-NO" baseline="0" dirty="0"/>
              <a:t> </a:t>
            </a:r>
            <a:r>
              <a:rPr lang="nb-NO" baseline="0" dirty="0" err="1"/>
              <a:t>needed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d67c7422a4_0_182: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d67c7422a4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nb-NO" dirty="0"/>
              <a:t>Location </a:t>
            </a:r>
            <a:r>
              <a:rPr lang="nb-NO" dirty="0" err="1"/>
              <a:t>Example</a:t>
            </a:r>
            <a:r>
              <a:rPr lang="nb-NO" dirty="0"/>
              <a:t>: </a:t>
            </a:r>
            <a:r>
              <a:rPr lang="en-US" dirty="0"/>
              <a:t>247˚/ 680ft</a:t>
            </a:r>
            <a:r>
              <a:rPr lang="en-US" baseline="0" dirty="0"/>
              <a:t> from DPI D</a:t>
            </a:r>
            <a:endParaRPr lang="en-US" dirty="0"/>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1703bccef0_0_30: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1703bccef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15423" y="1547778"/>
            <a:ext cx="14089200" cy="4266900"/>
          </a:xfrm>
          <a:prstGeom prst="rect">
            <a:avLst/>
          </a:prstGeom>
        </p:spPr>
        <p:txBody>
          <a:bodyPr spcFirstLastPara="1" wrap="square" lIns="164125" tIns="164125" rIns="164125" bIns="164125" anchor="b" anchorCtr="0">
            <a:normAutofit/>
          </a:bodyPr>
          <a:lstStyle>
            <a:lvl1pPr lvl="0" algn="ctr">
              <a:spcBef>
                <a:spcPts val="0"/>
              </a:spcBef>
              <a:spcAft>
                <a:spcPts val="0"/>
              </a:spcAft>
              <a:buSzPts val="9300"/>
              <a:buNone/>
              <a:defRPr sz="9300"/>
            </a:lvl1pPr>
            <a:lvl2pPr lvl="1" algn="ctr">
              <a:spcBef>
                <a:spcPts val="0"/>
              </a:spcBef>
              <a:spcAft>
                <a:spcPts val="0"/>
              </a:spcAft>
              <a:buSzPts val="9300"/>
              <a:buNone/>
              <a:defRPr sz="9300"/>
            </a:lvl2pPr>
            <a:lvl3pPr lvl="2" algn="ctr">
              <a:spcBef>
                <a:spcPts val="0"/>
              </a:spcBef>
              <a:spcAft>
                <a:spcPts val="0"/>
              </a:spcAft>
              <a:buSzPts val="9300"/>
              <a:buNone/>
              <a:defRPr sz="9300"/>
            </a:lvl3pPr>
            <a:lvl4pPr lvl="3" algn="ctr">
              <a:spcBef>
                <a:spcPts val="0"/>
              </a:spcBef>
              <a:spcAft>
                <a:spcPts val="0"/>
              </a:spcAft>
              <a:buSzPts val="9300"/>
              <a:buNone/>
              <a:defRPr sz="9300"/>
            </a:lvl4pPr>
            <a:lvl5pPr lvl="4" algn="ctr">
              <a:spcBef>
                <a:spcPts val="0"/>
              </a:spcBef>
              <a:spcAft>
                <a:spcPts val="0"/>
              </a:spcAft>
              <a:buSzPts val="9300"/>
              <a:buNone/>
              <a:defRPr sz="9300"/>
            </a:lvl5pPr>
            <a:lvl6pPr lvl="5" algn="ctr">
              <a:spcBef>
                <a:spcPts val="0"/>
              </a:spcBef>
              <a:spcAft>
                <a:spcPts val="0"/>
              </a:spcAft>
              <a:buSzPts val="9300"/>
              <a:buNone/>
              <a:defRPr sz="9300"/>
            </a:lvl6pPr>
            <a:lvl7pPr lvl="6" algn="ctr">
              <a:spcBef>
                <a:spcPts val="0"/>
              </a:spcBef>
              <a:spcAft>
                <a:spcPts val="0"/>
              </a:spcAft>
              <a:buSzPts val="9300"/>
              <a:buNone/>
              <a:defRPr sz="9300"/>
            </a:lvl7pPr>
            <a:lvl8pPr lvl="7" algn="ctr">
              <a:spcBef>
                <a:spcPts val="0"/>
              </a:spcBef>
              <a:spcAft>
                <a:spcPts val="0"/>
              </a:spcAft>
              <a:buSzPts val="9300"/>
              <a:buNone/>
              <a:defRPr sz="9300"/>
            </a:lvl8pPr>
            <a:lvl9pPr lvl="8" algn="ctr">
              <a:spcBef>
                <a:spcPts val="0"/>
              </a:spcBef>
              <a:spcAft>
                <a:spcPts val="0"/>
              </a:spcAft>
              <a:buSzPts val="9300"/>
              <a:buNone/>
              <a:defRPr sz="9300"/>
            </a:lvl9pPr>
          </a:lstStyle>
          <a:p>
            <a:endParaRPr/>
          </a:p>
        </p:txBody>
      </p:sp>
      <p:sp>
        <p:nvSpPr>
          <p:cNvPr id="11" name="Google Shape;11;p2"/>
          <p:cNvSpPr txBox="1">
            <a:spLocks noGrp="1"/>
          </p:cNvSpPr>
          <p:nvPr>
            <p:ph type="subTitle" idx="1"/>
          </p:nvPr>
        </p:nvSpPr>
        <p:spPr>
          <a:xfrm>
            <a:off x="515409" y="5891409"/>
            <a:ext cx="14089200" cy="1647600"/>
          </a:xfrm>
          <a:prstGeom prst="rect">
            <a:avLst/>
          </a:prstGeom>
        </p:spPr>
        <p:txBody>
          <a:bodyPr spcFirstLastPara="1" wrap="square" lIns="164125" tIns="164125" rIns="164125" bIns="164125" anchor="t" anchorCtr="0">
            <a:norm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12" name="Google Shape;12;p2"/>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515409" y="2299346"/>
            <a:ext cx="14089200" cy="4081500"/>
          </a:xfrm>
          <a:prstGeom prst="rect">
            <a:avLst/>
          </a:prstGeom>
        </p:spPr>
        <p:txBody>
          <a:bodyPr spcFirstLastPara="1" wrap="square" lIns="164125" tIns="164125" rIns="164125" bIns="164125" anchor="b" anchorCtr="0">
            <a:normAutofit/>
          </a:bodyPr>
          <a:lstStyle>
            <a:lvl1pPr lvl="0" algn="ctr">
              <a:spcBef>
                <a:spcPts val="0"/>
              </a:spcBef>
              <a:spcAft>
                <a:spcPts val="0"/>
              </a:spcAft>
              <a:buSzPts val="21500"/>
              <a:buNone/>
              <a:defRPr sz="21500"/>
            </a:lvl1pPr>
            <a:lvl2pPr lvl="1" algn="ctr">
              <a:spcBef>
                <a:spcPts val="0"/>
              </a:spcBef>
              <a:spcAft>
                <a:spcPts val="0"/>
              </a:spcAft>
              <a:buSzPts val="21500"/>
              <a:buNone/>
              <a:defRPr sz="21500"/>
            </a:lvl2pPr>
            <a:lvl3pPr lvl="2" algn="ctr">
              <a:spcBef>
                <a:spcPts val="0"/>
              </a:spcBef>
              <a:spcAft>
                <a:spcPts val="0"/>
              </a:spcAft>
              <a:buSzPts val="21500"/>
              <a:buNone/>
              <a:defRPr sz="21500"/>
            </a:lvl3pPr>
            <a:lvl4pPr lvl="3" algn="ctr">
              <a:spcBef>
                <a:spcPts val="0"/>
              </a:spcBef>
              <a:spcAft>
                <a:spcPts val="0"/>
              </a:spcAft>
              <a:buSzPts val="21500"/>
              <a:buNone/>
              <a:defRPr sz="21500"/>
            </a:lvl4pPr>
            <a:lvl5pPr lvl="4" algn="ctr">
              <a:spcBef>
                <a:spcPts val="0"/>
              </a:spcBef>
              <a:spcAft>
                <a:spcPts val="0"/>
              </a:spcAft>
              <a:buSzPts val="21500"/>
              <a:buNone/>
              <a:defRPr sz="21500"/>
            </a:lvl5pPr>
            <a:lvl6pPr lvl="5" algn="ctr">
              <a:spcBef>
                <a:spcPts val="0"/>
              </a:spcBef>
              <a:spcAft>
                <a:spcPts val="0"/>
              </a:spcAft>
              <a:buSzPts val="21500"/>
              <a:buNone/>
              <a:defRPr sz="21500"/>
            </a:lvl6pPr>
            <a:lvl7pPr lvl="6" algn="ctr">
              <a:spcBef>
                <a:spcPts val="0"/>
              </a:spcBef>
              <a:spcAft>
                <a:spcPts val="0"/>
              </a:spcAft>
              <a:buSzPts val="21500"/>
              <a:buNone/>
              <a:defRPr sz="21500"/>
            </a:lvl7pPr>
            <a:lvl8pPr lvl="7" algn="ctr">
              <a:spcBef>
                <a:spcPts val="0"/>
              </a:spcBef>
              <a:spcAft>
                <a:spcPts val="0"/>
              </a:spcAft>
              <a:buSzPts val="21500"/>
              <a:buNone/>
              <a:defRPr sz="21500"/>
            </a:lvl8pPr>
            <a:lvl9pPr lvl="8" algn="ctr">
              <a:spcBef>
                <a:spcPts val="0"/>
              </a:spcBef>
              <a:spcAft>
                <a:spcPts val="0"/>
              </a:spcAft>
              <a:buSzPts val="21500"/>
              <a:buNone/>
              <a:defRPr sz="21500"/>
            </a:lvl9pPr>
          </a:lstStyle>
          <a:p>
            <a:r>
              <a:t>xx%</a:t>
            </a:r>
          </a:p>
        </p:txBody>
      </p:sp>
      <p:sp>
        <p:nvSpPr>
          <p:cNvPr id="46" name="Google Shape;46;p11"/>
          <p:cNvSpPr txBox="1">
            <a:spLocks noGrp="1"/>
          </p:cNvSpPr>
          <p:nvPr>
            <p:ph type="body" idx="1"/>
          </p:nvPr>
        </p:nvSpPr>
        <p:spPr>
          <a:xfrm>
            <a:off x="515409" y="6552657"/>
            <a:ext cx="14089200" cy="2703900"/>
          </a:xfrm>
          <a:prstGeom prst="rect">
            <a:avLst/>
          </a:prstGeom>
        </p:spPr>
        <p:txBody>
          <a:bodyPr spcFirstLastPara="1" wrap="square" lIns="164125" tIns="164125" rIns="164125" bIns="164125" anchor="t" anchorCtr="0">
            <a:normAutofit/>
          </a:bodyPr>
          <a:lstStyle>
            <a:lvl1pPr marL="457200" lvl="0" indent="-431800" algn="ctr">
              <a:spcBef>
                <a:spcPts val="0"/>
              </a:spcBef>
              <a:spcAft>
                <a:spcPts val="0"/>
              </a:spcAft>
              <a:buSzPts val="3200"/>
              <a:buChar char="●"/>
              <a:defRPr/>
            </a:lvl1pPr>
            <a:lvl2pPr marL="914400" lvl="1" indent="-387350" algn="ctr">
              <a:spcBef>
                <a:spcPts val="0"/>
              </a:spcBef>
              <a:spcAft>
                <a:spcPts val="0"/>
              </a:spcAft>
              <a:buSzPts val="2500"/>
              <a:buChar char="○"/>
              <a:defRPr/>
            </a:lvl2pPr>
            <a:lvl3pPr marL="1371600" lvl="2" indent="-387350" algn="ctr">
              <a:spcBef>
                <a:spcPts val="0"/>
              </a:spcBef>
              <a:spcAft>
                <a:spcPts val="0"/>
              </a:spcAft>
              <a:buSzPts val="2500"/>
              <a:buChar char="■"/>
              <a:defRPr/>
            </a:lvl3pPr>
            <a:lvl4pPr marL="1828800" lvl="3" indent="-387350" algn="ctr">
              <a:spcBef>
                <a:spcPts val="0"/>
              </a:spcBef>
              <a:spcAft>
                <a:spcPts val="0"/>
              </a:spcAft>
              <a:buSzPts val="2500"/>
              <a:buChar char="●"/>
              <a:defRPr/>
            </a:lvl4pPr>
            <a:lvl5pPr marL="2286000" lvl="4" indent="-387350" algn="ctr">
              <a:spcBef>
                <a:spcPts val="0"/>
              </a:spcBef>
              <a:spcAft>
                <a:spcPts val="0"/>
              </a:spcAft>
              <a:buSzPts val="2500"/>
              <a:buChar char="○"/>
              <a:defRPr/>
            </a:lvl5pPr>
            <a:lvl6pPr marL="2743200" lvl="5" indent="-387350" algn="ctr">
              <a:spcBef>
                <a:spcPts val="0"/>
              </a:spcBef>
              <a:spcAft>
                <a:spcPts val="0"/>
              </a:spcAft>
              <a:buSzPts val="2500"/>
              <a:buChar char="■"/>
              <a:defRPr/>
            </a:lvl6pPr>
            <a:lvl7pPr marL="3200400" lvl="6" indent="-387350" algn="ctr">
              <a:spcBef>
                <a:spcPts val="0"/>
              </a:spcBef>
              <a:spcAft>
                <a:spcPts val="0"/>
              </a:spcAft>
              <a:buSzPts val="2500"/>
              <a:buChar char="●"/>
              <a:defRPr/>
            </a:lvl7pPr>
            <a:lvl8pPr marL="3657600" lvl="7" indent="-387350" algn="ctr">
              <a:spcBef>
                <a:spcPts val="0"/>
              </a:spcBef>
              <a:spcAft>
                <a:spcPts val="0"/>
              </a:spcAft>
              <a:buSzPts val="2500"/>
              <a:buChar char="○"/>
              <a:defRPr/>
            </a:lvl8pPr>
            <a:lvl9pPr marL="4114800" lvl="8" indent="-387350" algn="ctr">
              <a:spcBef>
                <a:spcPts val="0"/>
              </a:spcBef>
              <a:spcAft>
                <a:spcPts val="0"/>
              </a:spcAft>
              <a:buSzPts val="2500"/>
              <a:buChar char="■"/>
              <a:defRPr/>
            </a:lvl9pPr>
          </a:lstStyle>
          <a:p>
            <a:endParaRPr/>
          </a:p>
        </p:txBody>
      </p:sp>
      <p:sp>
        <p:nvSpPr>
          <p:cNvPr id="47" name="Google Shape;47;p11"/>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515409" y="4471058"/>
            <a:ext cx="14089200" cy="1749900"/>
          </a:xfrm>
          <a:prstGeom prst="rect">
            <a:avLst/>
          </a:prstGeom>
        </p:spPr>
        <p:txBody>
          <a:bodyPr spcFirstLastPara="1" wrap="square" lIns="164125" tIns="164125" rIns="164125" bIns="164125" anchor="ctr" anchorCtr="0">
            <a:normAutofit/>
          </a:bodyPr>
          <a:lstStyle>
            <a:lvl1pPr lvl="0" algn="ctr">
              <a:spcBef>
                <a:spcPts val="0"/>
              </a:spcBef>
              <a:spcAft>
                <a:spcPts val="0"/>
              </a:spcAft>
              <a:buSzPts val="6500"/>
              <a:buNone/>
              <a:defRPr sz="6500"/>
            </a:lvl1pPr>
            <a:lvl2pPr lvl="1" algn="ctr">
              <a:spcBef>
                <a:spcPts val="0"/>
              </a:spcBef>
              <a:spcAft>
                <a:spcPts val="0"/>
              </a:spcAft>
              <a:buSzPts val="6500"/>
              <a:buNone/>
              <a:defRPr sz="6500"/>
            </a:lvl2pPr>
            <a:lvl3pPr lvl="2" algn="ctr">
              <a:spcBef>
                <a:spcPts val="0"/>
              </a:spcBef>
              <a:spcAft>
                <a:spcPts val="0"/>
              </a:spcAft>
              <a:buSzPts val="6500"/>
              <a:buNone/>
              <a:defRPr sz="6500"/>
            </a:lvl3pPr>
            <a:lvl4pPr lvl="3" algn="ctr">
              <a:spcBef>
                <a:spcPts val="0"/>
              </a:spcBef>
              <a:spcAft>
                <a:spcPts val="0"/>
              </a:spcAft>
              <a:buSzPts val="6500"/>
              <a:buNone/>
              <a:defRPr sz="6500"/>
            </a:lvl4pPr>
            <a:lvl5pPr lvl="4" algn="ctr">
              <a:spcBef>
                <a:spcPts val="0"/>
              </a:spcBef>
              <a:spcAft>
                <a:spcPts val="0"/>
              </a:spcAft>
              <a:buSzPts val="6500"/>
              <a:buNone/>
              <a:defRPr sz="6500"/>
            </a:lvl5pPr>
            <a:lvl6pPr lvl="5" algn="ctr">
              <a:spcBef>
                <a:spcPts val="0"/>
              </a:spcBef>
              <a:spcAft>
                <a:spcPts val="0"/>
              </a:spcAft>
              <a:buSzPts val="6500"/>
              <a:buNone/>
              <a:defRPr sz="6500"/>
            </a:lvl6pPr>
            <a:lvl7pPr lvl="6" algn="ctr">
              <a:spcBef>
                <a:spcPts val="0"/>
              </a:spcBef>
              <a:spcAft>
                <a:spcPts val="0"/>
              </a:spcAft>
              <a:buSzPts val="6500"/>
              <a:buNone/>
              <a:defRPr sz="6500"/>
            </a:lvl7pPr>
            <a:lvl8pPr lvl="7" algn="ctr">
              <a:spcBef>
                <a:spcPts val="0"/>
              </a:spcBef>
              <a:spcAft>
                <a:spcPts val="0"/>
              </a:spcAft>
              <a:buSzPts val="6500"/>
              <a:buNone/>
              <a:defRPr sz="6500"/>
            </a:lvl8pPr>
            <a:lvl9pPr lvl="8" algn="ctr">
              <a:spcBef>
                <a:spcPts val="0"/>
              </a:spcBef>
              <a:spcAft>
                <a:spcPts val="0"/>
              </a:spcAft>
              <a:buSzPts val="6500"/>
              <a:buNone/>
              <a:defRPr sz="6500"/>
            </a:lvl9pPr>
          </a:lstStyle>
          <a:p>
            <a:endParaRPr/>
          </a:p>
        </p:txBody>
      </p:sp>
      <p:sp>
        <p:nvSpPr>
          <p:cNvPr id="15" name="Google Shape;15;p3"/>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5409" y="925091"/>
            <a:ext cx="14089200" cy="1190400"/>
          </a:xfrm>
          <a:prstGeom prst="rect">
            <a:avLst/>
          </a:prstGeom>
        </p:spPr>
        <p:txBody>
          <a:bodyPr spcFirstLastPara="1" wrap="square" lIns="164125" tIns="164125" rIns="164125" bIns="164125" anchor="t" anchorCtr="0">
            <a:norm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18" name="Google Shape;18;p4"/>
          <p:cNvSpPr txBox="1">
            <a:spLocks noGrp="1"/>
          </p:cNvSpPr>
          <p:nvPr>
            <p:ph type="body" idx="1"/>
          </p:nvPr>
        </p:nvSpPr>
        <p:spPr>
          <a:xfrm>
            <a:off x="515409" y="2395696"/>
            <a:ext cx="14089200" cy="7101900"/>
          </a:xfrm>
          <a:prstGeom prst="rect">
            <a:avLst/>
          </a:prstGeom>
        </p:spPr>
        <p:txBody>
          <a:bodyPr spcFirstLastPara="1" wrap="square" lIns="164125" tIns="164125" rIns="164125" bIns="164125" anchor="t" anchorCtr="0">
            <a:normAutofit/>
          </a:bodyPr>
          <a:lstStyle>
            <a:lvl1pPr marL="457200" lvl="0" indent="-431800">
              <a:spcBef>
                <a:spcPts val="0"/>
              </a:spcBef>
              <a:spcAft>
                <a:spcPts val="0"/>
              </a:spcAft>
              <a:buSzPts val="3200"/>
              <a:buChar char="●"/>
              <a:defRPr/>
            </a:lvl1pPr>
            <a:lvl2pPr marL="914400" lvl="1" indent="-387350">
              <a:spcBef>
                <a:spcPts val="0"/>
              </a:spcBef>
              <a:spcAft>
                <a:spcPts val="0"/>
              </a:spcAft>
              <a:buSzPts val="2500"/>
              <a:buChar char="○"/>
              <a:defRPr/>
            </a:lvl2pPr>
            <a:lvl3pPr marL="1371600" lvl="2" indent="-387350">
              <a:spcBef>
                <a:spcPts val="0"/>
              </a:spcBef>
              <a:spcAft>
                <a:spcPts val="0"/>
              </a:spcAft>
              <a:buSzPts val="2500"/>
              <a:buChar char="■"/>
              <a:defRPr/>
            </a:lvl3pPr>
            <a:lvl4pPr marL="1828800" lvl="3" indent="-387350">
              <a:spcBef>
                <a:spcPts val="0"/>
              </a:spcBef>
              <a:spcAft>
                <a:spcPts val="0"/>
              </a:spcAft>
              <a:buSzPts val="2500"/>
              <a:buChar char="●"/>
              <a:defRPr/>
            </a:lvl4pPr>
            <a:lvl5pPr marL="2286000" lvl="4" indent="-387350">
              <a:spcBef>
                <a:spcPts val="0"/>
              </a:spcBef>
              <a:spcAft>
                <a:spcPts val="0"/>
              </a:spcAft>
              <a:buSzPts val="2500"/>
              <a:buChar char="○"/>
              <a:defRPr/>
            </a:lvl5pPr>
            <a:lvl6pPr marL="2743200" lvl="5" indent="-387350">
              <a:spcBef>
                <a:spcPts val="0"/>
              </a:spcBef>
              <a:spcAft>
                <a:spcPts val="0"/>
              </a:spcAft>
              <a:buSzPts val="2500"/>
              <a:buChar char="■"/>
              <a:defRPr/>
            </a:lvl6pPr>
            <a:lvl7pPr marL="3200400" lvl="6" indent="-387350">
              <a:spcBef>
                <a:spcPts val="0"/>
              </a:spcBef>
              <a:spcAft>
                <a:spcPts val="0"/>
              </a:spcAft>
              <a:buSzPts val="2500"/>
              <a:buChar char="●"/>
              <a:defRPr/>
            </a:lvl7pPr>
            <a:lvl8pPr marL="3657600" lvl="7" indent="-387350">
              <a:spcBef>
                <a:spcPts val="0"/>
              </a:spcBef>
              <a:spcAft>
                <a:spcPts val="0"/>
              </a:spcAft>
              <a:buSzPts val="2500"/>
              <a:buChar char="○"/>
              <a:defRPr/>
            </a:lvl8pPr>
            <a:lvl9pPr marL="4114800" lvl="8" indent="-387350">
              <a:spcBef>
                <a:spcPts val="0"/>
              </a:spcBef>
              <a:spcAft>
                <a:spcPts val="0"/>
              </a:spcAft>
              <a:buSzPts val="2500"/>
              <a:buChar char="■"/>
              <a:defRPr/>
            </a:lvl9pPr>
          </a:lstStyle>
          <a:p>
            <a:endParaRPr/>
          </a:p>
        </p:txBody>
      </p:sp>
      <p:sp>
        <p:nvSpPr>
          <p:cNvPr id="19" name="Google Shape;19;p4"/>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5409" y="925091"/>
            <a:ext cx="14089200" cy="1190400"/>
          </a:xfrm>
          <a:prstGeom prst="rect">
            <a:avLst/>
          </a:prstGeom>
        </p:spPr>
        <p:txBody>
          <a:bodyPr spcFirstLastPara="1" wrap="square" lIns="164125" tIns="164125" rIns="164125" bIns="164125" anchor="t" anchorCtr="0">
            <a:norm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2" name="Google Shape;22;p5"/>
          <p:cNvSpPr txBox="1">
            <a:spLocks noGrp="1"/>
          </p:cNvSpPr>
          <p:nvPr>
            <p:ph type="body" idx="1"/>
          </p:nvPr>
        </p:nvSpPr>
        <p:spPr>
          <a:xfrm>
            <a:off x="515409" y="2395696"/>
            <a:ext cx="6614100" cy="7101900"/>
          </a:xfrm>
          <a:prstGeom prst="rect">
            <a:avLst/>
          </a:prstGeom>
        </p:spPr>
        <p:txBody>
          <a:bodyPr spcFirstLastPara="1" wrap="square" lIns="164125" tIns="164125" rIns="164125" bIns="164125" anchor="t" anchorCtr="0">
            <a:normAutofit/>
          </a:bodyPr>
          <a:lstStyle>
            <a:lvl1pPr marL="457200" lvl="0" indent="-387350">
              <a:spcBef>
                <a:spcPts val="0"/>
              </a:spcBef>
              <a:spcAft>
                <a:spcPts val="0"/>
              </a:spcAft>
              <a:buSzPts val="2500"/>
              <a:buChar char="●"/>
              <a:defRPr sz="25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23" name="Google Shape;23;p5"/>
          <p:cNvSpPr txBox="1">
            <a:spLocks noGrp="1"/>
          </p:cNvSpPr>
          <p:nvPr>
            <p:ph type="body" idx="2"/>
          </p:nvPr>
        </p:nvSpPr>
        <p:spPr>
          <a:xfrm>
            <a:off x="7990583" y="2395696"/>
            <a:ext cx="6614100" cy="7101900"/>
          </a:xfrm>
          <a:prstGeom prst="rect">
            <a:avLst/>
          </a:prstGeom>
        </p:spPr>
        <p:txBody>
          <a:bodyPr spcFirstLastPara="1" wrap="square" lIns="164125" tIns="164125" rIns="164125" bIns="164125" anchor="t" anchorCtr="0">
            <a:normAutofit/>
          </a:bodyPr>
          <a:lstStyle>
            <a:lvl1pPr marL="457200" lvl="0" indent="-387350">
              <a:spcBef>
                <a:spcPts val="0"/>
              </a:spcBef>
              <a:spcAft>
                <a:spcPts val="0"/>
              </a:spcAft>
              <a:buSzPts val="2500"/>
              <a:buChar char="●"/>
              <a:defRPr sz="25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24" name="Google Shape;24;p5"/>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5409" y="925091"/>
            <a:ext cx="14089200" cy="1190400"/>
          </a:xfrm>
          <a:prstGeom prst="rect">
            <a:avLst/>
          </a:prstGeom>
        </p:spPr>
        <p:txBody>
          <a:bodyPr spcFirstLastPara="1" wrap="square" lIns="164125" tIns="164125" rIns="164125" bIns="164125" anchor="t" anchorCtr="0">
            <a:norm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7" name="Google Shape;27;p6"/>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515409" y="1154948"/>
            <a:ext cx="4643100" cy="1570800"/>
          </a:xfrm>
          <a:prstGeom prst="rect">
            <a:avLst/>
          </a:prstGeom>
        </p:spPr>
        <p:txBody>
          <a:bodyPr spcFirstLastPara="1" wrap="square" lIns="164125" tIns="164125" rIns="164125" bIns="164125" anchor="b" anchorCtr="0">
            <a:normAutofit/>
          </a:bodyPr>
          <a:lstStyle>
            <a:lvl1pPr lvl="0">
              <a:spcBef>
                <a:spcPts val="0"/>
              </a:spcBef>
              <a:spcAft>
                <a:spcPts val="0"/>
              </a:spcAft>
              <a:buSzPts val="4300"/>
              <a:buNone/>
              <a:defRPr sz="4300"/>
            </a:lvl1pPr>
            <a:lvl2pPr lvl="1">
              <a:spcBef>
                <a:spcPts val="0"/>
              </a:spcBef>
              <a:spcAft>
                <a:spcPts val="0"/>
              </a:spcAft>
              <a:buSzPts val="4300"/>
              <a:buNone/>
              <a:defRPr sz="4300"/>
            </a:lvl2pPr>
            <a:lvl3pPr lvl="2">
              <a:spcBef>
                <a:spcPts val="0"/>
              </a:spcBef>
              <a:spcAft>
                <a:spcPts val="0"/>
              </a:spcAft>
              <a:buSzPts val="4300"/>
              <a:buNone/>
              <a:defRPr sz="4300"/>
            </a:lvl3pPr>
            <a:lvl4pPr lvl="3">
              <a:spcBef>
                <a:spcPts val="0"/>
              </a:spcBef>
              <a:spcAft>
                <a:spcPts val="0"/>
              </a:spcAft>
              <a:buSzPts val="4300"/>
              <a:buNone/>
              <a:defRPr sz="4300"/>
            </a:lvl4pPr>
            <a:lvl5pPr lvl="4">
              <a:spcBef>
                <a:spcPts val="0"/>
              </a:spcBef>
              <a:spcAft>
                <a:spcPts val="0"/>
              </a:spcAft>
              <a:buSzPts val="4300"/>
              <a:buNone/>
              <a:defRPr sz="4300"/>
            </a:lvl5pPr>
            <a:lvl6pPr lvl="5">
              <a:spcBef>
                <a:spcPts val="0"/>
              </a:spcBef>
              <a:spcAft>
                <a:spcPts val="0"/>
              </a:spcAft>
              <a:buSzPts val="4300"/>
              <a:buNone/>
              <a:defRPr sz="4300"/>
            </a:lvl6pPr>
            <a:lvl7pPr lvl="6">
              <a:spcBef>
                <a:spcPts val="0"/>
              </a:spcBef>
              <a:spcAft>
                <a:spcPts val="0"/>
              </a:spcAft>
              <a:buSzPts val="4300"/>
              <a:buNone/>
              <a:defRPr sz="4300"/>
            </a:lvl7pPr>
            <a:lvl8pPr lvl="7">
              <a:spcBef>
                <a:spcPts val="0"/>
              </a:spcBef>
              <a:spcAft>
                <a:spcPts val="0"/>
              </a:spcAft>
              <a:buSzPts val="4300"/>
              <a:buNone/>
              <a:defRPr sz="4300"/>
            </a:lvl8pPr>
            <a:lvl9pPr lvl="8">
              <a:spcBef>
                <a:spcPts val="0"/>
              </a:spcBef>
              <a:spcAft>
                <a:spcPts val="0"/>
              </a:spcAft>
              <a:buSzPts val="4300"/>
              <a:buNone/>
              <a:defRPr sz="4300"/>
            </a:lvl9pPr>
          </a:lstStyle>
          <a:p>
            <a:endParaRPr/>
          </a:p>
        </p:txBody>
      </p:sp>
      <p:sp>
        <p:nvSpPr>
          <p:cNvPr id="30" name="Google Shape;30;p7"/>
          <p:cNvSpPr txBox="1">
            <a:spLocks noGrp="1"/>
          </p:cNvSpPr>
          <p:nvPr>
            <p:ph type="body" idx="1"/>
          </p:nvPr>
        </p:nvSpPr>
        <p:spPr>
          <a:xfrm>
            <a:off x="515409" y="2888617"/>
            <a:ext cx="4643100" cy="6609000"/>
          </a:xfrm>
          <a:prstGeom prst="rect">
            <a:avLst/>
          </a:prstGeom>
        </p:spPr>
        <p:txBody>
          <a:bodyPr spcFirstLastPara="1" wrap="square" lIns="164125" tIns="164125" rIns="164125" bIns="164125" anchor="t" anchorCtr="0">
            <a:normAutofit/>
          </a:bodyPr>
          <a:lstStyle>
            <a:lvl1pPr marL="457200" lvl="0" indent="-368300">
              <a:spcBef>
                <a:spcPts val="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31" name="Google Shape;31;p7"/>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810650" y="935745"/>
            <a:ext cx="10529400" cy="8503800"/>
          </a:xfrm>
          <a:prstGeom prst="rect">
            <a:avLst/>
          </a:prstGeom>
        </p:spPr>
        <p:txBody>
          <a:bodyPr spcFirstLastPara="1" wrap="square" lIns="164125" tIns="164125" rIns="164125" bIns="164125" anchor="ctr" anchorCtr="0">
            <a:normAutofit/>
          </a:bodyPr>
          <a:lstStyle>
            <a:lvl1pPr lvl="0">
              <a:spcBef>
                <a:spcPts val="0"/>
              </a:spcBef>
              <a:spcAft>
                <a:spcPts val="0"/>
              </a:spcAft>
              <a:buSzPts val="8600"/>
              <a:buNone/>
              <a:defRPr sz="8600"/>
            </a:lvl1pPr>
            <a:lvl2pPr lvl="1">
              <a:spcBef>
                <a:spcPts val="0"/>
              </a:spcBef>
              <a:spcAft>
                <a:spcPts val="0"/>
              </a:spcAft>
              <a:buSzPts val="8600"/>
              <a:buNone/>
              <a:defRPr sz="8600"/>
            </a:lvl2pPr>
            <a:lvl3pPr lvl="2">
              <a:spcBef>
                <a:spcPts val="0"/>
              </a:spcBef>
              <a:spcAft>
                <a:spcPts val="0"/>
              </a:spcAft>
              <a:buSzPts val="8600"/>
              <a:buNone/>
              <a:defRPr sz="8600"/>
            </a:lvl3pPr>
            <a:lvl4pPr lvl="3">
              <a:spcBef>
                <a:spcPts val="0"/>
              </a:spcBef>
              <a:spcAft>
                <a:spcPts val="0"/>
              </a:spcAft>
              <a:buSzPts val="8600"/>
              <a:buNone/>
              <a:defRPr sz="8600"/>
            </a:lvl4pPr>
            <a:lvl5pPr lvl="4">
              <a:spcBef>
                <a:spcPts val="0"/>
              </a:spcBef>
              <a:spcAft>
                <a:spcPts val="0"/>
              </a:spcAft>
              <a:buSzPts val="8600"/>
              <a:buNone/>
              <a:defRPr sz="8600"/>
            </a:lvl5pPr>
            <a:lvl6pPr lvl="5">
              <a:spcBef>
                <a:spcPts val="0"/>
              </a:spcBef>
              <a:spcAft>
                <a:spcPts val="0"/>
              </a:spcAft>
              <a:buSzPts val="8600"/>
              <a:buNone/>
              <a:defRPr sz="8600"/>
            </a:lvl6pPr>
            <a:lvl7pPr lvl="6">
              <a:spcBef>
                <a:spcPts val="0"/>
              </a:spcBef>
              <a:spcAft>
                <a:spcPts val="0"/>
              </a:spcAft>
              <a:buSzPts val="8600"/>
              <a:buNone/>
              <a:defRPr sz="8600"/>
            </a:lvl7pPr>
            <a:lvl8pPr lvl="7">
              <a:spcBef>
                <a:spcPts val="0"/>
              </a:spcBef>
              <a:spcAft>
                <a:spcPts val="0"/>
              </a:spcAft>
              <a:buSzPts val="8600"/>
              <a:buNone/>
              <a:defRPr sz="8600"/>
            </a:lvl8pPr>
            <a:lvl9pPr lvl="8">
              <a:spcBef>
                <a:spcPts val="0"/>
              </a:spcBef>
              <a:spcAft>
                <a:spcPts val="0"/>
              </a:spcAft>
              <a:buSzPts val="8600"/>
              <a:buNone/>
              <a:defRPr sz="8600"/>
            </a:lvl9pPr>
          </a:lstStyle>
          <a:p>
            <a:endParaRPr/>
          </a:p>
        </p:txBody>
      </p:sp>
      <p:sp>
        <p:nvSpPr>
          <p:cNvPr id="34" name="Google Shape;34;p8"/>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7560000" y="-260"/>
            <a:ext cx="7560000" cy="10692000"/>
          </a:xfrm>
          <a:prstGeom prst="rect">
            <a:avLst/>
          </a:prstGeom>
          <a:solidFill>
            <a:schemeClr val="lt2"/>
          </a:solidFill>
          <a:ln>
            <a:noFill/>
          </a:ln>
        </p:spPr>
        <p:txBody>
          <a:bodyPr spcFirstLastPara="1" wrap="square" lIns="164125" tIns="164125" rIns="164125" bIns="1641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439016" y="2563450"/>
            <a:ext cx="6688800" cy="3081300"/>
          </a:xfrm>
          <a:prstGeom prst="rect">
            <a:avLst/>
          </a:prstGeom>
        </p:spPr>
        <p:txBody>
          <a:bodyPr spcFirstLastPara="1" wrap="square" lIns="164125" tIns="164125" rIns="164125" bIns="164125" anchor="b" anchorCtr="0">
            <a:normAutofit/>
          </a:bodyPr>
          <a:lstStyle>
            <a:lvl1pPr lvl="0" algn="ctr">
              <a:spcBef>
                <a:spcPts val="0"/>
              </a:spcBef>
              <a:spcAft>
                <a:spcPts val="0"/>
              </a:spcAft>
              <a:buSzPts val="7500"/>
              <a:buNone/>
              <a:defRPr sz="7500"/>
            </a:lvl1pPr>
            <a:lvl2pPr lvl="1" algn="ctr">
              <a:spcBef>
                <a:spcPts val="0"/>
              </a:spcBef>
              <a:spcAft>
                <a:spcPts val="0"/>
              </a:spcAft>
              <a:buSzPts val="7500"/>
              <a:buNone/>
              <a:defRPr sz="7500"/>
            </a:lvl2pPr>
            <a:lvl3pPr lvl="2" algn="ctr">
              <a:spcBef>
                <a:spcPts val="0"/>
              </a:spcBef>
              <a:spcAft>
                <a:spcPts val="0"/>
              </a:spcAft>
              <a:buSzPts val="7500"/>
              <a:buNone/>
              <a:defRPr sz="7500"/>
            </a:lvl3pPr>
            <a:lvl4pPr lvl="3" algn="ctr">
              <a:spcBef>
                <a:spcPts val="0"/>
              </a:spcBef>
              <a:spcAft>
                <a:spcPts val="0"/>
              </a:spcAft>
              <a:buSzPts val="7500"/>
              <a:buNone/>
              <a:defRPr sz="7500"/>
            </a:lvl4pPr>
            <a:lvl5pPr lvl="4" algn="ctr">
              <a:spcBef>
                <a:spcPts val="0"/>
              </a:spcBef>
              <a:spcAft>
                <a:spcPts val="0"/>
              </a:spcAft>
              <a:buSzPts val="7500"/>
              <a:buNone/>
              <a:defRPr sz="7500"/>
            </a:lvl5pPr>
            <a:lvl6pPr lvl="5" algn="ctr">
              <a:spcBef>
                <a:spcPts val="0"/>
              </a:spcBef>
              <a:spcAft>
                <a:spcPts val="0"/>
              </a:spcAft>
              <a:buSzPts val="7500"/>
              <a:buNone/>
              <a:defRPr sz="7500"/>
            </a:lvl6pPr>
            <a:lvl7pPr lvl="6" algn="ctr">
              <a:spcBef>
                <a:spcPts val="0"/>
              </a:spcBef>
              <a:spcAft>
                <a:spcPts val="0"/>
              </a:spcAft>
              <a:buSzPts val="7500"/>
              <a:buNone/>
              <a:defRPr sz="7500"/>
            </a:lvl7pPr>
            <a:lvl8pPr lvl="7" algn="ctr">
              <a:spcBef>
                <a:spcPts val="0"/>
              </a:spcBef>
              <a:spcAft>
                <a:spcPts val="0"/>
              </a:spcAft>
              <a:buSzPts val="7500"/>
              <a:buNone/>
              <a:defRPr sz="7500"/>
            </a:lvl8pPr>
            <a:lvl9pPr lvl="8" algn="ctr">
              <a:spcBef>
                <a:spcPts val="0"/>
              </a:spcBef>
              <a:spcAft>
                <a:spcPts val="0"/>
              </a:spcAft>
              <a:buSzPts val="7500"/>
              <a:buNone/>
              <a:defRPr sz="7500"/>
            </a:lvl9pPr>
          </a:lstStyle>
          <a:p>
            <a:endParaRPr/>
          </a:p>
        </p:txBody>
      </p:sp>
      <p:sp>
        <p:nvSpPr>
          <p:cNvPr id="38" name="Google Shape;38;p9"/>
          <p:cNvSpPr txBox="1">
            <a:spLocks noGrp="1"/>
          </p:cNvSpPr>
          <p:nvPr>
            <p:ph type="subTitle" idx="1"/>
          </p:nvPr>
        </p:nvSpPr>
        <p:spPr>
          <a:xfrm>
            <a:off x="439016" y="5826865"/>
            <a:ext cx="6688800" cy="2567400"/>
          </a:xfrm>
          <a:prstGeom prst="rect">
            <a:avLst/>
          </a:prstGeom>
        </p:spPr>
        <p:txBody>
          <a:bodyPr spcFirstLastPara="1" wrap="square" lIns="164125" tIns="164125" rIns="164125" bIns="164125" anchor="t"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9" name="Google Shape;39;p9"/>
          <p:cNvSpPr txBox="1">
            <a:spLocks noGrp="1"/>
          </p:cNvSpPr>
          <p:nvPr>
            <p:ph type="body" idx="2"/>
          </p:nvPr>
        </p:nvSpPr>
        <p:spPr>
          <a:xfrm>
            <a:off x="8167677" y="1505164"/>
            <a:ext cx="6344700" cy="7681200"/>
          </a:xfrm>
          <a:prstGeom prst="rect">
            <a:avLst/>
          </a:prstGeom>
        </p:spPr>
        <p:txBody>
          <a:bodyPr spcFirstLastPara="1" wrap="square" lIns="164125" tIns="164125" rIns="164125" bIns="164125" anchor="ctr" anchorCtr="0">
            <a:normAutofit/>
          </a:bodyPr>
          <a:lstStyle>
            <a:lvl1pPr marL="457200" lvl="0" indent="-431800">
              <a:spcBef>
                <a:spcPts val="0"/>
              </a:spcBef>
              <a:spcAft>
                <a:spcPts val="0"/>
              </a:spcAft>
              <a:buSzPts val="3200"/>
              <a:buChar char="●"/>
              <a:defRPr/>
            </a:lvl1pPr>
            <a:lvl2pPr marL="914400" lvl="1" indent="-387350">
              <a:spcBef>
                <a:spcPts val="0"/>
              </a:spcBef>
              <a:spcAft>
                <a:spcPts val="0"/>
              </a:spcAft>
              <a:buSzPts val="2500"/>
              <a:buChar char="○"/>
              <a:defRPr/>
            </a:lvl2pPr>
            <a:lvl3pPr marL="1371600" lvl="2" indent="-387350">
              <a:spcBef>
                <a:spcPts val="0"/>
              </a:spcBef>
              <a:spcAft>
                <a:spcPts val="0"/>
              </a:spcAft>
              <a:buSzPts val="2500"/>
              <a:buChar char="■"/>
              <a:defRPr/>
            </a:lvl3pPr>
            <a:lvl4pPr marL="1828800" lvl="3" indent="-387350">
              <a:spcBef>
                <a:spcPts val="0"/>
              </a:spcBef>
              <a:spcAft>
                <a:spcPts val="0"/>
              </a:spcAft>
              <a:buSzPts val="2500"/>
              <a:buChar char="●"/>
              <a:defRPr/>
            </a:lvl4pPr>
            <a:lvl5pPr marL="2286000" lvl="4" indent="-387350">
              <a:spcBef>
                <a:spcPts val="0"/>
              </a:spcBef>
              <a:spcAft>
                <a:spcPts val="0"/>
              </a:spcAft>
              <a:buSzPts val="2500"/>
              <a:buChar char="○"/>
              <a:defRPr/>
            </a:lvl5pPr>
            <a:lvl6pPr marL="2743200" lvl="5" indent="-387350">
              <a:spcBef>
                <a:spcPts val="0"/>
              </a:spcBef>
              <a:spcAft>
                <a:spcPts val="0"/>
              </a:spcAft>
              <a:buSzPts val="2500"/>
              <a:buChar char="■"/>
              <a:defRPr/>
            </a:lvl6pPr>
            <a:lvl7pPr marL="3200400" lvl="6" indent="-387350">
              <a:spcBef>
                <a:spcPts val="0"/>
              </a:spcBef>
              <a:spcAft>
                <a:spcPts val="0"/>
              </a:spcAft>
              <a:buSzPts val="2500"/>
              <a:buChar char="●"/>
              <a:defRPr/>
            </a:lvl7pPr>
            <a:lvl8pPr marL="3657600" lvl="7" indent="-387350">
              <a:spcBef>
                <a:spcPts val="0"/>
              </a:spcBef>
              <a:spcAft>
                <a:spcPts val="0"/>
              </a:spcAft>
              <a:buSzPts val="2500"/>
              <a:buChar char="○"/>
              <a:defRPr/>
            </a:lvl8pPr>
            <a:lvl9pPr marL="4114800" lvl="8" indent="-387350">
              <a:spcBef>
                <a:spcPts val="0"/>
              </a:spcBef>
              <a:spcAft>
                <a:spcPts val="0"/>
              </a:spcAft>
              <a:buSzPts val="2500"/>
              <a:buChar char="■"/>
              <a:defRPr/>
            </a:lvl9pPr>
          </a:lstStyle>
          <a:p>
            <a:endParaRPr/>
          </a:p>
        </p:txBody>
      </p:sp>
      <p:sp>
        <p:nvSpPr>
          <p:cNvPr id="40" name="Google Shape;40;p9"/>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515409" y="8794266"/>
            <a:ext cx="9919200" cy="1257900"/>
          </a:xfrm>
          <a:prstGeom prst="rect">
            <a:avLst/>
          </a:prstGeom>
        </p:spPr>
        <p:txBody>
          <a:bodyPr spcFirstLastPara="1" wrap="square" lIns="164125" tIns="164125" rIns="164125" bIns="164125" anchor="ctr" anchorCtr="0">
            <a:normAutofit/>
          </a:bodyPr>
          <a:lstStyle>
            <a:lvl1pPr marL="457200" lvl="0" indent="-228600">
              <a:lnSpc>
                <a:spcPct val="100000"/>
              </a:lnSpc>
              <a:spcBef>
                <a:spcPts val="0"/>
              </a:spcBef>
              <a:spcAft>
                <a:spcPts val="0"/>
              </a:spcAft>
              <a:buSzPts val="3200"/>
              <a:buNone/>
              <a:defRPr/>
            </a:lvl1pPr>
          </a:lstStyle>
          <a:p>
            <a:endParaRPr/>
          </a:p>
        </p:txBody>
      </p:sp>
      <p:sp>
        <p:nvSpPr>
          <p:cNvPr id="43" name="Google Shape;43;p10"/>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5409" y="925091"/>
            <a:ext cx="14089200" cy="1190400"/>
          </a:xfrm>
          <a:prstGeom prst="rect">
            <a:avLst/>
          </a:prstGeom>
          <a:noFill/>
          <a:ln>
            <a:noFill/>
          </a:ln>
        </p:spPr>
        <p:txBody>
          <a:bodyPr spcFirstLastPara="1" wrap="square" lIns="164125" tIns="164125" rIns="164125" bIns="164125" anchor="t" anchorCtr="0">
            <a:normAutofit/>
          </a:bodyPr>
          <a:lstStyle>
            <a:lvl1pPr lvl="0">
              <a:spcBef>
                <a:spcPts val="0"/>
              </a:spcBef>
              <a:spcAft>
                <a:spcPts val="0"/>
              </a:spcAft>
              <a:buClr>
                <a:schemeClr val="dk1"/>
              </a:buClr>
              <a:buSzPts val="5000"/>
              <a:buNone/>
              <a:defRPr sz="5000">
                <a:solidFill>
                  <a:schemeClr val="dk1"/>
                </a:solidFill>
              </a:defRPr>
            </a:lvl1pPr>
            <a:lvl2pPr lvl="1">
              <a:spcBef>
                <a:spcPts val="0"/>
              </a:spcBef>
              <a:spcAft>
                <a:spcPts val="0"/>
              </a:spcAft>
              <a:buClr>
                <a:schemeClr val="dk1"/>
              </a:buClr>
              <a:buSzPts val="5000"/>
              <a:buNone/>
              <a:defRPr sz="5000">
                <a:solidFill>
                  <a:schemeClr val="dk1"/>
                </a:solidFill>
              </a:defRPr>
            </a:lvl2pPr>
            <a:lvl3pPr lvl="2">
              <a:spcBef>
                <a:spcPts val="0"/>
              </a:spcBef>
              <a:spcAft>
                <a:spcPts val="0"/>
              </a:spcAft>
              <a:buClr>
                <a:schemeClr val="dk1"/>
              </a:buClr>
              <a:buSzPts val="5000"/>
              <a:buNone/>
              <a:defRPr sz="5000">
                <a:solidFill>
                  <a:schemeClr val="dk1"/>
                </a:solidFill>
              </a:defRPr>
            </a:lvl3pPr>
            <a:lvl4pPr lvl="3">
              <a:spcBef>
                <a:spcPts val="0"/>
              </a:spcBef>
              <a:spcAft>
                <a:spcPts val="0"/>
              </a:spcAft>
              <a:buClr>
                <a:schemeClr val="dk1"/>
              </a:buClr>
              <a:buSzPts val="5000"/>
              <a:buNone/>
              <a:defRPr sz="5000">
                <a:solidFill>
                  <a:schemeClr val="dk1"/>
                </a:solidFill>
              </a:defRPr>
            </a:lvl4pPr>
            <a:lvl5pPr lvl="4">
              <a:spcBef>
                <a:spcPts val="0"/>
              </a:spcBef>
              <a:spcAft>
                <a:spcPts val="0"/>
              </a:spcAft>
              <a:buClr>
                <a:schemeClr val="dk1"/>
              </a:buClr>
              <a:buSzPts val="5000"/>
              <a:buNone/>
              <a:defRPr sz="5000">
                <a:solidFill>
                  <a:schemeClr val="dk1"/>
                </a:solidFill>
              </a:defRPr>
            </a:lvl5pPr>
            <a:lvl6pPr lvl="5">
              <a:spcBef>
                <a:spcPts val="0"/>
              </a:spcBef>
              <a:spcAft>
                <a:spcPts val="0"/>
              </a:spcAft>
              <a:buClr>
                <a:schemeClr val="dk1"/>
              </a:buClr>
              <a:buSzPts val="5000"/>
              <a:buNone/>
              <a:defRPr sz="5000">
                <a:solidFill>
                  <a:schemeClr val="dk1"/>
                </a:solidFill>
              </a:defRPr>
            </a:lvl6pPr>
            <a:lvl7pPr lvl="6">
              <a:spcBef>
                <a:spcPts val="0"/>
              </a:spcBef>
              <a:spcAft>
                <a:spcPts val="0"/>
              </a:spcAft>
              <a:buClr>
                <a:schemeClr val="dk1"/>
              </a:buClr>
              <a:buSzPts val="5000"/>
              <a:buNone/>
              <a:defRPr sz="5000">
                <a:solidFill>
                  <a:schemeClr val="dk1"/>
                </a:solidFill>
              </a:defRPr>
            </a:lvl7pPr>
            <a:lvl8pPr lvl="7">
              <a:spcBef>
                <a:spcPts val="0"/>
              </a:spcBef>
              <a:spcAft>
                <a:spcPts val="0"/>
              </a:spcAft>
              <a:buClr>
                <a:schemeClr val="dk1"/>
              </a:buClr>
              <a:buSzPts val="5000"/>
              <a:buNone/>
              <a:defRPr sz="5000">
                <a:solidFill>
                  <a:schemeClr val="dk1"/>
                </a:solidFill>
              </a:defRPr>
            </a:lvl8pPr>
            <a:lvl9pPr lvl="8">
              <a:spcBef>
                <a:spcPts val="0"/>
              </a:spcBef>
              <a:spcAft>
                <a:spcPts val="0"/>
              </a:spcAft>
              <a:buClr>
                <a:schemeClr val="dk1"/>
              </a:buClr>
              <a:buSzPts val="5000"/>
              <a:buNone/>
              <a:defRPr sz="5000">
                <a:solidFill>
                  <a:schemeClr val="dk1"/>
                </a:solidFill>
              </a:defRPr>
            </a:lvl9pPr>
          </a:lstStyle>
          <a:p>
            <a:endParaRPr/>
          </a:p>
        </p:txBody>
      </p:sp>
      <p:sp>
        <p:nvSpPr>
          <p:cNvPr id="7" name="Google Shape;7;p1"/>
          <p:cNvSpPr txBox="1">
            <a:spLocks noGrp="1"/>
          </p:cNvSpPr>
          <p:nvPr>
            <p:ph type="body" idx="1"/>
          </p:nvPr>
        </p:nvSpPr>
        <p:spPr>
          <a:xfrm>
            <a:off x="515409" y="2395696"/>
            <a:ext cx="14089200" cy="7101900"/>
          </a:xfrm>
          <a:prstGeom prst="rect">
            <a:avLst/>
          </a:prstGeom>
          <a:noFill/>
          <a:ln>
            <a:noFill/>
          </a:ln>
        </p:spPr>
        <p:txBody>
          <a:bodyPr spcFirstLastPara="1" wrap="square" lIns="164125" tIns="164125" rIns="164125" bIns="164125" anchor="t" anchorCtr="0">
            <a:normAutofit/>
          </a:bodyPr>
          <a:lstStyle>
            <a:lvl1pPr marL="457200" lvl="0" indent="-431800">
              <a:lnSpc>
                <a:spcPct val="115000"/>
              </a:lnSpc>
              <a:spcBef>
                <a:spcPts val="0"/>
              </a:spcBef>
              <a:spcAft>
                <a:spcPts val="0"/>
              </a:spcAft>
              <a:buClr>
                <a:schemeClr val="dk2"/>
              </a:buClr>
              <a:buSzPts val="3200"/>
              <a:buChar char="●"/>
              <a:defRPr sz="3200">
                <a:solidFill>
                  <a:schemeClr val="dk2"/>
                </a:solidFill>
              </a:defRPr>
            </a:lvl1pPr>
            <a:lvl2pPr marL="914400" lvl="1" indent="-387350">
              <a:lnSpc>
                <a:spcPct val="115000"/>
              </a:lnSpc>
              <a:spcBef>
                <a:spcPts val="0"/>
              </a:spcBef>
              <a:spcAft>
                <a:spcPts val="0"/>
              </a:spcAft>
              <a:buClr>
                <a:schemeClr val="dk2"/>
              </a:buClr>
              <a:buSzPts val="2500"/>
              <a:buChar char="○"/>
              <a:defRPr sz="2500">
                <a:solidFill>
                  <a:schemeClr val="dk2"/>
                </a:solidFill>
              </a:defRPr>
            </a:lvl2pPr>
            <a:lvl3pPr marL="1371600" lvl="2" indent="-387350">
              <a:lnSpc>
                <a:spcPct val="115000"/>
              </a:lnSpc>
              <a:spcBef>
                <a:spcPts val="0"/>
              </a:spcBef>
              <a:spcAft>
                <a:spcPts val="0"/>
              </a:spcAft>
              <a:buClr>
                <a:schemeClr val="dk2"/>
              </a:buClr>
              <a:buSzPts val="2500"/>
              <a:buChar char="■"/>
              <a:defRPr sz="2500">
                <a:solidFill>
                  <a:schemeClr val="dk2"/>
                </a:solidFill>
              </a:defRPr>
            </a:lvl3pPr>
            <a:lvl4pPr marL="1828800" lvl="3" indent="-387350">
              <a:lnSpc>
                <a:spcPct val="115000"/>
              </a:lnSpc>
              <a:spcBef>
                <a:spcPts val="0"/>
              </a:spcBef>
              <a:spcAft>
                <a:spcPts val="0"/>
              </a:spcAft>
              <a:buClr>
                <a:schemeClr val="dk2"/>
              </a:buClr>
              <a:buSzPts val="2500"/>
              <a:buChar char="●"/>
              <a:defRPr sz="2500">
                <a:solidFill>
                  <a:schemeClr val="dk2"/>
                </a:solidFill>
              </a:defRPr>
            </a:lvl4pPr>
            <a:lvl5pPr marL="2286000" lvl="4" indent="-387350">
              <a:lnSpc>
                <a:spcPct val="115000"/>
              </a:lnSpc>
              <a:spcBef>
                <a:spcPts val="0"/>
              </a:spcBef>
              <a:spcAft>
                <a:spcPts val="0"/>
              </a:spcAft>
              <a:buClr>
                <a:schemeClr val="dk2"/>
              </a:buClr>
              <a:buSzPts val="2500"/>
              <a:buChar char="○"/>
              <a:defRPr sz="2500">
                <a:solidFill>
                  <a:schemeClr val="dk2"/>
                </a:solidFill>
              </a:defRPr>
            </a:lvl5pPr>
            <a:lvl6pPr marL="2743200" lvl="5" indent="-387350">
              <a:lnSpc>
                <a:spcPct val="115000"/>
              </a:lnSpc>
              <a:spcBef>
                <a:spcPts val="0"/>
              </a:spcBef>
              <a:spcAft>
                <a:spcPts val="0"/>
              </a:spcAft>
              <a:buClr>
                <a:schemeClr val="dk2"/>
              </a:buClr>
              <a:buSzPts val="2500"/>
              <a:buChar char="■"/>
              <a:defRPr sz="2500">
                <a:solidFill>
                  <a:schemeClr val="dk2"/>
                </a:solidFill>
              </a:defRPr>
            </a:lvl6pPr>
            <a:lvl7pPr marL="3200400" lvl="6" indent="-387350">
              <a:lnSpc>
                <a:spcPct val="115000"/>
              </a:lnSpc>
              <a:spcBef>
                <a:spcPts val="0"/>
              </a:spcBef>
              <a:spcAft>
                <a:spcPts val="0"/>
              </a:spcAft>
              <a:buClr>
                <a:schemeClr val="dk2"/>
              </a:buClr>
              <a:buSzPts val="2500"/>
              <a:buChar char="●"/>
              <a:defRPr sz="2500">
                <a:solidFill>
                  <a:schemeClr val="dk2"/>
                </a:solidFill>
              </a:defRPr>
            </a:lvl7pPr>
            <a:lvl8pPr marL="3657600" lvl="7" indent="-387350">
              <a:lnSpc>
                <a:spcPct val="115000"/>
              </a:lnSpc>
              <a:spcBef>
                <a:spcPts val="0"/>
              </a:spcBef>
              <a:spcAft>
                <a:spcPts val="0"/>
              </a:spcAft>
              <a:buClr>
                <a:schemeClr val="dk2"/>
              </a:buClr>
              <a:buSzPts val="2500"/>
              <a:buChar char="○"/>
              <a:defRPr sz="2500">
                <a:solidFill>
                  <a:schemeClr val="dk2"/>
                </a:solidFill>
              </a:defRPr>
            </a:lvl8pPr>
            <a:lvl9pPr marL="4114800" lvl="8" indent="-387350">
              <a:lnSpc>
                <a:spcPct val="115000"/>
              </a:lnSpc>
              <a:spcBef>
                <a:spcPts val="0"/>
              </a:spcBef>
              <a:spcAft>
                <a:spcPts val="0"/>
              </a:spcAft>
              <a:buClr>
                <a:schemeClr val="dk2"/>
              </a:buClr>
              <a:buSzPts val="2500"/>
              <a:buChar char="■"/>
              <a:defRPr sz="2500">
                <a:solidFill>
                  <a:schemeClr val="dk2"/>
                </a:solidFill>
              </a:defRPr>
            </a:lvl9pPr>
          </a:lstStyle>
          <a:p>
            <a:endParaRPr/>
          </a:p>
        </p:txBody>
      </p:sp>
      <p:sp>
        <p:nvSpPr>
          <p:cNvPr id="8" name="Google Shape;8;p1"/>
          <p:cNvSpPr txBox="1">
            <a:spLocks noGrp="1"/>
          </p:cNvSpPr>
          <p:nvPr>
            <p:ph type="sldNum" idx="12"/>
          </p:nvPr>
        </p:nvSpPr>
        <p:spPr>
          <a:xfrm>
            <a:off x="14009576" y="9693616"/>
            <a:ext cx="907200" cy="818100"/>
          </a:xfrm>
          <a:prstGeom prst="rect">
            <a:avLst/>
          </a:prstGeom>
          <a:noFill/>
          <a:ln>
            <a:noFill/>
          </a:ln>
        </p:spPr>
        <p:txBody>
          <a:bodyPr spcFirstLastPara="1" wrap="square" lIns="164125" tIns="164125" rIns="164125" bIns="164125" anchor="ctr" anchorCtr="0">
            <a:normAutofit/>
          </a:bodyPr>
          <a:lstStyle>
            <a:lvl1pPr lvl="0" algn="r">
              <a:buNone/>
              <a:defRPr sz="1800">
                <a:solidFill>
                  <a:schemeClr val="dk2"/>
                </a:solidFill>
              </a:defRPr>
            </a:lvl1pPr>
            <a:lvl2pPr lvl="1" algn="r">
              <a:buNone/>
              <a:defRPr sz="1800">
                <a:solidFill>
                  <a:schemeClr val="dk2"/>
                </a:solidFill>
              </a:defRPr>
            </a:lvl2pPr>
            <a:lvl3pPr lvl="2" algn="r">
              <a:buNone/>
              <a:defRPr sz="1800">
                <a:solidFill>
                  <a:schemeClr val="dk2"/>
                </a:solidFill>
              </a:defRPr>
            </a:lvl3pPr>
            <a:lvl4pPr lvl="3" algn="r">
              <a:buNone/>
              <a:defRPr sz="1800">
                <a:solidFill>
                  <a:schemeClr val="dk2"/>
                </a:solidFill>
              </a:defRPr>
            </a:lvl4pPr>
            <a:lvl5pPr lvl="4" algn="r">
              <a:buNone/>
              <a:defRPr sz="1800">
                <a:solidFill>
                  <a:schemeClr val="dk2"/>
                </a:solidFill>
              </a:defRPr>
            </a:lvl5pPr>
            <a:lvl6pPr lvl="5" algn="r">
              <a:buNone/>
              <a:defRPr sz="1800">
                <a:solidFill>
                  <a:schemeClr val="dk2"/>
                </a:solidFill>
              </a:defRPr>
            </a:lvl6pPr>
            <a:lvl7pPr lvl="6" algn="r">
              <a:buNone/>
              <a:defRPr sz="1800">
                <a:solidFill>
                  <a:schemeClr val="dk2"/>
                </a:solidFill>
              </a:defRPr>
            </a:lvl7pPr>
            <a:lvl8pPr lvl="7" algn="r">
              <a:buNone/>
              <a:defRPr sz="1800">
                <a:solidFill>
                  <a:schemeClr val="dk2"/>
                </a:solidFill>
              </a:defRPr>
            </a:lvl8pPr>
            <a:lvl9pPr lvl="8" algn="r">
              <a:buNone/>
              <a:defRPr sz="1800">
                <a:solidFill>
                  <a:schemeClr val="dk2"/>
                </a:solidFill>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482600" y="2861100"/>
            <a:ext cx="12154800" cy="4969800"/>
          </a:xfrm>
          <a:prstGeom prst="rect">
            <a:avLst/>
          </a:prstGeom>
          <a:solidFill>
            <a:schemeClr val="lt1"/>
          </a:solidFill>
          <a:ln w="76200" cap="flat" cmpd="sng">
            <a:solidFill>
              <a:schemeClr val="dk1"/>
            </a:solidFill>
            <a:prstDash val="solid"/>
            <a:round/>
            <a:headEnd type="none" w="sm" len="sm"/>
            <a:tailEnd type="none" w="sm" len="sm"/>
          </a:ln>
          <a:effectLst>
            <a:outerShdw blurRad="57150" dist="285750" dir="2700000" algn="bl" rotWithShape="0">
              <a:srgbClr val="000000">
                <a:alpha val="50000"/>
              </a:srgbClr>
            </a:outerShdw>
          </a:effectLst>
        </p:spPr>
        <p:txBody>
          <a:bodyPr spcFirstLastPara="1" wrap="square" lIns="164125" tIns="164125" rIns="164125" bIns="164125" anchor="ctr" anchorCtr="0">
            <a:normAutofit/>
          </a:bodyPr>
          <a:lstStyle/>
          <a:p>
            <a:pPr marL="0" lvl="0" indent="0" algn="ctr" rtl="0">
              <a:spcBef>
                <a:spcPts val="0"/>
              </a:spcBef>
              <a:spcAft>
                <a:spcPts val="0"/>
              </a:spcAft>
              <a:buNone/>
            </a:pPr>
            <a:r>
              <a:rPr lang="fr" sz="6000" b="1" dirty="0"/>
              <a:t>TARGET FOLDER</a:t>
            </a:r>
            <a:endParaRPr sz="4000" dirty="0"/>
          </a:p>
          <a:p>
            <a:pPr marL="0" lvl="0" indent="0" algn="ctr" rtl="0">
              <a:spcBef>
                <a:spcPts val="0"/>
              </a:spcBef>
              <a:spcAft>
                <a:spcPts val="0"/>
              </a:spcAft>
              <a:buNone/>
            </a:pPr>
            <a:endParaRPr sz="4000" dirty="0"/>
          </a:p>
          <a:p>
            <a:pPr marL="0" lvl="0" indent="0" algn="ctr" rtl="0">
              <a:spcBef>
                <a:spcPts val="0"/>
              </a:spcBef>
              <a:spcAft>
                <a:spcPts val="0"/>
              </a:spcAft>
              <a:buNone/>
            </a:pPr>
            <a:r>
              <a:rPr lang="fr" sz="4000" dirty="0"/>
              <a:t>SRNTGTXXX</a:t>
            </a:r>
            <a:endParaRPr sz="4000" dirty="0"/>
          </a:p>
          <a:p>
            <a:pPr marL="0" lvl="0" indent="0" algn="ctr" rtl="0">
              <a:spcBef>
                <a:spcPts val="0"/>
              </a:spcBef>
              <a:spcAft>
                <a:spcPts val="0"/>
              </a:spcAft>
              <a:buNone/>
            </a:pPr>
            <a:endParaRPr sz="4000" dirty="0"/>
          </a:p>
          <a:p>
            <a:pPr marL="0" lvl="0" indent="0" algn="ctr" rtl="0">
              <a:spcBef>
                <a:spcPts val="0"/>
              </a:spcBef>
              <a:spcAft>
                <a:spcPts val="0"/>
              </a:spcAft>
              <a:buNone/>
            </a:pPr>
            <a:r>
              <a:rPr lang="fr" sz="4000" dirty="0"/>
              <a:t>[FACILITY NAME], SRN</a:t>
            </a:r>
            <a:endParaRPr sz="4000" dirty="0"/>
          </a:p>
        </p:txBody>
      </p:sp>
      <p:sp>
        <p:nvSpPr>
          <p:cNvPr id="55" name="Google Shape;55;p13"/>
          <p:cNvSpPr txBox="1"/>
          <p:nvPr/>
        </p:nvSpPr>
        <p:spPr>
          <a:xfrm>
            <a:off x="5966700" y="9901750"/>
            <a:ext cx="3186600" cy="6144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r>
              <a:rPr lang="nb-NO" b="1" dirty="0">
                <a:solidFill>
                  <a:srgbClr val="FF0000"/>
                </a:solidFill>
              </a:rPr>
              <a:t>OPAC CLASSIFIED</a:t>
            </a:r>
          </a:p>
          <a:p>
            <a:pPr marL="0" lvl="0" indent="0" algn="ctr" rtl="0">
              <a:spcBef>
                <a:spcPts val="0"/>
              </a:spcBef>
              <a:spcAft>
                <a:spcPts val="0"/>
              </a:spcAft>
              <a:buNone/>
            </a:pPr>
            <a:r>
              <a:rPr lang="fr" b="1" dirty="0">
                <a:solidFill>
                  <a:srgbClr val="FF0000"/>
                </a:solidFill>
              </a:rPr>
              <a:t> REL TO CJTF-23</a:t>
            </a:r>
            <a:endParaRPr b="1">
              <a:solidFill>
                <a:srgbClr val="FF0000"/>
              </a:solidFill>
            </a:endParaRPr>
          </a:p>
        </p:txBody>
      </p:sp>
      <p:sp>
        <p:nvSpPr>
          <p:cNvPr id="56" name="Google Shape;56;p13"/>
          <p:cNvSpPr txBox="1"/>
          <p:nvPr/>
        </p:nvSpPr>
        <p:spPr>
          <a:xfrm>
            <a:off x="5966700" y="175850"/>
            <a:ext cx="3186600" cy="6144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r>
              <a:rPr lang="en-US" b="1" dirty="0">
                <a:solidFill>
                  <a:srgbClr val="FF0000"/>
                </a:solidFill>
              </a:rPr>
              <a:t>OPAC CLASSIFIED</a:t>
            </a:r>
          </a:p>
          <a:p>
            <a:pPr lvl="0" algn="ctr"/>
            <a:r>
              <a:rPr lang="en-US" b="1" dirty="0">
                <a:solidFill>
                  <a:srgbClr val="FF0000"/>
                </a:solidFill>
              </a:rPr>
              <a:t> REL TO CJTF-23</a:t>
            </a:r>
          </a:p>
        </p:txBody>
      </p:sp>
      <p:pic>
        <p:nvPicPr>
          <p:cNvPr id="6" name="Picture 1" descr="D:\GIT PROJECTS\OPAT-background\Virtual Intelligence Service only logo.PNG"/>
          <p:cNvPicPr>
            <a:picLocks noChangeAspect="1" noChangeArrowheads="1"/>
          </p:cNvPicPr>
          <p:nvPr/>
        </p:nvPicPr>
        <p:blipFill>
          <a:blip r:embed="rId3"/>
          <a:srcRect/>
          <a:stretch>
            <a:fillRect/>
          </a:stretch>
        </p:blipFill>
        <p:spPr bwMode="auto">
          <a:xfrm>
            <a:off x="0" y="0"/>
            <a:ext cx="2225675" cy="195897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220"/>
        <p:cNvGrpSpPr/>
        <p:nvPr/>
      </p:nvGrpSpPr>
      <p:grpSpPr>
        <a:xfrm>
          <a:off x="0" y="0"/>
          <a:ext cx="0" cy="0"/>
          <a:chOff x="0" y="0"/>
          <a:chExt cx="0" cy="0"/>
        </a:xfrm>
      </p:grpSpPr>
      <p:sp>
        <p:nvSpPr>
          <p:cNvPr id="227" name="Google Shape;227;p24"/>
          <p:cNvSpPr/>
          <p:nvPr/>
        </p:nvSpPr>
        <p:spPr>
          <a:xfrm rot="6727683">
            <a:off x="6891639" y="6806410"/>
            <a:ext cx="768520" cy="955517"/>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txBody>
          <a:bodyPr/>
          <a:lstStyle/>
          <a:p>
            <a:endParaRPr lang="en-GB"/>
          </a:p>
        </p:txBody>
      </p:sp>
      <p:sp>
        <p:nvSpPr>
          <p:cNvPr id="228" name="Google Shape;228;p24"/>
          <p:cNvSpPr/>
          <p:nvPr/>
        </p:nvSpPr>
        <p:spPr>
          <a:xfrm>
            <a:off x="5824730" y="5599900"/>
            <a:ext cx="2249631" cy="2196996"/>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chemeClr val="accent6"/>
            </a:solidFill>
            <a:prstDash val="solid"/>
            <a:round/>
            <a:headEnd type="none" w="med" len="med"/>
            <a:tailEnd type="none" w="med" len="med"/>
          </a:ln>
        </p:spPr>
        <p:txBody>
          <a:bodyPr/>
          <a:lstStyle/>
          <a:p>
            <a:endParaRPr lang="en-GB"/>
          </a:p>
        </p:txBody>
      </p:sp>
      <p:sp>
        <p:nvSpPr>
          <p:cNvPr id="229" name="Google Shape;229;p24"/>
          <p:cNvSpPr/>
          <p:nvPr/>
        </p:nvSpPr>
        <p:spPr>
          <a:xfrm rot="-8527323">
            <a:off x="5215054" y="5130113"/>
            <a:ext cx="768569" cy="955461"/>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txBody>
          <a:bodyPr/>
          <a:lstStyle/>
          <a:p>
            <a:endParaRPr lang="en-GB"/>
          </a:p>
        </p:txBody>
      </p:sp>
      <p:grpSp>
        <p:nvGrpSpPr>
          <p:cNvPr id="230" name="Google Shape;230;p24"/>
          <p:cNvGrpSpPr/>
          <p:nvPr/>
        </p:nvGrpSpPr>
        <p:grpSpPr>
          <a:xfrm>
            <a:off x="2875975" y="3530000"/>
            <a:ext cx="2533050" cy="1733100"/>
            <a:chOff x="4206025" y="5185225"/>
            <a:chExt cx="2533050" cy="1733100"/>
          </a:xfrm>
        </p:grpSpPr>
        <p:sp>
          <p:nvSpPr>
            <p:cNvPr id="231" name="Google Shape;231;p24"/>
            <p:cNvSpPr txBox="1"/>
            <p:nvPr/>
          </p:nvSpPr>
          <p:spPr>
            <a:xfrm>
              <a:off x="4206025" y="5185225"/>
              <a:ext cx="21267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b="1">
                  <a:solidFill>
                    <a:schemeClr val="dk1"/>
                  </a:solidFill>
                </a:rPr>
                <a:t>FACILITY NAME</a:t>
              </a:r>
              <a:endParaRPr b="1">
                <a:solidFill>
                  <a:schemeClr val="dk1"/>
                </a:solidFill>
              </a:endParaRPr>
            </a:p>
            <a:p>
              <a:pPr marL="0" lvl="0" indent="0" algn="l" rtl="0">
                <a:spcBef>
                  <a:spcPts val="0"/>
                </a:spcBef>
                <a:spcAft>
                  <a:spcPts val="0"/>
                </a:spcAft>
                <a:buNone/>
              </a:pPr>
              <a:r>
                <a:rPr lang="fr" b="1">
                  <a:solidFill>
                    <a:schemeClr val="dk1"/>
                  </a:solidFill>
                </a:rPr>
                <a:t>XXXXXXX</a:t>
              </a:r>
              <a:endParaRPr b="1">
                <a:solidFill>
                  <a:schemeClr val="dk1"/>
                </a:solidFill>
              </a:endParaRPr>
            </a:p>
          </p:txBody>
        </p:sp>
        <p:cxnSp>
          <p:nvCxnSpPr>
            <p:cNvPr id="232" name="Google Shape;232;p24"/>
            <p:cNvCxnSpPr>
              <a:stCxn id="231" idx="2"/>
            </p:cNvCxnSpPr>
            <p:nvPr/>
          </p:nvCxnSpPr>
          <p:spPr>
            <a:xfrm>
              <a:off x="5269375" y="5687425"/>
              <a:ext cx="1469700" cy="1230900"/>
            </a:xfrm>
            <a:prstGeom prst="straightConnector1">
              <a:avLst/>
            </a:prstGeom>
            <a:noFill/>
            <a:ln w="19050" cap="flat" cmpd="sng">
              <a:solidFill>
                <a:srgbClr val="000000"/>
              </a:solidFill>
              <a:prstDash val="solid"/>
              <a:round/>
              <a:headEnd type="none" w="med" len="med"/>
              <a:tailEnd type="none" w="med" len="med"/>
            </a:ln>
          </p:spPr>
        </p:cxnSp>
      </p:grpSp>
      <p:grpSp>
        <p:nvGrpSpPr>
          <p:cNvPr id="233" name="Google Shape;233;p24"/>
          <p:cNvGrpSpPr/>
          <p:nvPr/>
        </p:nvGrpSpPr>
        <p:grpSpPr>
          <a:xfrm>
            <a:off x="2984625" y="7317825"/>
            <a:ext cx="3765900" cy="502200"/>
            <a:chOff x="4162275" y="4096250"/>
            <a:chExt cx="3765900" cy="502200"/>
          </a:xfrm>
        </p:grpSpPr>
        <p:sp>
          <p:nvSpPr>
            <p:cNvPr id="234" name="Google Shape;234;p24"/>
            <p:cNvSpPr txBox="1"/>
            <p:nvPr/>
          </p:nvSpPr>
          <p:spPr>
            <a:xfrm>
              <a:off x="4162275" y="4096250"/>
              <a:ext cx="21267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b="1">
                  <a:solidFill>
                    <a:schemeClr val="dk1"/>
                  </a:solidFill>
                </a:rPr>
                <a:t>FACILITY NAME</a:t>
              </a:r>
              <a:endParaRPr b="1">
                <a:solidFill>
                  <a:schemeClr val="dk1"/>
                </a:solidFill>
              </a:endParaRPr>
            </a:p>
            <a:p>
              <a:pPr marL="0" lvl="0" indent="0" algn="l" rtl="0">
                <a:spcBef>
                  <a:spcPts val="0"/>
                </a:spcBef>
                <a:spcAft>
                  <a:spcPts val="0"/>
                </a:spcAft>
                <a:buNone/>
              </a:pPr>
              <a:r>
                <a:rPr lang="fr" b="1">
                  <a:solidFill>
                    <a:schemeClr val="dk1"/>
                  </a:solidFill>
                </a:rPr>
                <a:t>XXXXXXX</a:t>
              </a:r>
              <a:endParaRPr b="1">
                <a:solidFill>
                  <a:schemeClr val="dk1"/>
                </a:solidFill>
              </a:endParaRPr>
            </a:p>
          </p:txBody>
        </p:sp>
        <p:cxnSp>
          <p:nvCxnSpPr>
            <p:cNvPr id="235" name="Google Shape;235;p24"/>
            <p:cNvCxnSpPr>
              <a:stCxn id="234" idx="3"/>
            </p:cNvCxnSpPr>
            <p:nvPr/>
          </p:nvCxnSpPr>
          <p:spPr>
            <a:xfrm rot="10800000" flipH="1">
              <a:off x="6288975" y="4231250"/>
              <a:ext cx="1639200" cy="116100"/>
            </a:xfrm>
            <a:prstGeom prst="straightConnector1">
              <a:avLst/>
            </a:prstGeom>
            <a:noFill/>
            <a:ln w="19050" cap="flat" cmpd="sng">
              <a:solidFill>
                <a:srgbClr val="000000"/>
              </a:solidFill>
              <a:prstDash val="solid"/>
              <a:round/>
              <a:headEnd type="none" w="med" len="med"/>
              <a:tailEnd type="none" w="med" len="med"/>
            </a:ln>
          </p:spPr>
        </p:cxnSp>
      </p:grpSp>
      <p:sp>
        <p:nvSpPr>
          <p:cNvPr id="236" name="Google Shape;236;p24"/>
          <p:cNvSpPr txBox="1"/>
          <p:nvPr/>
        </p:nvSpPr>
        <p:spPr>
          <a:xfrm>
            <a:off x="11932750" y="10077413"/>
            <a:ext cx="31866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457200" algn="l" rtl="0">
              <a:spcBef>
                <a:spcPts val="0"/>
              </a:spcBef>
              <a:spcAft>
                <a:spcPts val="0"/>
              </a:spcAft>
              <a:buNone/>
            </a:pPr>
            <a:r>
              <a:rPr lang="fr" b="1"/>
              <a:t>INSTALLATION OUTLINE</a:t>
            </a:r>
            <a:endParaRPr b="1"/>
          </a:p>
          <a:p>
            <a:pPr marL="0" lvl="0" indent="457200" algn="l" rtl="0">
              <a:spcBef>
                <a:spcPts val="0"/>
              </a:spcBef>
              <a:spcAft>
                <a:spcPts val="0"/>
              </a:spcAft>
              <a:buNone/>
            </a:pPr>
            <a:r>
              <a:rPr lang="fr" b="1"/>
              <a:t>FACILITY OUTLINE</a:t>
            </a:r>
            <a:endParaRPr b="1"/>
          </a:p>
        </p:txBody>
      </p:sp>
      <p:cxnSp>
        <p:nvCxnSpPr>
          <p:cNvPr id="237" name="Google Shape;237;p24"/>
          <p:cNvCxnSpPr/>
          <p:nvPr/>
        </p:nvCxnSpPr>
        <p:spPr>
          <a:xfrm>
            <a:off x="12038150" y="10346023"/>
            <a:ext cx="360000" cy="3600"/>
          </a:xfrm>
          <a:prstGeom prst="straightConnector1">
            <a:avLst/>
          </a:prstGeom>
          <a:noFill/>
          <a:ln w="28575" cap="flat" cmpd="sng">
            <a:solidFill>
              <a:schemeClr val="accent6"/>
            </a:solidFill>
            <a:prstDash val="solid"/>
            <a:round/>
            <a:headEnd type="none" w="med" len="med"/>
            <a:tailEnd type="none" w="med" len="med"/>
          </a:ln>
        </p:spPr>
      </p:cxnSp>
      <p:cxnSp>
        <p:nvCxnSpPr>
          <p:cNvPr id="238" name="Google Shape;238;p24"/>
          <p:cNvCxnSpPr/>
          <p:nvPr/>
        </p:nvCxnSpPr>
        <p:spPr>
          <a:xfrm>
            <a:off x="12038150" y="10554896"/>
            <a:ext cx="360000" cy="3600"/>
          </a:xfrm>
          <a:prstGeom prst="straightConnector1">
            <a:avLst/>
          </a:prstGeom>
          <a:noFill/>
          <a:ln w="28575" cap="flat" cmpd="sng">
            <a:solidFill>
              <a:srgbClr val="9E9E9E"/>
            </a:solidFill>
            <a:prstDash val="solid"/>
            <a:round/>
            <a:headEnd type="none" w="med" len="med"/>
            <a:tailEnd type="none" w="med" len="med"/>
          </a:ln>
        </p:spPr>
      </p:cxnSp>
      <p:sp>
        <p:nvSpPr>
          <p:cNvPr id="3" name="TextBox 2">
            <a:extLst>
              <a:ext uri="{FF2B5EF4-FFF2-40B4-BE49-F238E27FC236}">
                <a16:creationId xmlns:a16="http://schemas.microsoft.com/office/drawing/2014/main" id="{E59C8CAD-E60C-1460-A1E9-39CE08F2452C}"/>
              </a:ext>
            </a:extLst>
          </p:cNvPr>
          <p:cNvSpPr txBox="1"/>
          <p:nvPr/>
        </p:nvSpPr>
        <p:spPr>
          <a:xfrm>
            <a:off x="2450786" y="385601"/>
            <a:ext cx="6646569" cy="400110"/>
          </a:xfrm>
          <a:prstGeom prst="rect">
            <a:avLst/>
          </a:prstGeom>
          <a:noFill/>
        </p:spPr>
        <p:txBody>
          <a:bodyPr wrap="square">
            <a:spAutoFit/>
          </a:bodyPr>
          <a:lstStyle/>
          <a:p>
            <a:pPr marL="0" lvl="0" indent="0" algn="l" rtl="0">
              <a:spcBef>
                <a:spcPts val="0"/>
              </a:spcBef>
              <a:spcAft>
                <a:spcPts val="0"/>
              </a:spcAft>
              <a:buNone/>
            </a:pPr>
            <a:r>
              <a:rPr lang="en-GB" sz="2000" b="1" dirty="0"/>
              <a:t>COLLOCATED FACILITY GRAPHIC</a:t>
            </a:r>
            <a:r>
              <a:rPr lang="en-GB" sz="2000" b="1" dirty="0">
                <a:solidFill>
                  <a:schemeClr val="dk1"/>
                </a:solidFill>
              </a:rPr>
              <a:t> [X]</a:t>
            </a:r>
            <a:endParaRPr lang="en-GB" sz="2000" b="1" dirty="0"/>
          </a:p>
        </p:txBody>
      </p:sp>
      <p:grpSp>
        <p:nvGrpSpPr>
          <p:cNvPr id="4" name="Group 3">
            <a:extLst>
              <a:ext uri="{FF2B5EF4-FFF2-40B4-BE49-F238E27FC236}">
                <a16:creationId xmlns:a16="http://schemas.microsoft.com/office/drawing/2014/main" id="{98168E40-E252-5BF4-D2E0-E5C7F45817EA}"/>
              </a:ext>
            </a:extLst>
          </p:cNvPr>
          <p:cNvGrpSpPr/>
          <p:nvPr/>
        </p:nvGrpSpPr>
        <p:grpSpPr>
          <a:xfrm>
            <a:off x="1" y="0"/>
            <a:ext cx="15119349" cy="1980670"/>
            <a:chOff x="1" y="0"/>
            <a:chExt cx="15119349" cy="1980670"/>
          </a:xfrm>
        </p:grpSpPr>
        <p:sp>
          <p:nvSpPr>
            <p:cNvPr id="5" name="TextBox 4">
              <a:extLst>
                <a:ext uri="{FF2B5EF4-FFF2-40B4-BE49-F238E27FC236}">
                  <a16:creationId xmlns:a16="http://schemas.microsoft.com/office/drawing/2014/main" id="{2A3F492B-D7E5-6ECB-7486-3E212017C0E3}"/>
                </a:ext>
              </a:extLst>
            </p:cNvPr>
            <p:cNvSpPr txBox="1"/>
            <p:nvPr/>
          </p:nvSpPr>
          <p:spPr>
            <a:xfrm>
              <a:off x="9114792" y="556201"/>
              <a:ext cx="2232531" cy="523220"/>
            </a:xfrm>
            <a:prstGeom prst="rect">
              <a:avLst/>
            </a:prstGeom>
            <a:noFill/>
          </p:spPr>
          <p:txBody>
            <a:bodyPr wrap="square">
              <a:spAutoFit/>
            </a:bodyPr>
            <a:lstStyle/>
            <a:p>
              <a:pPr marL="0" lvl="0" indent="0" algn="ctr" rtl="0">
                <a:spcBef>
                  <a:spcPts val="0"/>
                </a:spcBef>
                <a:spcAft>
                  <a:spcPts val="0"/>
                </a:spcAft>
                <a:buNone/>
              </a:pPr>
              <a:r>
                <a:rPr lang="en-GB" sz="1400" b="1" dirty="0"/>
                <a:t>MAP</a:t>
              </a:r>
            </a:p>
            <a:p>
              <a:pPr marL="0" lvl="0" indent="0" algn="ctr" rtl="0">
                <a:spcBef>
                  <a:spcPts val="0"/>
                </a:spcBef>
                <a:spcAft>
                  <a:spcPts val="0"/>
                </a:spcAft>
                <a:buNone/>
              </a:pPr>
              <a:r>
                <a:rPr lang="en-GB" sz="1400" b="1" dirty="0"/>
                <a:t>OVERVIEW</a:t>
              </a:r>
            </a:p>
          </p:txBody>
        </p:sp>
        <p:pic>
          <p:nvPicPr>
            <p:cNvPr id="6" name="Picture 5">
              <a:extLst>
                <a:ext uri="{FF2B5EF4-FFF2-40B4-BE49-F238E27FC236}">
                  <a16:creationId xmlns:a16="http://schemas.microsoft.com/office/drawing/2014/main" id="{3081AF34-5F50-83E8-DEAC-97FF4D39E9F7}"/>
                </a:ext>
              </a:extLst>
            </p:cNvPr>
            <p:cNvPicPr>
              <a:picLocks noChangeAspect="1" noChangeArrowheads="1"/>
            </p:cNvPicPr>
            <p:nvPr/>
          </p:nvPicPr>
          <p:blipFill>
            <a:blip r:embed="rId3" cstate="screen"/>
            <a:srcRect b="514"/>
            <a:stretch>
              <a:fillRect/>
            </a:stretch>
          </p:blipFill>
          <p:spPr bwMode="auto">
            <a:xfrm>
              <a:off x="9113720" y="17404"/>
              <a:ext cx="2249106" cy="1888331"/>
            </a:xfrm>
            <a:prstGeom prst="rect">
              <a:avLst/>
            </a:prstGeom>
            <a:noFill/>
            <a:ln w="9525">
              <a:solidFill>
                <a:schemeClr val="tx1"/>
              </a:solidFill>
              <a:miter lim="800000"/>
              <a:headEnd/>
              <a:tailEnd/>
            </a:ln>
            <a:effectLst/>
          </p:spPr>
        </p:pic>
        <p:grpSp>
          <p:nvGrpSpPr>
            <p:cNvPr id="7" name="Group 6">
              <a:extLst>
                <a:ext uri="{FF2B5EF4-FFF2-40B4-BE49-F238E27FC236}">
                  <a16:creationId xmlns:a16="http://schemas.microsoft.com/office/drawing/2014/main" id="{56E80D80-AA46-DAF7-2FDB-862299DB95C3}"/>
                </a:ext>
              </a:extLst>
            </p:cNvPr>
            <p:cNvGrpSpPr/>
            <p:nvPr/>
          </p:nvGrpSpPr>
          <p:grpSpPr>
            <a:xfrm>
              <a:off x="1" y="0"/>
              <a:ext cx="15119349" cy="1921524"/>
              <a:chOff x="1" y="-1616"/>
              <a:chExt cx="15119349" cy="1921524"/>
            </a:xfrm>
          </p:grpSpPr>
          <p:sp>
            <p:nvSpPr>
              <p:cNvPr id="14" name="Rectangle 13">
                <a:extLst>
                  <a:ext uri="{FF2B5EF4-FFF2-40B4-BE49-F238E27FC236}">
                    <a16:creationId xmlns:a16="http://schemas.microsoft.com/office/drawing/2014/main" id="{E6216BD7-CCD0-9650-311D-1C59971A2416}"/>
                  </a:ext>
                </a:extLst>
              </p:cNvPr>
              <p:cNvSpPr/>
              <p:nvPr/>
            </p:nvSpPr>
            <p:spPr>
              <a:xfrm>
                <a:off x="2447778" y="0"/>
                <a:ext cx="6668087" cy="787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9CFD9D91-E917-93AA-9569-711E80D7F35C}"/>
                  </a:ext>
                </a:extLst>
              </p:cNvPr>
              <p:cNvSpPr/>
              <p:nvPr/>
            </p:nvSpPr>
            <p:spPr>
              <a:xfrm>
                <a:off x="2447567" y="787791"/>
                <a:ext cx="6668087" cy="11321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BABDD8D3-1A57-9EE0-C8D4-89156C9E3022}"/>
                  </a:ext>
                </a:extLst>
              </p:cNvPr>
              <p:cNvSpPr/>
              <p:nvPr/>
            </p:nvSpPr>
            <p:spPr>
              <a:xfrm>
                <a:off x="9115654" y="0"/>
                <a:ext cx="2251041" cy="191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4398928C-030C-8AEC-D60C-AE8088D1C2C4}"/>
                  </a:ext>
                </a:extLst>
              </p:cNvPr>
              <p:cNvSpPr/>
              <p:nvPr/>
            </p:nvSpPr>
            <p:spPr>
              <a:xfrm>
                <a:off x="11366695" y="-1616"/>
                <a:ext cx="3752655" cy="787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EB3C4800-E7D0-4AD9-AD31-51DC108D2FED}"/>
                  </a:ext>
                </a:extLst>
              </p:cNvPr>
              <p:cNvSpPr/>
              <p:nvPr/>
            </p:nvSpPr>
            <p:spPr>
              <a:xfrm>
                <a:off x="11366694" y="786175"/>
                <a:ext cx="3752655" cy="11337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96D97C2D-7E6D-DF3D-0C46-324A374865CE}"/>
                  </a:ext>
                </a:extLst>
              </p:cNvPr>
              <p:cNvSpPr/>
              <p:nvPr/>
            </p:nvSpPr>
            <p:spPr>
              <a:xfrm>
                <a:off x="1" y="0"/>
                <a:ext cx="2446916" cy="191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 name="TextBox 7">
              <a:extLst>
                <a:ext uri="{FF2B5EF4-FFF2-40B4-BE49-F238E27FC236}">
                  <a16:creationId xmlns:a16="http://schemas.microsoft.com/office/drawing/2014/main" id="{F2713B63-EA7A-8BE5-9995-81744DD5FD1B}"/>
                </a:ext>
              </a:extLst>
            </p:cNvPr>
            <p:cNvSpPr txBox="1"/>
            <p:nvPr/>
          </p:nvSpPr>
          <p:spPr>
            <a:xfrm>
              <a:off x="2446917" y="21481"/>
              <a:ext cx="6650438" cy="400110"/>
            </a:xfrm>
            <a:prstGeom prst="rect">
              <a:avLst/>
            </a:prstGeom>
            <a:noFill/>
          </p:spPr>
          <p:txBody>
            <a:bodyPr wrap="square">
              <a:spAutoFit/>
            </a:bodyPr>
            <a:lstStyle/>
            <a:p>
              <a:pPr marL="0" lvl="0" indent="0" algn="l" rtl="0">
                <a:spcBef>
                  <a:spcPts val="0"/>
                </a:spcBef>
                <a:spcAft>
                  <a:spcPts val="0"/>
                </a:spcAft>
                <a:buNone/>
              </a:pPr>
              <a:r>
                <a:rPr lang="en-GB" sz="2000" b="1" dirty="0"/>
                <a:t>[FACILITY NAME], SRN</a:t>
              </a:r>
            </a:p>
          </p:txBody>
        </p:sp>
        <p:sp>
          <p:nvSpPr>
            <p:cNvPr id="9" name="TextBox 8">
              <a:extLst>
                <a:ext uri="{FF2B5EF4-FFF2-40B4-BE49-F238E27FC236}">
                  <a16:creationId xmlns:a16="http://schemas.microsoft.com/office/drawing/2014/main" id="{A32128C8-FC73-15BE-9E5C-2B0E2A126EA3}"/>
                </a:ext>
              </a:extLst>
            </p:cNvPr>
            <p:cNvSpPr txBox="1"/>
            <p:nvPr/>
          </p:nvSpPr>
          <p:spPr>
            <a:xfrm>
              <a:off x="2429057" y="945322"/>
              <a:ext cx="4211409" cy="784830"/>
            </a:xfrm>
            <a:prstGeom prst="rect">
              <a:avLst/>
            </a:prstGeom>
            <a:noFill/>
          </p:spPr>
          <p:txBody>
            <a:bodyPr wrap="none" rtlCol="0" anchor="ctr">
              <a:spAutoFit/>
            </a:bodyPr>
            <a:lstStyle/>
            <a:p>
              <a:pPr marL="0" lvl="0" indent="0" algn="l" rtl="0">
                <a:spcBef>
                  <a:spcPts val="0"/>
                </a:spcBef>
                <a:spcAft>
                  <a:spcPts val="0"/>
                </a:spcAft>
                <a:buNone/>
              </a:pPr>
              <a:r>
                <a:rPr lang="en-GB" sz="1500" b="1" dirty="0"/>
                <a:t>BE: SRNTGTXXX  CATCODE: X</a:t>
              </a:r>
            </a:p>
            <a:p>
              <a:pPr marL="0" lvl="0" indent="0" algn="l" rtl="0">
                <a:spcBef>
                  <a:spcPts val="0"/>
                </a:spcBef>
                <a:spcAft>
                  <a:spcPts val="0"/>
                </a:spcAft>
                <a:buNone/>
              </a:pPr>
              <a:r>
                <a:rPr lang="en-GB" sz="1500" b="1" dirty="0"/>
                <a:t>MIDB GEO: </a:t>
              </a:r>
              <a:r>
                <a:rPr lang="pt-BR" sz="1500" b="1" dirty="0"/>
                <a:t>N DD MM.MMM E DDD MM.MMM</a:t>
              </a:r>
              <a:endParaRPr lang="en-GB" sz="1500" b="1" dirty="0"/>
            </a:p>
            <a:p>
              <a:pPr marL="0" lvl="0" indent="0" algn="l" rtl="0">
                <a:spcBef>
                  <a:spcPts val="0"/>
                </a:spcBef>
                <a:spcAft>
                  <a:spcPts val="0"/>
                </a:spcAft>
                <a:buNone/>
              </a:pPr>
              <a:r>
                <a:rPr lang="en-GB" sz="1500" b="1" dirty="0"/>
                <a:t>ICOD: YYYY-MMM-DD DOI:YYYY-MMM-DD</a:t>
              </a:r>
            </a:p>
          </p:txBody>
        </p:sp>
        <p:sp>
          <p:nvSpPr>
            <p:cNvPr id="10" name="TextBox 9">
              <a:extLst>
                <a:ext uri="{FF2B5EF4-FFF2-40B4-BE49-F238E27FC236}">
                  <a16:creationId xmlns:a16="http://schemas.microsoft.com/office/drawing/2014/main" id="{5E0FCECD-1D25-AA5C-EB9B-9B7AAC848E98}"/>
                </a:ext>
              </a:extLst>
            </p:cNvPr>
            <p:cNvSpPr txBox="1"/>
            <p:nvPr/>
          </p:nvSpPr>
          <p:spPr>
            <a:xfrm>
              <a:off x="11364760" y="79905"/>
              <a:ext cx="3752655" cy="707886"/>
            </a:xfrm>
            <a:prstGeom prst="rect">
              <a:avLst/>
            </a:prstGeom>
            <a:noFill/>
          </p:spPr>
          <p:txBody>
            <a:bodyPr wrap="square">
              <a:spAutoFit/>
            </a:bodyPr>
            <a:lstStyle/>
            <a:p>
              <a:pPr marL="0" lvl="0" indent="0" algn="ctr" rtl="0">
                <a:spcBef>
                  <a:spcPts val="0"/>
                </a:spcBef>
                <a:spcAft>
                  <a:spcPts val="0"/>
                </a:spcAft>
                <a:buNone/>
              </a:pPr>
              <a:r>
                <a:rPr lang="en-GB" sz="2000" b="1" dirty="0"/>
                <a:t>OPAC CLASSIFIED</a:t>
              </a:r>
              <a:br>
                <a:rPr lang="en-GB" sz="2000" b="1" dirty="0"/>
              </a:br>
              <a:r>
                <a:rPr lang="en-GB" sz="2000" b="1" dirty="0"/>
                <a:t>REL TO CJTF-23</a:t>
              </a:r>
            </a:p>
          </p:txBody>
        </p:sp>
        <p:sp>
          <p:nvSpPr>
            <p:cNvPr id="11" name="TextBox 10">
              <a:extLst>
                <a:ext uri="{FF2B5EF4-FFF2-40B4-BE49-F238E27FC236}">
                  <a16:creationId xmlns:a16="http://schemas.microsoft.com/office/drawing/2014/main" id="{C734A13D-8AAB-B618-D887-C8844EC59224}"/>
                </a:ext>
              </a:extLst>
            </p:cNvPr>
            <p:cNvSpPr txBox="1"/>
            <p:nvPr/>
          </p:nvSpPr>
          <p:spPr>
            <a:xfrm>
              <a:off x="11347323" y="1112228"/>
              <a:ext cx="3770092" cy="307777"/>
            </a:xfrm>
            <a:prstGeom prst="rect">
              <a:avLst/>
            </a:prstGeom>
            <a:noFill/>
          </p:spPr>
          <p:txBody>
            <a:bodyPr wrap="square">
              <a:spAutoFit/>
            </a:bodyPr>
            <a:lstStyle/>
            <a:p>
              <a:pPr marL="0" lvl="0" indent="0" algn="ctr" rtl="0">
                <a:spcBef>
                  <a:spcPts val="0"/>
                </a:spcBef>
                <a:spcAft>
                  <a:spcPts val="0"/>
                </a:spcAft>
                <a:buNone/>
              </a:pPr>
              <a:r>
                <a:rPr lang="en-GB" sz="1400" b="1" dirty="0"/>
                <a:t>DECL ON: YYYY-MMM-DD</a:t>
              </a:r>
            </a:p>
          </p:txBody>
        </p:sp>
        <p:pic>
          <p:nvPicPr>
            <p:cNvPr id="12" name="Picture 11" descr="D:\GIT PROJECTS\OPAT-background\Virtual Intelligence Service only logo.PNG">
              <a:extLst>
                <a:ext uri="{FF2B5EF4-FFF2-40B4-BE49-F238E27FC236}">
                  <a16:creationId xmlns:a16="http://schemas.microsoft.com/office/drawing/2014/main" id="{BD643D5C-A966-9094-B93B-AB40B0ADCAD3}"/>
                </a:ext>
              </a:extLst>
            </p:cNvPr>
            <p:cNvPicPr>
              <a:picLocks noChangeAspect="1" noChangeArrowheads="1"/>
            </p:cNvPicPr>
            <p:nvPr/>
          </p:nvPicPr>
          <p:blipFill>
            <a:blip r:embed="rId4"/>
            <a:srcRect/>
            <a:stretch>
              <a:fillRect/>
            </a:stretch>
          </p:blipFill>
          <p:spPr bwMode="auto">
            <a:xfrm>
              <a:off x="108686" y="21695"/>
              <a:ext cx="2225675" cy="1958975"/>
            </a:xfrm>
            <a:prstGeom prst="rect">
              <a:avLst/>
            </a:prstGeom>
            <a:noFill/>
          </p:spPr>
        </p:pic>
        <p:sp>
          <p:nvSpPr>
            <p:cNvPr id="13" name="Rektangel 11">
              <a:extLst>
                <a:ext uri="{FF2B5EF4-FFF2-40B4-BE49-F238E27FC236}">
                  <a16:creationId xmlns:a16="http://schemas.microsoft.com/office/drawing/2014/main" id="{69877A62-4537-347A-CACF-01A1FFBC149A}"/>
                </a:ext>
              </a:extLst>
            </p:cNvPr>
            <p:cNvSpPr/>
            <p:nvPr/>
          </p:nvSpPr>
          <p:spPr>
            <a:xfrm>
              <a:off x="10303776" y="1187827"/>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243"/>
        <p:cNvGrpSpPr/>
        <p:nvPr/>
      </p:nvGrpSpPr>
      <p:grpSpPr>
        <a:xfrm>
          <a:off x="0" y="0"/>
          <a:ext cx="0" cy="0"/>
          <a:chOff x="0" y="0"/>
          <a:chExt cx="0" cy="0"/>
        </a:xfrm>
      </p:grpSpPr>
      <p:sp>
        <p:nvSpPr>
          <p:cNvPr id="248" name="Google Shape;248;p25"/>
          <p:cNvSpPr/>
          <p:nvPr/>
        </p:nvSpPr>
        <p:spPr>
          <a:xfrm>
            <a:off x="5291313" y="5081150"/>
            <a:ext cx="4537375" cy="3671450"/>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chemeClr val="accent6"/>
            </a:solidFill>
            <a:prstDash val="solid"/>
            <a:round/>
            <a:headEnd type="none" w="med" len="med"/>
            <a:tailEnd type="none" w="med" len="med"/>
          </a:ln>
        </p:spPr>
        <p:txBody>
          <a:bodyPr/>
          <a:lstStyle/>
          <a:p>
            <a:endParaRPr lang="en-GB"/>
          </a:p>
        </p:txBody>
      </p:sp>
      <p:sp>
        <p:nvSpPr>
          <p:cNvPr id="3" name="TextBox 2">
            <a:extLst>
              <a:ext uri="{FF2B5EF4-FFF2-40B4-BE49-F238E27FC236}">
                <a16:creationId xmlns:a16="http://schemas.microsoft.com/office/drawing/2014/main" id="{6A31603F-9751-77EA-8A50-C183E4F0A2AE}"/>
              </a:ext>
            </a:extLst>
          </p:cNvPr>
          <p:cNvSpPr txBox="1"/>
          <p:nvPr/>
        </p:nvSpPr>
        <p:spPr>
          <a:xfrm>
            <a:off x="2463282" y="387681"/>
            <a:ext cx="6668087" cy="400110"/>
          </a:xfrm>
          <a:prstGeom prst="rect">
            <a:avLst/>
          </a:prstGeom>
          <a:noFill/>
        </p:spPr>
        <p:txBody>
          <a:bodyPr wrap="square">
            <a:spAutoFit/>
          </a:bodyPr>
          <a:lstStyle/>
          <a:p>
            <a:pPr marL="0" lvl="0" indent="0" algn="l" rtl="0">
              <a:spcBef>
                <a:spcPts val="0"/>
              </a:spcBef>
              <a:spcAft>
                <a:spcPts val="0"/>
              </a:spcAft>
              <a:buNone/>
            </a:pPr>
            <a:r>
              <a:rPr lang="en-GB" sz="2000" b="1" dirty="0"/>
              <a:t>INSTALLATION OUTLINE GRAPHIC [X]</a:t>
            </a:r>
          </a:p>
        </p:txBody>
      </p:sp>
      <p:grpSp>
        <p:nvGrpSpPr>
          <p:cNvPr id="20" name="Group 19">
            <a:extLst>
              <a:ext uri="{FF2B5EF4-FFF2-40B4-BE49-F238E27FC236}">
                <a16:creationId xmlns:a16="http://schemas.microsoft.com/office/drawing/2014/main" id="{68EBD67F-AD44-A563-5F28-01DAF3724A25}"/>
              </a:ext>
            </a:extLst>
          </p:cNvPr>
          <p:cNvGrpSpPr/>
          <p:nvPr/>
        </p:nvGrpSpPr>
        <p:grpSpPr>
          <a:xfrm>
            <a:off x="14284518" y="2184201"/>
            <a:ext cx="559046" cy="692832"/>
            <a:chOff x="15526400" y="3343535"/>
            <a:chExt cx="1172983" cy="1324523"/>
          </a:xfrm>
        </p:grpSpPr>
        <p:sp>
          <p:nvSpPr>
            <p:cNvPr id="21" name="Freeform: Shape 20">
              <a:extLst>
                <a:ext uri="{FF2B5EF4-FFF2-40B4-BE49-F238E27FC236}">
                  <a16:creationId xmlns:a16="http://schemas.microsoft.com/office/drawing/2014/main" id="{70770724-71A7-0FCB-9362-80B6076C6763}"/>
                </a:ext>
              </a:extLst>
            </p:cNvPr>
            <p:cNvSpPr/>
            <p:nvPr/>
          </p:nvSpPr>
          <p:spPr>
            <a:xfrm>
              <a:off x="15526400" y="3343535"/>
              <a:ext cx="1172983" cy="1324523"/>
            </a:xfrm>
            <a:custGeom>
              <a:avLst/>
              <a:gdLst>
                <a:gd name="connsiteX0" fmla="*/ 351692 w 731520"/>
                <a:gd name="connsiteY0" fmla="*/ 0 h 858129"/>
                <a:gd name="connsiteX1" fmla="*/ 0 w 731520"/>
                <a:gd name="connsiteY1" fmla="*/ 858129 h 858129"/>
                <a:gd name="connsiteX2" fmla="*/ 337624 w 731520"/>
                <a:gd name="connsiteY2" fmla="*/ 647114 h 858129"/>
                <a:gd name="connsiteX3" fmla="*/ 731520 w 731520"/>
                <a:gd name="connsiteY3" fmla="*/ 844061 h 858129"/>
                <a:gd name="connsiteX4" fmla="*/ 351692 w 731520"/>
                <a:gd name="connsiteY4" fmla="*/ 0 h 858129"/>
                <a:gd name="connsiteX0" fmla="*/ 394761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94761 w 731520"/>
                <a:gd name="connsiteY4" fmla="*/ 0 h 992212"/>
                <a:gd name="connsiteX0" fmla="*/ 383994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83994 w 731520"/>
                <a:gd name="connsiteY4" fmla="*/ 0 h 992212"/>
                <a:gd name="connsiteX0" fmla="*/ 383994 w 957635"/>
                <a:gd name="connsiteY0" fmla="*/ 0 h 1313351"/>
                <a:gd name="connsiteX1" fmla="*/ 0 w 957635"/>
                <a:gd name="connsiteY1" fmla="*/ 992212 h 1313351"/>
                <a:gd name="connsiteX2" fmla="*/ 337624 w 957635"/>
                <a:gd name="connsiteY2" fmla="*/ 781197 h 1313351"/>
                <a:gd name="connsiteX3" fmla="*/ 957635 w 957635"/>
                <a:gd name="connsiteY3" fmla="*/ 1313351 h 1313351"/>
                <a:gd name="connsiteX4" fmla="*/ 383994 w 957635"/>
                <a:gd name="connsiteY4" fmla="*/ 0 h 1313351"/>
                <a:gd name="connsiteX0" fmla="*/ 599342 w 1172983"/>
                <a:gd name="connsiteY0" fmla="*/ 0 h 1313351"/>
                <a:gd name="connsiteX1" fmla="*/ 0 w 1172983"/>
                <a:gd name="connsiteY1" fmla="*/ 1305071 h 1313351"/>
                <a:gd name="connsiteX2" fmla="*/ 552972 w 1172983"/>
                <a:gd name="connsiteY2" fmla="*/ 781197 h 1313351"/>
                <a:gd name="connsiteX3" fmla="*/ 1172983 w 1172983"/>
                <a:gd name="connsiteY3" fmla="*/ 1313351 h 1313351"/>
                <a:gd name="connsiteX4" fmla="*/ 599342 w 1172983"/>
                <a:gd name="connsiteY4" fmla="*/ 0 h 1313351"/>
                <a:gd name="connsiteX0" fmla="*/ 599342 w 1172983"/>
                <a:gd name="connsiteY0" fmla="*/ 0 h 1313351"/>
                <a:gd name="connsiteX1" fmla="*/ 0 w 1172983"/>
                <a:gd name="connsiteY1" fmla="*/ 1305071 h 1313351"/>
                <a:gd name="connsiteX2" fmla="*/ 574507 w 1172983"/>
                <a:gd name="connsiteY2" fmla="*/ 982322 h 1313351"/>
                <a:gd name="connsiteX3" fmla="*/ 1172983 w 1172983"/>
                <a:gd name="connsiteY3" fmla="*/ 1313351 h 1313351"/>
                <a:gd name="connsiteX4" fmla="*/ 599342 w 1172983"/>
                <a:gd name="connsiteY4" fmla="*/ 0 h 1313351"/>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67040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67040 w 1172983"/>
                <a:gd name="connsiteY4" fmla="*/ 0 h 1302177"/>
                <a:gd name="connsiteX0" fmla="*/ 567040 w 1172983"/>
                <a:gd name="connsiteY0" fmla="*/ 0 h 1291003"/>
                <a:gd name="connsiteX1" fmla="*/ 0 w 1172983"/>
                <a:gd name="connsiteY1" fmla="*/ 1282723 h 1291003"/>
                <a:gd name="connsiteX2" fmla="*/ 574507 w 1172983"/>
                <a:gd name="connsiteY2" fmla="*/ 959974 h 1291003"/>
                <a:gd name="connsiteX3" fmla="*/ 1172983 w 1172983"/>
                <a:gd name="connsiteY3" fmla="*/ 1291003 h 1291003"/>
                <a:gd name="connsiteX4" fmla="*/ 567040 w 1172983"/>
                <a:gd name="connsiteY4" fmla="*/ 0 h 1291003"/>
                <a:gd name="connsiteX0" fmla="*/ 577807 w 1172983"/>
                <a:gd name="connsiteY0" fmla="*/ 0 h 1190441"/>
                <a:gd name="connsiteX1" fmla="*/ 0 w 1172983"/>
                <a:gd name="connsiteY1" fmla="*/ 1182161 h 1190441"/>
                <a:gd name="connsiteX2" fmla="*/ 574507 w 1172983"/>
                <a:gd name="connsiteY2" fmla="*/ 859412 h 1190441"/>
                <a:gd name="connsiteX3" fmla="*/ 1172983 w 1172983"/>
                <a:gd name="connsiteY3" fmla="*/ 1190441 h 1190441"/>
                <a:gd name="connsiteX4" fmla="*/ 577807 w 1172983"/>
                <a:gd name="connsiteY4" fmla="*/ 0 h 1190441"/>
                <a:gd name="connsiteX0" fmla="*/ 577807 w 1172983"/>
                <a:gd name="connsiteY0" fmla="*/ 0 h 933449"/>
                <a:gd name="connsiteX1" fmla="*/ 0 w 1172983"/>
                <a:gd name="connsiteY1" fmla="*/ 925169 h 933449"/>
                <a:gd name="connsiteX2" fmla="*/ 574507 w 1172983"/>
                <a:gd name="connsiteY2" fmla="*/ 602420 h 933449"/>
                <a:gd name="connsiteX3" fmla="*/ 1172983 w 1172983"/>
                <a:gd name="connsiteY3" fmla="*/ 933449 h 933449"/>
                <a:gd name="connsiteX4" fmla="*/ 577807 w 1172983"/>
                <a:gd name="connsiteY4" fmla="*/ 0 h 933449"/>
                <a:gd name="connsiteX0" fmla="*/ 599342 w 1172983"/>
                <a:gd name="connsiteY0" fmla="*/ 0 h 1324524"/>
                <a:gd name="connsiteX1" fmla="*/ 0 w 1172983"/>
                <a:gd name="connsiteY1" fmla="*/ 1316244 h 1324524"/>
                <a:gd name="connsiteX2" fmla="*/ 574507 w 1172983"/>
                <a:gd name="connsiteY2" fmla="*/ 993495 h 1324524"/>
                <a:gd name="connsiteX3" fmla="*/ 1172983 w 1172983"/>
                <a:gd name="connsiteY3" fmla="*/ 1324524 h 1324524"/>
                <a:gd name="connsiteX4" fmla="*/ 599342 w 1172983"/>
                <a:gd name="connsiteY4" fmla="*/ 0 h 1324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83" h="1324524">
                  <a:moveTo>
                    <a:pt x="599342" y="0"/>
                  </a:moveTo>
                  <a:lnTo>
                    <a:pt x="0" y="1316244"/>
                  </a:lnTo>
                  <a:lnTo>
                    <a:pt x="574507" y="993495"/>
                  </a:lnTo>
                  <a:lnTo>
                    <a:pt x="1172983" y="1324524"/>
                  </a:lnTo>
                  <a:lnTo>
                    <a:pt x="599342" y="0"/>
                  </a:lnTo>
                  <a:close/>
                </a:path>
              </a:pathLst>
            </a:cu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Google Shape;66;p14">
              <a:extLst>
                <a:ext uri="{FF2B5EF4-FFF2-40B4-BE49-F238E27FC236}">
                  <a16:creationId xmlns:a16="http://schemas.microsoft.com/office/drawing/2014/main" id="{57458940-DDD0-6E39-9E8A-23AED69B69D0}"/>
                </a:ext>
              </a:extLst>
            </p:cNvPr>
            <p:cNvSpPr txBox="1"/>
            <p:nvPr/>
          </p:nvSpPr>
          <p:spPr>
            <a:xfrm>
              <a:off x="15716513" y="3587815"/>
              <a:ext cx="502201" cy="64984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400" b="1" dirty="0">
                  <a:solidFill>
                    <a:sysClr val="windowText" lastClr="000000"/>
                  </a:solidFill>
                </a:rPr>
                <a:t>N</a:t>
              </a:r>
              <a:endParaRPr sz="2400" b="1" dirty="0">
                <a:solidFill>
                  <a:sysClr val="windowText" lastClr="000000"/>
                </a:solidFill>
              </a:endParaRPr>
            </a:p>
          </p:txBody>
        </p:sp>
      </p:grpSp>
      <p:grpSp>
        <p:nvGrpSpPr>
          <p:cNvPr id="23" name="Group 22">
            <a:extLst>
              <a:ext uri="{FF2B5EF4-FFF2-40B4-BE49-F238E27FC236}">
                <a16:creationId xmlns:a16="http://schemas.microsoft.com/office/drawing/2014/main" id="{2314777E-4353-EACE-0A30-38C9035AF6E9}"/>
              </a:ext>
            </a:extLst>
          </p:cNvPr>
          <p:cNvGrpSpPr/>
          <p:nvPr/>
        </p:nvGrpSpPr>
        <p:grpSpPr>
          <a:xfrm>
            <a:off x="1" y="0"/>
            <a:ext cx="15119349" cy="1980670"/>
            <a:chOff x="1" y="0"/>
            <a:chExt cx="15119349" cy="1980670"/>
          </a:xfrm>
        </p:grpSpPr>
        <p:sp>
          <p:nvSpPr>
            <p:cNvPr id="24" name="TextBox 23">
              <a:extLst>
                <a:ext uri="{FF2B5EF4-FFF2-40B4-BE49-F238E27FC236}">
                  <a16:creationId xmlns:a16="http://schemas.microsoft.com/office/drawing/2014/main" id="{B1DB9FC7-B8A6-6168-6C94-C1F1EC9E9BBB}"/>
                </a:ext>
              </a:extLst>
            </p:cNvPr>
            <p:cNvSpPr txBox="1"/>
            <p:nvPr/>
          </p:nvSpPr>
          <p:spPr>
            <a:xfrm>
              <a:off x="9114792" y="556201"/>
              <a:ext cx="2232531" cy="523220"/>
            </a:xfrm>
            <a:prstGeom prst="rect">
              <a:avLst/>
            </a:prstGeom>
            <a:noFill/>
          </p:spPr>
          <p:txBody>
            <a:bodyPr wrap="square">
              <a:spAutoFit/>
            </a:bodyPr>
            <a:lstStyle/>
            <a:p>
              <a:pPr marL="0" lvl="0" indent="0" algn="ctr" rtl="0">
                <a:spcBef>
                  <a:spcPts val="0"/>
                </a:spcBef>
                <a:spcAft>
                  <a:spcPts val="0"/>
                </a:spcAft>
                <a:buNone/>
              </a:pPr>
              <a:r>
                <a:rPr lang="en-GB" sz="1400" b="1" dirty="0"/>
                <a:t>MAP</a:t>
              </a:r>
            </a:p>
            <a:p>
              <a:pPr marL="0" lvl="0" indent="0" algn="ctr" rtl="0">
                <a:spcBef>
                  <a:spcPts val="0"/>
                </a:spcBef>
                <a:spcAft>
                  <a:spcPts val="0"/>
                </a:spcAft>
                <a:buNone/>
              </a:pPr>
              <a:r>
                <a:rPr lang="en-GB" sz="1400" b="1" dirty="0"/>
                <a:t>OVERVIEW</a:t>
              </a:r>
            </a:p>
          </p:txBody>
        </p:sp>
        <p:pic>
          <p:nvPicPr>
            <p:cNvPr id="25" name="Picture 24">
              <a:extLst>
                <a:ext uri="{FF2B5EF4-FFF2-40B4-BE49-F238E27FC236}">
                  <a16:creationId xmlns:a16="http://schemas.microsoft.com/office/drawing/2014/main" id="{AFAA5A61-6C68-A1F0-5F62-3DD36AACCCD1}"/>
                </a:ext>
              </a:extLst>
            </p:cNvPr>
            <p:cNvPicPr>
              <a:picLocks noChangeAspect="1" noChangeArrowheads="1"/>
            </p:cNvPicPr>
            <p:nvPr/>
          </p:nvPicPr>
          <p:blipFill>
            <a:blip r:embed="rId3" cstate="screen"/>
            <a:srcRect b="514"/>
            <a:stretch>
              <a:fillRect/>
            </a:stretch>
          </p:blipFill>
          <p:spPr bwMode="auto">
            <a:xfrm>
              <a:off x="9113720" y="17404"/>
              <a:ext cx="2249106" cy="1888331"/>
            </a:xfrm>
            <a:prstGeom prst="rect">
              <a:avLst/>
            </a:prstGeom>
            <a:noFill/>
            <a:ln w="9525">
              <a:solidFill>
                <a:schemeClr val="tx1"/>
              </a:solidFill>
              <a:miter lim="800000"/>
              <a:headEnd/>
              <a:tailEnd/>
            </a:ln>
            <a:effectLst/>
          </p:spPr>
        </p:pic>
        <p:grpSp>
          <p:nvGrpSpPr>
            <p:cNvPr id="26" name="Group 25">
              <a:extLst>
                <a:ext uri="{FF2B5EF4-FFF2-40B4-BE49-F238E27FC236}">
                  <a16:creationId xmlns:a16="http://schemas.microsoft.com/office/drawing/2014/main" id="{344962A8-DB71-BD90-9503-42240CE34670}"/>
                </a:ext>
              </a:extLst>
            </p:cNvPr>
            <p:cNvGrpSpPr/>
            <p:nvPr/>
          </p:nvGrpSpPr>
          <p:grpSpPr>
            <a:xfrm>
              <a:off x="1" y="0"/>
              <a:ext cx="15119349" cy="1921524"/>
              <a:chOff x="1" y="-1616"/>
              <a:chExt cx="15119349" cy="1921524"/>
            </a:xfrm>
          </p:grpSpPr>
          <p:sp>
            <p:nvSpPr>
              <p:cNvPr id="33" name="Rectangle 32">
                <a:extLst>
                  <a:ext uri="{FF2B5EF4-FFF2-40B4-BE49-F238E27FC236}">
                    <a16:creationId xmlns:a16="http://schemas.microsoft.com/office/drawing/2014/main" id="{4C913A78-0044-4EA1-1221-B9F6E9CD7A4F}"/>
                  </a:ext>
                </a:extLst>
              </p:cNvPr>
              <p:cNvSpPr/>
              <p:nvPr/>
            </p:nvSpPr>
            <p:spPr>
              <a:xfrm>
                <a:off x="2447778" y="0"/>
                <a:ext cx="6668087" cy="787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6774A8B3-A119-C1C8-16BC-D5A5C41E1F62}"/>
                  </a:ext>
                </a:extLst>
              </p:cNvPr>
              <p:cNvSpPr/>
              <p:nvPr/>
            </p:nvSpPr>
            <p:spPr>
              <a:xfrm>
                <a:off x="2447567" y="787791"/>
                <a:ext cx="6668087" cy="11321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4FFB4BD9-CF23-0E40-FF8E-AFEB554D7920}"/>
                  </a:ext>
                </a:extLst>
              </p:cNvPr>
              <p:cNvSpPr/>
              <p:nvPr/>
            </p:nvSpPr>
            <p:spPr>
              <a:xfrm>
                <a:off x="9115654" y="0"/>
                <a:ext cx="2251041" cy="191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5DDB4762-3841-492E-BCEA-B282C33E74DF}"/>
                  </a:ext>
                </a:extLst>
              </p:cNvPr>
              <p:cNvSpPr/>
              <p:nvPr/>
            </p:nvSpPr>
            <p:spPr>
              <a:xfrm>
                <a:off x="11366695" y="-1616"/>
                <a:ext cx="3752655" cy="787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2C238592-4E88-113E-E4AD-67545EDBB1C8}"/>
                  </a:ext>
                </a:extLst>
              </p:cNvPr>
              <p:cNvSpPr/>
              <p:nvPr/>
            </p:nvSpPr>
            <p:spPr>
              <a:xfrm>
                <a:off x="11366694" y="786175"/>
                <a:ext cx="3752655" cy="11337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3FCE0805-7605-33E7-E7D4-73667CC7036E}"/>
                  </a:ext>
                </a:extLst>
              </p:cNvPr>
              <p:cNvSpPr/>
              <p:nvPr/>
            </p:nvSpPr>
            <p:spPr>
              <a:xfrm>
                <a:off x="1" y="0"/>
                <a:ext cx="2446916" cy="191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a:extLst>
                <a:ext uri="{FF2B5EF4-FFF2-40B4-BE49-F238E27FC236}">
                  <a16:creationId xmlns:a16="http://schemas.microsoft.com/office/drawing/2014/main" id="{28840593-9B83-786E-E64D-B38021C407BD}"/>
                </a:ext>
              </a:extLst>
            </p:cNvPr>
            <p:cNvSpPr txBox="1"/>
            <p:nvPr/>
          </p:nvSpPr>
          <p:spPr>
            <a:xfrm>
              <a:off x="2446917" y="21481"/>
              <a:ext cx="6650438" cy="400110"/>
            </a:xfrm>
            <a:prstGeom prst="rect">
              <a:avLst/>
            </a:prstGeom>
            <a:noFill/>
          </p:spPr>
          <p:txBody>
            <a:bodyPr wrap="square">
              <a:spAutoFit/>
            </a:bodyPr>
            <a:lstStyle/>
            <a:p>
              <a:pPr marL="0" lvl="0" indent="0" algn="l" rtl="0">
                <a:spcBef>
                  <a:spcPts val="0"/>
                </a:spcBef>
                <a:spcAft>
                  <a:spcPts val="0"/>
                </a:spcAft>
                <a:buNone/>
              </a:pPr>
              <a:r>
                <a:rPr lang="en-GB" sz="2000" b="1" dirty="0"/>
                <a:t>[FACILITY NAME], SRN</a:t>
              </a:r>
            </a:p>
          </p:txBody>
        </p:sp>
        <p:sp>
          <p:nvSpPr>
            <p:cNvPr id="28" name="TextBox 27">
              <a:extLst>
                <a:ext uri="{FF2B5EF4-FFF2-40B4-BE49-F238E27FC236}">
                  <a16:creationId xmlns:a16="http://schemas.microsoft.com/office/drawing/2014/main" id="{010A2634-6447-9AAE-4021-AF052FE492BE}"/>
                </a:ext>
              </a:extLst>
            </p:cNvPr>
            <p:cNvSpPr txBox="1"/>
            <p:nvPr/>
          </p:nvSpPr>
          <p:spPr>
            <a:xfrm>
              <a:off x="2429057" y="945322"/>
              <a:ext cx="4211409" cy="784830"/>
            </a:xfrm>
            <a:prstGeom prst="rect">
              <a:avLst/>
            </a:prstGeom>
            <a:noFill/>
          </p:spPr>
          <p:txBody>
            <a:bodyPr wrap="none" rtlCol="0" anchor="ctr">
              <a:spAutoFit/>
            </a:bodyPr>
            <a:lstStyle/>
            <a:p>
              <a:pPr marL="0" lvl="0" indent="0" algn="l" rtl="0">
                <a:spcBef>
                  <a:spcPts val="0"/>
                </a:spcBef>
                <a:spcAft>
                  <a:spcPts val="0"/>
                </a:spcAft>
                <a:buNone/>
              </a:pPr>
              <a:r>
                <a:rPr lang="en-GB" sz="1500" b="1" dirty="0"/>
                <a:t>BE: SRNTGTXXX  CATCODE: X</a:t>
              </a:r>
            </a:p>
            <a:p>
              <a:pPr marL="0" lvl="0" indent="0" algn="l" rtl="0">
                <a:spcBef>
                  <a:spcPts val="0"/>
                </a:spcBef>
                <a:spcAft>
                  <a:spcPts val="0"/>
                </a:spcAft>
                <a:buNone/>
              </a:pPr>
              <a:r>
                <a:rPr lang="en-GB" sz="1500" b="1" dirty="0"/>
                <a:t>MIDB GEO: </a:t>
              </a:r>
              <a:r>
                <a:rPr lang="pt-BR" sz="1500" b="1" dirty="0"/>
                <a:t>N DD MM.MMM E DDD MM.MMM</a:t>
              </a:r>
              <a:endParaRPr lang="en-GB" sz="1500" b="1" dirty="0"/>
            </a:p>
            <a:p>
              <a:pPr marL="0" lvl="0" indent="0" algn="l" rtl="0">
                <a:spcBef>
                  <a:spcPts val="0"/>
                </a:spcBef>
                <a:spcAft>
                  <a:spcPts val="0"/>
                </a:spcAft>
                <a:buNone/>
              </a:pPr>
              <a:r>
                <a:rPr lang="en-GB" sz="1500" b="1" dirty="0"/>
                <a:t>ICOD: YYYY-MMM-DD DOI:YYYY-MMM-DD</a:t>
              </a:r>
            </a:p>
          </p:txBody>
        </p:sp>
        <p:sp>
          <p:nvSpPr>
            <p:cNvPr id="29" name="TextBox 28">
              <a:extLst>
                <a:ext uri="{FF2B5EF4-FFF2-40B4-BE49-F238E27FC236}">
                  <a16:creationId xmlns:a16="http://schemas.microsoft.com/office/drawing/2014/main" id="{81D1A73A-0DB7-8F3D-54FB-DF21B9216537}"/>
                </a:ext>
              </a:extLst>
            </p:cNvPr>
            <p:cNvSpPr txBox="1"/>
            <p:nvPr/>
          </p:nvSpPr>
          <p:spPr>
            <a:xfrm>
              <a:off x="11364760" y="79905"/>
              <a:ext cx="3752655" cy="707886"/>
            </a:xfrm>
            <a:prstGeom prst="rect">
              <a:avLst/>
            </a:prstGeom>
            <a:noFill/>
          </p:spPr>
          <p:txBody>
            <a:bodyPr wrap="square">
              <a:spAutoFit/>
            </a:bodyPr>
            <a:lstStyle/>
            <a:p>
              <a:pPr marL="0" lvl="0" indent="0" algn="ctr" rtl="0">
                <a:spcBef>
                  <a:spcPts val="0"/>
                </a:spcBef>
                <a:spcAft>
                  <a:spcPts val="0"/>
                </a:spcAft>
                <a:buNone/>
              </a:pPr>
              <a:r>
                <a:rPr lang="en-GB" sz="2000" b="1" dirty="0"/>
                <a:t>OPAC CLASSIFIED</a:t>
              </a:r>
              <a:br>
                <a:rPr lang="en-GB" sz="2000" b="1" dirty="0"/>
              </a:br>
              <a:r>
                <a:rPr lang="en-GB" sz="2000" b="1" dirty="0"/>
                <a:t>REL TO CJTF-23</a:t>
              </a:r>
            </a:p>
          </p:txBody>
        </p:sp>
        <p:sp>
          <p:nvSpPr>
            <p:cNvPr id="30" name="TextBox 29">
              <a:extLst>
                <a:ext uri="{FF2B5EF4-FFF2-40B4-BE49-F238E27FC236}">
                  <a16:creationId xmlns:a16="http://schemas.microsoft.com/office/drawing/2014/main" id="{F02136CE-1CCB-6642-6CE6-B455D2050F13}"/>
                </a:ext>
              </a:extLst>
            </p:cNvPr>
            <p:cNvSpPr txBox="1"/>
            <p:nvPr/>
          </p:nvSpPr>
          <p:spPr>
            <a:xfrm>
              <a:off x="11347323" y="1112228"/>
              <a:ext cx="3770092" cy="307777"/>
            </a:xfrm>
            <a:prstGeom prst="rect">
              <a:avLst/>
            </a:prstGeom>
            <a:noFill/>
          </p:spPr>
          <p:txBody>
            <a:bodyPr wrap="square">
              <a:spAutoFit/>
            </a:bodyPr>
            <a:lstStyle/>
            <a:p>
              <a:pPr marL="0" lvl="0" indent="0" algn="ctr" rtl="0">
                <a:spcBef>
                  <a:spcPts val="0"/>
                </a:spcBef>
                <a:spcAft>
                  <a:spcPts val="0"/>
                </a:spcAft>
                <a:buNone/>
              </a:pPr>
              <a:r>
                <a:rPr lang="en-GB" sz="1400" b="1" dirty="0"/>
                <a:t>DECL ON: YYYY-MMM-DD</a:t>
              </a:r>
            </a:p>
          </p:txBody>
        </p:sp>
        <p:pic>
          <p:nvPicPr>
            <p:cNvPr id="31" name="Picture 30" descr="D:\GIT PROJECTS\OPAT-background\Virtual Intelligence Service only logo.PNG">
              <a:extLst>
                <a:ext uri="{FF2B5EF4-FFF2-40B4-BE49-F238E27FC236}">
                  <a16:creationId xmlns:a16="http://schemas.microsoft.com/office/drawing/2014/main" id="{89D85E81-14FB-F72C-1276-91E5396571C2}"/>
                </a:ext>
              </a:extLst>
            </p:cNvPr>
            <p:cNvPicPr>
              <a:picLocks noChangeAspect="1" noChangeArrowheads="1"/>
            </p:cNvPicPr>
            <p:nvPr/>
          </p:nvPicPr>
          <p:blipFill>
            <a:blip r:embed="rId4"/>
            <a:srcRect/>
            <a:stretch>
              <a:fillRect/>
            </a:stretch>
          </p:blipFill>
          <p:spPr bwMode="auto">
            <a:xfrm>
              <a:off x="108686" y="21695"/>
              <a:ext cx="2225675" cy="1958975"/>
            </a:xfrm>
            <a:prstGeom prst="rect">
              <a:avLst/>
            </a:prstGeom>
            <a:noFill/>
          </p:spPr>
        </p:pic>
        <p:sp>
          <p:nvSpPr>
            <p:cNvPr id="32" name="Rektangel 11">
              <a:extLst>
                <a:ext uri="{FF2B5EF4-FFF2-40B4-BE49-F238E27FC236}">
                  <a16:creationId xmlns:a16="http://schemas.microsoft.com/office/drawing/2014/main" id="{200720EF-2279-9404-664E-9C473DA96EC8}"/>
                </a:ext>
              </a:extLst>
            </p:cNvPr>
            <p:cNvSpPr/>
            <p:nvPr/>
          </p:nvSpPr>
          <p:spPr>
            <a:xfrm>
              <a:off x="10303776" y="1187827"/>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86"/>
        <p:cNvGrpSpPr/>
        <p:nvPr/>
      </p:nvGrpSpPr>
      <p:grpSpPr>
        <a:xfrm>
          <a:off x="0" y="0"/>
          <a:ext cx="0" cy="0"/>
          <a:chOff x="0" y="0"/>
          <a:chExt cx="0" cy="0"/>
        </a:xfrm>
      </p:grpSpPr>
      <p:grpSp>
        <p:nvGrpSpPr>
          <p:cNvPr id="91" name="Google Shape;91;p16"/>
          <p:cNvGrpSpPr/>
          <p:nvPr/>
        </p:nvGrpSpPr>
        <p:grpSpPr>
          <a:xfrm>
            <a:off x="2731650" y="3637400"/>
            <a:ext cx="3315750" cy="2171100"/>
            <a:chOff x="3452100" y="4683025"/>
            <a:chExt cx="3315750" cy="2171100"/>
          </a:xfrm>
        </p:grpSpPr>
        <p:sp>
          <p:nvSpPr>
            <p:cNvPr id="92" name="Google Shape;92;p16"/>
            <p:cNvSpPr txBox="1"/>
            <p:nvPr/>
          </p:nvSpPr>
          <p:spPr>
            <a:xfrm>
              <a:off x="3452100" y="4683025"/>
              <a:ext cx="21267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b="1">
                  <a:solidFill>
                    <a:schemeClr val="dk1"/>
                  </a:solidFill>
                </a:rPr>
                <a:t>FACILITY NAME</a:t>
              </a:r>
              <a:endParaRPr b="1">
                <a:solidFill>
                  <a:schemeClr val="dk1"/>
                </a:solidFill>
              </a:endParaRPr>
            </a:p>
            <a:p>
              <a:pPr marL="0" lvl="0" indent="0" algn="l" rtl="0">
                <a:spcBef>
                  <a:spcPts val="0"/>
                </a:spcBef>
                <a:spcAft>
                  <a:spcPts val="0"/>
                </a:spcAft>
                <a:buNone/>
              </a:pPr>
              <a:r>
                <a:rPr lang="fr" b="1">
                  <a:solidFill>
                    <a:schemeClr val="dk1"/>
                  </a:solidFill>
                </a:rPr>
                <a:t>XXXXCDXXXX/CDX01</a:t>
              </a:r>
              <a:endParaRPr b="1">
                <a:solidFill>
                  <a:schemeClr val="dk1"/>
                </a:solidFill>
              </a:endParaRPr>
            </a:p>
          </p:txBody>
        </p:sp>
        <p:cxnSp>
          <p:nvCxnSpPr>
            <p:cNvPr id="93" name="Google Shape;93;p16"/>
            <p:cNvCxnSpPr>
              <a:stCxn id="92" idx="2"/>
            </p:cNvCxnSpPr>
            <p:nvPr/>
          </p:nvCxnSpPr>
          <p:spPr>
            <a:xfrm>
              <a:off x="4515450" y="5185225"/>
              <a:ext cx="2252400" cy="1668900"/>
            </a:xfrm>
            <a:prstGeom prst="straightConnector1">
              <a:avLst/>
            </a:prstGeom>
            <a:noFill/>
            <a:ln w="19050" cap="flat" cmpd="sng">
              <a:solidFill>
                <a:srgbClr val="000000"/>
              </a:solidFill>
              <a:prstDash val="solid"/>
              <a:round/>
              <a:headEnd type="none" w="med" len="med"/>
              <a:tailEnd type="none" w="med" len="med"/>
            </a:ln>
          </p:spPr>
        </p:cxnSp>
      </p:grpSp>
      <p:sp>
        <p:nvSpPr>
          <p:cNvPr id="94" name="Google Shape;94;p16"/>
          <p:cNvSpPr/>
          <p:nvPr/>
        </p:nvSpPr>
        <p:spPr>
          <a:xfrm>
            <a:off x="5291313" y="5081150"/>
            <a:ext cx="4537375" cy="3671450"/>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txBody>
          <a:bodyPr/>
          <a:lstStyle/>
          <a:p>
            <a:endParaRPr lang="en-GB"/>
          </a:p>
        </p:txBody>
      </p:sp>
      <p:sp>
        <p:nvSpPr>
          <p:cNvPr id="5" name="TextBox 4">
            <a:extLst>
              <a:ext uri="{FF2B5EF4-FFF2-40B4-BE49-F238E27FC236}">
                <a16:creationId xmlns:a16="http://schemas.microsoft.com/office/drawing/2014/main" id="{9F3C1356-F28C-FF4D-CC1E-B2A985C6A5E4}"/>
              </a:ext>
            </a:extLst>
          </p:cNvPr>
          <p:cNvSpPr txBox="1"/>
          <p:nvPr/>
        </p:nvSpPr>
        <p:spPr>
          <a:xfrm>
            <a:off x="2429057" y="377451"/>
            <a:ext cx="7559564"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000" b="1" i="0" u="none" strike="noStrike" kern="0" cap="none" spc="0" normalizeH="0" baseline="0" noProof="0" dirty="0">
                <a:ln>
                  <a:noFill/>
                </a:ln>
                <a:solidFill>
                  <a:srgbClr val="000000"/>
                </a:solidFill>
                <a:effectLst/>
                <a:uLnTx/>
                <a:uFillTx/>
                <a:latin typeface="Arial"/>
                <a:cs typeface="Arial"/>
                <a:sym typeface="Arial"/>
              </a:rPr>
              <a:t>COLLOCATED FACILITY GRAPHIC [X]</a:t>
            </a:r>
          </a:p>
        </p:txBody>
      </p:sp>
      <p:grpSp>
        <p:nvGrpSpPr>
          <p:cNvPr id="6" name="Group 5">
            <a:extLst>
              <a:ext uri="{FF2B5EF4-FFF2-40B4-BE49-F238E27FC236}">
                <a16:creationId xmlns:a16="http://schemas.microsoft.com/office/drawing/2014/main" id="{337F5FA3-8805-CAB8-8FF4-44BF70DECCAD}"/>
              </a:ext>
            </a:extLst>
          </p:cNvPr>
          <p:cNvGrpSpPr/>
          <p:nvPr/>
        </p:nvGrpSpPr>
        <p:grpSpPr>
          <a:xfrm>
            <a:off x="14195180" y="2629410"/>
            <a:ext cx="559046" cy="692832"/>
            <a:chOff x="15526400" y="3343535"/>
            <a:chExt cx="1172983" cy="1324523"/>
          </a:xfrm>
        </p:grpSpPr>
        <p:sp>
          <p:nvSpPr>
            <p:cNvPr id="7" name="Freeform: Shape 6">
              <a:extLst>
                <a:ext uri="{FF2B5EF4-FFF2-40B4-BE49-F238E27FC236}">
                  <a16:creationId xmlns:a16="http://schemas.microsoft.com/office/drawing/2014/main" id="{6FE2AC30-D3D1-C2E4-7CF5-161838966304}"/>
                </a:ext>
              </a:extLst>
            </p:cNvPr>
            <p:cNvSpPr/>
            <p:nvPr/>
          </p:nvSpPr>
          <p:spPr>
            <a:xfrm>
              <a:off x="15526400" y="3343535"/>
              <a:ext cx="1172983" cy="1324523"/>
            </a:xfrm>
            <a:custGeom>
              <a:avLst/>
              <a:gdLst>
                <a:gd name="connsiteX0" fmla="*/ 351692 w 731520"/>
                <a:gd name="connsiteY0" fmla="*/ 0 h 858129"/>
                <a:gd name="connsiteX1" fmla="*/ 0 w 731520"/>
                <a:gd name="connsiteY1" fmla="*/ 858129 h 858129"/>
                <a:gd name="connsiteX2" fmla="*/ 337624 w 731520"/>
                <a:gd name="connsiteY2" fmla="*/ 647114 h 858129"/>
                <a:gd name="connsiteX3" fmla="*/ 731520 w 731520"/>
                <a:gd name="connsiteY3" fmla="*/ 844061 h 858129"/>
                <a:gd name="connsiteX4" fmla="*/ 351692 w 731520"/>
                <a:gd name="connsiteY4" fmla="*/ 0 h 858129"/>
                <a:gd name="connsiteX0" fmla="*/ 394761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94761 w 731520"/>
                <a:gd name="connsiteY4" fmla="*/ 0 h 992212"/>
                <a:gd name="connsiteX0" fmla="*/ 383994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83994 w 731520"/>
                <a:gd name="connsiteY4" fmla="*/ 0 h 992212"/>
                <a:gd name="connsiteX0" fmla="*/ 383994 w 957635"/>
                <a:gd name="connsiteY0" fmla="*/ 0 h 1313351"/>
                <a:gd name="connsiteX1" fmla="*/ 0 w 957635"/>
                <a:gd name="connsiteY1" fmla="*/ 992212 h 1313351"/>
                <a:gd name="connsiteX2" fmla="*/ 337624 w 957635"/>
                <a:gd name="connsiteY2" fmla="*/ 781197 h 1313351"/>
                <a:gd name="connsiteX3" fmla="*/ 957635 w 957635"/>
                <a:gd name="connsiteY3" fmla="*/ 1313351 h 1313351"/>
                <a:gd name="connsiteX4" fmla="*/ 383994 w 957635"/>
                <a:gd name="connsiteY4" fmla="*/ 0 h 1313351"/>
                <a:gd name="connsiteX0" fmla="*/ 599342 w 1172983"/>
                <a:gd name="connsiteY0" fmla="*/ 0 h 1313351"/>
                <a:gd name="connsiteX1" fmla="*/ 0 w 1172983"/>
                <a:gd name="connsiteY1" fmla="*/ 1305071 h 1313351"/>
                <a:gd name="connsiteX2" fmla="*/ 552972 w 1172983"/>
                <a:gd name="connsiteY2" fmla="*/ 781197 h 1313351"/>
                <a:gd name="connsiteX3" fmla="*/ 1172983 w 1172983"/>
                <a:gd name="connsiteY3" fmla="*/ 1313351 h 1313351"/>
                <a:gd name="connsiteX4" fmla="*/ 599342 w 1172983"/>
                <a:gd name="connsiteY4" fmla="*/ 0 h 1313351"/>
                <a:gd name="connsiteX0" fmla="*/ 599342 w 1172983"/>
                <a:gd name="connsiteY0" fmla="*/ 0 h 1313351"/>
                <a:gd name="connsiteX1" fmla="*/ 0 w 1172983"/>
                <a:gd name="connsiteY1" fmla="*/ 1305071 h 1313351"/>
                <a:gd name="connsiteX2" fmla="*/ 574507 w 1172983"/>
                <a:gd name="connsiteY2" fmla="*/ 982322 h 1313351"/>
                <a:gd name="connsiteX3" fmla="*/ 1172983 w 1172983"/>
                <a:gd name="connsiteY3" fmla="*/ 1313351 h 1313351"/>
                <a:gd name="connsiteX4" fmla="*/ 599342 w 1172983"/>
                <a:gd name="connsiteY4" fmla="*/ 0 h 1313351"/>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67040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67040 w 1172983"/>
                <a:gd name="connsiteY4" fmla="*/ 0 h 1302177"/>
                <a:gd name="connsiteX0" fmla="*/ 567040 w 1172983"/>
                <a:gd name="connsiteY0" fmla="*/ 0 h 1291003"/>
                <a:gd name="connsiteX1" fmla="*/ 0 w 1172983"/>
                <a:gd name="connsiteY1" fmla="*/ 1282723 h 1291003"/>
                <a:gd name="connsiteX2" fmla="*/ 574507 w 1172983"/>
                <a:gd name="connsiteY2" fmla="*/ 959974 h 1291003"/>
                <a:gd name="connsiteX3" fmla="*/ 1172983 w 1172983"/>
                <a:gd name="connsiteY3" fmla="*/ 1291003 h 1291003"/>
                <a:gd name="connsiteX4" fmla="*/ 567040 w 1172983"/>
                <a:gd name="connsiteY4" fmla="*/ 0 h 1291003"/>
                <a:gd name="connsiteX0" fmla="*/ 577807 w 1172983"/>
                <a:gd name="connsiteY0" fmla="*/ 0 h 1190441"/>
                <a:gd name="connsiteX1" fmla="*/ 0 w 1172983"/>
                <a:gd name="connsiteY1" fmla="*/ 1182161 h 1190441"/>
                <a:gd name="connsiteX2" fmla="*/ 574507 w 1172983"/>
                <a:gd name="connsiteY2" fmla="*/ 859412 h 1190441"/>
                <a:gd name="connsiteX3" fmla="*/ 1172983 w 1172983"/>
                <a:gd name="connsiteY3" fmla="*/ 1190441 h 1190441"/>
                <a:gd name="connsiteX4" fmla="*/ 577807 w 1172983"/>
                <a:gd name="connsiteY4" fmla="*/ 0 h 1190441"/>
                <a:gd name="connsiteX0" fmla="*/ 577807 w 1172983"/>
                <a:gd name="connsiteY0" fmla="*/ 0 h 933449"/>
                <a:gd name="connsiteX1" fmla="*/ 0 w 1172983"/>
                <a:gd name="connsiteY1" fmla="*/ 925169 h 933449"/>
                <a:gd name="connsiteX2" fmla="*/ 574507 w 1172983"/>
                <a:gd name="connsiteY2" fmla="*/ 602420 h 933449"/>
                <a:gd name="connsiteX3" fmla="*/ 1172983 w 1172983"/>
                <a:gd name="connsiteY3" fmla="*/ 933449 h 933449"/>
                <a:gd name="connsiteX4" fmla="*/ 577807 w 1172983"/>
                <a:gd name="connsiteY4" fmla="*/ 0 h 933449"/>
                <a:gd name="connsiteX0" fmla="*/ 599342 w 1172983"/>
                <a:gd name="connsiteY0" fmla="*/ 0 h 1324524"/>
                <a:gd name="connsiteX1" fmla="*/ 0 w 1172983"/>
                <a:gd name="connsiteY1" fmla="*/ 1316244 h 1324524"/>
                <a:gd name="connsiteX2" fmla="*/ 574507 w 1172983"/>
                <a:gd name="connsiteY2" fmla="*/ 993495 h 1324524"/>
                <a:gd name="connsiteX3" fmla="*/ 1172983 w 1172983"/>
                <a:gd name="connsiteY3" fmla="*/ 1324524 h 1324524"/>
                <a:gd name="connsiteX4" fmla="*/ 599342 w 1172983"/>
                <a:gd name="connsiteY4" fmla="*/ 0 h 1324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83" h="1324524">
                  <a:moveTo>
                    <a:pt x="599342" y="0"/>
                  </a:moveTo>
                  <a:lnTo>
                    <a:pt x="0" y="1316244"/>
                  </a:lnTo>
                  <a:lnTo>
                    <a:pt x="574507" y="993495"/>
                  </a:lnTo>
                  <a:lnTo>
                    <a:pt x="1172983" y="1324524"/>
                  </a:lnTo>
                  <a:lnTo>
                    <a:pt x="599342" y="0"/>
                  </a:lnTo>
                  <a:close/>
                </a:path>
              </a:pathLst>
            </a:cu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Google Shape;66;p14">
              <a:extLst>
                <a:ext uri="{FF2B5EF4-FFF2-40B4-BE49-F238E27FC236}">
                  <a16:creationId xmlns:a16="http://schemas.microsoft.com/office/drawing/2014/main" id="{69C2ECE3-90C0-1EB4-2306-6C26179F4B8A}"/>
                </a:ext>
              </a:extLst>
            </p:cNvPr>
            <p:cNvSpPr txBox="1"/>
            <p:nvPr/>
          </p:nvSpPr>
          <p:spPr>
            <a:xfrm>
              <a:off x="15716513" y="3587815"/>
              <a:ext cx="502201" cy="64984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400" b="1" dirty="0">
                  <a:solidFill>
                    <a:sysClr val="windowText" lastClr="000000"/>
                  </a:solidFill>
                </a:rPr>
                <a:t>N</a:t>
              </a:r>
              <a:endParaRPr sz="2400" b="1" dirty="0">
                <a:solidFill>
                  <a:sysClr val="windowText" lastClr="000000"/>
                </a:solidFill>
              </a:endParaRPr>
            </a:p>
          </p:txBody>
        </p:sp>
      </p:grpSp>
      <p:grpSp>
        <p:nvGrpSpPr>
          <p:cNvPr id="9" name="Group 8">
            <a:extLst>
              <a:ext uri="{FF2B5EF4-FFF2-40B4-BE49-F238E27FC236}">
                <a16:creationId xmlns:a16="http://schemas.microsoft.com/office/drawing/2014/main" id="{8AF4B216-E33B-24C6-84BD-8F6B3783CC97}"/>
              </a:ext>
            </a:extLst>
          </p:cNvPr>
          <p:cNvGrpSpPr/>
          <p:nvPr/>
        </p:nvGrpSpPr>
        <p:grpSpPr>
          <a:xfrm>
            <a:off x="1" y="0"/>
            <a:ext cx="15119349" cy="1980670"/>
            <a:chOff x="1" y="0"/>
            <a:chExt cx="15119349" cy="1980670"/>
          </a:xfrm>
        </p:grpSpPr>
        <p:sp>
          <p:nvSpPr>
            <p:cNvPr id="10" name="TextBox 9">
              <a:extLst>
                <a:ext uri="{FF2B5EF4-FFF2-40B4-BE49-F238E27FC236}">
                  <a16:creationId xmlns:a16="http://schemas.microsoft.com/office/drawing/2014/main" id="{D4786B85-1A6A-140F-443B-2CB331AB3F4D}"/>
                </a:ext>
              </a:extLst>
            </p:cNvPr>
            <p:cNvSpPr txBox="1"/>
            <p:nvPr/>
          </p:nvSpPr>
          <p:spPr>
            <a:xfrm>
              <a:off x="9114792" y="556201"/>
              <a:ext cx="2232531" cy="523220"/>
            </a:xfrm>
            <a:prstGeom prst="rect">
              <a:avLst/>
            </a:prstGeom>
            <a:noFill/>
          </p:spPr>
          <p:txBody>
            <a:bodyPr wrap="square">
              <a:spAutoFit/>
            </a:bodyPr>
            <a:lstStyle/>
            <a:p>
              <a:pPr marL="0" lvl="0" indent="0" algn="ctr" rtl="0">
                <a:spcBef>
                  <a:spcPts val="0"/>
                </a:spcBef>
                <a:spcAft>
                  <a:spcPts val="0"/>
                </a:spcAft>
                <a:buNone/>
              </a:pPr>
              <a:r>
                <a:rPr lang="en-GB" sz="1400" b="1" dirty="0"/>
                <a:t>MAP</a:t>
              </a:r>
            </a:p>
            <a:p>
              <a:pPr marL="0" lvl="0" indent="0" algn="ctr" rtl="0">
                <a:spcBef>
                  <a:spcPts val="0"/>
                </a:spcBef>
                <a:spcAft>
                  <a:spcPts val="0"/>
                </a:spcAft>
                <a:buNone/>
              </a:pPr>
              <a:r>
                <a:rPr lang="en-GB" sz="1400" b="1" dirty="0"/>
                <a:t>OVERVIEW</a:t>
              </a:r>
            </a:p>
          </p:txBody>
        </p:sp>
        <p:pic>
          <p:nvPicPr>
            <p:cNvPr id="11" name="Picture 10">
              <a:extLst>
                <a:ext uri="{FF2B5EF4-FFF2-40B4-BE49-F238E27FC236}">
                  <a16:creationId xmlns:a16="http://schemas.microsoft.com/office/drawing/2014/main" id="{616EDDBE-8970-6207-44BE-F6A383E25957}"/>
                </a:ext>
              </a:extLst>
            </p:cNvPr>
            <p:cNvPicPr>
              <a:picLocks noChangeAspect="1" noChangeArrowheads="1"/>
            </p:cNvPicPr>
            <p:nvPr/>
          </p:nvPicPr>
          <p:blipFill>
            <a:blip r:embed="rId3" cstate="screen"/>
            <a:srcRect b="514"/>
            <a:stretch>
              <a:fillRect/>
            </a:stretch>
          </p:blipFill>
          <p:spPr bwMode="auto">
            <a:xfrm>
              <a:off x="9113720" y="17404"/>
              <a:ext cx="2249106" cy="1888331"/>
            </a:xfrm>
            <a:prstGeom prst="rect">
              <a:avLst/>
            </a:prstGeom>
            <a:noFill/>
            <a:ln w="9525">
              <a:solidFill>
                <a:schemeClr val="tx1"/>
              </a:solidFill>
              <a:miter lim="800000"/>
              <a:headEnd/>
              <a:tailEnd/>
            </a:ln>
            <a:effectLst/>
          </p:spPr>
        </p:pic>
        <p:grpSp>
          <p:nvGrpSpPr>
            <p:cNvPr id="12" name="Group 11">
              <a:extLst>
                <a:ext uri="{FF2B5EF4-FFF2-40B4-BE49-F238E27FC236}">
                  <a16:creationId xmlns:a16="http://schemas.microsoft.com/office/drawing/2014/main" id="{793231A2-0A4D-E984-DB4B-500694ADCFD5}"/>
                </a:ext>
              </a:extLst>
            </p:cNvPr>
            <p:cNvGrpSpPr/>
            <p:nvPr/>
          </p:nvGrpSpPr>
          <p:grpSpPr>
            <a:xfrm>
              <a:off x="1" y="0"/>
              <a:ext cx="15119349" cy="1921524"/>
              <a:chOff x="1" y="-1616"/>
              <a:chExt cx="15119349" cy="1921524"/>
            </a:xfrm>
          </p:grpSpPr>
          <p:sp>
            <p:nvSpPr>
              <p:cNvPr id="19" name="Rectangle 18">
                <a:extLst>
                  <a:ext uri="{FF2B5EF4-FFF2-40B4-BE49-F238E27FC236}">
                    <a16:creationId xmlns:a16="http://schemas.microsoft.com/office/drawing/2014/main" id="{2D9A4690-E013-50A6-5534-616A7AF40E40}"/>
                  </a:ext>
                </a:extLst>
              </p:cNvPr>
              <p:cNvSpPr/>
              <p:nvPr/>
            </p:nvSpPr>
            <p:spPr>
              <a:xfrm>
                <a:off x="2447778" y="0"/>
                <a:ext cx="6668087" cy="787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77459BCE-A743-6E78-02A5-2534DA70384C}"/>
                  </a:ext>
                </a:extLst>
              </p:cNvPr>
              <p:cNvSpPr/>
              <p:nvPr/>
            </p:nvSpPr>
            <p:spPr>
              <a:xfrm>
                <a:off x="2447567" y="787791"/>
                <a:ext cx="6668087" cy="11321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A77DE6E5-AAE0-2592-2550-B17CA0767999}"/>
                  </a:ext>
                </a:extLst>
              </p:cNvPr>
              <p:cNvSpPr/>
              <p:nvPr/>
            </p:nvSpPr>
            <p:spPr>
              <a:xfrm>
                <a:off x="9115654" y="0"/>
                <a:ext cx="2251041" cy="191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1E7D1C86-6750-8C76-9BF0-20E2A61B7101}"/>
                  </a:ext>
                </a:extLst>
              </p:cNvPr>
              <p:cNvSpPr/>
              <p:nvPr/>
            </p:nvSpPr>
            <p:spPr>
              <a:xfrm>
                <a:off x="11366695" y="-1616"/>
                <a:ext cx="3752655" cy="787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E987A46E-C8B6-8EC3-7D33-271EDC1D5A58}"/>
                  </a:ext>
                </a:extLst>
              </p:cNvPr>
              <p:cNvSpPr/>
              <p:nvPr/>
            </p:nvSpPr>
            <p:spPr>
              <a:xfrm>
                <a:off x="11366694" y="786175"/>
                <a:ext cx="3752655" cy="11337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0CC52F3F-9BBE-B51B-93FD-A073DF6D63A7}"/>
                  </a:ext>
                </a:extLst>
              </p:cNvPr>
              <p:cNvSpPr/>
              <p:nvPr/>
            </p:nvSpPr>
            <p:spPr>
              <a:xfrm>
                <a:off x="1" y="0"/>
                <a:ext cx="2446916" cy="191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 name="TextBox 12">
              <a:extLst>
                <a:ext uri="{FF2B5EF4-FFF2-40B4-BE49-F238E27FC236}">
                  <a16:creationId xmlns:a16="http://schemas.microsoft.com/office/drawing/2014/main" id="{7F550F6E-9443-7CF9-9347-3CB049EE31B8}"/>
                </a:ext>
              </a:extLst>
            </p:cNvPr>
            <p:cNvSpPr txBox="1"/>
            <p:nvPr/>
          </p:nvSpPr>
          <p:spPr>
            <a:xfrm>
              <a:off x="2446917" y="21481"/>
              <a:ext cx="6650438" cy="400110"/>
            </a:xfrm>
            <a:prstGeom prst="rect">
              <a:avLst/>
            </a:prstGeom>
            <a:noFill/>
          </p:spPr>
          <p:txBody>
            <a:bodyPr wrap="square">
              <a:spAutoFit/>
            </a:bodyPr>
            <a:lstStyle/>
            <a:p>
              <a:pPr marL="0" lvl="0" indent="0" algn="l" rtl="0">
                <a:spcBef>
                  <a:spcPts val="0"/>
                </a:spcBef>
                <a:spcAft>
                  <a:spcPts val="0"/>
                </a:spcAft>
                <a:buNone/>
              </a:pPr>
              <a:r>
                <a:rPr lang="en-GB" sz="2000" b="1" dirty="0"/>
                <a:t>[FACILITY NAME], SRN</a:t>
              </a:r>
            </a:p>
          </p:txBody>
        </p:sp>
        <p:sp>
          <p:nvSpPr>
            <p:cNvPr id="14" name="TextBox 13">
              <a:extLst>
                <a:ext uri="{FF2B5EF4-FFF2-40B4-BE49-F238E27FC236}">
                  <a16:creationId xmlns:a16="http://schemas.microsoft.com/office/drawing/2014/main" id="{D91A6FC3-D7E3-8F23-FC53-F32556F5742C}"/>
                </a:ext>
              </a:extLst>
            </p:cNvPr>
            <p:cNvSpPr txBox="1"/>
            <p:nvPr/>
          </p:nvSpPr>
          <p:spPr>
            <a:xfrm>
              <a:off x="2429057" y="945322"/>
              <a:ext cx="4211409" cy="784830"/>
            </a:xfrm>
            <a:prstGeom prst="rect">
              <a:avLst/>
            </a:prstGeom>
            <a:noFill/>
          </p:spPr>
          <p:txBody>
            <a:bodyPr wrap="none" rtlCol="0" anchor="ctr">
              <a:spAutoFit/>
            </a:bodyPr>
            <a:lstStyle/>
            <a:p>
              <a:pPr marL="0" lvl="0" indent="0" algn="l" rtl="0">
                <a:spcBef>
                  <a:spcPts val="0"/>
                </a:spcBef>
                <a:spcAft>
                  <a:spcPts val="0"/>
                </a:spcAft>
                <a:buNone/>
              </a:pPr>
              <a:r>
                <a:rPr lang="en-GB" sz="1500" b="1" dirty="0"/>
                <a:t>BE: SRNTGTXXX  CATCODE: X</a:t>
              </a:r>
            </a:p>
            <a:p>
              <a:pPr marL="0" lvl="0" indent="0" algn="l" rtl="0">
                <a:spcBef>
                  <a:spcPts val="0"/>
                </a:spcBef>
                <a:spcAft>
                  <a:spcPts val="0"/>
                </a:spcAft>
                <a:buNone/>
              </a:pPr>
              <a:r>
                <a:rPr lang="en-GB" sz="1500" b="1" dirty="0"/>
                <a:t>MIDB GEO: </a:t>
              </a:r>
              <a:r>
                <a:rPr lang="pt-BR" sz="1500" b="1" dirty="0"/>
                <a:t>N DD MM.MMM E DDD MM.MMM</a:t>
              </a:r>
              <a:endParaRPr lang="en-GB" sz="1500" b="1" dirty="0"/>
            </a:p>
            <a:p>
              <a:pPr marL="0" lvl="0" indent="0" algn="l" rtl="0">
                <a:spcBef>
                  <a:spcPts val="0"/>
                </a:spcBef>
                <a:spcAft>
                  <a:spcPts val="0"/>
                </a:spcAft>
                <a:buNone/>
              </a:pPr>
              <a:r>
                <a:rPr lang="en-GB" sz="1500" b="1" dirty="0"/>
                <a:t>ICOD: YYYY-MMM-DD DOI:YYYY-MMM-DD</a:t>
              </a:r>
            </a:p>
          </p:txBody>
        </p:sp>
        <p:sp>
          <p:nvSpPr>
            <p:cNvPr id="15" name="TextBox 14">
              <a:extLst>
                <a:ext uri="{FF2B5EF4-FFF2-40B4-BE49-F238E27FC236}">
                  <a16:creationId xmlns:a16="http://schemas.microsoft.com/office/drawing/2014/main" id="{64FE7D60-4B9D-2881-B3B4-01812855BDBE}"/>
                </a:ext>
              </a:extLst>
            </p:cNvPr>
            <p:cNvSpPr txBox="1"/>
            <p:nvPr/>
          </p:nvSpPr>
          <p:spPr>
            <a:xfrm>
              <a:off x="11364760" y="79905"/>
              <a:ext cx="3752655" cy="707886"/>
            </a:xfrm>
            <a:prstGeom prst="rect">
              <a:avLst/>
            </a:prstGeom>
            <a:noFill/>
          </p:spPr>
          <p:txBody>
            <a:bodyPr wrap="square">
              <a:spAutoFit/>
            </a:bodyPr>
            <a:lstStyle/>
            <a:p>
              <a:pPr marL="0" lvl="0" indent="0" algn="ctr" rtl="0">
                <a:spcBef>
                  <a:spcPts val="0"/>
                </a:spcBef>
                <a:spcAft>
                  <a:spcPts val="0"/>
                </a:spcAft>
                <a:buNone/>
              </a:pPr>
              <a:r>
                <a:rPr lang="en-GB" sz="2000" b="1" dirty="0"/>
                <a:t>OPAC CLASSIFIED</a:t>
              </a:r>
              <a:br>
                <a:rPr lang="en-GB" sz="2000" b="1" dirty="0"/>
              </a:br>
              <a:r>
                <a:rPr lang="en-GB" sz="2000" b="1" dirty="0"/>
                <a:t>REL TO CJTF-23</a:t>
              </a:r>
            </a:p>
          </p:txBody>
        </p:sp>
        <p:sp>
          <p:nvSpPr>
            <p:cNvPr id="16" name="TextBox 15">
              <a:extLst>
                <a:ext uri="{FF2B5EF4-FFF2-40B4-BE49-F238E27FC236}">
                  <a16:creationId xmlns:a16="http://schemas.microsoft.com/office/drawing/2014/main" id="{32ABB46B-0F02-3CC2-A695-A58A37101CB5}"/>
                </a:ext>
              </a:extLst>
            </p:cNvPr>
            <p:cNvSpPr txBox="1"/>
            <p:nvPr/>
          </p:nvSpPr>
          <p:spPr>
            <a:xfrm>
              <a:off x="11347323" y="1112228"/>
              <a:ext cx="3770092" cy="307777"/>
            </a:xfrm>
            <a:prstGeom prst="rect">
              <a:avLst/>
            </a:prstGeom>
            <a:noFill/>
          </p:spPr>
          <p:txBody>
            <a:bodyPr wrap="square">
              <a:spAutoFit/>
            </a:bodyPr>
            <a:lstStyle/>
            <a:p>
              <a:pPr marL="0" lvl="0" indent="0" algn="ctr" rtl="0">
                <a:spcBef>
                  <a:spcPts val="0"/>
                </a:spcBef>
                <a:spcAft>
                  <a:spcPts val="0"/>
                </a:spcAft>
                <a:buNone/>
              </a:pPr>
              <a:r>
                <a:rPr lang="en-GB" sz="1400" b="1" dirty="0"/>
                <a:t>DECL ON: YYYY-MMM-DD</a:t>
              </a:r>
            </a:p>
          </p:txBody>
        </p:sp>
        <p:pic>
          <p:nvPicPr>
            <p:cNvPr id="17" name="Picture 16" descr="D:\GIT PROJECTS\OPAT-background\Virtual Intelligence Service only logo.PNG">
              <a:extLst>
                <a:ext uri="{FF2B5EF4-FFF2-40B4-BE49-F238E27FC236}">
                  <a16:creationId xmlns:a16="http://schemas.microsoft.com/office/drawing/2014/main" id="{81954238-83EA-4F55-6CC9-DEC8587DCAB7}"/>
                </a:ext>
              </a:extLst>
            </p:cNvPr>
            <p:cNvPicPr>
              <a:picLocks noChangeAspect="1" noChangeArrowheads="1"/>
            </p:cNvPicPr>
            <p:nvPr/>
          </p:nvPicPr>
          <p:blipFill>
            <a:blip r:embed="rId4"/>
            <a:srcRect/>
            <a:stretch>
              <a:fillRect/>
            </a:stretch>
          </p:blipFill>
          <p:spPr bwMode="auto">
            <a:xfrm>
              <a:off x="108686" y="21695"/>
              <a:ext cx="2225675" cy="1958975"/>
            </a:xfrm>
            <a:prstGeom prst="rect">
              <a:avLst/>
            </a:prstGeom>
            <a:noFill/>
          </p:spPr>
        </p:pic>
        <p:sp>
          <p:nvSpPr>
            <p:cNvPr id="18" name="Rektangel 11">
              <a:extLst>
                <a:ext uri="{FF2B5EF4-FFF2-40B4-BE49-F238E27FC236}">
                  <a16:creationId xmlns:a16="http://schemas.microsoft.com/office/drawing/2014/main" id="{23EF4F65-086D-63A3-90B1-5EE759B1DAF3}"/>
                </a:ext>
              </a:extLst>
            </p:cNvPr>
            <p:cNvSpPr/>
            <p:nvPr/>
          </p:nvSpPr>
          <p:spPr>
            <a:xfrm>
              <a:off x="10303776" y="1187827"/>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01"/>
        <p:cNvGrpSpPr/>
        <p:nvPr/>
      </p:nvGrpSpPr>
      <p:grpSpPr>
        <a:xfrm>
          <a:off x="0" y="0"/>
          <a:ext cx="0" cy="0"/>
          <a:chOff x="0" y="0"/>
          <a:chExt cx="0" cy="0"/>
        </a:xfrm>
      </p:grpSpPr>
      <p:grpSp>
        <p:nvGrpSpPr>
          <p:cNvPr id="103" name="Google Shape;103;p17"/>
          <p:cNvGrpSpPr/>
          <p:nvPr/>
        </p:nvGrpSpPr>
        <p:grpSpPr>
          <a:xfrm>
            <a:off x="5433300" y="3550225"/>
            <a:ext cx="3186600" cy="2358900"/>
            <a:chOff x="3452100" y="4159825"/>
            <a:chExt cx="3186600" cy="2358900"/>
          </a:xfrm>
        </p:grpSpPr>
        <p:sp>
          <p:nvSpPr>
            <p:cNvPr id="104" name="Google Shape;104;p17"/>
            <p:cNvSpPr txBox="1"/>
            <p:nvPr/>
          </p:nvSpPr>
          <p:spPr>
            <a:xfrm>
              <a:off x="3452100" y="4159825"/>
              <a:ext cx="3186600" cy="1025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b="1">
                  <a:solidFill>
                    <a:schemeClr val="dk1"/>
                  </a:solidFill>
                </a:rPr>
                <a:t>CE1</a:t>
              </a:r>
              <a:endParaRPr b="1">
                <a:solidFill>
                  <a:schemeClr val="dk1"/>
                </a:solidFill>
              </a:endParaRPr>
            </a:p>
            <a:p>
              <a:pPr marL="0" lvl="0" indent="0" algn="l" rtl="0">
                <a:spcBef>
                  <a:spcPts val="0"/>
                </a:spcBef>
                <a:spcAft>
                  <a:spcPts val="0"/>
                </a:spcAft>
                <a:buNone/>
              </a:pPr>
              <a:r>
                <a:rPr lang="fr" b="1">
                  <a:solidFill>
                    <a:schemeClr val="dk1"/>
                  </a:solidFill>
                </a:rPr>
                <a:t>SUPPORT BLDG 01</a:t>
              </a:r>
              <a:endParaRPr b="1">
                <a:solidFill>
                  <a:schemeClr val="dk1"/>
                </a:solidFill>
              </a:endParaRPr>
            </a:p>
            <a:p>
              <a:pPr marL="0" lvl="0" indent="0" algn="l" rtl="0">
                <a:spcBef>
                  <a:spcPts val="0"/>
                </a:spcBef>
                <a:spcAft>
                  <a:spcPts val="0"/>
                </a:spcAft>
                <a:buNone/>
              </a:pPr>
              <a:r>
                <a:rPr lang="fr" b="1">
                  <a:solidFill>
                    <a:schemeClr val="dk1"/>
                  </a:solidFill>
                </a:rPr>
                <a:t>PV CHAR: xxx xx</a:t>
              </a:r>
              <a:endParaRPr b="1">
                <a:solidFill>
                  <a:schemeClr val="dk1"/>
                </a:solidFill>
              </a:endParaRPr>
            </a:p>
            <a:p>
              <a:pPr marL="0" lvl="0" indent="0" algn="l" rtl="0">
                <a:spcBef>
                  <a:spcPts val="0"/>
                </a:spcBef>
                <a:spcAft>
                  <a:spcPts val="0"/>
                </a:spcAft>
                <a:buNone/>
              </a:pPr>
              <a:r>
                <a:rPr lang="fr" b="1">
                  <a:solidFill>
                    <a:schemeClr val="dk1"/>
                  </a:solidFill>
                </a:rPr>
                <a:t>L = xxx FT, W = xx FT, H = xx FT</a:t>
              </a:r>
              <a:endParaRPr b="1">
                <a:solidFill>
                  <a:schemeClr val="dk1"/>
                </a:solidFill>
              </a:endParaRPr>
            </a:p>
          </p:txBody>
        </p:sp>
        <p:cxnSp>
          <p:nvCxnSpPr>
            <p:cNvPr id="105" name="Google Shape;105;p17"/>
            <p:cNvCxnSpPr>
              <a:stCxn id="104" idx="2"/>
            </p:cNvCxnSpPr>
            <p:nvPr/>
          </p:nvCxnSpPr>
          <p:spPr>
            <a:xfrm>
              <a:off x="5045400" y="5185225"/>
              <a:ext cx="1002000" cy="1333500"/>
            </a:xfrm>
            <a:prstGeom prst="straightConnector1">
              <a:avLst/>
            </a:prstGeom>
            <a:noFill/>
            <a:ln w="19050" cap="flat" cmpd="sng">
              <a:solidFill>
                <a:srgbClr val="000000"/>
              </a:solidFill>
              <a:prstDash val="solid"/>
              <a:round/>
              <a:headEnd type="none" w="med" len="med"/>
              <a:tailEnd type="none" w="med" len="med"/>
            </a:ln>
          </p:spPr>
        </p:cxnSp>
      </p:grpSp>
      <p:grpSp>
        <p:nvGrpSpPr>
          <p:cNvPr id="109" name="Google Shape;109;p17"/>
          <p:cNvGrpSpPr/>
          <p:nvPr/>
        </p:nvGrpSpPr>
        <p:grpSpPr>
          <a:xfrm>
            <a:off x="1959275" y="7481450"/>
            <a:ext cx="4573200" cy="1025400"/>
            <a:chOff x="1959275" y="7481450"/>
            <a:chExt cx="4573200" cy="1025400"/>
          </a:xfrm>
        </p:grpSpPr>
        <p:sp>
          <p:nvSpPr>
            <p:cNvPr id="110" name="Google Shape;110;p17"/>
            <p:cNvSpPr txBox="1"/>
            <p:nvPr/>
          </p:nvSpPr>
          <p:spPr>
            <a:xfrm>
              <a:off x="1959275" y="7481450"/>
              <a:ext cx="3186600" cy="1025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b="1">
                  <a:solidFill>
                    <a:schemeClr val="dk1"/>
                  </a:solidFill>
                </a:rPr>
                <a:t>CE2</a:t>
              </a:r>
              <a:endParaRPr b="1">
                <a:solidFill>
                  <a:schemeClr val="dk1"/>
                </a:solidFill>
              </a:endParaRPr>
            </a:p>
            <a:p>
              <a:pPr marL="0" lvl="0" indent="0" algn="l" rtl="0">
                <a:spcBef>
                  <a:spcPts val="0"/>
                </a:spcBef>
                <a:spcAft>
                  <a:spcPts val="0"/>
                </a:spcAft>
                <a:buNone/>
              </a:pPr>
              <a:r>
                <a:rPr lang="fr" b="1">
                  <a:solidFill>
                    <a:schemeClr val="dk1"/>
                  </a:solidFill>
                </a:rPr>
                <a:t>SUPPORT BLDG 02</a:t>
              </a:r>
              <a:endParaRPr b="1">
                <a:solidFill>
                  <a:schemeClr val="dk1"/>
                </a:solidFill>
              </a:endParaRPr>
            </a:p>
            <a:p>
              <a:pPr marL="0" lvl="0" indent="0" algn="l" rtl="0">
                <a:spcBef>
                  <a:spcPts val="0"/>
                </a:spcBef>
                <a:spcAft>
                  <a:spcPts val="0"/>
                </a:spcAft>
                <a:buNone/>
              </a:pPr>
              <a:r>
                <a:rPr lang="fr" b="1">
                  <a:solidFill>
                    <a:schemeClr val="dk1"/>
                  </a:solidFill>
                </a:rPr>
                <a:t>PV CHAR: xxx xx</a:t>
              </a:r>
              <a:endParaRPr b="1">
                <a:solidFill>
                  <a:schemeClr val="dk1"/>
                </a:solidFill>
              </a:endParaRPr>
            </a:p>
            <a:p>
              <a:pPr marL="0" lvl="0" indent="0" algn="l" rtl="0">
                <a:spcBef>
                  <a:spcPts val="0"/>
                </a:spcBef>
                <a:spcAft>
                  <a:spcPts val="0"/>
                </a:spcAft>
                <a:buNone/>
              </a:pPr>
              <a:r>
                <a:rPr lang="fr" b="1">
                  <a:solidFill>
                    <a:schemeClr val="dk1"/>
                  </a:solidFill>
                </a:rPr>
                <a:t>L = xxx FT, W = xx FT, H = xx FT</a:t>
              </a:r>
              <a:endParaRPr b="1">
                <a:solidFill>
                  <a:schemeClr val="dk1"/>
                </a:solidFill>
              </a:endParaRPr>
            </a:p>
          </p:txBody>
        </p:sp>
        <p:cxnSp>
          <p:nvCxnSpPr>
            <p:cNvPr id="111" name="Google Shape;111;p17"/>
            <p:cNvCxnSpPr>
              <a:stCxn id="110" idx="3"/>
            </p:cNvCxnSpPr>
            <p:nvPr/>
          </p:nvCxnSpPr>
          <p:spPr>
            <a:xfrm rot="10800000" flipH="1">
              <a:off x="5145875" y="7713650"/>
              <a:ext cx="1386600" cy="280500"/>
            </a:xfrm>
            <a:prstGeom prst="straightConnector1">
              <a:avLst/>
            </a:prstGeom>
            <a:noFill/>
            <a:ln w="19050" cap="flat" cmpd="sng">
              <a:solidFill>
                <a:srgbClr val="000000"/>
              </a:solidFill>
              <a:prstDash val="solid"/>
              <a:round/>
              <a:headEnd type="none" w="med" len="med"/>
              <a:tailEnd type="none" w="med" len="med"/>
            </a:ln>
          </p:spPr>
        </p:cxnSp>
      </p:grpSp>
      <p:sp>
        <p:nvSpPr>
          <p:cNvPr id="112" name="Google Shape;112;p17"/>
          <p:cNvSpPr/>
          <p:nvPr/>
        </p:nvSpPr>
        <p:spPr>
          <a:xfrm>
            <a:off x="5291313" y="5081150"/>
            <a:ext cx="4537375" cy="3671450"/>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txBody>
          <a:bodyPr/>
          <a:lstStyle/>
          <a:p>
            <a:endParaRPr lang="en-GB"/>
          </a:p>
        </p:txBody>
      </p:sp>
      <p:grpSp>
        <p:nvGrpSpPr>
          <p:cNvPr id="2" name="Group 1">
            <a:extLst>
              <a:ext uri="{FF2B5EF4-FFF2-40B4-BE49-F238E27FC236}">
                <a16:creationId xmlns:a16="http://schemas.microsoft.com/office/drawing/2014/main" id="{B62C92AC-2637-EBDA-86C1-7051AE7A3731}"/>
              </a:ext>
            </a:extLst>
          </p:cNvPr>
          <p:cNvGrpSpPr/>
          <p:nvPr/>
        </p:nvGrpSpPr>
        <p:grpSpPr>
          <a:xfrm>
            <a:off x="1" y="0"/>
            <a:ext cx="15119349" cy="1980670"/>
            <a:chOff x="1" y="0"/>
            <a:chExt cx="15119349" cy="1980670"/>
          </a:xfrm>
        </p:grpSpPr>
        <p:sp>
          <p:nvSpPr>
            <p:cNvPr id="3" name="TextBox 2">
              <a:extLst>
                <a:ext uri="{FF2B5EF4-FFF2-40B4-BE49-F238E27FC236}">
                  <a16:creationId xmlns:a16="http://schemas.microsoft.com/office/drawing/2014/main" id="{8B95346F-C448-C027-296F-CD1EDCB4E374}"/>
                </a:ext>
              </a:extLst>
            </p:cNvPr>
            <p:cNvSpPr txBox="1"/>
            <p:nvPr/>
          </p:nvSpPr>
          <p:spPr>
            <a:xfrm>
              <a:off x="9114792" y="556201"/>
              <a:ext cx="2232531" cy="523220"/>
            </a:xfrm>
            <a:prstGeom prst="rect">
              <a:avLst/>
            </a:prstGeom>
            <a:noFill/>
          </p:spPr>
          <p:txBody>
            <a:bodyPr wrap="square">
              <a:spAutoFit/>
            </a:bodyPr>
            <a:lstStyle/>
            <a:p>
              <a:pPr marL="0" lvl="0" indent="0" algn="ctr" rtl="0">
                <a:spcBef>
                  <a:spcPts val="0"/>
                </a:spcBef>
                <a:spcAft>
                  <a:spcPts val="0"/>
                </a:spcAft>
                <a:buNone/>
              </a:pPr>
              <a:r>
                <a:rPr lang="en-GB" sz="1400" b="1" dirty="0"/>
                <a:t>MAP</a:t>
              </a:r>
            </a:p>
            <a:p>
              <a:pPr marL="0" lvl="0" indent="0" algn="ctr" rtl="0">
                <a:spcBef>
                  <a:spcPts val="0"/>
                </a:spcBef>
                <a:spcAft>
                  <a:spcPts val="0"/>
                </a:spcAft>
                <a:buNone/>
              </a:pPr>
              <a:r>
                <a:rPr lang="en-GB" sz="1400" b="1" dirty="0"/>
                <a:t>OVERVIEW</a:t>
              </a:r>
            </a:p>
          </p:txBody>
        </p:sp>
        <p:pic>
          <p:nvPicPr>
            <p:cNvPr id="4" name="Picture 3">
              <a:extLst>
                <a:ext uri="{FF2B5EF4-FFF2-40B4-BE49-F238E27FC236}">
                  <a16:creationId xmlns:a16="http://schemas.microsoft.com/office/drawing/2014/main" id="{DE27295E-9103-12BC-98CB-6103B8E92756}"/>
                </a:ext>
              </a:extLst>
            </p:cNvPr>
            <p:cNvPicPr>
              <a:picLocks noChangeAspect="1" noChangeArrowheads="1"/>
            </p:cNvPicPr>
            <p:nvPr/>
          </p:nvPicPr>
          <p:blipFill>
            <a:blip r:embed="rId3" cstate="screen"/>
            <a:srcRect b="514"/>
            <a:stretch>
              <a:fillRect/>
            </a:stretch>
          </p:blipFill>
          <p:spPr bwMode="auto">
            <a:xfrm>
              <a:off x="9113720" y="17404"/>
              <a:ext cx="2249106" cy="1888331"/>
            </a:xfrm>
            <a:prstGeom prst="rect">
              <a:avLst/>
            </a:prstGeom>
            <a:noFill/>
            <a:ln w="9525">
              <a:solidFill>
                <a:schemeClr val="tx1"/>
              </a:solidFill>
              <a:miter lim="800000"/>
              <a:headEnd/>
              <a:tailEnd/>
            </a:ln>
            <a:effectLst/>
          </p:spPr>
        </p:pic>
        <p:grpSp>
          <p:nvGrpSpPr>
            <p:cNvPr id="5" name="Group 4">
              <a:extLst>
                <a:ext uri="{FF2B5EF4-FFF2-40B4-BE49-F238E27FC236}">
                  <a16:creationId xmlns:a16="http://schemas.microsoft.com/office/drawing/2014/main" id="{D09153AF-4200-4374-8864-171B71A923D6}"/>
                </a:ext>
              </a:extLst>
            </p:cNvPr>
            <p:cNvGrpSpPr/>
            <p:nvPr/>
          </p:nvGrpSpPr>
          <p:grpSpPr>
            <a:xfrm>
              <a:off x="1" y="0"/>
              <a:ext cx="15119349" cy="1921524"/>
              <a:chOff x="1" y="-1616"/>
              <a:chExt cx="15119349" cy="1921524"/>
            </a:xfrm>
          </p:grpSpPr>
          <p:sp>
            <p:nvSpPr>
              <p:cNvPr id="12" name="Rectangle 11">
                <a:extLst>
                  <a:ext uri="{FF2B5EF4-FFF2-40B4-BE49-F238E27FC236}">
                    <a16:creationId xmlns:a16="http://schemas.microsoft.com/office/drawing/2014/main" id="{01CA9AFC-9433-C1CC-E5F7-474B9ACBFE80}"/>
                  </a:ext>
                </a:extLst>
              </p:cNvPr>
              <p:cNvSpPr/>
              <p:nvPr/>
            </p:nvSpPr>
            <p:spPr>
              <a:xfrm>
                <a:off x="2447778" y="0"/>
                <a:ext cx="6668087" cy="787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784DC694-FCFF-0954-7647-B521F4ADAAD0}"/>
                  </a:ext>
                </a:extLst>
              </p:cNvPr>
              <p:cNvSpPr/>
              <p:nvPr/>
            </p:nvSpPr>
            <p:spPr>
              <a:xfrm>
                <a:off x="2447567" y="787791"/>
                <a:ext cx="6668087" cy="11321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E023AB70-2680-9CAF-04CD-BE305E073166}"/>
                  </a:ext>
                </a:extLst>
              </p:cNvPr>
              <p:cNvSpPr/>
              <p:nvPr/>
            </p:nvSpPr>
            <p:spPr>
              <a:xfrm>
                <a:off x="9115654" y="0"/>
                <a:ext cx="2251041" cy="191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7E238751-D53B-0C1F-B1A4-20983CEB2805}"/>
                  </a:ext>
                </a:extLst>
              </p:cNvPr>
              <p:cNvSpPr/>
              <p:nvPr/>
            </p:nvSpPr>
            <p:spPr>
              <a:xfrm>
                <a:off x="11366695" y="-1616"/>
                <a:ext cx="3752655" cy="787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0B7ACA8A-03E8-0D48-A4B2-C41504EF9A0A}"/>
                  </a:ext>
                </a:extLst>
              </p:cNvPr>
              <p:cNvSpPr/>
              <p:nvPr/>
            </p:nvSpPr>
            <p:spPr>
              <a:xfrm>
                <a:off x="11366694" y="786175"/>
                <a:ext cx="3752655" cy="11337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4BBA6074-9AE2-D3F7-F44E-22C5F5A9EDBC}"/>
                  </a:ext>
                </a:extLst>
              </p:cNvPr>
              <p:cNvSpPr/>
              <p:nvPr/>
            </p:nvSpPr>
            <p:spPr>
              <a:xfrm>
                <a:off x="1" y="0"/>
                <a:ext cx="2446916" cy="191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 name="TextBox 5">
              <a:extLst>
                <a:ext uri="{FF2B5EF4-FFF2-40B4-BE49-F238E27FC236}">
                  <a16:creationId xmlns:a16="http://schemas.microsoft.com/office/drawing/2014/main" id="{8C953531-D49A-FA44-C3D3-9D4E1D426993}"/>
                </a:ext>
              </a:extLst>
            </p:cNvPr>
            <p:cNvSpPr txBox="1"/>
            <p:nvPr/>
          </p:nvSpPr>
          <p:spPr>
            <a:xfrm>
              <a:off x="2446917" y="21481"/>
              <a:ext cx="6650438" cy="400110"/>
            </a:xfrm>
            <a:prstGeom prst="rect">
              <a:avLst/>
            </a:prstGeom>
            <a:noFill/>
          </p:spPr>
          <p:txBody>
            <a:bodyPr wrap="square">
              <a:spAutoFit/>
            </a:bodyPr>
            <a:lstStyle/>
            <a:p>
              <a:pPr marL="0" lvl="0" indent="0" algn="l" rtl="0">
                <a:spcBef>
                  <a:spcPts val="0"/>
                </a:spcBef>
                <a:spcAft>
                  <a:spcPts val="0"/>
                </a:spcAft>
                <a:buNone/>
              </a:pPr>
              <a:r>
                <a:rPr lang="en-GB" sz="2000" b="1" dirty="0"/>
                <a:t>[FACILITY NAME], SRN</a:t>
              </a:r>
            </a:p>
          </p:txBody>
        </p:sp>
        <p:sp>
          <p:nvSpPr>
            <p:cNvPr id="7" name="TextBox 6">
              <a:extLst>
                <a:ext uri="{FF2B5EF4-FFF2-40B4-BE49-F238E27FC236}">
                  <a16:creationId xmlns:a16="http://schemas.microsoft.com/office/drawing/2014/main" id="{BE5BB171-EB2C-353E-7215-E929E410531E}"/>
                </a:ext>
              </a:extLst>
            </p:cNvPr>
            <p:cNvSpPr txBox="1"/>
            <p:nvPr/>
          </p:nvSpPr>
          <p:spPr>
            <a:xfrm>
              <a:off x="2429057" y="945322"/>
              <a:ext cx="4211409" cy="784830"/>
            </a:xfrm>
            <a:prstGeom prst="rect">
              <a:avLst/>
            </a:prstGeom>
            <a:noFill/>
          </p:spPr>
          <p:txBody>
            <a:bodyPr wrap="none" rtlCol="0" anchor="ctr">
              <a:spAutoFit/>
            </a:bodyPr>
            <a:lstStyle/>
            <a:p>
              <a:pPr marL="0" lvl="0" indent="0" algn="l" rtl="0">
                <a:spcBef>
                  <a:spcPts val="0"/>
                </a:spcBef>
                <a:spcAft>
                  <a:spcPts val="0"/>
                </a:spcAft>
                <a:buNone/>
              </a:pPr>
              <a:r>
                <a:rPr lang="en-GB" sz="1500" b="1" dirty="0"/>
                <a:t>BE: SRNTGTXXX  CATCODE: X</a:t>
              </a:r>
            </a:p>
            <a:p>
              <a:pPr marL="0" lvl="0" indent="0" algn="l" rtl="0">
                <a:spcBef>
                  <a:spcPts val="0"/>
                </a:spcBef>
                <a:spcAft>
                  <a:spcPts val="0"/>
                </a:spcAft>
                <a:buNone/>
              </a:pPr>
              <a:r>
                <a:rPr lang="en-GB" sz="1500" b="1" dirty="0"/>
                <a:t>MIDB GEO: </a:t>
              </a:r>
              <a:r>
                <a:rPr lang="pt-BR" sz="1500" b="1" dirty="0"/>
                <a:t>N DD MM.MMM E DDD MM.MMM</a:t>
              </a:r>
              <a:endParaRPr lang="en-GB" sz="1500" b="1" dirty="0"/>
            </a:p>
            <a:p>
              <a:pPr marL="0" lvl="0" indent="0" algn="l" rtl="0">
                <a:spcBef>
                  <a:spcPts val="0"/>
                </a:spcBef>
                <a:spcAft>
                  <a:spcPts val="0"/>
                </a:spcAft>
                <a:buNone/>
              </a:pPr>
              <a:r>
                <a:rPr lang="en-GB" sz="1500" b="1" dirty="0"/>
                <a:t>ICOD: YYYY-MMM-DD DOI:YYYY-MMM-DD</a:t>
              </a:r>
            </a:p>
          </p:txBody>
        </p:sp>
        <p:sp>
          <p:nvSpPr>
            <p:cNvPr id="8" name="TextBox 7">
              <a:extLst>
                <a:ext uri="{FF2B5EF4-FFF2-40B4-BE49-F238E27FC236}">
                  <a16:creationId xmlns:a16="http://schemas.microsoft.com/office/drawing/2014/main" id="{78B30DCA-692D-3C2C-03F7-7D261EFFC98E}"/>
                </a:ext>
              </a:extLst>
            </p:cNvPr>
            <p:cNvSpPr txBox="1"/>
            <p:nvPr/>
          </p:nvSpPr>
          <p:spPr>
            <a:xfrm>
              <a:off x="11364760" y="79905"/>
              <a:ext cx="3752655" cy="707886"/>
            </a:xfrm>
            <a:prstGeom prst="rect">
              <a:avLst/>
            </a:prstGeom>
            <a:noFill/>
          </p:spPr>
          <p:txBody>
            <a:bodyPr wrap="square">
              <a:spAutoFit/>
            </a:bodyPr>
            <a:lstStyle/>
            <a:p>
              <a:pPr marL="0" lvl="0" indent="0" algn="ctr" rtl="0">
                <a:spcBef>
                  <a:spcPts val="0"/>
                </a:spcBef>
                <a:spcAft>
                  <a:spcPts val="0"/>
                </a:spcAft>
                <a:buNone/>
              </a:pPr>
              <a:r>
                <a:rPr lang="en-GB" sz="2000" b="1" dirty="0"/>
                <a:t>OPAC CLASSIFIED</a:t>
              </a:r>
              <a:br>
                <a:rPr lang="en-GB" sz="2000" b="1" dirty="0"/>
              </a:br>
              <a:r>
                <a:rPr lang="en-GB" sz="2000" b="1" dirty="0"/>
                <a:t>REL TO CJTF-23</a:t>
              </a:r>
            </a:p>
          </p:txBody>
        </p:sp>
        <p:sp>
          <p:nvSpPr>
            <p:cNvPr id="9" name="TextBox 8">
              <a:extLst>
                <a:ext uri="{FF2B5EF4-FFF2-40B4-BE49-F238E27FC236}">
                  <a16:creationId xmlns:a16="http://schemas.microsoft.com/office/drawing/2014/main" id="{CDBC000C-A712-3122-F523-879040D94535}"/>
                </a:ext>
              </a:extLst>
            </p:cNvPr>
            <p:cNvSpPr txBox="1"/>
            <p:nvPr/>
          </p:nvSpPr>
          <p:spPr>
            <a:xfrm>
              <a:off x="11347323" y="1112228"/>
              <a:ext cx="3770092" cy="307777"/>
            </a:xfrm>
            <a:prstGeom prst="rect">
              <a:avLst/>
            </a:prstGeom>
            <a:noFill/>
          </p:spPr>
          <p:txBody>
            <a:bodyPr wrap="square">
              <a:spAutoFit/>
            </a:bodyPr>
            <a:lstStyle/>
            <a:p>
              <a:pPr marL="0" lvl="0" indent="0" algn="ctr" rtl="0">
                <a:spcBef>
                  <a:spcPts val="0"/>
                </a:spcBef>
                <a:spcAft>
                  <a:spcPts val="0"/>
                </a:spcAft>
                <a:buNone/>
              </a:pPr>
              <a:r>
                <a:rPr lang="en-GB" sz="1400" b="1" dirty="0"/>
                <a:t>DECL ON: YYYY-MMM-DD</a:t>
              </a:r>
            </a:p>
          </p:txBody>
        </p:sp>
        <p:pic>
          <p:nvPicPr>
            <p:cNvPr id="10" name="Picture 9" descr="D:\GIT PROJECTS\OPAT-background\Virtual Intelligence Service only logo.PNG">
              <a:extLst>
                <a:ext uri="{FF2B5EF4-FFF2-40B4-BE49-F238E27FC236}">
                  <a16:creationId xmlns:a16="http://schemas.microsoft.com/office/drawing/2014/main" id="{9BE8DBBD-8275-BDAA-C3B1-DADACD01DE8C}"/>
                </a:ext>
              </a:extLst>
            </p:cNvPr>
            <p:cNvPicPr>
              <a:picLocks noChangeAspect="1" noChangeArrowheads="1"/>
            </p:cNvPicPr>
            <p:nvPr/>
          </p:nvPicPr>
          <p:blipFill>
            <a:blip r:embed="rId4"/>
            <a:srcRect/>
            <a:stretch>
              <a:fillRect/>
            </a:stretch>
          </p:blipFill>
          <p:spPr bwMode="auto">
            <a:xfrm>
              <a:off x="108686" y="21695"/>
              <a:ext cx="2225675" cy="1958975"/>
            </a:xfrm>
            <a:prstGeom prst="rect">
              <a:avLst/>
            </a:prstGeom>
            <a:noFill/>
          </p:spPr>
        </p:pic>
        <p:sp>
          <p:nvSpPr>
            <p:cNvPr id="11" name="Rektangel 11">
              <a:extLst>
                <a:ext uri="{FF2B5EF4-FFF2-40B4-BE49-F238E27FC236}">
                  <a16:creationId xmlns:a16="http://schemas.microsoft.com/office/drawing/2014/main" id="{2ABE3F2A-A1E3-CF66-B307-FB9CF78DA2F3}"/>
                </a:ext>
              </a:extLst>
            </p:cNvPr>
            <p:cNvSpPr/>
            <p:nvPr/>
          </p:nvSpPr>
          <p:spPr>
            <a:xfrm>
              <a:off x="10303776" y="1187827"/>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E4E63BDD-4A68-C4C0-4C2F-42FA5040345C}"/>
              </a:ext>
            </a:extLst>
          </p:cNvPr>
          <p:cNvSpPr txBox="1"/>
          <p:nvPr/>
        </p:nvSpPr>
        <p:spPr>
          <a:xfrm>
            <a:off x="2463282" y="356146"/>
            <a:ext cx="5325455" cy="400110"/>
          </a:xfrm>
          <a:prstGeom prst="rect">
            <a:avLst/>
          </a:prstGeom>
          <a:noFill/>
        </p:spPr>
        <p:txBody>
          <a:bodyPr wrap="square">
            <a:spAutoFit/>
          </a:bodyPr>
          <a:lstStyle/>
          <a:p>
            <a:pPr marL="0" lvl="0" indent="0" algn="l" rtl="0">
              <a:spcBef>
                <a:spcPts val="0"/>
              </a:spcBef>
              <a:spcAft>
                <a:spcPts val="0"/>
              </a:spcAft>
              <a:buNone/>
            </a:pPr>
            <a:r>
              <a:rPr lang="en-GB" sz="2000" b="1" dirty="0"/>
              <a:t>CRITICAL ELEMENT GRAPHIC [X]</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19"/>
        <p:cNvGrpSpPr/>
        <p:nvPr/>
      </p:nvGrpSpPr>
      <p:grpSpPr>
        <a:xfrm>
          <a:off x="0" y="0"/>
          <a:ext cx="0" cy="0"/>
          <a:chOff x="0" y="0"/>
          <a:chExt cx="0" cy="0"/>
        </a:xfrm>
      </p:grpSpPr>
      <p:grpSp>
        <p:nvGrpSpPr>
          <p:cNvPr id="124" name="Google Shape;124;p18"/>
          <p:cNvGrpSpPr/>
          <p:nvPr/>
        </p:nvGrpSpPr>
        <p:grpSpPr>
          <a:xfrm>
            <a:off x="4979550" y="4412225"/>
            <a:ext cx="3925350" cy="1236300"/>
            <a:chOff x="4979550" y="4412225"/>
            <a:chExt cx="3925350" cy="1236300"/>
          </a:xfrm>
        </p:grpSpPr>
        <p:cxnSp>
          <p:nvCxnSpPr>
            <p:cNvPr id="125" name="Google Shape;125;p18"/>
            <p:cNvCxnSpPr>
              <a:stCxn id="126" idx="3"/>
              <a:endCxn id="127" idx="1"/>
            </p:cNvCxnSpPr>
            <p:nvPr/>
          </p:nvCxnSpPr>
          <p:spPr>
            <a:xfrm>
              <a:off x="6354750" y="5030375"/>
              <a:ext cx="541500" cy="0"/>
            </a:xfrm>
            <a:prstGeom prst="straightConnector1">
              <a:avLst/>
            </a:prstGeom>
            <a:noFill/>
            <a:ln w="19050" cap="flat" cmpd="sng">
              <a:solidFill>
                <a:srgbClr val="000000"/>
              </a:solidFill>
              <a:prstDash val="solid"/>
              <a:round/>
              <a:headEnd type="none" w="med" len="med"/>
              <a:tailEnd type="none" w="med" len="med"/>
            </a:ln>
          </p:spPr>
        </p:cxnSp>
        <p:sp>
          <p:nvSpPr>
            <p:cNvPr id="126" name="Google Shape;126;p18"/>
            <p:cNvSpPr txBox="1"/>
            <p:nvPr/>
          </p:nvSpPr>
          <p:spPr>
            <a:xfrm>
              <a:off x="4979550" y="4820225"/>
              <a:ext cx="1375200" cy="4203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chemeClr val="dk1"/>
                  </a:solidFill>
                </a:rPr>
                <a:t>SPLIT 1 OF 2</a:t>
              </a:r>
              <a:endParaRPr b="1">
                <a:solidFill>
                  <a:schemeClr val="dk1"/>
                </a:solidFill>
              </a:endParaRPr>
            </a:p>
          </p:txBody>
        </p:sp>
        <p:sp>
          <p:nvSpPr>
            <p:cNvPr id="127" name="Google Shape;127;p18"/>
            <p:cNvSpPr/>
            <p:nvPr/>
          </p:nvSpPr>
          <p:spPr>
            <a:xfrm>
              <a:off x="6896100" y="4412225"/>
              <a:ext cx="2008800" cy="1236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28" name="Google Shape;128;p18"/>
          <p:cNvGrpSpPr/>
          <p:nvPr/>
        </p:nvGrpSpPr>
        <p:grpSpPr>
          <a:xfrm>
            <a:off x="3071075" y="6504250"/>
            <a:ext cx="3925350" cy="1236300"/>
            <a:chOff x="4979550" y="4412225"/>
            <a:chExt cx="3925350" cy="1236300"/>
          </a:xfrm>
        </p:grpSpPr>
        <p:cxnSp>
          <p:nvCxnSpPr>
            <p:cNvPr id="129" name="Google Shape;129;p18"/>
            <p:cNvCxnSpPr>
              <a:stCxn id="130" idx="3"/>
              <a:endCxn id="131" idx="1"/>
            </p:cNvCxnSpPr>
            <p:nvPr/>
          </p:nvCxnSpPr>
          <p:spPr>
            <a:xfrm>
              <a:off x="6354750" y="5030375"/>
              <a:ext cx="541500" cy="0"/>
            </a:xfrm>
            <a:prstGeom prst="straightConnector1">
              <a:avLst/>
            </a:prstGeom>
            <a:noFill/>
            <a:ln w="19050" cap="flat" cmpd="sng">
              <a:solidFill>
                <a:srgbClr val="000000"/>
              </a:solidFill>
              <a:prstDash val="solid"/>
              <a:round/>
              <a:headEnd type="none" w="med" len="med"/>
              <a:tailEnd type="none" w="med" len="med"/>
            </a:ln>
          </p:spPr>
        </p:cxnSp>
        <p:sp>
          <p:nvSpPr>
            <p:cNvPr id="130" name="Google Shape;130;p18"/>
            <p:cNvSpPr txBox="1"/>
            <p:nvPr/>
          </p:nvSpPr>
          <p:spPr>
            <a:xfrm>
              <a:off x="4979550" y="4820225"/>
              <a:ext cx="1375200" cy="4203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chemeClr val="dk1"/>
                  </a:solidFill>
                </a:rPr>
                <a:t>SPLIT 2 OF 2</a:t>
              </a:r>
              <a:endParaRPr b="1">
                <a:solidFill>
                  <a:schemeClr val="dk1"/>
                </a:solidFill>
              </a:endParaRPr>
            </a:p>
          </p:txBody>
        </p:sp>
        <p:sp>
          <p:nvSpPr>
            <p:cNvPr id="131" name="Google Shape;131;p18"/>
            <p:cNvSpPr/>
            <p:nvPr/>
          </p:nvSpPr>
          <p:spPr>
            <a:xfrm>
              <a:off x="6896100" y="4412225"/>
              <a:ext cx="2008800" cy="1236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32" name="Google Shape;132;p18"/>
          <p:cNvSpPr/>
          <p:nvPr/>
        </p:nvSpPr>
        <p:spPr>
          <a:xfrm>
            <a:off x="5291313" y="5081150"/>
            <a:ext cx="4537375" cy="3671450"/>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txBody>
          <a:bodyPr/>
          <a:lstStyle/>
          <a:p>
            <a:endParaRPr lang="en-GB"/>
          </a:p>
        </p:txBody>
      </p:sp>
      <p:sp>
        <p:nvSpPr>
          <p:cNvPr id="3" name="TextBox 2">
            <a:extLst>
              <a:ext uri="{FF2B5EF4-FFF2-40B4-BE49-F238E27FC236}">
                <a16:creationId xmlns:a16="http://schemas.microsoft.com/office/drawing/2014/main" id="{C29A09F0-8446-7BE0-5687-8EA16DD49DC1}"/>
              </a:ext>
            </a:extLst>
          </p:cNvPr>
          <p:cNvSpPr txBox="1"/>
          <p:nvPr/>
        </p:nvSpPr>
        <p:spPr>
          <a:xfrm>
            <a:off x="2443046" y="321938"/>
            <a:ext cx="6673680" cy="400110"/>
          </a:xfrm>
          <a:prstGeom prst="rect">
            <a:avLst/>
          </a:prstGeom>
          <a:noFill/>
        </p:spPr>
        <p:txBody>
          <a:bodyPr wrap="square">
            <a:spAutoFit/>
          </a:bodyPr>
          <a:lstStyle/>
          <a:p>
            <a:pPr marL="0" lvl="0" indent="0" algn="l" rtl="0">
              <a:spcBef>
                <a:spcPts val="0"/>
              </a:spcBef>
              <a:spcAft>
                <a:spcPts val="0"/>
              </a:spcAft>
              <a:buNone/>
            </a:pPr>
            <a:r>
              <a:rPr lang="en-GB" sz="2000" b="1" dirty="0"/>
              <a:t>CRITICAL ELEMENT SPLIT REFERENCE</a:t>
            </a:r>
          </a:p>
        </p:txBody>
      </p:sp>
      <p:grpSp>
        <p:nvGrpSpPr>
          <p:cNvPr id="4" name="Group 3">
            <a:extLst>
              <a:ext uri="{FF2B5EF4-FFF2-40B4-BE49-F238E27FC236}">
                <a16:creationId xmlns:a16="http://schemas.microsoft.com/office/drawing/2014/main" id="{A0ED1437-BA62-73D3-A03C-1E34A8B1D268}"/>
              </a:ext>
            </a:extLst>
          </p:cNvPr>
          <p:cNvGrpSpPr/>
          <p:nvPr/>
        </p:nvGrpSpPr>
        <p:grpSpPr>
          <a:xfrm>
            <a:off x="1" y="0"/>
            <a:ext cx="15119349" cy="1980670"/>
            <a:chOff x="1" y="0"/>
            <a:chExt cx="15119349" cy="1980670"/>
          </a:xfrm>
        </p:grpSpPr>
        <p:sp>
          <p:nvSpPr>
            <p:cNvPr id="5" name="TextBox 4">
              <a:extLst>
                <a:ext uri="{FF2B5EF4-FFF2-40B4-BE49-F238E27FC236}">
                  <a16:creationId xmlns:a16="http://schemas.microsoft.com/office/drawing/2014/main" id="{6C9BE122-23D1-1136-3C26-DDB9C0FE62C2}"/>
                </a:ext>
              </a:extLst>
            </p:cNvPr>
            <p:cNvSpPr txBox="1"/>
            <p:nvPr/>
          </p:nvSpPr>
          <p:spPr>
            <a:xfrm>
              <a:off x="9114792" y="556201"/>
              <a:ext cx="2232531" cy="523220"/>
            </a:xfrm>
            <a:prstGeom prst="rect">
              <a:avLst/>
            </a:prstGeom>
            <a:noFill/>
          </p:spPr>
          <p:txBody>
            <a:bodyPr wrap="square">
              <a:spAutoFit/>
            </a:bodyPr>
            <a:lstStyle/>
            <a:p>
              <a:pPr marL="0" lvl="0" indent="0" algn="ctr" rtl="0">
                <a:spcBef>
                  <a:spcPts val="0"/>
                </a:spcBef>
                <a:spcAft>
                  <a:spcPts val="0"/>
                </a:spcAft>
                <a:buNone/>
              </a:pPr>
              <a:r>
                <a:rPr lang="en-GB" sz="1400" b="1" dirty="0"/>
                <a:t>MAP</a:t>
              </a:r>
            </a:p>
            <a:p>
              <a:pPr marL="0" lvl="0" indent="0" algn="ctr" rtl="0">
                <a:spcBef>
                  <a:spcPts val="0"/>
                </a:spcBef>
                <a:spcAft>
                  <a:spcPts val="0"/>
                </a:spcAft>
                <a:buNone/>
              </a:pPr>
              <a:r>
                <a:rPr lang="en-GB" sz="1400" b="1" dirty="0"/>
                <a:t>OVERVIEW</a:t>
              </a:r>
            </a:p>
          </p:txBody>
        </p:sp>
        <p:pic>
          <p:nvPicPr>
            <p:cNvPr id="6" name="Picture 5">
              <a:extLst>
                <a:ext uri="{FF2B5EF4-FFF2-40B4-BE49-F238E27FC236}">
                  <a16:creationId xmlns:a16="http://schemas.microsoft.com/office/drawing/2014/main" id="{3E9E3E8C-571B-9D61-AB77-7BFB760F72A7}"/>
                </a:ext>
              </a:extLst>
            </p:cNvPr>
            <p:cNvPicPr>
              <a:picLocks noChangeAspect="1" noChangeArrowheads="1"/>
            </p:cNvPicPr>
            <p:nvPr/>
          </p:nvPicPr>
          <p:blipFill>
            <a:blip r:embed="rId3" cstate="screen"/>
            <a:srcRect b="514"/>
            <a:stretch>
              <a:fillRect/>
            </a:stretch>
          </p:blipFill>
          <p:spPr bwMode="auto">
            <a:xfrm>
              <a:off x="9113720" y="17404"/>
              <a:ext cx="2249106" cy="1888331"/>
            </a:xfrm>
            <a:prstGeom prst="rect">
              <a:avLst/>
            </a:prstGeom>
            <a:noFill/>
            <a:ln w="9525">
              <a:solidFill>
                <a:schemeClr val="tx1"/>
              </a:solidFill>
              <a:miter lim="800000"/>
              <a:headEnd/>
              <a:tailEnd/>
            </a:ln>
            <a:effectLst/>
          </p:spPr>
        </p:pic>
        <p:grpSp>
          <p:nvGrpSpPr>
            <p:cNvPr id="7" name="Group 6">
              <a:extLst>
                <a:ext uri="{FF2B5EF4-FFF2-40B4-BE49-F238E27FC236}">
                  <a16:creationId xmlns:a16="http://schemas.microsoft.com/office/drawing/2014/main" id="{3E48E61B-D3B8-2704-2D7C-812B5A5E02CB}"/>
                </a:ext>
              </a:extLst>
            </p:cNvPr>
            <p:cNvGrpSpPr/>
            <p:nvPr/>
          </p:nvGrpSpPr>
          <p:grpSpPr>
            <a:xfrm>
              <a:off x="1" y="0"/>
              <a:ext cx="15119349" cy="1921524"/>
              <a:chOff x="1" y="-1616"/>
              <a:chExt cx="15119349" cy="1921524"/>
            </a:xfrm>
          </p:grpSpPr>
          <p:sp>
            <p:nvSpPr>
              <p:cNvPr id="14" name="Rectangle 13">
                <a:extLst>
                  <a:ext uri="{FF2B5EF4-FFF2-40B4-BE49-F238E27FC236}">
                    <a16:creationId xmlns:a16="http://schemas.microsoft.com/office/drawing/2014/main" id="{789C0E73-CF7D-ED4E-C24D-07ADCF594FBF}"/>
                  </a:ext>
                </a:extLst>
              </p:cNvPr>
              <p:cNvSpPr/>
              <p:nvPr/>
            </p:nvSpPr>
            <p:spPr>
              <a:xfrm>
                <a:off x="2447778" y="0"/>
                <a:ext cx="6668087" cy="787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BC818C22-6E37-C68E-373C-2EA0C931B6C8}"/>
                  </a:ext>
                </a:extLst>
              </p:cNvPr>
              <p:cNvSpPr/>
              <p:nvPr/>
            </p:nvSpPr>
            <p:spPr>
              <a:xfrm>
                <a:off x="2447567" y="787791"/>
                <a:ext cx="6668087" cy="11321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B50E90C2-2A6A-230D-F4B1-E5A9E1172C9B}"/>
                  </a:ext>
                </a:extLst>
              </p:cNvPr>
              <p:cNvSpPr/>
              <p:nvPr/>
            </p:nvSpPr>
            <p:spPr>
              <a:xfrm>
                <a:off x="9115654" y="0"/>
                <a:ext cx="2251041" cy="191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84A87CE6-07F5-43BE-4BE8-32E048ABB373}"/>
                  </a:ext>
                </a:extLst>
              </p:cNvPr>
              <p:cNvSpPr/>
              <p:nvPr/>
            </p:nvSpPr>
            <p:spPr>
              <a:xfrm>
                <a:off x="11366695" y="-1616"/>
                <a:ext cx="3752655" cy="787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49C84C8B-673E-85E3-8C6F-89AFCF678F29}"/>
                  </a:ext>
                </a:extLst>
              </p:cNvPr>
              <p:cNvSpPr/>
              <p:nvPr/>
            </p:nvSpPr>
            <p:spPr>
              <a:xfrm>
                <a:off x="11366694" y="786175"/>
                <a:ext cx="3752655" cy="11337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AE4058F9-7583-78C1-7ED4-579011532191}"/>
                  </a:ext>
                </a:extLst>
              </p:cNvPr>
              <p:cNvSpPr/>
              <p:nvPr/>
            </p:nvSpPr>
            <p:spPr>
              <a:xfrm>
                <a:off x="1" y="0"/>
                <a:ext cx="2446916" cy="191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 name="TextBox 7">
              <a:extLst>
                <a:ext uri="{FF2B5EF4-FFF2-40B4-BE49-F238E27FC236}">
                  <a16:creationId xmlns:a16="http://schemas.microsoft.com/office/drawing/2014/main" id="{03CEC09C-055F-497A-74D0-AA81B5058B5C}"/>
                </a:ext>
              </a:extLst>
            </p:cNvPr>
            <p:cNvSpPr txBox="1"/>
            <p:nvPr/>
          </p:nvSpPr>
          <p:spPr>
            <a:xfrm>
              <a:off x="2446917" y="21481"/>
              <a:ext cx="6650438" cy="400110"/>
            </a:xfrm>
            <a:prstGeom prst="rect">
              <a:avLst/>
            </a:prstGeom>
            <a:noFill/>
          </p:spPr>
          <p:txBody>
            <a:bodyPr wrap="square">
              <a:spAutoFit/>
            </a:bodyPr>
            <a:lstStyle/>
            <a:p>
              <a:pPr marL="0" lvl="0" indent="0" algn="l" rtl="0">
                <a:spcBef>
                  <a:spcPts val="0"/>
                </a:spcBef>
                <a:spcAft>
                  <a:spcPts val="0"/>
                </a:spcAft>
                <a:buNone/>
              </a:pPr>
              <a:r>
                <a:rPr lang="en-GB" sz="2000" b="1" dirty="0"/>
                <a:t>[FACILITY NAME], SRN</a:t>
              </a:r>
            </a:p>
          </p:txBody>
        </p:sp>
        <p:sp>
          <p:nvSpPr>
            <p:cNvPr id="9" name="TextBox 8">
              <a:extLst>
                <a:ext uri="{FF2B5EF4-FFF2-40B4-BE49-F238E27FC236}">
                  <a16:creationId xmlns:a16="http://schemas.microsoft.com/office/drawing/2014/main" id="{263B778A-68EE-144B-55E9-8857C43A1842}"/>
                </a:ext>
              </a:extLst>
            </p:cNvPr>
            <p:cNvSpPr txBox="1"/>
            <p:nvPr/>
          </p:nvSpPr>
          <p:spPr>
            <a:xfrm>
              <a:off x="2429057" y="945322"/>
              <a:ext cx="4211409" cy="784830"/>
            </a:xfrm>
            <a:prstGeom prst="rect">
              <a:avLst/>
            </a:prstGeom>
            <a:noFill/>
          </p:spPr>
          <p:txBody>
            <a:bodyPr wrap="none" rtlCol="0" anchor="ctr">
              <a:spAutoFit/>
            </a:bodyPr>
            <a:lstStyle/>
            <a:p>
              <a:pPr marL="0" lvl="0" indent="0" algn="l" rtl="0">
                <a:spcBef>
                  <a:spcPts val="0"/>
                </a:spcBef>
                <a:spcAft>
                  <a:spcPts val="0"/>
                </a:spcAft>
                <a:buNone/>
              </a:pPr>
              <a:r>
                <a:rPr lang="en-GB" sz="1500" b="1" dirty="0"/>
                <a:t>BE: SRNTGTXXX  CATCODE: X</a:t>
              </a:r>
            </a:p>
            <a:p>
              <a:pPr marL="0" lvl="0" indent="0" algn="l" rtl="0">
                <a:spcBef>
                  <a:spcPts val="0"/>
                </a:spcBef>
                <a:spcAft>
                  <a:spcPts val="0"/>
                </a:spcAft>
                <a:buNone/>
              </a:pPr>
              <a:r>
                <a:rPr lang="en-GB" sz="1500" b="1" dirty="0"/>
                <a:t>MIDB GEO: </a:t>
              </a:r>
              <a:r>
                <a:rPr lang="pt-BR" sz="1500" b="1" dirty="0"/>
                <a:t>N DD MM.MMM E DDD MM.MMM</a:t>
              </a:r>
              <a:endParaRPr lang="en-GB" sz="1500" b="1" dirty="0"/>
            </a:p>
            <a:p>
              <a:pPr marL="0" lvl="0" indent="0" algn="l" rtl="0">
                <a:spcBef>
                  <a:spcPts val="0"/>
                </a:spcBef>
                <a:spcAft>
                  <a:spcPts val="0"/>
                </a:spcAft>
                <a:buNone/>
              </a:pPr>
              <a:r>
                <a:rPr lang="en-GB" sz="1500" b="1" dirty="0"/>
                <a:t>ICOD: YYYY-MMM-DD DOI:YYYY-MMM-DD</a:t>
              </a:r>
            </a:p>
          </p:txBody>
        </p:sp>
        <p:sp>
          <p:nvSpPr>
            <p:cNvPr id="10" name="TextBox 9">
              <a:extLst>
                <a:ext uri="{FF2B5EF4-FFF2-40B4-BE49-F238E27FC236}">
                  <a16:creationId xmlns:a16="http://schemas.microsoft.com/office/drawing/2014/main" id="{A915E23A-CE59-CD8C-3F79-EAE721998D93}"/>
                </a:ext>
              </a:extLst>
            </p:cNvPr>
            <p:cNvSpPr txBox="1"/>
            <p:nvPr/>
          </p:nvSpPr>
          <p:spPr>
            <a:xfrm>
              <a:off x="11364760" y="79905"/>
              <a:ext cx="3752655" cy="707886"/>
            </a:xfrm>
            <a:prstGeom prst="rect">
              <a:avLst/>
            </a:prstGeom>
            <a:noFill/>
          </p:spPr>
          <p:txBody>
            <a:bodyPr wrap="square">
              <a:spAutoFit/>
            </a:bodyPr>
            <a:lstStyle/>
            <a:p>
              <a:pPr marL="0" lvl="0" indent="0" algn="ctr" rtl="0">
                <a:spcBef>
                  <a:spcPts val="0"/>
                </a:spcBef>
                <a:spcAft>
                  <a:spcPts val="0"/>
                </a:spcAft>
                <a:buNone/>
              </a:pPr>
              <a:r>
                <a:rPr lang="en-GB" sz="2000" b="1" dirty="0"/>
                <a:t>OPAC CLASSIFIED</a:t>
              </a:r>
              <a:br>
                <a:rPr lang="en-GB" sz="2000" b="1" dirty="0"/>
              </a:br>
              <a:r>
                <a:rPr lang="en-GB" sz="2000" b="1" dirty="0"/>
                <a:t>REL TO CJTF-23</a:t>
              </a:r>
            </a:p>
          </p:txBody>
        </p:sp>
        <p:sp>
          <p:nvSpPr>
            <p:cNvPr id="11" name="TextBox 10">
              <a:extLst>
                <a:ext uri="{FF2B5EF4-FFF2-40B4-BE49-F238E27FC236}">
                  <a16:creationId xmlns:a16="http://schemas.microsoft.com/office/drawing/2014/main" id="{3DB6CB38-0460-6DBC-8B60-D5C331EEFFFB}"/>
                </a:ext>
              </a:extLst>
            </p:cNvPr>
            <p:cNvSpPr txBox="1"/>
            <p:nvPr/>
          </p:nvSpPr>
          <p:spPr>
            <a:xfrm>
              <a:off x="11347323" y="1112228"/>
              <a:ext cx="3770092" cy="307777"/>
            </a:xfrm>
            <a:prstGeom prst="rect">
              <a:avLst/>
            </a:prstGeom>
            <a:noFill/>
          </p:spPr>
          <p:txBody>
            <a:bodyPr wrap="square">
              <a:spAutoFit/>
            </a:bodyPr>
            <a:lstStyle/>
            <a:p>
              <a:pPr marL="0" lvl="0" indent="0" algn="ctr" rtl="0">
                <a:spcBef>
                  <a:spcPts val="0"/>
                </a:spcBef>
                <a:spcAft>
                  <a:spcPts val="0"/>
                </a:spcAft>
                <a:buNone/>
              </a:pPr>
              <a:r>
                <a:rPr lang="en-GB" sz="1400" b="1" dirty="0"/>
                <a:t>DECL ON: YYYY-MMM-DD</a:t>
              </a:r>
            </a:p>
          </p:txBody>
        </p:sp>
        <p:pic>
          <p:nvPicPr>
            <p:cNvPr id="12" name="Picture 11" descr="D:\GIT PROJECTS\OPAT-background\Virtual Intelligence Service only logo.PNG">
              <a:extLst>
                <a:ext uri="{FF2B5EF4-FFF2-40B4-BE49-F238E27FC236}">
                  <a16:creationId xmlns:a16="http://schemas.microsoft.com/office/drawing/2014/main" id="{8107E218-5B44-73F8-DC56-F0B32DF3A48A}"/>
                </a:ext>
              </a:extLst>
            </p:cNvPr>
            <p:cNvPicPr>
              <a:picLocks noChangeAspect="1" noChangeArrowheads="1"/>
            </p:cNvPicPr>
            <p:nvPr/>
          </p:nvPicPr>
          <p:blipFill>
            <a:blip r:embed="rId4"/>
            <a:srcRect/>
            <a:stretch>
              <a:fillRect/>
            </a:stretch>
          </p:blipFill>
          <p:spPr bwMode="auto">
            <a:xfrm>
              <a:off x="108686" y="21695"/>
              <a:ext cx="2225675" cy="1958975"/>
            </a:xfrm>
            <a:prstGeom prst="rect">
              <a:avLst/>
            </a:prstGeom>
            <a:noFill/>
          </p:spPr>
        </p:pic>
        <p:sp>
          <p:nvSpPr>
            <p:cNvPr id="13" name="Rektangel 11">
              <a:extLst>
                <a:ext uri="{FF2B5EF4-FFF2-40B4-BE49-F238E27FC236}">
                  <a16:creationId xmlns:a16="http://schemas.microsoft.com/office/drawing/2014/main" id="{EE4D35C5-5D11-44E2-608D-69757A96F14F}"/>
                </a:ext>
              </a:extLst>
            </p:cNvPr>
            <p:cNvSpPr/>
            <p:nvPr/>
          </p:nvSpPr>
          <p:spPr>
            <a:xfrm>
              <a:off x="10303776" y="1187827"/>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39"/>
        <p:cNvGrpSpPr/>
        <p:nvPr/>
      </p:nvGrpSpPr>
      <p:grpSpPr>
        <a:xfrm>
          <a:off x="0" y="0"/>
          <a:ext cx="0" cy="0"/>
          <a:chOff x="0" y="0"/>
          <a:chExt cx="0" cy="0"/>
        </a:xfrm>
      </p:grpSpPr>
      <p:grpSp>
        <p:nvGrpSpPr>
          <p:cNvPr id="144" name="Google Shape;144;p19"/>
          <p:cNvGrpSpPr/>
          <p:nvPr/>
        </p:nvGrpSpPr>
        <p:grpSpPr>
          <a:xfrm>
            <a:off x="3753425" y="3342425"/>
            <a:ext cx="3186600" cy="2358900"/>
            <a:chOff x="3452100" y="4159825"/>
            <a:chExt cx="3186600" cy="2358900"/>
          </a:xfrm>
        </p:grpSpPr>
        <p:sp>
          <p:nvSpPr>
            <p:cNvPr id="145" name="Google Shape;145;p19"/>
            <p:cNvSpPr txBox="1"/>
            <p:nvPr/>
          </p:nvSpPr>
          <p:spPr>
            <a:xfrm>
              <a:off x="3452100" y="4159825"/>
              <a:ext cx="3186600" cy="1025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b="1">
                  <a:solidFill>
                    <a:schemeClr val="dk1"/>
                  </a:solidFill>
                </a:rPr>
                <a:t>CE1</a:t>
              </a:r>
              <a:endParaRPr b="1">
                <a:solidFill>
                  <a:schemeClr val="dk1"/>
                </a:solidFill>
              </a:endParaRPr>
            </a:p>
            <a:p>
              <a:pPr marL="0" lvl="0" indent="0" algn="l" rtl="0">
                <a:spcBef>
                  <a:spcPts val="0"/>
                </a:spcBef>
                <a:spcAft>
                  <a:spcPts val="0"/>
                </a:spcAft>
                <a:buNone/>
              </a:pPr>
              <a:r>
                <a:rPr lang="fr" b="1">
                  <a:solidFill>
                    <a:schemeClr val="dk1"/>
                  </a:solidFill>
                </a:rPr>
                <a:t>SUPPORT BLDG 01</a:t>
              </a:r>
              <a:endParaRPr b="1">
                <a:solidFill>
                  <a:schemeClr val="dk1"/>
                </a:solidFill>
              </a:endParaRPr>
            </a:p>
            <a:p>
              <a:pPr marL="0" lvl="0" indent="0" algn="l" rtl="0">
                <a:spcBef>
                  <a:spcPts val="0"/>
                </a:spcBef>
                <a:spcAft>
                  <a:spcPts val="0"/>
                </a:spcAft>
                <a:buNone/>
              </a:pPr>
              <a:r>
                <a:rPr lang="fr" b="1">
                  <a:solidFill>
                    <a:schemeClr val="dk1"/>
                  </a:solidFill>
                </a:rPr>
                <a:t>PV CHAR: xxx xx</a:t>
              </a:r>
              <a:endParaRPr b="1">
                <a:solidFill>
                  <a:schemeClr val="dk1"/>
                </a:solidFill>
              </a:endParaRPr>
            </a:p>
            <a:p>
              <a:pPr marL="0" lvl="0" indent="0" algn="l" rtl="0">
                <a:spcBef>
                  <a:spcPts val="0"/>
                </a:spcBef>
                <a:spcAft>
                  <a:spcPts val="0"/>
                </a:spcAft>
                <a:buNone/>
              </a:pPr>
              <a:r>
                <a:rPr lang="fr" b="1">
                  <a:solidFill>
                    <a:schemeClr val="dk1"/>
                  </a:solidFill>
                </a:rPr>
                <a:t>L = xxx FT, W = xx FT, H = xx FT</a:t>
              </a:r>
              <a:endParaRPr b="1">
                <a:solidFill>
                  <a:schemeClr val="dk1"/>
                </a:solidFill>
              </a:endParaRPr>
            </a:p>
          </p:txBody>
        </p:sp>
        <p:cxnSp>
          <p:nvCxnSpPr>
            <p:cNvPr id="146" name="Google Shape;146;p19"/>
            <p:cNvCxnSpPr>
              <a:stCxn id="145" idx="2"/>
            </p:cNvCxnSpPr>
            <p:nvPr/>
          </p:nvCxnSpPr>
          <p:spPr>
            <a:xfrm>
              <a:off x="5045400" y="5185225"/>
              <a:ext cx="1002000" cy="1333500"/>
            </a:xfrm>
            <a:prstGeom prst="straightConnector1">
              <a:avLst/>
            </a:prstGeom>
            <a:noFill/>
            <a:ln w="19050" cap="flat" cmpd="sng">
              <a:solidFill>
                <a:srgbClr val="000000"/>
              </a:solidFill>
              <a:prstDash val="solid"/>
              <a:round/>
              <a:headEnd type="none" w="med" len="med"/>
              <a:tailEnd type="none" w="med" len="med"/>
            </a:ln>
          </p:spPr>
        </p:cxnSp>
      </p:grpSp>
      <p:sp>
        <p:nvSpPr>
          <p:cNvPr id="147" name="Google Shape;147;p19"/>
          <p:cNvSpPr/>
          <p:nvPr/>
        </p:nvSpPr>
        <p:spPr>
          <a:xfrm>
            <a:off x="846775" y="2500725"/>
            <a:ext cx="8999883" cy="7290031"/>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txBody>
          <a:bodyPr/>
          <a:lstStyle/>
          <a:p>
            <a:endParaRPr lang="en-GB"/>
          </a:p>
        </p:txBody>
      </p:sp>
      <p:sp>
        <p:nvSpPr>
          <p:cNvPr id="3" name="TextBox 2">
            <a:extLst>
              <a:ext uri="{FF2B5EF4-FFF2-40B4-BE49-F238E27FC236}">
                <a16:creationId xmlns:a16="http://schemas.microsoft.com/office/drawing/2014/main" id="{05CFB432-BC86-150B-B925-83186F1721A9}"/>
              </a:ext>
            </a:extLst>
          </p:cNvPr>
          <p:cNvSpPr txBox="1"/>
          <p:nvPr/>
        </p:nvSpPr>
        <p:spPr>
          <a:xfrm>
            <a:off x="2429057" y="387484"/>
            <a:ext cx="6704896" cy="400110"/>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000" b="1" i="0" u="none" strike="noStrike" kern="0" cap="none" spc="0" normalizeH="0" baseline="0" noProof="0" dirty="0">
                <a:ln>
                  <a:noFill/>
                </a:ln>
                <a:solidFill>
                  <a:srgbClr val="000000"/>
                </a:solidFill>
                <a:effectLst/>
                <a:uLnTx/>
                <a:uFillTx/>
                <a:latin typeface="Arial"/>
                <a:cs typeface="Arial"/>
                <a:sym typeface="Arial"/>
              </a:rPr>
              <a:t>CRITICAL ELEMENT GRAPHIC SPLIT [X] OF [X]</a:t>
            </a:r>
          </a:p>
        </p:txBody>
      </p:sp>
      <p:grpSp>
        <p:nvGrpSpPr>
          <p:cNvPr id="4" name="Group 3">
            <a:extLst>
              <a:ext uri="{FF2B5EF4-FFF2-40B4-BE49-F238E27FC236}">
                <a16:creationId xmlns:a16="http://schemas.microsoft.com/office/drawing/2014/main" id="{4183C0B1-3078-8D94-F87B-5D505CF5F981}"/>
              </a:ext>
            </a:extLst>
          </p:cNvPr>
          <p:cNvGrpSpPr/>
          <p:nvPr/>
        </p:nvGrpSpPr>
        <p:grpSpPr>
          <a:xfrm>
            <a:off x="1" y="0"/>
            <a:ext cx="15119349" cy="1980670"/>
            <a:chOff x="1" y="0"/>
            <a:chExt cx="15119349" cy="1980670"/>
          </a:xfrm>
        </p:grpSpPr>
        <p:sp>
          <p:nvSpPr>
            <p:cNvPr id="5" name="TextBox 4">
              <a:extLst>
                <a:ext uri="{FF2B5EF4-FFF2-40B4-BE49-F238E27FC236}">
                  <a16:creationId xmlns:a16="http://schemas.microsoft.com/office/drawing/2014/main" id="{E0FB1069-412E-904F-9709-0C71D4E3C58A}"/>
                </a:ext>
              </a:extLst>
            </p:cNvPr>
            <p:cNvSpPr txBox="1"/>
            <p:nvPr/>
          </p:nvSpPr>
          <p:spPr>
            <a:xfrm>
              <a:off x="9114792" y="556201"/>
              <a:ext cx="2232531" cy="523220"/>
            </a:xfrm>
            <a:prstGeom prst="rect">
              <a:avLst/>
            </a:prstGeom>
            <a:noFill/>
          </p:spPr>
          <p:txBody>
            <a:bodyPr wrap="square">
              <a:spAutoFit/>
            </a:bodyPr>
            <a:lstStyle/>
            <a:p>
              <a:pPr marL="0" lvl="0" indent="0" algn="ctr" rtl="0">
                <a:spcBef>
                  <a:spcPts val="0"/>
                </a:spcBef>
                <a:spcAft>
                  <a:spcPts val="0"/>
                </a:spcAft>
                <a:buNone/>
              </a:pPr>
              <a:r>
                <a:rPr lang="en-GB" sz="1400" b="1" dirty="0"/>
                <a:t>MAP</a:t>
              </a:r>
            </a:p>
            <a:p>
              <a:pPr marL="0" lvl="0" indent="0" algn="ctr" rtl="0">
                <a:spcBef>
                  <a:spcPts val="0"/>
                </a:spcBef>
                <a:spcAft>
                  <a:spcPts val="0"/>
                </a:spcAft>
                <a:buNone/>
              </a:pPr>
              <a:r>
                <a:rPr lang="en-GB" sz="1400" b="1" dirty="0"/>
                <a:t>OVERVIEW</a:t>
              </a:r>
            </a:p>
          </p:txBody>
        </p:sp>
        <p:pic>
          <p:nvPicPr>
            <p:cNvPr id="6" name="Picture 5">
              <a:extLst>
                <a:ext uri="{FF2B5EF4-FFF2-40B4-BE49-F238E27FC236}">
                  <a16:creationId xmlns:a16="http://schemas.microsoft.com/office/drawing/2014/main" id="{6553AC0B-7CBA-C54D-BEDE-5FEFBCE9111C}"/>
                </a:ext>
              </a:extLst>
            </p:cNvPr>
            <p:cNvPicPr>
              <a:picLocks noChangeAspect="1" noChangeArrowheads="1"/>
            </p:cNvPicPr>
            <p:nvPr/>
          </p:nvPicPr>
          <p:blipFill>
            <a:blip r:embed="rId3" cstate="screen"/>
            <a:srcRect b="514"/>
            <a:stretch>
              <a:fillRect/>
            </a:stretch>
          </p:blipFill>
          <p:spPr bwMode="auto">
            <a:xfrm>
              <a:off x="9113720" y="17404"/>
              <a:ext cx="2249106" cy="1888331"/>
            </a:xfrm>
            <a:prstGeom prst="rect">
              <a:avLst/>
            </a:prstGeom>
            <a:noFill/>
            <a:ln w="9525">
              <a:solidFill>
                <a:schemeClr val="tx1"/>
              </a:solidFill>
              <a:miter lim="800000"/>
              <a:headEnd/>
              <a:tailEnd/>
            </a:ln>
            <a:effectLst/>
          </p:spPr>
        </p:pic>
        <p:grpSp>
          <p:nvGrpSpPr>
            <p:cNvPr id="7" name="Group 6">
              <a:extLst>
                <a:ext uri="{FF2B5EF4-FFF2-40B4-BE49-F238E27FC236}">
                  <a16:creationId xmlns:a16="http://schemas.microsoft.com/office/drawing/2014/main" id="{8EBA271E-422A-50F0-A5AA-551BA1B64CDE}"/>
                </a:ext>
              </a:extLst>
            </p:cNvPr>
            <p:cNvGrpSpPr/>
            <p:nvPr/>
          </p:nvGrpSpPr>
          <p:grpSpPr>
            <a:xfrm>
              <a:off x="1" y="0"/>
              <a:ext cx="15119349" cy="1921524"/>
              <a:chOff x="1" y="-1616"/>
              <a:chExt cx="15119349" cy="1921524"/>
            </a:xfrm>
          </p:grpSpPr>
          <p:sp>
            <p:nvSpPr>
              <p:cNvPr id="14" name="Rectangle 13">
                <a:extLst>
                  <a:ext uri="{FF2B5EF4-FFF2-40B4-BE49-F238E27FC236}">
                    <a16:creationId xmlns:a16="http://schemas.microsoft.com/office/drawing/2014/main" id="{4FEA6327-EB73-9481-C473-DF6AD96A8644}"/>
                  </a:ext>
                </a:extLst>
              </p:cNvPr>
              <p:cNvSpPr/>
              <p:nvPr/>
            </p:nvSpPr>
            <p:spPr>
              <a:xfrm>
                <a:off x="2447778" y="0"/>
                <a:ext cx="6668087" cy="787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C824AB61-5755-71A2-9707-68FB926CA412}"/>
                  </a:ext>
                </a:extLst>
              </p:cNvPr>
              <p:cNvSpPr/>
              <p:nvPr/>
            </p:nvSpPr>
            <p:spPr>
              <a:xfrm>
                <a:off x="2447567" y="787791"/>
                <a:ext cx="6668087" cy="11321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EF5F5049-55A8-5F9D-87B0-7D98CF197273}"/>
                  </a:ext>
                </a:extLst>
              </p:cNvPr>
              <p:cNvSpPr/>
              <p:nvPr/>
            </p:nvSpPr>
            <p:spPr>
              <a:xfrm>
                <a:off x="9115654" y="0"/>
                <a:ext cx="2251041" cy="191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0982DF04-1B56-941B-DEEB-A730A2896865}"/>
                  </a:ext>
                </a:extLst>
              </p:cNvPr>
              <p:cNvSpPr/>
              <p:nvPr/>
            </p:nvSpPr>
            <p:spPr>
              <a:xfrm>
                <a:off x="11366695" y="-1616"/>
                <a:ext cx="3752655" cy="787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9D7FB384-FEDC-8DBC-A32F-5D24AC071DDF}"/>
                  </a:ext>
                </a:extLst>
              </p:cNvPr>
              <p:cNvSpPr/>
              <p:nvPr/>
            </p:nvSpPr>
            <p:spPr>
              <a:xfrm>
                <a:off x="11366694" y="786175"/>
                <a:ext cx="3752655" cy="11337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8CC3E516-6CEC-1689-05CC-F884A17C0FD1}"/>
                  </a:ext>
                </a:extLst>
              </p:cNvPr>
              <p:cNvSpPr/>
              <p:nvPr/>
            </p:nvSpPr>
            <p:spPr>
              <a:xfrm>
                <a:off x="1" y="0"/>
                <a:ext cx="2446916" cy="191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 name="TextBox 7">
              <a:extLst>
                <a:ext uri="{FF2B5EF4-FFF2-40B4-BE49-F238E27FC236}">
                  <a16:creationId xmlns:a16="http://schemas.microsoft.com/office/drawing/2014/main" id="{55DD2D49-4E61-8CFB-AE94-F69B2C986AA5}"/>
                </a:ext>
              </a:extLst>
            </p:cNvPr>
            <p:cNvSpPr txBox="1"/>
            <p:nvPr/>
          </p:nvSpPr>
          <p:spPr>
            <a:xfrm>
              <a:off x="2446917" y="21481"/>
              <a:ext cx="6650438" cy="400110"/>
            </a:xfrm>
            <a:prstGeom prst="rect">
              <a:avLst/>
            </a:prstGeom>
            <a:noFill/>
          </p:spPr>
          <p:txBody>
            <a:bodyPr wrap="square">
              <a:spAutoFit/>
            </a:bodyPr>
            <a:lstStyle/>
            <a:p>
              <a:pPr marL="0" lvl="0" indent="0" algn="l" rtl="0">
                <a:spcBef>
                  <a:spcPts val="0"/>
                </a:spcBef>
                <a:spcAft>
                  <a:spcPts val="0"/>
                </a:spcAft>
                <a:buNone/>
              </a:pPr>
              <a:r>
                <a:rPr lang="en-GB" sz="2000" b="1" dirty="0"/>
                <a:t>[FACILITY NAME], SRN</a:t>
              </a:r>
            </a:p>
          </p:txBody>
        </p:sp>
        <p:sp>
          <p:nvSpPr>
            <p:cNvPr id="9" name="TextBox 8">
              <a:extLst>
                <a:ext uri="{FF2B5EF4-FFF2-40B4-BE49-F238E27FC236}">
                  <a16:creationId xmlns:a16="http://schemas.microsoft.com/office/drawing/2014/main" id="{0F48363C-8DAA-AC03-487E-750B143348C6}"/>
                </a:ext>
              </a:extLst>
            </p:cNvPr>
            <p:cNvSpPr txBox="1"/>
            <p:nvPr/>
          </p:nvSpPr>
          <p:spPr>
            <a:xfrm>
              <a:off x="2429057" y="945322"/>
              <a:ext cx="4211409" cy="784830"/>
            </a:xfrm>
            <a:prstGeom prst="rect">
              <a:avLst/>
            </a:prstGeom>
            <a:noFill/>
          </p:spPr>
          <p:txBody>
            <a:bodyPr wrap="none" rtlCol="0" anchor="ctr">
              <a:spAutoFit/>
            </a:bodyPr>
            <a:lstStyle/>
            <a:p>
              <a:pPr marL="0" lvl="0" indent="0" algn="l" rtl="0">
                <a:spcBef>
                  <a:spcPts val="0"/>
                </a:spcBef>
                <a:spcAft>
                  <a:spcPts val="0"/>
                </a:spcAft>
                <a:buNone/>
              </a:pPr>
              <a:r>
                <a:rPr lang="en-GB" sz="1500" b="1" dirty="0"/>
                <a:t>BE: SRNTGTXXX  CATCODE: X</a:t>
              </a:r>
            </a:p>
            <a:p>
              <a:pPr marL="0" lvl="0" indent="0" algn="l" rtl="0">
                <a:spcBef>
                  <a:spcPts val="0"/>
                </a:spcBef>
                <a:spcAft>
                  <a:spcPts val="0"/>
                </a:spcAft>
                <a:buNone/>
              </a:pPr>
              <a:r>
                <a:rPr lang="en-GB" sz="1500" b="1" dirty="0"/>
                <a:t>MIDB GEO: </a:t>
              </a:r>
              <a:r>
                <a:rPr lang="pt-BR" sz="1500" b="1" dirty="0"/>
                <a:t>N DD MM.MMM E DDD MM.MMM</a:t>
              </a:r>
              <a:endParaRPr lang="en-GB" sz="1500" b="1" dirty="0"/>
            </a:p>
            <a:p>
              <a:pPr marL="0" lvl="0" indent="0" algn="l" rtl="0">
                <a:spcBef>
                  <a:spcPts val="0"/>
                </a:spcBef>
                <a:spcAft>
                  <a:spcPts val="0"/>
                </a:spcAft>
                <a:buNone/>
              </a:pPr>
              <a:r>
                <a:rPr lang="en-GB" sz="1500" b="1" dirty="0"/>
                <a:t>ICOD: YYYY-MMM-DD DOI:YYYY-MMM-DD</a:t>
              </a:r>
            </a:p>
          </p:txBody>
        </p:sp>
        <p:sp>
          <p:nvSpPr>
            <p:cNvPr id="10" name="TextBox 9">
              <a:extLst>
                <a:ext uri="{FF2B5EF4-FFF2-40B4-BE49-F238E27FC236}">
                  <a16:creationId xmlns:a16="http://schemas.microsoft.com/office/drawing/2014/main" id="{96EC7BD3-1EBD-88AC-B5EC-33BE63594050}"/>
                </a:ext>
              </a:extLst>
            </p:cNvPr>
            <p:cNvSpPr txBox="1"/>
            <p:nvPr/>
          </p:nvSpPr>
          <p:spPr>
            <a:xfrm>
              <a:off x="11364760" y="79905"/>
              <a:ext cx="3752655" cy="707886"/>
            </a:xfrm>
            <a:prstGeom prst="rect">
              <a:avLst/>
            </a:prstGeom>
            <a:noFill/>
          </p:spPr>
          <p:txBody>
            <a:bodyPr wrap="square">
              <a:spAutoFit/>
            </a:bodyPr>
            <a:lstStyle/>
            <a:p>
              <a:pPr marL="0" lvl="0" indent="0" algn="ctr" rtl="0">
                <a:spcBef>
                  <a:spcPts val="0"/>
                </a:spcBef>
                <a:spcAft>
                  <a:spcPts val="0"/>
                </a:spcAft>
                <a:buNone/>
              </a:pPr>
              <a:r>
                <a:rPr lang="en-GB" sz="2000" b="1" dirty="0"/>
                <a:t>OPAC CLASSIFIED</a:t>
              </a:r>
              <a:br>
                <a:rPr lang="en-GB" sz="2000" b="1" dirty="0"/>
              </a:br>
              <a:r>
                <a:rPr lang="en-GB" sz="2000" b="1" dirty="0"/>
                <a:t>REL TO CJTF-23</a:t>
              </a:r>
            </a:p>
          </p:txBody>
        </p:sp>
        <p:sp>
          <p:nvSpPr>
            <p:cNvPr id="11" name="TextBox 10">
              <a:extLst>
                <a:ext uri="{FF2B5EF4-FFF2-40B4-BE49-F238E27FC236}">
                  <a16:creationId xmlns:a16="http://schemas.microsoft.com/office/drawing/2014/main" id="{CD9B4AB7-DE65-941D-DFD8-9BBF79665F0A}"/>
                </a:ext>
              </a:extLst>
            </p:cNvPr>
            <p:cNvSpPr txBox="1"/>
            <p:nvPr/>
          </p:nvSpPr>
          <p:spPr>
            <a:xfrm>
              <a:off x="11347323" y="1112228"/>
              <a:ext cx="3770092" cy="307777"/>
            </a:xfrm>
            <a:prstGeom prst="rect">
              <a:avLst/>
            </a:prstGeom>
            <a:noFill/>
          </p:spPr>
          <p:txBody>
            <a:bodyPr wrap="square">
              <a:spAutoFit/>
            </a:bodyPr>
            <a:lstStyle/>
            <a:p>
              <a:pPr marL="0" lvl="0" indent="0" algn="ctr" rtl="0">
                <a:spcBef>
                  <a:spcPts val="0"/>
                </a:spcBef>
                <a:spcAft>
                  <a:spcPts val="0"/>
                </a:spcAft>
                <a:buNone/>
              </a:pPr>
              <a:r>
                <a:rPr lang="en-GB" sz="1400" b="1" dirty="0"/>
                <a:t>DECL ON: YYYY-MMM-DD</a:t>
              </a:r>
            </a:p>
          </p:txBody>
        </p:sp>
        <p:pic>
          <p:nvPicPr>
            <p:cNvPr id="12" name="Picture 11" descr="D:\GIT PROJECTS\OPAT-background\Virtual Intelligence Service only logo.PNG">
              <a:extLst>
                <a:ext uri="{FF2B5EF4-FFF2-40B4-BE49-F238E27FC236}">
                  <a16:creationId xmlns:a16="http://schemas.microsoft.com/office/drawing/2014/main" id="{9696DD2E-30D9-3095-0C2F-461308C3878B}"/>
                </a:ext>
              </a:extLst>
            </p:cNvPr>
            <p:cNvPicPr>
              <a:picLocks noChangeAspect="1" noChangeArrowheads="1"/>
            </p:cNvPicPr>
            <p:nvPr/>
          </p:nvPicPr>
          <p:blipFill>
            <a:blip r:embed="rId4"/>
            <a:srcRect/>
            <a:stretch>
              <a:fillRect/>
            </a:stretch>
          </p:blipFill>
          <p:spPr bwMode="auto">
            <a:xfrm>
              <a:off x="108686" y="21695"/>
              <a:ext cx="2225675" cy="1958975"/>
            </a:xfrm>
            <a:prstGeom prst="rect">
              <a:avLst/>
            </a:prstGeom>
            <a:noFill/>
          </p:spPr>
        </p:pic>
        <p:sp>
          <p:nvSpPr>
            <p:cNvPr id="13" name="Rektangel 11">
              <a:extLst>
                <a:ext uri="{FF2B5EF4-FFF2-40B4-BE49-F238E27FC236}">
                  <a16:creationId xmlns:a16="http://schemas.microsoft.com/office/drawing/2014/main" id="{9931642C-0027-9CDA-B15F-435D20AC2E48}"/>
                </a:ext>
              </a:extLst>
            </p:cNvPr>
            <p:cNvSpPr/>
            <p:nvPr/>
          </p:nvSpPr>
          <p:spPr>
            <a:xfrm>
              <a:off x="10303776" y="1187827"/>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p27"/>
          <p:cNvSpPr txBox="1"/>
          <p:nvPr/>
        </p:nvSpPr>
        <p:spPr>
          <a:xfrm>
            <a:off x="0" y="51275"/>
            <a:ext cx="15120000" cy="18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4200" b="1" u="sng">
                <a:solidFill>
                  <a:schemeClr val="dk1"/>
                </a:solidFill>
              </a:rPr>
              <a:t>ACRONYMS</a:t>
            </a:r>
            <a:endParaRPr sz="4200" b="1" u="sng">
              <a:solidFill>
                <a:schemeClr val="dk1"/>
              </a:solidFill>
            </a:endParaRPr>
          </a:p>
        </p:txBody>
      </p:sp>
      <p:graphicFrame>
        <p:nvGraphicFramePr>
          <p:cNvPr id="275" name="Google Shape;275;p27"/>
          <p:cNvGraphicFramePr/>
          <p:nvPr/>
        </p:nvGraphicFramePr>
        <p:xfrm>
          <a:off x="952500" y="2088750"/>
          <a:ext cx="13215000" cy="8173050"/>
        </p:xfrm>
        <a:graphic>
          <a:graphicData uri="http://schemas.openxmlformats.org/drawingml/2006/table">
            <a:tbl>
              <a:tblPr>
                <a:noFill/>
                <a:tableStyleId>{AE7EAA58-4EDA-4114-B047-75ABB572CC32}</a:tableStyleId>
              </a:tblPr>
              <a:tblGrid>
                <a:gridCol w="2170925">
                  <a:extLst>
                    <a:ext uri="{9D8B030D-6E8A-4147-A177-3AD203B41FA5}">
                      <a16:colId xmlns:a16="http://schemas.microsoft.com/office/drawing/2014/main" val="20000"/>
                    </a:ext>
                  </a:extLst>
                </a:gridCol>
                <a:gridCol w="3284625">
                  <a:extLst>
                    <a:ext uri="{9D8B030D-6E8A-4147-A177-3AD203B41FA5}">
                      <a16:colId xmlns:a16="http://schemas.microsoft.com/office/drawing/2014/main" val="20001"/>
                    </a:ext>
                  </a:extLst>
                </a:gridCol>
                <a:gridCol w="7759450">
                  <a:extLst>
                    <a:ext uri="{9D8B030D-6E8A-4147-A177-3AD203B41FA5}">
                      <a16:colId xmlns:a16="http://schemas.microsoft.com/office/drawing/2014/main" val="20002"/>
                    </a:ext>
                  </a:extLst>
                </a:gridCol>
              </a:tblGrid>
              <a:tr h="520700">
                <a:tc>
                  <a:txBody>
                    <a:bodyPr/>
                    <a:lstStyle/>
                    <a:p>
                      <a:pPr marL="0" lvl="0" indent="0" algn="ctr" rtl="0">
                        <a:spcBef>
                          <a:spcPts val="0"/>
                        </a:spcBef>
                        <a:spcAft>
                          <a:spcPts val="0"/>
                        </a:spcAft>
                        <a:buNone/>
                      </a:pPr>
                      <a:r>
                        <a:rPr lang="fr" sz="1600" b="1">
                          <a:solidFill>
                            <a:schemeClr val="lt1"/>
                          </a:solidFill>
                        </a:rPr>
                        <a:t>ACRONYM</a:t>
                      </a:r>
                      <a:endParaRPr sz="1600" b="1">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66666"/>
                    </a:solidFill>
                  </a:tcPr>
                </a:tc>
                <a:tc>
                  <a:txBody>
                    <a:bodyPr/>
                    <a:lstStyle/>
                    <a:p>
                      <a:pPr marL="0" lvl="0" indent="0" algn="ctr" rtl="0">
                        <a:spcBef>
                          <a:spcPts val="0"/>
                        </a:spcBef>
                        <a:spcAft>
                          <a:spcPts val="0"/>
                        </a:spcAft>
                        <a:buNone/>
                      </a:pPr>
                      <a:r>
                        <a:rPr lang="fr" sz="1600" b="1">
                          <a:solidFill>
                            <a:schemeClr val="lt1"/>
                          </a:solidFill>
                        </a:rPr>
                        <a:t>MEANING</a:t>
                      </a:r>
                      <a:endParaRPr sz="1600" b="1">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66666"/>
                    </a:solidFill>
                  </a:tcPr>
                </a:tc>
                <a:tc>
                  <a:txBody>
                    <a:bodyPr/>
                    <a:lstStyle/>
                    <a:p>
                      <a:pPr marL="0" lvl="0" indent="0" algn="ctr" rtl="0">
                        <a:spcBef>
                          <a:spcPts val="0"/>
                        </a:spcBef>
                        <a:spcAft>
                          <a:spcPts val="0"/>
                        </a:spcAft>
                        <a:buNone/>
                      </a:pPr>
                      <a:r>
                        <a:rPr lang="fr" sz="1600" b="1">
                          <a:solidFill>
                            <a:schemeClr val="lt1"/>
                          </a:solidFill>
                        </a:rPr>
                        <a:t>DEFINITION</a:t>
                      </a:r>
                      <a:endParaRPr sz="1600" b="1">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66666"/>
                    </a:solidFill>
                  </a:tcPr>
                </a:tc>
                <a:extLst>
                  <a:ext uri="{0D108BD9-81ED-4DB2-BD59-A6C34878D82A}">
                    <a16:rowId xmlns:a16="http://schemas.microsoft.com/office/drawing/2014/main" val="10000"/>
                  </a:ext>
                </a:extLst>
              </a:tr>
              <a:tr h="446300">
                <a:tc>
                  <a:txBody>
                    <a:bodyPr/>
                    <a:lstStyle/>
                    <a:p>
                      <a:pPr marL="0" lvl="0" indent="0" algn="ctr" rtl="0">
                        <a:spcBef>
                          <a:spcPts val="0"/>
                        </a:spcBef>
                        <a:spcAft>
                          <a:spcPts val="0"/>
                        </a:spcAft>
                        <a:buNone/>
                      </a:pPr>
                      <a:r>
                        <a:rPr lang="fr" b="1"/>
                        <a:t>BE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fr" b="1">
                          <a:solidFill>
                            <a:schemeClr val="dk1"/>
                          </a:solidFill>
                        </a:rPr>
                        <a:t>Basic Encyclopedia Number</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Alpha/numeric code unique to an installation for incorporation within various national and tactical systems.</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46300">
                <a:tc>
                  <a:txBody>
                    <a:bodyPr/>
                    <a:lstStyle/>
                    <a:p>
                      <a:pPr marL="0" lvl="0" indent="0" algn="ctr" rtl="0">
                        <a:spcBef>
                          <a:spcPts val="0"/>
                        </a:spcBef>
                        <a:spcAft>
                          <a:spcPts val="0"/>
                        </a:spcAft>
                        <a:buNone/>
                      </a:pPr>
                      <a:r>
                        <a:rPr lang="fr" b="1"/>
                        <a:t>CATCODE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Category Code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The data Element that classifies the function and purpose of an installation or a facility.</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46300">
                <a:tc>
                  <a:txBody>
                    <a:bodyPr/>
                    <a:lstStyle/>
                    <a:p>
                      <a:pPr marL="0" lvl="0" indent="0" algn="ctr" rtl="0">
                        <a:spcBef>
                          <a:spcPts val="0"/>
                        </a:spcBef>
                        <a:spcAft>
                          <a:spcPts val="0"/>
                        </a:spcAft>
                        <a:buNone/>
                      </a:pPr>
                      <a:r>
                        <a:rPr lang="fr" b="1"/>
                        <a:t>MIDB</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Modernized Integrated Database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A database comprised of information on facilities of military significance, military forces, and related equipment. </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46300">
                <a:tc>
                  <a:txBody>
                    <a:bodyPr/>
                    <a:lstStyle/>
                    <a:p>
                      <a:pPr marL="0" lvl="0" indent="0" algn="ctr" rtl="0">
                        <a:spcBef>
                          <a:spcPts val="0"/>
                        </a:spcBef>
                        <a:spcAft>
                          <a:spcPts val="0"/>
                        </a:spcAft>
                        <a:buNone/>
                      </a:pPr>
                      <a:r>
                        <a:rPr lang="fr" b="1"/>
                        <a:t>ICOD</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fr" b="1">
                          <a:solidFill>
                            <a:schemeClr val="dk1"/>
                          </a:solidFill>
                        </a:rPr>
                        <a:t>Intelligence Cut Off Date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The date of the latest intelligence data inputted to a feature.</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46300">
                <a:tc>
                  <a:txBody>
                    <a:bodyPr/>
                    <a:lstStyle/>
                    <a:p>
                      <a:pPr marL="0" lvl="0" indent="0" algn="ctr" rtl="0">
                        <a:spcBef>
                          <a:spcPts val="0"/>
                        </a:spcBef>
                        <a:spcAft>
                          <a:spcPts val="0"/>
                        </a:spcAft>
                        <a:buNone/>
                      </a:pPr>
                      <a:r>
                        <a:rPr lang="fr" b="1"/>
                        <a:t>DOI</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Date of Image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Date on which a geospatial or intelligence-related image was captured.</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46300">
                <a:tc>
                  <a:txBody>
                    <a:bodyPr/>
                    <a:lstStyle/>
                    <a:p>
                      <a:pPr marL="0" lvl="0" indent="0" algn="ctr" rtl="0">
                        <a:spcBef>
                          <a:spcPts val="0"/>
                        </a:spcBef>
                        <a:spcAft>
                          <a:spcPts val="0"/>
                        </a:spcAft>
                        <a:buNone/>
                      </a:pPr>
                      <a:r>
                        <a:rPr lang="fr" b="1"/>
                        <a:t>CE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Critical Element</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An element of an entity or object that enables it to perform its primary function.</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446300">
                <a:tc>
                  <a:txBody>
                    <a:bodyPr/>
                    <a:lstStyle/>
                    <a:p>
                      <a:pPr marL="0" lvl="0" indent="0" algn="ctr" rtl="0">
                        <a:spcBef>
                          <a:spcPts val="0"/>
                        </a:spcBef>
                        <a:spcAft>
                          <a:spcPts val="0"/>
                        </a:spcAft>
                        <a:buNone/>
                      </a:pPr>
                      <a:r>
                        <a:rPr lang="fr" b="1"/>
                        <a:t>PV CHAR</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Physical Vulnerability Characteristic</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Standardized alphanumeric code describing the physical and structural properties of a target.</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446300">
                <a:tc>
                  <a:txBody>
                    <a:bodyPr/>
                    <a:lstStyle/>
                    <a:p>
                      <a:pPr marL="0" lvl="0" indent="0" algn="ctr" rtl="0">
                        <a:spcBef>
                          <a:spcPts val="0"/>
                        </a:spcBef>
                        <a:spcAft>
                          <a:spcPts val="0"/>
                        </a:spcAft>
                        <a:buNone/>
                      </a:pPr>
                      <a:r>
                        <a:rPr lang="fr" b="1"/>
                        <a:t>JDPI</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Joint Desired Point of Impact</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A unique, alphanumeric coded aimpoint identified by a three dimensional mensurated point. It represents a weapon or capability desired point of impact or penetration.</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446300">
                <a:tc>
                  <a:txBody>
                    <a:bodyPr/>
                    <a:lstStyle/>
                    <a:p>
                      <a:pPr marL="0" lvl="0" indent="0" algn="ctr" rtl="0">
                        <a:spcBef>
                          <a:spcPts val="0"/>
                        </a:spcBef>
                        <a:spcAft>
                          <a:spcPts val="0"/>
                        </a:spcAft>
                        <a:buNone/>
                      </a:pPr>
                      <a:r>
                        <a:rPr lang="fr" b="1"/>
                        <a:t>CE90</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Circular Error at 90%</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90 percent confidence level in the horizontal plane.</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446300">
                <a:tc>
                  <a:txBody>
                    <a:bodyPr/>
                    <a:lstStyle/>
                    <a:p>
                      <a:pPr marL="0" lvl="0" indent="0" algn="ctr" rtl="0">
                        <a:spcBef>
                          <a:spcPts val="0"/>
                        </a:spcBef>
                        <a:spcAft>
                          <a:spcPts val="0"/>
                        </a:spcAft>
                        <a:buNone/>
                      </a:pPr>
                      <a:r>
                        <a:rPr lang="fr" b="1"/>
                        <a:t>LE90</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Linear Error at 90%</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Clr>
                          <a:schemeClr val="dk1"/>
                        </a:buClr>
                        <a:buSzPts val="1100"/>
                        <a:buFont typeface="Arial"/>
                        <a:buNone/>
                      </a:pPr>
                      <a:r>
                        <a:rPr lang="fr" sz="1200">
                          <a:solidFill>
                            <a:schemeClr val="dk1"/>
                          </a:solidFill>
                        </a:rPr>
                        <a:t>90 percent confidence level in the vertical dimension</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446300">
                <a:tc>
                  <a:txBody>
                    <a:bodyPr/>
                    <a:lstStyle/>
                    <a:p>
                      <a:pPr marL="0" lvl="0" indent="0" algn="ctr" rtl="0">
                        <a:spcBef>
                          <a:spcPts val="0"/>
                        </a:spcBef>
                        <a:spcAft>
                          <a:spcPts val="0"/>
                        </a:spcAft>
                        <a:buNone/>
                      </a:pPr>
                      <a:r>
                        <a:rPr lang="fr" b="1"/>
                        <a:t>MSL</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Mean Sea Level</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Elevation above Earth reference geoid.</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446300">
                <a:tc>
                  <a:txBody>
                    <a:bodyPr/>
                    <a:lstStyle/>
                    <a:p>
                      <a:pPr marL="0" lvl="0" indent="0" algn="ctr" rtl="0">
                        <a:spcBef>
                          <a:spcPts val="0"/>
                        </a:spcBef>
                        <a:spcAft>
                          <a:spcPts val="0"/>
                        </a:spcAft>
                        <a:buNone/>
                      </a:pPr>
                      <a:r>
                        <a:rPr lang="fr" b="1"/>
                        <a:t>AGL</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Above Ground Level</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Elevation above ground surface.</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r h="446300">
                <a:tc>
                  <a:txBody>
                    <a:bodyPr/>
                    <a:lstStyle/>
                    <a:p>
                      <a:pPr marL="0" lvl="0" indent="0" algn="ctr" rtl="0">
                        <a:spcBef>
                          <a:spcPts val="0"/>
                        </a:spcBef>
                        <a:spcAft>
                          <a:spcPts val="0"/>
                        </a:spcAft>
                        <a:buNone/>
                      </a:pPr>
                      <a:r>
                        <a:rPr lang="fr" b="1"/>
                        <a:t>NCC</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Nearest Collateral Concern</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Closest non-targeted structure, area, or entity near a planned point of impact that may be at risk of unintended damage during a military strike.</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3"/>
                  </a:ext>
                </a:extLst>
              </a:tr>
              <a:tr h="446300">
                <a:tc>
                  <a:txBody>
                    <a:bodyPr/>
                    <a:lstStyle/>
                    <a:p>
                      <a:pPr marL="0" lvl="0" indent="0" algn="ctr" rtl="0">
                        <a:spcBef>
                          <a:spcPts val="0"/>
                        </a:spcBef>
                        <a:spcAft>
                          <a:spcPts val="0"/>
                        </a:spcAft>
                        <a:buNone/>
                      </a:pPr>
                      <a:r>
                        <a:rPr lang="fr" b="1"/>
                        <a:t>CER</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Collateral effects radius</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Radius within which collateral damage might happen based on the weapon's characteristics, the target environment, and other operational factors.</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4"/>
                  </a:ext>
                </a:extLst>
              </a:tr>
              <a:tr h="446300">
                <a:tc>
                  <a:txBody>
                    <a:bodyPr/>
                    <a:lstStyle/>
                    <a:p>
                      <a:pPr marL="0" lvl="0" indent="0" algn="ctr" rtl="0">
                        <a:spcBef>
                          <a:spcPts val="0"/>
                        </a:spcBef>
                        <a:spcAft>
                          <a:spcPts val="0"/>
                        </a:spcAft>
                        <a:buNone/>
                      </a:pPr>
                      <a:r>
                        <a:rPr lang="fr" b="1"/>
                        <a:t>CDE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Collateral damage estimate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Systematic process used in military targeting to evaluate the potential for unintended damage or harm to non-combatant entities, structures, or personnel as a result of a planned strike.</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5"/>
                  </a:ext>
                </a:extLst>
              </a:tr>
              <a:tr h="446300">
                <a:tc>
                  <a:txBody>
                    <a:bodyPr/>
                    <a:lstStyle/>
                    <a:p>
                      <a:pPr marL="0" lvl="0" indent="0" algn="ctr" rtl="0">
                        <a:spcBef>
                          <a:spcPts val="0"/>
                        </a:spcBef>
                        <a:spcAft>
                          <a:spcPts val="0"/>
                        </a:spcAft>
                        <a:buNone/>
                      </a:pPr>
                      <a:r>
                        <a:rPr lang="fr" b="1"/>
                        <a:t>NSE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No Strike Element</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Specific entities, locations, or objects that are protected from intentional targeting under the Law of Armed Conflict (LOAC) or by operational policy.</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6"/>
                  </a:ext>
                </a:extLst>
              </a:tr>
            </a:tbl>
          </a:graphicData>
        </a:graphic>
      </p:graphicFrame>
      <p:pic>
        <p:nvPicPr>
          <p:cNvPr id="276" name="Google Shape;276;p27">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p27"/>
          <p:cNvSpPr txBox="1"/>
          <p:nvPr/>
        </p:nvSpPr>
        <p:spPr>
          <a:xfrm>
            <a:off x="0" y="51275"/>
            <a:ext cx="15120000" cy="18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4200" b="1" u="sng" dirty="0">
                <a:solidFill>
                  <a:schemeClr val="dk1"/>
                </a:solidFill>
              </a:rPr>
              <a:t>TARGET CATEGORIES</a:t>
            </a:r>
            <a:endParaRPr sz="4200" b="1" u="sng">
              <a:solidFill>
                <a:schemeClr val="dk1"/>
              </a:solidFill>
            </a:endParaRPr>
          </a:p>
        </p:txBody>
      </p:sp>
      <p:pic>
        <p:nvPicPr>
          <p:cNvPr id="276" name="Google Shape;276;p27">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graphicFrame>
        <p:nvGraphicFramePr>
          <p:cNvPr id="4" name="Tabell 3"/>
          <p:cNvGraphicFramePr>
            <a:graphicFrameLocks noGrp="1"/>
          </p:cNvGraphicFramePr>
          <p:nvPr/>
        </p:nvGraphicFramePr>
        <p:xfrm>
          <a:off x="5158846" y="3058866"/>
          <a:ext cx="4800600" cy="4573905"/>
        </p:xfrm>
        <a:graphic>
          <a:graphicData uri="http://schemas.openxmlformats.org/drawingml/2006/table">
            <a:tbl>
              <a:tblPr/>
              <a:tblGrid>
                <a:gridCol w="888412">
                  <a:extLst>
                    <a:ext uri="{9D8B030D-6E8A-4147-A177-3AD203B41FA5}">
                      <a16:colId xmlns:a16="http://schemas.microsoft.com/office/drawing/2014/main" val="20000"/>
                    </a:ext>
                  </a:extLst>
                </a:gridCol>
                <a:gridCol w="3912188">
                  <a:extLst>
                    <a:ext uri="{9D8B030D-6E8A-4147-A177-3AD203B41FA5}">
                      <a16:colId xmlns:a16="http://schemas.microsoft.com/office/drawing/2014/main" val="20001"/>
                    </a:ext>
                  </a:extLst>
                </a:gridCol>
              </a:tblGrid>
              <a:tr h="180975">
                <a:tc gridSpan="2">
                  <a:txBody>
                    <a:bodyPr/>
                    <a:lstStyle/>
                    <a:p>
                      <a:pPr algn="ctr" fontAlgn="b"/>
                      <a:r>
                        <a:rPr lang="nb-NO" sz="1200" b="1" i="0" u="none" strike="noStrike">
                          <a:solidFill>
                            <a:srgbClr val="000000"/>
                          </a:solidFill>
                          <a:latin typeface="Calibri"/>
                        </a:rPr>
                        <a:t>TARGET CATEGORIES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algn="l" fontAlgn="b"/>
                      <a:r>
                        <a:rPr lang="nb-NO" sz="1200" b="1" i="0" u="none" strike="noStrike">
                          <a:solidFill>
                            <a:srgbClr val="000000"/>
                          </a:solidFill>
                          <a:latin typeface="Calibri"/>
                        </a:rPr>
                        <a:t>CATEGORIES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nb-NO" sz="1200" b="1" i="0" u="none" strike="noStrike">
                          <a:solidFill>
                            <a:srgbClr val="000000"/>
                          </a:solidFill>
                          <a:latin typeface="Calibri"/>
                        </a:rPr>
                        <a:t>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200025">
                <a:tc>
                  <a:txBody>
                    <a:bodyPr/>
                    <a:lstStyle/>
                    <a:p>
                      <a:pPr algn="ctr" fontAlgn="b"/>
                      <a:r>
                        <a:rPr lang="nb-NO" sz="1100" b="0" i="0" u="none" strike="noStrike">
                          <a:solidFill>
                            <a:srgbClr val="000000"/>
                          </a:solidFill>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Arial"/>
                        </a:rPr>
                        <a:t>Weapons of Mass destruction (Nuclear, Biological, Chemical)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0975">
                <a:tc>
                  <a:txBody>
                    <a:bodyPr/>
                    <a:lstStyle/>
                    <a:p>
                      <a:pPr algn="ctr" fontAlgn="b"/>
                      <a:r>
                        <a:rPr lang="nb-NO" sz="1100" b="0" i="0" u="none" strike="noStrike">
                          <a:solidFill>
                            <a:srgbClr val="000000"/>
                          </a:solidFill>
                          <a:latin typeface="Arial"/>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Command, Control and Communications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0975">
                <a:tc>
                  <a:txBody>
                    <a:bodyPr/>
                    <a:lstStyle/>
                    <a:p>
                      <a:pPr algn="ctr" fontAlgn="b"/>
                      <a:r>
                        <a:rPr lang="nb-NO" sz="1100" b="0" i="0" u="none" strike="noStrike">
                          <a:solidFill>
                            <a:srgbClr val="000000"/>
                          </a:solidFill>
                          <a:latin typeface="Arial"/>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Airforces and airfields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0975">
                <a:tc>
                  <a:txBody>
                    <a:bodyPr/>
                    <a:lstStyle/>
                    <a:p>
                      <a:pPr algn="ctr" fontAlgn="b"/>
                      <a:r>
                        <a:rPr lang="nb-NO" sz="1100" b="0" i="0" u="none" strike="noStrike">
                          <a:solidFill>
                            <a:srgbClr val="000000"/>
                          </a:solidFill>
                          <a:latin typeface="Arial"/>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Air Defence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0975">
                <a:tc>
                  <a:txBody>
                    <a:bodyPr/>
                    <a:lstStyle/>
                    <a:p>
                      <a:pPr algn="ctr" fontAlgn="b"/>
                      <a:r>
                        <a:rPr lang="nb-NO" sz="1100" b="0" i="0" u="none" strike="noStrike">
                          <a:solidFill>
                            <a:srgbClr val="000000"/>
                          </a:solidFill>
                          <a:latin typeface="Arial"/>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Ground forces and facilities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80975">
                <a:tc>
                  <a:txBody>
                    <a:bodyPr/>
                    <a:lstStyle/>
                    <a:p>
                      <a:pPr algn="ctr" fontAlgn="b"/>
                      <a:r>
                        <a:rPr lang="nb-NO" sz="1100" b="0" i="0" u="none" strike="noStrike">
                          <a:solidFill>
                            <a:srgbClr val="000000"/>
                          </a:solidFill>
                          <a:latin typeface="Arial"/>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Naval forces and ports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80975">
                <a:tc>
                  <a:txBody>
                    <a:bodyPr/>
                    <a:lstStyle/>
                    <a:p>
                      <a:pPr algn="ctr" fontAlgn="b"/>
                      <a:r>
                        <a:rPr lang="nb-NO" sz="1100" b="0" i="0" u="none" strike="noStrike">
                          <a:solidFill>
                            <a:srgbClr val="000000"/>
                          </a:solidFill>
                          <a:latin typeface="Arial"/>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Petroleum industry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00025">
                <a:tc>
                  <a:txBody>
                    <a:bodyPr/>
                    <a:lstStyle/>
                    <a:p>
                      <a:pPr algn="ctr" fontAlgn="b"/>
                      <a:r>
                        <a:rPr lang="nb-NO" sz="1100" b="0" i="0" u="none" strike="noStrike">
                          <a:solidFill>
                            <a:srgbClr val="000000"/>
                          </a:solidFill>
                          <a:latin typeface="Arial"/>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Electric power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80975">
                <a:tc>
                  <a:txBody>
                    <a:bodyPr/>
                    <a:lstStyle/>
                    <a:p>
                      <a:pPr algn="ctr" fontAlgn="b"/>
                      <a:r>
                        <a:rPr lang="nb-NO" sz="1100" b="0" i="0" u="none" strike="noStrike">
                          <a:solidFill>
                            <a:srgbClr val="000000"/>
                          </a:solidFill>
                          <a:latin typeface="Arial"/>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Arial"/>
                        </a:rPr>
                        <a:t>Military production, supply and storage (Military industry)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80975">
                <a:tc>
                  <a:txBody>
                    <a:bodyPr/>
                    <a:lstStyle/>
                    <a:p>
                      <a:pPr algn="ctr" fontAlgn="b"/>
                      <a:r>
                        <a:rPr lang="nb-NO" sz="1100" b="0" i="0" u="none" strike="noStrike">
                          <a:solidFill>
                            <a:srgbClr val="000000"/>
                          </a:solidFill>
                          <a:latin typeface="Arial"/>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Transportation / lines of communications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80975">
                <a:tc>
                  <a:txBody>
                    <a:bodyPr/>
                    <a:lstStyle/>
                    <a:p>
                      <a:pPr algn="ctr" fontAlgn="b"/>
                      <a:r>
                        <a:rPr lang="nb-NO" sz="1100" b="0" i="0" u="none" strike="noStrike">
                          <a:solidFill>
                            <a:srgbClr val="000000"/>
                          </a:solidFill>
                          <a:latin typeface="Arial"/>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Political leadership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80975">
                <a:tc>
                  <a:txBody>
                    <a:bodyPr/>
                    <a:lstStyle/>
                    <a:p>
                      <a:pPr algn="ctr" fontAlgn="b"/>
                      <a:r>
                        <a:rPr lang="nb-NO" sz="1100" b="0" i="0" u="none" strike="noStrike">
                          <a:solidFill>
                            <a:srgbClr val="000000"/>
                          </a:solidFill>
                          <a:latin typeface="Arial"/>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Media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80975">
                <a:tc>
                  <a:txBody>
                    <a:bodyPr/>
                    <a:lstStyle/>
                    <a:p>
                      <a:pPr algn="ctr" fontAlgn="b"/>
                      <a:r>
                        <a:rPr lang="nb-NO" sz="1100" b="0" i="0" u="none" strike="noStrike">
                          <a:solidFill>
                            <a:srgbClr val="000000"/>
                          </a:solidFill>
                          <a:latin typeface="Arial"/>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Industry (Civilian)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80975">
                <a:tc>
                  <a:txBody>
                    <a:bodyPr/>
                    <a:lstStyle/>
                    <a:p>
                      <a:pPr algn="ctr" fontAlgn="b"/>
                      <a:r>
                        <a:rPr lang="nb-NO" sz="1100" b="0" i="0" u="none" strike="noStrike">
                          <a:solidFill>
                            <a:srgbClr val="000000"/>
                          </a:solidFill>
                          <a:latin typeface="Arial"/>
                        </a:rPr>
                        <a:t>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Infrastructure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dirty="0">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bl>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322"/>
        <p:cNvGrpSpPr/>
        <p:nvPr/>
      </p:nvGrpSpPr>
      <p:grpSpPr>
        <a:xfrm>
          <a:off x="0" y="0"/>
          <a:ext cx="0" cy="0"/>
          <a:chOff x="0" y="0"/>
          <a:chExt cx="0" cy="0"/>
        </a:xfrm>
      </p:grpSpPr>
      <p:sp>
        <p:nvSpPr>
          <p:cNvPr id="323" name="Google Shape;323;p34"/>
          <p:cNvSpPr txBox="1"/>
          <p:nvPr/>
        </p:nvSpPr>
        <p:spPr>
          <a:xfrm>
            <a:off x="0" y="51275"/>
            <a:ext cx="15120000" cy="18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4200" b="1" u="sng" dirty="0">
                <a:solidFill>
                  <a:schemeClr val="dk1"/>
                </a:solidFill>
              </a:rPr>
              <a:t>DESIRED EFFECTS</a:t>
            </a:r>
            <a:endParaRPr sz="4200" b="1" u="sng">
              <a:solidFill>
                <a:schemeClr val="dk1"/>
              </a:solidFill>
            </a:endParaRPr>
          </a:p>
        </p:txBody>
      </p:sp>
      <p:graphicFrame>
        <p:nvGraphicFramePr>
          <p:cNvPr id="324" name="Google Shape;324;p34"/>
          <p:cNvGraphicFramePr/>
          <p:nvPr/>
        </p:nvGraphicFramePr>
        <p:xfrm>
          <a:off x="952500" y="2088750"/>
          <a:ext cx="13215000" cy="6954250"/>
        </p:xfrm>
        <a:graphic>
          <a:graphicData uri="http://schemas.openxmlformats.org/drawingml/2006/table">
            <a:tbl>
              <a:tblPr>
                <a:noFill/>
                <a:tableStyleId>{AE7EAA58-4EDA-4114-B047-75ABB572CC32}</a:tableStyleId>
              </a:tblPr>
              <a:tblGrid>
                <a:gridCol w="2727775">
                  <a:extLst>
                    <a:ext uri="{9D8B030D-6E8A-4147-A177-3AD203B41FA5}">
                      <a16:colId xmlns:a16="http://schemas.microsoft.com/office/drawing/2014/main" val="20000"/>
                    </a:ext>
                  </a:extLst>
                </a:gridCol>
                <a:gridCol w="781375">
                  <a:extLst>
                    <a:ext uri="{9D8B030D-6E8A-4147-A177-3AD203B41FA5}">
                      <a16:colId xmlns:a16="http://schemas.microsoft.com/office/drawing/2014/main" val="20001"/>
                    </a:ext>
                  </a:extLst>
                </a:gridCol>
                <a:gridCol w="9705850">
                  <a:extLst>
                    <a:ext uri="{9D8B030D-6E8A-4147-A177-3AD203B41FA5}">
                      <a16:colId xmlns:a16="http://schemas.microsoft.com/office/drawing/2014/main" val="20002"/>
                    </a:ext>
                  </a:extLst>
                </a:gridCol>
              </a:tblGrid>
              <a:tr h="520700">
                <a:tc gridSpan="3">
                  <a:txBody>
                    <a:bodyPr/>
                    <a:lstStyle/>
                    <a:p>
                      <a:pPr marL="0" lvl="0" indent="0" algn="l" rtl="0">
                        <a:spcBef>
                          <a:spcPts val="0"/>
                        </a:spcBef>
                        <a:spcAft>
                          <a:spcPts val="0"/>
                        </a:spcAft>
                        <a:buNone/>
                      </a:pPr>
                      <a:r>
                        <a:rPr lang="fr" sz="1600" u="sng" dirty="0">
                          <a:solidFill>
                            <a:schemeClr val="dk1"/>
                          </a:solidFill>
                        </a:rPr>
                        <a:t>Definition:</a:t>
                      </a:r>
                      <a:r>
                        <a:rPr lang="fr" sz="1600" dirty="0">
                          <a:solidFill>
                            <a:schemeClr val="dk1"/>
                          </a:solidFill>
                        </a:rPr>
                        <a:t> destructive effects available upon detonation of a weapon.</a:t>
                      </a:r>
                      <a:endParaRPr sz="1600">
                        <a:solidFill>
                          <a:schemeClr val="dk1"/>
                        </a:solidFill>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20700">
                <a:tc gridSpan="2">
                  <a:txBody>
                    <a:bodyPr/>
                    <a:lstStyle/>
                    <a:p>
                      <a:pPr marL="0" lvl="0" indent="0" algn="ctr" rtl="0">
                        <a:spcBef>
                          <a:spcPts val="0"/>
                        </a:spcBef>
                        <a:spcAft>
                          <a:spcPts val="0"/>
                        </a:spcAft>
                        <a:buNone/>
                      </a:pPr>
                      <a:r>
                        <a:rPr lang="fr" sz="1600" b="1">
                          <a:solidFill>
                            <a:schemeClr val="lt1"/>
                          </a:solidFill>
                        </a:rPr>
                        <a:t>KILL EFFECT</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hMerge="1">
                  <a:txBody>
                    <a:bodyPr/>
                    <a:lstStyle/>
                    <a:p>
                      <a:endParaRPr lang="en-US"/>
                    </a:p>
                  </a:txBody>
                  <a:tcPr/>
                </a:tc>
                <a:tc>
                  <a:txBody>
                    <a:bodyPr/>
                    <a:lstStyle/>
                    <a:p>
                      <a:pPr marL="0" lvl="0" indent="0" algn="ctr" rtl="0">
                        <a:spcBef>
                          <a:spcPts val="0"/>
                        </a:spcBef>
                        <a:spcAft>
                          <a:spcPts val="0"/>
                        </a:spcAft>
                        <a:buNone/>
                      </a:pPr>
                      <a:r>
                        <a:rPr lang="fr" sz="1600" b="1">
                          <a:solidFill>
                            <a:schemeClr val="lt1"/>
                          </a:solidFill>
                        </a:rPr>
                        <a:t>DEFINITION</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extLst>
                  <a:ext uri="{0D108BD9-81ED-4DB2-BD59-A6C34878D82A}">
                    <a16:rowId xmlns:a16="http://schemas.microsoft.com/office/drawing/2014/main" val="10001"/>
                  </a:ext>
                </a:extLst>
              </a:tr>
              <a:tr h="520700">
                <a:tc gridSpan="2">
                  <a:txBody>
                    <a:bodyPr/>
                    <a:lstStyle/>
                    <a:p>
                      <a:pPr marL="0" lvl="0" indent="0" algn="ctr" rtl="0">
                        <a:spcBef>
                          <a:spcPts val="0"/>
                        </a:spcBef>
                        <a:spcAft>
                          <a:spcPts val="0"/>
                        </a:spcAft>
                        <a:buNone/>
                      </a:pPr>
                      <a:r>
                        <a:rPr lang="fr" b="1">
                          <a:solidFill>
                            <a:schemeClr val="dk1"/>
                          </a:solidFill>
                        </a:rPr>
                        <a:t>BLAST</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None/>
                      </a:pPr>
                      <a:r>
                        <a:rPr lang="fr">
                          <a:solidFill>
                            <a:schemeClr val="dk1"/>
                          </a:solidFill>
                        </a:rPr>
                        <a:t>The high-pressure shockwave created by an explosion, traveling outward from the detonation point. Blast effects cause destruction by overpressure (compression force) and dynamic pressure (wind generated by the expanding gases), which can demolish structures, damage equipment, and injure personnel.</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520700">
                <a:tc gridSpan="2">
                  <a:txBody>
                    <a:bodyPr/>
                    <a:lstStyle/>
                    <a:p>
                      <a:pPr marL="0" lvl="0" indent="0" algn="ctr" rtl="0">
                        <a:spcBef>
                          <a:spcPts val="0"/>
                        </a:spcBef>
                        <a:spcAft>
                          <a:spcPts val="0"/>
                        </a:spcAft>
                        <a:buNone/>
                      </a:pPr>
                      <a:r>
                        <a:rPr lang="fr" b="1">
                          <a:solidFill>
                            <a:schemeClr val="dk1"/>
                          </a:solidFill>
                        </a:rPr>
                        <a:t>FRAGMENTATION</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Clr>
                          <a:schemeClr val="dk1"/>
                        </a:buClr>
                        <a:buSzPts val="1100"/>
                        <a:buFont typeface="Arial"/>
                        <a:buNone/>
                      </a:pPr>
                      <a:r>
                        <a:rPr lang="fr" dirty="0">
                          <a:solidFill>
                            <a:schemeClr val="dk1"/>
                          </a:solidFill>
                        </a:rPr>
                        <a:t>The dispersal of shrapnel or debris from an exploding munition. Fragments are propelled outward at high velocity, targeting personnel, equipment, and light structures in the area of effect.</a:t>
                      </a:r>
                      <a:endParaRPr dirty="0">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520700">
                <a:tc gridSpan="2">
                  <a:txBody>
                    <a:bodyPr/>
                    <a:lstStyle/>
                    <a:p>
                      <a:pPr marL="0" lvl="0" indent="0" algn="ctr" rtl="0">
                        <a:spcBef>
                          <a:spcPts val="0"/>
                        </a:spcBef>
                        <a:spcAft>
                          <a:spcPts val="0"/>
                        </a:spcAft>
                        <a:buNone/>
                      </a:pPr>
                      <a:r>
                        <a:rPr lang="fr" b="1">
                          <a:solidFill>
                            <a:schemeClr val="dk1"/>
                          </a:solidFill>
                        </a:rPr>
                        <a:t>PENETRATION</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Clr>
                          <a:schemeClr val="dk1"/>
                        </a:buClr>
                        <a:buSzPts val="1100"/>
                        <a:buFont typeface="Arial"/>
                        <a:buNone/>
                      </a:pPr>
                      <a:r>
                        <a:rPr lang="fr">
                          <a:solidFill>
                            <a:schemeClr val="dk1"/>
                          </a:solidFill>
                        </a:rPr>
                        <a:t>The effect of a munition or projectile piercing a target's surface without fully passing through it. Penetration is often used to defeat hardened targets, such as bunkers, by transferring energy into the target's structural layers.</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520700">
                <a:tc gridSpan="2">
                  <a:txBody>
                    <a:bodyPr/>
                    <a:lstStyle/>
                    <a:p>
                      <a:pPr marL="0" lvl="0" indent="0" algn="ctr" rtl="0">
                        <a:spcBef>
                          <a:spcPts val="0"/>
                        </a:spcBef>
                        <a:spcAft>
                          <a:spcPts val="0"/>
                        </a:spcAft>
                        <a:buNone/>
                      </a:pPr>
                      <a:r>
                        <a:rPr lang="fr" b="1">
                          <a:solidFill>
                            <a:schemeClr val="dk1"/>
                          </a:solidFill>
                        </a:rPr>
                        <a:t>INCENDIARY</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Clr>
                          <a:schemeClr val="dk1"/>
                        </a:buClr>
                        <a:buSzPts val="1100"/>
                        <a:buFont typeface="Arial"/>
                        <a:buNone/>
                      </a:pPr>
                      <a:r>
                        <a:rPr lang="fr">
                          <a:solidFill>
                            <a:schemeClr val="dk1"/>
                          </a:solidFill>
                        </a:rPr>
                        <a:t>The combustion of materials caused by incendiary munitions, secondary explosions, or the heat from a blast. Fire destroys flammable materials and can cause secondary damage to structures and equipment, as well as injuries to personnel.</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520700">
                <a:tc gridSpan="2">
                  <a:txBody>
                    <a:bodyPr/>
                    <a:lstStyle/>
                    <a:p>
                      <a:pPr marL="0" lvl="0" indent="0" algn="ctr" rtl="0">
                        <a:spcBef>
                          <a:spcPts val="0"/>
                        </a:spcBef>
                        <a:spcAft>
                          <a:spcPts val="0"/>
                        </a:spcAft>
                        <a:buClr>
                          <a:schemeClr val="dk1"/>
                        </a:buClr>
                        <a:buSzPts val="1100"/>
                        <a:buFont typeface="Arial"/>
                        <a:buNone/>
                      </a:pPr>
                      <a:r>
                        <a:rPr lang="fr" b="1">
                          <a:solidFill>
                            <a:schemeClr val="dk1"/>
                          </a:solidFill>
                        </a:rPr>
                        <a:t>CRATERING</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Clr>
                          <a:schemeClr val="dk1"/>
                        </a:buClr>
                        <a:buSzPts val="1100"/>
                        <a:buFont typeface="Arial"/>
                        <a:buNone/>
                      </a:pPr>
                      <a:r>
                        <a:rPr lang="fr">
                          <a:solidFill>
                            <a:schemeClr val="dk1"/>
                          </a:solidFill>
                        </a:rPr>
                        <a:t>The formation of a crater in the ground caused by the impact or detonation of a munition. Cratering disrupts mobility and operations, damaging roads, runways, or creating obstacles in the battlefield.</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520700">
                <a:tc gridSpan="2">
                  <a:txBody>
                    <a:bodyPr/>
                    <a:lstStyle/>
                    <a:p>
                      <a:pPr marL="0" lvl="0" indent="0" algn="ctr" rtl="0">
                        <a:spcBef>
                          <a:spcPts val="0"/>
                        </a:spcBef>
                        <a:spcAft>
                          <a:spcPts val="0"/>
                        </a:spcAft>
                        <a:buNone/>
                      </a:pPr>
                      <a:r>
                        <a:rPr lang="fr" b="1">
                          <a:solidFill>
                            <a:schemeClr val="dk1"/>
                          </a:solidFill>
                        </a:rPr>
                        <a:t>PERFORATION</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None/>
                      </a:pPr>
                      <a:r>
                        <a:rPr lang="fr">
                          <a:solidFill>
                            <a:schemeClr val="dk1"/>
                          </a:solidFill>
                        </a:rPr>
                        <a:t>The complete passage of a munition or projectile through a target, creating both an entry and exit point. Perforation may reduce the energy transfer to the target, making it less effective for destroying heavily armored or reinforced structures.</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520700">
                <a:tc gridSpan="2">
                  <a:txBody>
                    <a:bodyPr/>
                    <a:lstStyle/>
                    <a:p>
                      <a:pPr marL="0" lvl="0" indent="0" algn="ctr" rtl="0">
                        <a:spcBef>
                          <a:spcPts val="0"/>
                        </a:spcBef>
                        <a:spcAft>
                          <a:spcPts val="0"/>
                        </a:spcAft>
                        <a:buNone/>
                      </a:pPr>
                      <a:r>
                        <a:rPr lang="fr" b="1">
                          <a:solidFill>
                            <a:schemeClr val="dk1"/>
                          </a:solidFill>
                        </a:rPr>
                        <a:t>EARTH SHOCK</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None/>
                      </a:pPr>
                      <a:r>
                        <a:rPr lang="fr">
                          <a:solidFill>
                            <a:schemeClr val="dk1"/>
                          </a:solidFill>
                        </a:rPr>
                        <a:t>The seismic-like vibrations transmitted through the ground from an explosion. Earth shock can damage underground structures, destabilize foundations, or incapacitate personnel in subterranean environments.</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520700">
                <a:tc gridSpan="2">
                  <a:txBody>
                    <a:bodyPr/>
                    <a:lstStyle/>
                    <a:p>
                      <a:pPr marL="0" lvl="0" indent="0" algn="ctr" rtl="0">
                        <a:spcBef>
                          <a:spcPts val="0"/>
                        </a:spcBef>
                        <a:spcAft>
                          <a:spcPts val="0"/>
                        </a:spcAft>
                        <a:buNone/>
                      </a:pPr>
                      <a:r>
                        <a:rPr lang="fr" b="1">
                          <a:solidFill>
                            <a:schemeClr val="dk1"/>
                          </a:solidFill>
                        </a:rPr>
                        <a:t>NUCLEAR RADIATION</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None/>
                      </a:pPr>
                      <a:r>
                        <a:rPr lang="fr" dirty="0">
                          <a:solidFill>
                            <a:schemeClr val="dk1"/>
                          </a:solidFill>
                        </a:rPr>
                        <a:t>The release of ionizing radiation (alpha, beta, gamma, and neutron particles) from a nuclear explosion. Nuclear radiation can cause immediate biological damage, long-term health effects, and contamination of the environment.</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520700">
                <a:tc gridSpan="2">
                  <a:txBody>
                    <a:bodyPr/>
                    <a:lstStyle/>
                    <a:p>
                      <a:pPr marL="0" lvl="0" indent="0" algn="ctr" rtl="0">
                        <a:spcBef>
                          <a:spcPts val="0"/>
                        </a:spcBef>
                        <a:spcAft>
                          <a:spcPts val="0"/>
                        </a:spcAft>
                        <a:buNone/>
                      </a:pPr>
                      <a:r>
                        <a:rPr lang="fr" b="1">
                          <a:solidFill>
                            <a:schemeClr val="dk1"/>
                          </a:solidFill>
                        </a:rPr>
                        <a:t>THERMAL RADIATION</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None/>
                      </a:pPr>
                      <a:r>
                        <a:rPr lang="fr" dirty="0">
                          <a:solidFill>
                            <a:schemeClr val="dk1"/>
                          </a:solidFill>
                        </a:rPr>
                        <a:t>The intense heat and light energy emitted by an explosion, especially in nuclear detonations. Thermal radiation causes burns, ignites materials, and can create secondary fires in the target area.</a:t>
                      </a:r>
                      <a:endParaRPr dirty="0">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bl>
          </a:graphicData>
        </a:graphic>
      </p:graphicFrame>
      <p:pic>
        <p:nvPicPr>
          <p:cNvPr id="325" name="Google Shape;325;p34">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p27"/>
          <p:cNvSpPr txBox="1"/>
          <p:nvPr/>
        </p:nvSpPr>
        <p:spPr>
          <a:xfrm>
            <a:off x="0" y="51275"/>
            <a:ext cx="15120000" cy="18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4200" b="1" u="sng" dirty="0">
                <a:solidFill>
                  <a:schemeClr val="dk1"/>
                </a:solidFill>
              </a:rPr>
              <a:t>WEAPONEERING</a:t>
            </a:r>
            <a:endParaRPr sz="4200" b="1" u="sng">
              <a:solidFill>
                <a:schemeClr val="dk1"/>
              </a:solidFill>
            </a:endParaRPr>
          </a:p>
        </p:txBody>
      </p:sp>
      <p:pic>
        <p:nvPicPr>
          <p:cNvPr id="276" name="Google Shape;276;p27">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
        <p:nvSpPr>
          <p:cNvPr id="5" name="Rektangel 4"/>
          <p:cNvSpPr/>
          <p:nvPr/>
        </p:nvSpPr>
        <p:spPr>
          <a:xfrm>
            <a:off x="3779838" y="4329451"/>
            <a:ext cx="7559675" cy="2031325"/>
          </a:xfrm>
          <a:prstGeom prst="rect">
            <a:avLst/>
          </a:prstGeom>
        </p:spPr>
        <p:txBody>
          <a:bodyPr>
            <a:spAutoFit/>
          </a:bodyPr>
          <a:lstStyle/>
          <a:p>
            <a:pPr lvl="0"/>
            <a:r>
              <a:rPr lang="en-US" dirty="0" err="1"/>
              <a:t>Fuze</a:t>
            </a:r>
            <a:r>
              <a:rPr lang="en-US" dirty="0"/>
              <a:t> delay.</a:t>
            </a:r>
          </a:p>
          <a:p>
            <a:pPr lvl="0"/>
            <a:r>
              <a:rPr lang="en-US" dirty="0"/>
              <a:t> 0 ms = destroy the roof, </a:t>
            </a:r>
          </a:p>
          <a:p>
            <a:pPr lvl="0"/>
            <a:r>
              <a:rPr lang="en-US" dirty="0"/>
              <a:t>10 ms = explode 3 meters below roof, perfect for single storey building, </a:t>
            </a:r>
          </a:p>
          <a:p>
            <a:pPr lvl="0"/>
            <a:r>
              <a:rPr lang="en-US" dirty="0"/>
              <a:t>25 ms = good for all other buildings, explode inside the building. </a:t>
            </a:r>
          </a:p>
          <a:p>
            <a:pPr lvl="0"/>
            <a:r>
              <a:rPr lang="en-US" dirty="0"/>
              <a:t>60 ms for BLU-109 only, for bunkers or more than 20m high buildings.</a:t>
            </a:r>
          </a:p>
          <a:p>
            <a:pPr lvl="0"/>
            <a:endParaRPr lang="en-US" dirty="0"/>
          </a:p>
          <a:p>
            <a:pPr lvl="0"/>
            <a:r>
              <a:rPr lang="en-US" dirty="0"/>
              <a:t>For all bombs in level bombing, without specific input like impact angle on JDAMs, the higher you drop the bomb, the higher the impact angle. It goes from around 30° at 5000' to 60° at 250000. So basically you for the release profile by indicating the desired angle of impact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7" name="Google Shape;67;p14"/>
          <p:cNvSpPr txBox="1"/>
          <p:nvPr/>
        </p:nvSpPr>
        <p:spPr>
          <a:xfrm>
            <a:off x="3934745" y="5126838"/>
            <a:ext cx="1869900" cy="5022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fr" b="1">
                <a:solidFill>
                  <a:schemeClr val="dk1"/>
                </a:solidFill>
              </a:rPr>
              <a:t>FACILITY NAME</a:t>
            </a:r>
            <a:endParaRPr b="1">
              <a:solidFill>
                <a:schemeClr val="dk1"/>
              </a:solidFill>
            </a:endParaRPr>
          </a:p>
          <a:p>
            <a:pPr marL="0" lvl="0" indent="0" algn="l" rtl="0">
              <a:spcBef>
                <a:spcPts val="0"/>
              </a:spcBef>
              <a:spcAft>
                <a:spcPts val="0"/>
              </a:spcAft>
              <a:buClr>
                <a:schemeClr val="dk1"/>
              </a:buClr>
              <a:buSzPts val="1100"/>
              <a:buFont typeface="Arial"/>
              <a:buNone/>
            </a:pPr>
            <a:r>
              <a:rPr lang="fr" b="1">
                <a:solidFill>
                  <a:schemeClr val="dk1"/>
                </a:solidFill>
              </a:rPr>
              <a:t>XXXXXXX</a:t>
            </a:r>
            <a:endParaRPr b="1">
              <a:solidFill>
                <a:schemeClr val="dk1"/>
              </a:solidFill>
            </a:endParaRPr>
          </a:p>
        </p:txBody>
      </p:sp>
      <p:cxnSp>
        <p:nvCxnSpPr>
          <p:cNvPr id="68" name="Google Shape;68;p14"/>
          <p:cNvCxnSpPr>
            <a:stCxn id="67" idx="2"/>
          </p:cNvCxnSpPr>
          <p:nvPr/>
        </p:nvCxnSpPr>
        <p:spPr>
          <a:xfrm>
            <a:off x="4869695" y="5629038"/>
            <a:ext cx="2139000" cy="1455300"/>
          </a:xfrm>
          <a:prstGeom prst="straightConnector1">
            <a:avLst/>
          </a:prstGeom>
          <a:noFill/>
          <a:ln w="19050" cap="flat" cmpd="sng">
            <a:solidFill>
              <a:schemeClr val="dk1"/>
            </a:solidFill>
            <a:prstDash val="solid"/>
            <a:round/>
            <a:headEnd type="none" w="med" len="med"/>
            <a:tailEnd type="none" w="med" len="med"/>
          </a:ln>
        </p:spPr>
      </p:cxnSp>
      <p:sp>
        <p:nvSpPr>
          <p:cNvPr id="69" name="Google Shape;69;p14"/>
          <p:cNvSpPr/>
          <p:nvPr/>
        </p:nvSpPr>
        <p:spPr>
          <a:xfrm>
            <a:off x="6718768" y="6796849"/>
            <a:ext cx="720000" cy="720000"/>
          </a:xfrm>
          <a:prstGeom prst="plus">
            <a:avLst>
              <a:gd name="adj" fmla="val 40260"/>
            </a:avLst>
          </a:prstGeom>
          <a:noFill/>
          <a:ln w="28575" cap="flat" cmpd="sng">
            <a:solidFill>
              <a:schemeClr val="dk1"/>
            </a:solidFill>
            <a:prstDash val="solid"/>
            <a:round/>
            <a:headEnd type="none" w="sm" len="sm"/>
            <a:tailEnd type="none" w="sm" len="sm"/>
          </a:ln>
        </p:spPr>
        <p:txBody>
          <a:bodyPr spcFirstLastPara="1" wrap="square" lIns="0" tIns="0" rIns="0" bIns="126000" anchor="ctr" anchorCtr="0">
            <a:noAutofit/>
          </a:bodyPr>
          <a:lstStyle/>
          <a:p>
            <a:pPr marL="0" lvl="0" indent="0" algn="ctr" rtl="0">
              <a:spcBef>
                <a:spcPts val="0"/>
              </a:spcBef>
              <a:spcAft>
                <a:spcPts val="0"/>
              </a:spcAft>
              <a:buNone/>
            </a:pPr>
            <a:r>
              <a:rPr lang="fr" sz="2000" b="1">
                <a:solidFill>
                  <a:schemeClr val="dk1"/>
                </a:solidFill>
              </a:rPr>
              <a:t>.</a:t>
            </a:r>
            <a:endParaRPr sz="2000" b="1">
              <a:solidFill>
                <a:schemeClr val="dk1"/>
              </a:solidFill>
            </a:endParaRPr>
          </a:p>
        </p:txBody>
      </p:sp>
      <p:sp>
        <p:nvSpPr>
          <p:cNvPr id="25" name="TextBox 24">
            <a:extLst>
              <a:ext uri="{FF2B5EF4-FFF2-40B4-BE49-F238E27FC236}">
                <a16:creationId xmlns:a16="http://schemas.microsoft.com/office/drawing/2014/main" id="{362EA0AA-FCDD-093D-37BA-90261762B51F}"/>
              </a:ext>
            </a:extLst>
          </p:cNvPr>
          <p:cNvSpPr txBox="1"/>
          <p:nvPr/>
        </p:nvSpPr>
        <p:spPr>
          <a:xfrm>
            <a:off x="2435296" y="356146"/>
            <a:ext cx="5095321" cy="400110"/>
          </a:xfrm>
          <a:prstGeom prst="rect">
            <a:avLst/>
          </a:prstGeom>
          <a:noFill/>
        </p:spPr>
        <p:txBody>
          <a:bodyPr wrap="square">
            <a:spAutoFit/>
          </a:bodyPr>
          <a:lstStyle/>
          <a:p>
            <a:pPr marL="0" lvl="0" indent="0" algn="l" rtl="0">
              <a:spcBef>
                <a:spcPts val="0"/>
              </a:spcBef>
              <a:spcAft>
                <a:spcPts val="0"/>
              </a:spcAft>
              <a:buNone/>
            </a:pPr>
            <a:r>
              <a:rPr lang="en-GB" sz="2000" b="1" dirty="0"/>
              <a:t>JOINT OPERATIONS GRAPHIC</a:t>
            </a:r>
            <a:r>
              <a:rPr lang="en-GB" sz="2000" b="1" dirty="0">
                <a:solidFill>
                  <a:schemeClr val="dk1"/>
                </a:solidFill>
              </a:rPr>
              <a:t> [X]</a:t>
            </a:r>
            <a:endParaRPr lang="en-GB" sz="2000" b="1" dirty="0"/>
          </a:p>
        </p:txBody>
      </p:sp>
      <p:grpSp>
        <p:nvGrpSpPr>
          <p:cNvPr id="2" name="Group 1">
            <a:extLst>
              <a:ext uri="{FF2B5EF4-FFF2-40B4-BE49-F238E27FC236}">
                <a16:creationId xmlns:a16="http://schemas.microsoft.com/office/drawing/2014/main" id="{B6692789-B169-31FA-6EBC-AD2BD782FF1D}"/>
              </a:ext>
            </a:extLst>
          </p:cNvPr>
          <p:cNvGrpSpPr/>
          <p:nvPr/>
        </p:nvGrpSpPr>
        <p:grpSpPr>
          <a:xfrm>
            <a:off x="1" y="0"/>
            <a:ext cx="15119349" cy="1980670"/>
            <a:chOff x="1" y="0"/>
            <a:chExt cx="15119349" cy="1980670"/>
          </a:xfrm>
        </p:grpSpPr>
        <p:sp>
          <p:nvSpPr>
            <p:cNvPr id="4" name="TextBox 3">
              <a:extLst>
                <a:ext uri="{FF2B5EF4-FFF2-40B4-BE49-F238E27FC236}">
                  <a16:creationId xmlns:a16="http://schemas.microsoft.com/office/drawing/2014/main" id="{0FF24576-3226-15E8-83B9-C95F0BAE803C}"/>
                </a:ext>
              </a:extLst>
            </p:cNvPr>
            <p:cNvSpPr txBox="1"/>
            <p:nvPr/>
          </p:nvSpPr>
          <p:spPr>
            <a:xfrm>
              <a:off x="9114792" y="556201"/>
              <a:ext cx="2232531" cy="523220"/>
            </a:xfrm>
            <a:prstGeom prst="rect">
              <a:avLst/>
            </a:prstGeom>
            <a:noFill/>
          </p:spPr>
          <p:txBody>
            <a:bodyPr wrap="square">
              <a:spAutoFit/>
            </a:bodyPr>
            <a:lstStyle/>
            <a:p>
              <a:pPr marL="0" lvl="0" indent="0" algn="ctr" rtl="0">
                <a:spcBef>
                  <a:spcPts val="0"/>
                </a:spcBef>
                <a:spcAft>
                  <a:spcPts val="0"/>
                </a:spcAft>
                <a:buNone/>
              </a:pPr>
              <a:r>
                <a:rPr lang="en-GB" sz="1400" b="1" dirty="0"/>
                <a:t>MAP</a:t>
              </a:r>
            </a:p>
            <a:p>
              <a:pPr marL="0" lvl="0" indent="0" algn="ctr" rtl="0">
                <a:spcBef>
                  <a:spcPts val="0"/>
                </a:spcBef>
                <a:spcAft>
                  <a:spcPts val="0"/>
                </a:spcAft>
                <a:buNone/>
              </a:pPr>
              <a:r>
                <a:rPr lang="en-GB" sz="1400" b="1" dirty="0"/>
                <a:t>OVERVIEW</a:t>
              </a:r>
            </a:p>
          </p:txBody>
        </p:sp>
        <p:pic>
          <p:nvPicPr>
            <p:cNvPr id="5" name="Picture 3">
              <a:extLst>
                <a:ext uri="{FF2B5EF4-FFF2-40B4-BE49-F238E27FC236}">
                  <a16:creationId xmlns:a16="http://schemas.microsoft.com/office/drawing/2014/main" id="{28473F21-7F96-9C21-A5FC-C64B135FCDB0}"/>
                </a:ext>
              </a:extLst>
            </p:cNvPr>
            <p:cNvPicPr>
              <a:picLocks noChangeAspect="1" noChangeArrowheads="1"/>
            </p:cNvPicPr>
            <p:nvPr/>
          </p:nvPicPr>
          <p:blipFill>
            <a:blip r:embed="rId3" cstate="screen"/>
            <a:srcRect b="514"/>
            <a:stretch>
              <a:fillRect/>
            </a:stretch>
          </p:blipFill>
          <p:spPr bwMode="auto">
            <a:xfrm>
              <a:off x="9113720" y="17404"/>
              <a:ext cx="2249106" cy="1888331"/>
            </a:xfrm>
            <a:prstGeom prst="rect">
              <a:avLst/>
            </a:prstGeom>
            <a:noFill/>
            <a:ln w="9525">
              <a:solidFill>
                <a:schemeClr val="tx1"/>
              </a:solidFill>
              <a:miter lim="800000"/>
              <a:headEnd/>
              <a:tailEnd/>
            </a:ln>
            <a:effectLst/>
          </p:spPr>
        </p:pic>
        <p:grpSp>
          <p:nvGrpSpPr>
            <p:cNvPr id="6" name="Group 5">
              <a:extLst>
                <a:ext uri="{FF2B5EF4-FFF2-40B4-BE49-F238E27FC236}">
                  <a16:creationId xmlns:a16="http://schemas.microsoft.com/office/drawing/2014/main" id="{1FB6DC20-DE24-3B18-3AA7-B76D0D3B1FF5}"/>
                </a:ext>
              </a:extLst>
            </p:cNvPr>
            <p:cNvGrpSpPr/>
            <p:nvPr/>
          </p:nvGrpSpPr>
          <p:grpSpPr>
            <a:xfrm>
              <a:off x="1" y="0"/>
              <a:ext cx="15119349" cy="1921524"/>
              <a:chOff x="1" y="-1616"/>
              <a:chExt cx="15119349" cy="1921524"/>
            </a:xfrm>
          </p:grpSpPr>
          <p:sp>
            <p:nvSpPr>
              <p:cNvPr id="19" name="Rectangle 18">
                <a:extLst>
                  <a:ext uri="{FF2B5EF4-FFF2-40B4-BE49-F238E27FC236}">
                    <a16:creationId xmlns:a16="http://schemas.microsoft.com/office/drawing/2014/main" id="{988146CD-CAD7-6564-F231-28BC9695E58A}"/>
                  </a:ext>
                </a:extLst>
              </p:cNvPr>
              <p:cNvSpPr/>
              <p:nvPr/>
            </p:nvSpPr>
            <p:spPr>
              <a:xfrm>
                <a:off x="2447778" y="0"/>
                <a:ext cx="6668087" cy="787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8072A095-9C41-53F0-C73B-F71FFDD8D6C9}"/>
                  </a:ext>
                </a:extLst>
              </p:cNvPr>
              <p:cNvSpPr/>
              <p:nvPr/>
            </p:nvSpPr>
            <p:spPr>
              <a:xfrm>
                <a:off x="2447567" y="787791"/>
                <a:ext cx="6668087" cy="11321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39973DED-45F2-C7F2-2B95-206ABD443289}"/>
                  </a:ext>
                </a:extLst>
              </p:cNvPr>
              <p:cNvSpPr/>
              <p:nvPr/>
            </p:nvSpPr>
            <p:spPr>
              <a:xfrm>
                <a:off x="9115654" y="0"/>
                <a:ext cx="2251041" cy="191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95FE5B21-9733-4675-9070-0F8796B6E866}"/>
                  </a:ext>
                </a:extLst>
              </p:cNvPr>
              <p:cNvSpPr/>
              <p:nvPr/>
            </p:nvSpPr>
            <p:spPr>
              <a:xfrm>
                <a:off x="11366695" y="-1616"/>
                <a:ext cx="3752655" cy="787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46491806-F3C7-DCB4-A7AE-C5EA91CBDC7C}"/>
                  </a:ext>
                </a:extLst>
              </p:cNvPr>
              <p:cNvSpPr/>
              <p:nvPr/>
            </p:nvSpPr>
            <p:spPr>
              <a:xfrm>
                <a:off x="11366694" y="786175"/>
                <a:ext cx="3752655" cy="11337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176FD591-0DCC-3EA4-DD32-8FD7E158C68D}"/>
                  </a:ext>
                </a:extLst>
              </p:cNvPr>
              <p:cNvSpPr/>
              <p:nvPr/>
            </p:nvSpPr>
            <p:spPr>
              <a:xfrm>
                <a:off x="1" y="0"/>
                <a:ext cx="2446916" cy="191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TextBox 6">
              <a:extLst>
                <a:ext uri="{FF2B5EF4-FFF2-40B4-BE49-F238E27FC236}">
                  <a16:creationId xmlns:a16="http://schemas.microsoft.com/office/drawing/2014/main" id="{1C3D7749-9927-4F10-38CE-C9492E442001}"/>
                </a:ext>
              </a:extLst>
            </p:cNvPr>
            <p:cNvSpPr txBox="1"/>
            <p:nvPr/>
          </p:nvSpPr>
          <p:spPr>
            <a:xfrm>
              <a:off x="2446917" y="21481"/>
              <a:ext cx="6650438" cy="400110"/>
            </a:xfrm>
            <a:prstGeom prst="rect">
              <a:avLst/>
            </a:prstGeom>
            <a:noFill/>
          </p:spPr>
          <p:txBody>
            <a:bodyPr wrap="square">
              <a:spAutoFit/>
            </a:bodyPr>
            <a:lstStyle/>
            <a:p>
              <a:pPr marL="0" lvl="0" indent="0" algn="l" rtl="0">
                <a:spcBef>
                  <a:spcPts val="0"/>
                </a:spcBef>
                <a:spcAft>
                  <a:spcPts val="0"/>
                </a:spcAft>
                <a:buNone/>
              </a:pPr>
              <a:r>
                <a:rPr lang="en-GB" sz="2000" b="1" dirty="0"/>
                <a:t>[FACILITY NAME], SRN</a:t>
              </a:r>
            </a:p>
          </p:txBody>
        </p:sp>
        <p:sp>
          <p:nvSpPr>
            <p:cNvPr id="8" name="TextBox 7">
              <a:extLst>
                <a:ext uri="{FF2B5EF4-FFF2-40B4-BE49-F238E27FC236}">
                  <a16:creationId xmlns:a16="http://schemas.microsoft.com/office/drawing/2014/main" id="{00437415-4F86-B3A6-614C-0EFD9B2A8785}"/>
                </a:ext>
              </a:extLst>
            </p:cNvPr>
            <p:cNvSpPr txBox="1"/>
            <p:nvPr/>
          </p:nvSpPr>
          <p:spPr>
            <a:xfrm>
              <a:off x="2429057" y="945322"/>
              <a:ext cx="4211409" cy="784830"/>
            </a:xfrm>
            <a:prstGeom prst="rect">
              <a:avLst/>
            </a:prstGeom>
            <a:noFill/>
          </p:spPr>
          <p:txBody>
            <a:bodyPr wrap="none" rtlCol="0" anchor="ctr">
              <a:spAutoFit/>
            </a:bodyPr>
            <a:lstStyle/>
            <a:p>
              <a:pPr marL="0" lvl="0" indent="0" algn="l" rtl="0">
                <a:spcBef>
                  <a:spcPts val="0"/>
                </a:spcBef>
                <a:spcAft>
                  <a:spcPts val="0"/>
                </a:spcAft>
                <a:buNone/>
              </a:pPr>
              <a:r>
                <a:rPr lang="en-GB" sz="1500" b="1" dirty="0"/>
                <a:t>BE: SRNTGTXXX  CATCODE: X</a:t>
              </a:r>
            </a:p>
            <a:p>
              <a:pPr marL="0" lvl="0" indent="0" algn="l" rtl="0">
                <a:spcBef>
                  <a:spcPts val="0"/>
                </a:spcBef>
                <a:spcAft>
                  <a:spcPts val="0"/>
                </a:spcAft>
                <a:buNone/>
              </a:pPr>
              <a:r>
                <a:rPr lang="en-GB" sz="1500" b="1" dirty="0"/>
                <a:t>MIDB GEO: </a:t>
              </a:r>
              <a:r>
                <a:rPr lang="pt-BR" sz="1500" b="1" dirty="0"/>
                <a:t>N DD MM.MMM E DDD MM.MMM</a:t>
              </a:r>
              <a:endParaRPr lang="en-GB" sz="1500" b="1" dirty="0"/>
            </a:p>
            <a:p>
              <a:pPr marL="0" lvl="0" indent="0" algn="l" rtl="0">
                <a:spcBef>
                  <a:spcPts val="0"/>
                </a:spcBef>
                <a:spcAft>
                  <a:spcPts val="0"/>
                </a:spcAft>
                <a:buNone/>
              </a:pPr>
              <a:r>
                <a:rPr lang="en-GB" sz="1500" b="1" dirty="0"/>
                <a:t>ICOD: YYYY-MMM-DD DOI:YYYY-MMM-DD</a:t>
              </a:r>
            </a:p>
          </p:txBody>
        </p:sp>
        <p:sp>
          <p:nvSpPr>
            <p:cNvPr id="9" name="TextBox 8">
              <a:extLst>
                <a:ext uri="{FF2B5EF4-FFF2-40B4-BE49-F238E27FC236}">
                  <a16:creationId xmlns:a16="http://schemas.microsoft.com/office/drawing/2014/main" id="{2A9E2DBE-280F-92D2-78BC-BBDC58DD68FE}"/>
                </a:ext>
              </a:extLst>
            </p:cNvPr>
            <p:cNvSpPr txBox="1"/>
            <p:nvPr/>
          </p:nvSpPr>
          <p:spPr>
            <a:xfrm>
              <a:off x="11364760" y="79905"/>
              <a:ext cx="3752655" cy="707886"/>
            </a:xfrm>
            <a:prstGeom prst="rect">
              <a:avLst/>
            </a:prstGeom>
            <a:noFill/>
          </p:spPr>
          <p:txBody>
            <a:bodyPr wrap="square">
              <a:spAutoFit/>
            </a:bodyPr>
            <a:lstStyle/>
            <a:p>
              <a:pPr marL="0" lvl="0" indent="0" algn="ctr" rtl="0">
                <a:spcBef>
                  <a:spcPts val="0"/>
                </a:spcBef>
                <a:spcAft>
                  <a:spcPts val="0"/>
                </a:spcAft>
                <a:buNone/>
              </a:pPr>
              <a:r>
                <a:rPr lang="en-GB" sz="2000" b="1" dirty="0"/>
                <a:t>OPAC CLASSIFIED</a:t>
              </a:r>
              <a:br>
                <a:rPr lang="en-GB" sz="2000" b="1" dirty="0"/>
              </a:br>
              <a:r>
                <a:rPr lang="en-GB" sz="2000" b="1" dirty="0"/>
                <a:t>REL TO CJTF-23</a:t>
              </a:r>
            </a:p>
          </p:txBody>
        </p:sp>
        <p:sp>
          <p:nvSpPr>
            <p:cNvPr id="10" name="TextBox 9">
              <a:extLst>
                <a:ext uri="{FF2B5EF4-FFF2-40B4-BE49-F238E27FC236}">
                  <a16:creationId xmlns:a16="http://schemas.microsoft.com/office/drawing/2014/main" id="{9A767ACF-32F1-CA50-851A-7BB15293655A}"/>
                </a:ext>
              </a:extLst>
            </p:cNvPr>
            <p:cNvSpPr txBox="1"/>
            <p:nvPr/>
          </p:nvSpPr>
          <p:spPr>
            <a:xfrm>
              <a:off x="11347323" y="1112228"/>
              <a:ext cx="3770092" cy="307777"/>
            </a:xfrm>
            <a:prstGeom prst="rect">
              <a:avLst/>
            </a:prstGeom>
            <a:noFill/>
          </p:spPr>
          <p:txBody>
            <a:bodyPr wrap="square">
              <a:spAutoFit/>
            </a:bodyPr>
            <a:lstStyle/>
            <a:p>
              <a:pPr marL="0" lvl="0" indent="0" algn="ctr" rtl="0">
                <a:spcBef>
                  <a:spcPts val="0"/>
                </a:spcBef>
                <a:spcAft>
                  <a:spcPts val="0"/>
                </a:spcAft>
                <a:buNone/>
              </a:pPr>
              <a:r>
                <a:rPr lang="en-GB" sz="1400" b="1" dirty="0"/>
                <a:t>DECL ON: YYYY-MMM-DD</a:t>
              </a:r>
            </a:p>
          </p:txBody>
        </p:sp>
        <p:pic>
          <p:nvPicPr>
            <p:cNvPr id="14" name="Picture 13" descr="D:\GIT PROJECTS\OPAT-background\Virtual Intelligence Service only logo.PNG">
              <a:extLst>
                <a:ext uri="{FF2B5EF4-FFF2-40B4-BE49-F238E27FC236}">
                  <a16:creationId xmlns:a16="http://schemas.microsoft.com/office/drawing/2014/main" id="{323BC842-6461-F2E7-880B-A37329B9B88D}"/>
                </a:ext>
              </a:extLst>
            </p:cNvPr>
            <p:cNvPicPr>
              <a:picLocks noChangeAspect="1" noChangeArrowheads="1"/>
            </p:cNvPicPr>
            <p:nvPr/>
          </p:nvPicPr>
          <p:blipFill>
            <a:blip r:embed="rId4"/>
            <a:srcRect/>
            <a:stretch>
              <a:fillRect/>
            </a:stretch>
          </p:blipFill>
          <p:spPr bwMode="auto">
            <a:xfrm>
              <a:off x="108686" y="21695"/>
              <a:ext cx="2225675" cy="1958975"/>
            </a:xfrm>
            <a:prstGeom prst="rect">
              <a:avLst/>
            </a:prstGeom>
            <a:noFill/>
          </p:spPr>
        </p:pic>
        <p:sp>
          <p:nvSpPr>
            <p:cNvPr id="15" name="Rektangel 11">
              <a:extLst>
                <a:ext uri="{FF2B5EF4-FFF2-40B4-BE49-F238E27FC236}">
                  <a16:creationId xmlns:a16="http://schemas.microsoft.com/office/drawing/2014/main" id="{E2A34B7B-C71F-B46B-1D27-EF341F7393EB}"/>
                </a:ext>
              </a:extLst>
            </p:cNvPr>
            <p:cNvSpPr/>
            <p:nvPr/>
          </p:nvSpPr>
          <p:spPr>
            <a:xfrm>
              <a:off x="10303776" y="1187827"/>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9689C963-FBFE-F6A6-8CB8-ED90E7F3E0DA}"/>
              </a:ext>
            </a:extLst>
          </p:cNvPr>
          <p:cNvGrpSpPr/>
          <p:nvPr/>
        </p:nvGrpSpPr>
        <p:grpSpPr>
          <a:xfrm>
            <a:off x="14195180" y="2629410"/>
            <a:ext cx="559046" cy="692832"/>
            <a:chOff x="15526400" y="3343535"/>
            <a:chExt cx="1172983" cy="1324523"/>
          </a:xfrm>
        </p:grpSpPr>
        <p:sp>
          <p:nvSpPr>
            <p:cNvPr id="27" name="Freeform: Shape 26">
              <a:extLst>
                <a:ext uri="{FF2B5EF4-FFF2-40B4-BE49-F238E27FC236}">
                  <a16:creationId xmlns:a16="http://schemas.microsoft.com/office/drawing/2014/main" id="{602570C7-2CFF-E39E-7C48-3B7A17B5C88E}"/>
                </a:ext>
              </a:extLst>
            </p:cNvPr>
            <p:cNvSpPr/>
            <p:nvPr/>
          </p:nvSpPr>
          <p:spPr>
            <a:xfrm>
              <a:off x="15526400" y="3343535"/>
              <a:ext cx="1172983" cy="1324523"/>
            </a:xfrm>
            <a:custGeom>
              <a:avLst/>
              <a:gdLst>
                <a:gd name="connsiteX0" fmla="*/ 351692 w 731520"/>
                <a:gd name="connsiteY0" fmla="*/ 0 h 858129"/>
                <a:gd name="connsiteX1" fmla="*/ 0 w 731520"/>
                <a:gd name="connsiteY1" fmla="*/ 858129 h 858129"/>
                <a:gd name="connsiteX2" fmla="*/ 337624 w 731520"/>
                <a:gd name="connsiteY2" fmla="*/ 647114 h 858129"/>
                <a:gd name="connsiteX3" fmla="*/ 731520 w 731520"/>
                <a:gd name="connsiteY3" fmla="*/ 844061 h 858129"/>
                <a:gd name="connsiteX4" fmla="*/ 351692 w 731520"/>
                <a:gd name="connsiteY4" fmla="*/ 0 h 858129"/>
                <a:gd name="connsiteX0" fmla="*/ 394761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94761 w 731520"/>
                <a:gd name="connsiteY4" fmla="*/ 0 h 992212"/>
                <a:gd name="connsiteX0" fmla="*/ 383994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83994 w 731520"/>
                <a:gd name="connsiteY4" fmla="*/ 0 h 992212"/>
                <a:gd name="connsiteX0" fmla="*/ 383994 w 957635"/>
                <a:gd name="connsiteY0" fmla="*/ 0 h 1313351"/>
                <a:gd name="connsiteX1" fmla="*/ 0 w 957635"/>
                <a:gd name="connsiteY1" fmla="*/ 992212 h 1313351"/>
                <a:gd name="connsiteX2" fmla="*/ 337624 w 957635"/>
                <a:gd name="connsiteY2" fmla="*/ 781197 h 1313351"/>
                <a:gd name="connsiteX3" fmla="*/ 957635 w 957635"/>
                <a:gd name="connsiteY3" fmla="*/ 1313351 h 1313351"/>
                <a:gd name="connsiteX4" fmla="*/ 383994 w 957635"/>
                <a:gd name="connsiteY4" fmla="*/ 0 h 1313351"/>
                <a:gd name="connsiteX0" fmla="*/ 599342 w 1172983"/>
                <a:gd name="connsiteY0" fmla="*/ 0 h 1313351"/>
                <a:gd name="connsiteX1" fmla="*/ 0 w 1172983"/>
                <a:gd name="connsiteY1" fmla="*/ 1305071 h 1313351"/>
                <a:gd name="connsiteX2" fmla="*/ 552972 w 1172983"/>
                <a:gd name="connsiteY2" fmla="*/ 781197 h 1313351"/>
                <a:gd name="connsiteX3" fmla="*/ 1172983 w 1172983"/>
                <a:gd name="connsiteY3" fmla="*/ 1313351 h 1313351"/>
                <a:gd name="connsiteX4" fmla="*/ 599342 w 1172983"/>
                <a:gd name="connsiteY4" fmla="*/ 0 h 1313351"/>
                <a:gd name="connsiteX0" fmla="*/ 599342 w 1172983"/>
                <a:gd name="connsiteY0" fmla="*/ 0 h 1313351"/>
                <a:gd name="connsiteX1" fmla="*/ 0 w 1172983"/>
                <a:gd name="connsiteY1" fmla="*/ 1305071 h 1313351"/>
                <a:gd name="connsiteX2" fmla="*/ 574507 w 1172983"/>
                <a:gd name="connsiteY2" fmla="*/ 982322 h 1313351"/>
                <a:gd name="connsiteX3" fmla="*/ 1172983 w 1172983"/>
                <a:gd name="connsiteY3" fmla="*/ 1313351 h 1313351"/>
                <a:gd name="connsiteX4" fmla="*/ 599342 w 1172983"/>
                <a:gd name="connsiteY4" fmla="*/ 0 h 1313351"/>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67040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67040 w 1172983"/>
                <a:gd name="connsiteY4" fmla="*/ 0 h 1302177"/>
                <a:gd name="connsiteX0" fmla="*/ 567040 w 1172983"/>
                <a:gd name="connsiteY0" fmla="*/ 0 h 1291003"/>
                <a:gd name="connsiteX1" fmla="*/ 0 w 1172983"/>
                <a:gd name="connsiteY1" fmla="*/ 1282723 h 1291003"/>
                <a:gd name="connsiteX2" fmla="*/ 574507 w 1172983"/>
                <a:gd name="connsiteY2" fmla="*/ 959974 h 1291003"/>
                <a:gd name="connsiteX3" fmla="*/ 1172983 w 1172983"/>
                <a:gd name="connsiteY3" fmla="*/ 1291003 h 1291003"/>
                <a:gd name="connsiteX4" fmla="*/ 567040 w 1172983"/>
                <a:gd name="connsiteY4" fmla="*/ 0 h 1291003"/>
                <a:gd name="connsiteX0" fmla="*/ 577807 w 1172983"/>
                <a:gd name="connsiteY0" fmla="*/ 0 h 1190441"/>
                <a:gd name="connsiteX1" fmla="*/ 0 w 1172983"/>
                <a:gd name="connsiteY1" fmla="*/ 1182161 h 1190441"/>
                <a:gd name="connsiteX2" fmla="*/ 574507 w 1172983"/>
                <a:gd name="connsiteY2" fmla="*/ 859412 h 1190441"/>
                <a:gd name="connsiteX3" fmla="*/ 1172983 w 1172983"/>
                <a:gd name="connsiteY3" fmla="*/ 1190441 h 1190441"/>
                <a:gd name="connsiteX4" fmla="*/ 577807 w 1172983"/>
                <a:gd name="connsiteY4" fmla="*/ 0 h 1190441"/>
                <a:gd name="connsiteX0" fmla="*/ 577807 w 1172983"/>
                <a:gd name="connsiteY0" fmla="*/ 0 h 933449"/>
                <a:gd name="connsiteX1" fmla="*/ 0 w 1172983"/>
                <a:gd name="connsiteY1" fmla="*/ 925169 h 933449"/>
                <a:gd name="connsiteX2" fmla="*/ 574507 w 1172983"/>
                <a:gd name="connsiteY2" fmla="*/ 602420 h 933449"/>
                <a:gd name="connsiteX3" fmla="*/ 1172983 w 1172983"/>
                <a:gd name="connsiteY3" fmla="*/ 933449 h 933449"/>
                <a:gd name="connsiteX4" fmla="*/ 577807 w 1172983"/>
                <a:gd name="connsiteY4" fmla="*/ 0 h 933449"/>
                <a:gd name="connsiteX0" fmla="*/ 599342 w 1172983"/>
                <a:gd name="connsiteY0" fmla="*/ 0 h 1324524"/>
                <a:gd name="connsiteX1" fmla="*/ 0 w 1172983"/>
                <a:gd name="connsiteY1" fmla="*/ 1316244 h 1324524"/>
                <a:gd name="connsiteX2" fmla="*/ 574507 w 1172983"/>
                <a:gd name="connsiteY2" fmla="*/ 993495 h 1324524"/>
                <a:gd name="connsiteX3" fmla="*/ 1172983 w 1172983"/>
                <a:gd name="connsiteY3" fmla="*/ 1324524 h 1324524"/>
                <a:gd name="connsiteX4" fmla="*/ 599342 w 1172983"/>
                <a:gd name="connsiteY4" fmla="*/ 0 h 1324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83" h="1324524">
                  <a:moveTo>
                    <a:pt x="599342" y="0"/>
                  </a:moveTo>
                  <a:lnTo>
                    <a:pt x="0" y="1316244"/>
                  </a:lnTo>
                  <a:lnTo>
                    <a:pt x="574507" y="993495"/>
                  </a:lnTo>
                  <a:lnTo>
                    <a:pt x="1172983" y="1324524"/>
                  </a:lnTo>
                  <a:lnTo>
                    <a:pt x="599342" y="0"/>
                  </a:lnTo>
                  <a:close/>
                </a:path>
              </a:pathLst>
            </a:cu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Google Shape;66;p14">
              <a:extLst>
                <a:ext uri="{FF2B5EF4-FFF2-40B4-BE49-F238E27FC236}">
                  <a16:creationId xmlns:a16="http://schemas.microsoft.com/office/drawing/2014/main" id="{D398E2B3-4A72-194D-3028-FC7A0B3599A2}"/>
                </a:ext>
              </a:extLst>
            </p:cNvPr>
            <p:cNvSpPr txBox="1"/>
            <p:nvPr/>
          </p:nvSpPr>
          <p:spPr>
            <a:xfrm>
              <a:off x="15716513" y="3587815"/>
              <a:ext cx="502201" cy="64984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400" b="1" dirty="0">
                  <a:solidFill>
                    <a:sysClr val="windowText" lastClr="000000"/>
                  </a:solidFill>
                </a:rPr>
                <a:t>N</a:t>
              </a:r>
              <a:endParaRPr sz="2400" b="1" dirty="0">
                <a:solidFill>
                  <a:sysClr val="windowText" lastClr="000000"/>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p27"/>
          <p:cNvSpPr txBox="1"/>
          <p:nvPr/>
        </p:nvSpPr>
        <p:spPr>
          <a:xfrm>
            <a:off x="0" y="51275"/>
            <a:ext cx="15120000" cy="18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4200" b="1" u="sng" dirty="0">
                <a:solidFill>
                  <a:schemeClr val="dk1"/>
                </a:solidFill>
              </a:rPr>
              <a:t>RISK ESTIMATE DISTANCES</a:t>
            </a:r>
            <a:endParaRPr sz="4200" b="1" u="sng">
              <a:solidFill>
                <a:schemeClr val="dk1"/>
              </a:solidFill>
            </a:endParaRPr>
          </a:p>
        </p:txBody>
      </p:sp>
      <p:pic>
        <p:nvPicPr>
          <p:cNvPr id="276" name="Google Shape;276;p27">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graphicFrame>
        <p:nvGraphicFramePr>
          <p:cNvPr id="4" name="Tabell 3"/>
          <p:cNvGraphicFramePr>
            <a:graphicFrameLocks noGrp="1"/>
          </p:cNvGraphicFramePr>
          <p:nvPr/>
        </p:nvGraphicFramePr>
        <p:xfrm>
          <a:off x="4825999" y="2454116"/>
          <a:ext cx="5467350" cy="5783580"/>
        </p:xfrm>
        <a:graphic>
          <a:graphicData uri="http://schemas.openxmlformats.org/drawingml/2006/table">
            <a:tbl>
              <a:tblPr/>
              <a:tblGrid>
                <a:gridCol w="1328592">
                  <a:extLst>
                    <a:ext uri="{9D8B030D-6E8A-4147-A177-3AD203B41FA5}">
                      <a16:colId xmlns:a16="http://schemas.microsoft.com/office/drawing/2014/main" val="20000"/>
                    </a:ext>
                  </a:extLst>
                </a:gridCol>
                <a:gridCol w="3149138">
                  <a:extLst>
                    <a:ext uri="{9D8B030D-6E8A-4147-A177-3AD203B41FA5}">
                      <a16:colId xmlns:a16="http://schemas.microsoft.com/office/drawing/2014/main" val="20001"/>
                    </a:ext>
                  </a:extLst>
                </a:gridCol>
                <a:gridCol w="989620">
                  <a:extLst>
                    <a:ext uri="{9D8B030D-6E8A-4147-A177-3AD203B41FA5}">
                      <a16:colId xmlns:a16="http://schemas.microsoft.com/office/drawing/2014/main" val="20002"/>
                    </a:ext>
                  </a:extLst>
                </a:gridCol>
              </a:tblGrid>
              <a:tr h="0">
                <a:tc>
                  <a:txBody>
                    <a:bodyPr/>
                    <a:lstStyle/>
                    <a:p>
                      <a:pPr algn="ctr">
                        <a:lnSpc>
                          <a:spcPct val="115000"/>
                        </a:lnSpc>
                        <a:spcAft>
                          <a:spcPts val="0"/>
                        </a:spcAft>
                      </a:pPr>
                      <a:r>
                        <a:rPr lang="en-US" sz="1100" b="1">
                          <a:latin typeface="Arial"/>
                          <a:ea typeface="Times New Roman"/>
                          <a:cs typeface="Arial"/>
                        </a:rPr>
                        <a:t>Weapon </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15000"/>
                        </a:lnSpc>
                        <a:spcAft>
                          <a:spcPts val="0"/>
                        </a:spcAft>
                      </a:pPr>
                      <a:r>
                        <a:rPr lang="en-US" sz="1100" b="1">
                          <a:latin typeface="Arial"/>
                          <a:ea typeface="Times New Roman"/>
                          <a:cs typeface="Arial"/>
                        </a:rPr>
                        <a:t>Description</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15000"/>
                        </a:lnSpc>
                        <a:spcAft>
                          <a:spcPts val="0"/>
                        </a:spcAft>
                      </a:pPr>
                      <a:r>
                        <a:rPr lang="en-US" sz="1100" b="1">
                          <a:latin typeface="Arial"/>
                          <a:ea typeface="Times New Roman"/>
                          <a:cs typeface="Arial"/>
                        </a:rPr>
                        <a:t>0,1 % PI</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0000"/>
                  </a:ext>
                </a:extLst>
              </a:tr>
              <a:tr h="0">
                <a:tc>
                  <a:txBody>
                    <a:bodyPr/>
                    <a:lstStyle/>
                    <a:p>
                      <a:pPr marL="457200">
                        <a:lnSpc>
                          <a:spcPct val="115000"/>
                        </a:lnSpc>
                        <a:spcAft>
                          <a:spcPts val="0"/>
                        </a:spcAft>
                      </a:pPr>
                      <a:r>
                        <a:rPr lang="en-US" sz="1100" b="1">
                          <a:latin typeface="Arial"/>
                          <a:ea typeface="Times New Roman"/>
                          <a:cs typeface="Arial"/>
                        </a:rPr>
                        <a:t>MK-82</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500Ibs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457200">
                        <a:lnSpc>
                          <a:spcPct val="115000"/>
                        </a:lnSpc>
                        <a:spcAft>
                          <a:spcPts val="0"/>
                        </a:spcAft>
                      </a:pPr>
                      <a:r>
                        <a:rPr lang="en-US" sz="1100" b="1">
                          <a:latin typeface="Arial"/>
                          <a:ea typeface="Times New Roman"/>
                          <a:cs typeface="Arial"/>
                        </a:rPr>
                        <a:t>MK-83</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1000Ibs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457200">
                        <a:lnSpc>
                          <a:spcPct val="115000"/>
                        </a:lnSpc>
                        <a:spcAft>
                          <a:spcPts val="0"/>
                        </a:spcAft>
                      </a:pPr>
                      <a:r>
                        <a:rPr lang="en-US" sz="1100" b="1">
                          <a:latin typeface="Arial"/>
                          <a:ea typeface="Times New Roman"/>
                          <a:cs typeface="Arial"/>
                        </a:rPr>
                        <a:t>MK-84</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2000Ibs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457200">
                        <a:lnSpc>
                          <a:spcPct val="115000"/>
                        </a:lnSpc>
                        <a:spcAft>
                          <a:spcPts val="0"/>
                        </a:spcAft>
                      </a:pPr>
                      <a:r>
                        <a:rPr lang="en-US" sz="1100" b="1">
                          <a:latin typeface="Arial"/>
                          <a:ea typeface="Times New Roman"/>
                          <a:cs typeface="Arial"/>
                        </a:rPr>
                        <a:t>GBU-12</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500Ibs, laserguided</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457200">
                        <a:lnSpc>
                          <a:spcPct val="115000"/>
                        </a:lnSpc>
                        <a:spcAft>
                          <a:spcPts val="0"/>
                        </a:spcAft>
                      </a:pPr>
                      <a:r>
                        <a:rPr lang="en-US" sz="1100" b="1">
                          <a:latin typeface="Arial"/>
                          <a:ea typeface="Times New Roman"/>
                          <a:cs typeface="Arial"/>
                        </a:rPr>
                        <a:t>GBU-16</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1000Ibs laserguided</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457200">
                        <a:lnSpc>
                          <a:spcPct val="115000"/>
                        </a:lnSpc>
                        <a:spcAft>
                          <a:spcPts val="0"/>
                        </a:spcAft>
                      </a:pPr>
                      <a:r>
                        <a:rPr lang="en-US" sz="1100" b="1">
                          <a:latin typeface="Arial"/>
                          <a:ea typeface="Times New Roman"/>
                          <a:cs typeface="Arial"/>
                        </a:rPr>
                        <a:t>GBU-10</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2000Ibs, laserguided</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457200">
                        <a:lnSpc>
                          <a:spcPct val="115000"/>
                        </a:lnSpc>
                        <a:spcAft>
                          <a:spcPts val="0"/>
                        </a:spcAft>
                      </a:pPr>
                      <a:r>
                        <a:rPr lang="en-US" sz="1100" b="1">
                          <a:latin typeface="Arial"/>
                          <a:ea typeface="Times New Roman"/>
                          <a:cs typeface="Arial"/>
                        </a:rPr>
                        <a:t>GBU-24</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2000Ibs, laserguided, PAweway III, BLU-109</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marL="457200">
                        <a:lnSpc>
                          <a:spcPct val="115000"/>
                        </a:lnSpc>
                        <a:spcAft>
                          <a:spcPts val="0"/>
                        </a:spcAft>
                      </a:pPr>
                      <a:r>
                        <a:rPr lang="en-US" sz="1100" b="1">
                          <a:latin typeface="Arial"/>
                          <a:ea typeface="Times New Roman"/>
                          <a:cs typeface="Arial"/>
                        </a:rPr>
                        <a:t>GBU-38</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500Ibs INS/GPS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marL="457200">
                        <a:lnSpc>
                          <a:spcPct val="115000"/>
                        </a:lnSpc>
                        <a:spcAft>
                          <a:spcPts val="0"/>
                        </a:spcAft>
                      </a:pPr>
                      <a:r>
                        <a:rPr lang="en-US" sz="1100" b="1">
                          <a:latin typeface="Arial"/>
                          <a:ea typeface="Times New Roman"/>
                          <a:cs typeface="Arial"/>
                        </a:rPr>
                        <a:t>GBU-32</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1000IbsINS/GPS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marL="457200">
                        <a:lnSpc>
                          <a:spcPct val="115000"/>
                        </a:lnSpc>
                        <a:spcAft>
                          <a:spcPts val="0"/>
                        </a:spcAft>
                      </a:pPr>
                      <a:r>
                        <a:rPr lang="en-US" sz="1100" b="1">
                          <a:latin typeface="Arial"/>
                          <a:ea typeface="Times New Roman"/>
                          <a:cs typeface="Arial"/>
                        </a:rPr>
                        <a:t>GBU-31(V) 1/B</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2000Ibs, INS/GPS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0">
                <a:tc>
                  <a:txBody>
                    <a:bodyPr/>
                    <a:lstStyle/>
                    <a:p>
                      <a:pPr marL="457200">
                        <a:lnSpc>
                          <a:spcPct val="115000"/>
                        </a:lnSpc>
                        <a:spcAft>
                          <a:spcPts val="0"/>
                        </a:spcAft>
                      </a:pPr>
                      <a:r>
                        <a:rPr lang="en-US" sz="1100" b="1">
                          <a:latin typeface="Arial"/>
                          <a:ea typeface="Times New Roman"/>
                          <a:cs typeface="Arial"/>
                        </a:rPr>
                        <a:t>GBU-31 (V)3(B</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2000Ibs, INS/GPS BLU-109</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0">
                <a:tc>
                  <a:txBody>
                    <a:bodyPr/>
                    <a:lstStyle/>
                    <a:p>
                      <a:pPr marL="457200">
                        <a:lnSpc>
                          <a:spcPct val="115000"/>
                        </a:lnSpc>
                        <a:spcAft>
                          <a:spcPts val="0"/>
                        </a:spcAft>
                      </a:pPr>
                      <a:r>
                        <a:rPr lang="en-US" sz="1100" b="1">
                          <a:latin typeface="Arial"/>
                          <a:ea typeface="Times New Roman"/>
                          <a:cs typeface="Arial"/>
                        </a:rPr>
                        <a:t>CBU-87</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0">
                <a:tc>
                  <a:txBody>
                    <a:bodyPr/>
                    <a:lstStyle/>
                    <a:p>
                      <a:pPr marL="457200">
                        <a:lnSpc>
                          <a:spcPct val="115000"/>
                        </a:lnSpc>
                        <a:spcAft>
                          <a:spcPts val="0"/>
                        </a:spcAft>
                      </a:pPr>
                      <a:r>
                        <a:rPr lang="en-US" sz="1100" b="1">
                          <a:latin typeface="Arial"/>
                          <a:ea typeface="Times New Roman"/>
                          <a:cs typeface="Arial"/>
                        </a:rPr>
                        <a:t>CBU-97</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0">
                <a:tc>
                  <a:txBody>
                    <a:bodyPr/>
                    <a:lstStyle/>
                    <a:p>
                      <a:pPr marL="457200">
                        <a:lnSpc>
                          <a:spcPct val="115000"/>
                        </a:lnSpc>
                        <a:spcAft>
                          <a:spcPts val="0"/>
                        </a:spcAft>
                      </a:pPr>
                      <a:r>
                        <a:rPr lang="en-US" sz="1100" b="1">
                          <a:latin typeface="Arial"/>
                          <a:ea typeface="Times New Roman"/>
                          <a:cs typeface="Arial"/>
                        </a:rPr>
                        <a:t>CBU-103</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0">
                <a:tc>
                  <a:txBody>
                    <a:bodyPr/>
                    <a:lstStyle/>
                    <a:p>
                      <a:pPr marL="457200">
                        <a:lnSpc>
                          <a:spcPct val="115000"/>
                        </a:lnSpc>
                        <a:spcAft>
                          <a:spcPts val="0"/>
                        </a:spcAft>
                      </a:pPr>
                      <a:r>
                        <a:rPr lang="en-US" sz="1100" b="1">
                          <a:latin typeface="Arial"/>
                          <a:ea typeface="Times New Roman"/>
                          <a:cs typeface="Arial"/>
                        </a:rPr>
                        <a:t>CBU-105</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0">
                <a:tc>
                  <a:txBody>
                    <a:bodyPr/>
                    <a:lstStyle/>
                    <a:p>
                      <a:pPr marL="457200">
                        <a:lnSpc>
                          <a:spcPct val="115000"/>
                        </a:lnSpc>
                        <a:spcAft>
                          <a:spcPts val="0"/>
                        </a:spcAft>
                      </a:pPr>
                      <a:r>
                        <a:rPr lang="en-US" sz="1100" b="1">
                          <a:latin typeface="Arial"/>
                          <a:ea typeface="Times New Roman"/>
                          <a:cs typeface="Arial"/>
                        </a:rPr>
                        <a:t>MK20 Rockeye</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0">
                <a:tc>
                  <a:txBody>
                    <a:bodyPr/>
                    <a:lstStyle/>
                    <a:p>
                      <a:pPr marL="457200">
                        <a:lnSpc>
                          <a:spcPct val="115000"/>
                        </a:lnSpc>
                        <a:spcAft>
                          <a:spcPts val="0"/>
                        </a:spcAft>
                      </a:pPr>
                      <a:r>
                        <a:rPr lang="en-US" sz="1100" b="1">
                          <a:latin typeface="Arial"/>
                          <a:ea typeface="Times New Roman"/>
                          <a:cs typeface="Arial"/>
                        </a:rPr>
                        <a:t>AGM-65</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0">
                <a:tc>
                  <a:txBody>
                    <a:bodyPr/>
                    <a:lstStyle/>
                    <a:p>
                      <a:pPr marL="457200">
                        <a:lnSpc>
                          <a:spcPct val="115000"/>
                        </a:lnSpc>
                        <a:spcAft>
                          <a:spcPts val="0"/>
                        </a:spcAft>
                      </a:pPr>
                      <a:r>
                        <a:rPr lang="en-US" sz="1100" b="1">
                          <a:latin typeface="Arial"/>
                          <a:ea typeface="Times New Roman"/>
                          <a:cs typeface="Arial"/>
                        </a:rPr>
                        <a:t>AGM-84</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0">
                <a:tc>
                  <a:txBody>
                    <a:bodyPr/>
                    <a:lstStyle/>
                    <a:p>
                      <a:pPr marL="457200">
                        <a:lnSpc>
                          <a:spcPct val="115000"/>
                        </a:lnSpc>
                        <a:spcAft>
                          <a:spcPts val="0"/>
                        </a:spcAft>
                      </a:pPr>
                      <a:r>
                        <a:rPr lang="en-US" sz="1100" b="1">
                          <a:latin typeface="Arial"/>
                          <a:ea typeface="Times New Roman"/>
                          <a:cs typeface="Arial"/>
                        </a:rPr>
                        <a:t>AGM-154A</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Cluster</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0">
                <a:tc>
                  <a:txBody>
                    <a:bodyPr/>
                    <a:lstStyle/>
                    <a:p>
                      <a:pPr marL="457200">
                        <a:lnSpc>
                          <a:spcPct val="115000"/>
                        </a:lnSpc>
                        <a:spcAft>
                          <a:spcPts val="0"/>
                        </a:spcAft>
                      </a:pPr>
                      <a:r>
                        <a:rPr lang="en-US" sz="1100" b="1">
                          <a:latin typeface="Arial"/>
                          <a:ea typeface="Times New Roman"/>
                          <a:cs typeface="Arial"/>
                        </a:rPr>
                        <a:t>AGM154C</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500Ibs, hardened targets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0">
                <a:tc>
                  <a:txBody>
                    <a:bodyPr/>
                    <a:lstStyle/>
                    <a:p>
                      <a:pPr marL="457200">
                        <a:lnSpc>
                          <a:spcPct val="115000"/>
                        </a:lnSpc>
                        <a:spcAft>
                          <a:spcPts val="0"/>
                        </a:spcAft>
                      </a:pPr>
                      <a:r>
                        <a:rPr lang="en-US" sz="1100" b="1">
                          <a:latin typeface="Arial"/>
                          <a:ea typeface="Times New Roman"/>
                          <a:cs typeface="Arial"/>
                        </a:rPr>
                        <a:t>2.75” Rockets</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0">
                <a:tc>
                  <a:txBody>
                    <a:bodyPr/>
                    <a:lstStyle/>
                    <a:p>
                      <a:pPr marL="457200">
                        <a:lnSpc>
                          <a:spcPct val="115000"/>
                        </a:lnSpc>
                        <a:spcAft>
                          <a:spcPts val="0"/>
                        </a:spcAft>
                      </a:pPr>
                      <a:r>
                        <a:rPr lang="en-US" sz="1100" b="1">
                          <a:latin typeface="Arial"/>
                          <a:ea typeface="Times New Roman"/>
                          <a:cs typeface="Arial"/>
                        </a:rPr>
                        <a:t>APKWS rockets</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0">
                <a:tc>
                  <a:txBody>
                    <a:bodyPr/>
                    <a:lstStyle/>
                    <a:p>
                      <a:pPr marL="457200">
                        <a:lnSpc>
                          <a:spcPct val="115000"/>
                        </a:lnSpc>
                        <a:spcAft>
                          <a:spcPts val="0"/>
                        </a:spcAft>
                      </a:pPr>
                      <a:r>
                        <a:rPr lang="en-US" sz="1100" b="1">
                          <a:latin typeface="Arial"/>
                          <a:ea typeface="Times New Roman"/>
                          <a:cs typeface="Arial"/>
                        </a:rPr>
                        <a:t>30mm gun</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75</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0">
                <a:tc>
                  <a:txBody>
                    <a:bodyPr/>
                    <a:lstStyle/>
                    <a:p>
                      <a:pPr marL="457200">
                        <a:lnSpc>
                          <a:spcPct val="115000"/>
                        </a:lnSpc>
                        <a:spcAft>
                          <a:spcPts val="0"/>
                        </a:spcAft>
                      </a:pPr>
                      <a:r>
                        <a:rPr lang="en-US" sz="1100" b="1">
                          <a:latin typeface="Arial"/>
                          <a:ea typeface="Times New Roman"/>
                          <a:cs typeface="Arial"/>
                        </a:rPr>
                        <a:t>20mm gun</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a:latin typeface="Arial"/>
                          <a:ea typeface="Times New Roman"/>
                          <a:cs typeface="Arial"/>
                        </a:rPr>
                        <a:t>50</a:t>
                      </a:r>
                      <a:endParaRPr lang="nb-NO" sz="11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bl>
          </a:graphicData>
        </a:graphic>
      </p:graphicFrame>
      <p:sp>
        <p:nvSpPr>
          <p:cNvPr id="4097" name="Rectangle 1"/>
          <p:cNvSpPr>
            <a:spLocks noChangeArrowheads="1"/>
          </p:cNvSpPr>
          <p:nvPr/>
        </p:nvSpPr>
        <p:spPr bwMode="auto">
          <a:xfrm>
            <a:off x="0" y="0"/>
            <a:ext cx="151193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nb-NO" sz="1800" b="0" i="0" u="none" strike="noStrike" cap="none" normalizeH="0" baseline="0">
                <a:ln>
                  <a:noFill/>
                </a:ln>
                <a:solidFill>
                  <a:schemeClr val="tx1"/>
                </a:solidFill>
                <a:effectLst/>
                <a:latin typeface="Arial" pitchFamily="34" charset="0"/>
                <a:cs typeface="Arial" pitchFamily="34" charset="0"/>
              </a:rPr>
            </a:br>
            <a:endParaRPr kumimoji="0" lang="nb-NO" sz="1800" b="0" i="0" u="none" strike="noStrike" cap="none" normalizeH="0" baseline="0">
              <a:ln>
                <a:noFill/>
              </a:ln>
              <a:solidFill>
                <a:schemeClr val="tx1"/>
              </a:solidFill>
              <a:effectLst/>
              <a:latin typeface="Arial" pitchFamily="34" charset="0"/>
              <a:cs typeface="Arial" pitchFamily="34" charset="0"/>
            </a:endParaRPr>
          </a:p>
        </p:txBody>
      </p:sp>
      <p:sp>
        <p:nvSpPr>
          <p:cNvPr id="4098" name="Rectangle 2"/>
          <p:cNvSpPr>
            <a:spLocks noChangeArrowheads="1"/>
          </p:cNvSpPr>
          <p:nvPr/>
        </p:nvSpPr>
        <p:spPr bwMode="auto">
          <a:xfrm>
            <a:off x="0" y="0"/>
            <a:ext cx="4989513" cy="7938"/>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9" name="Rectangle 3"/>
          <p:cNvSpPr>
            <a:spLocks noChangeArrowheads="1"/>
          </p:cNvSpPr>
          <p:nvPr/>
        </p:nvSpPr>
        <p:spPr bwMode="auto">
          <a:xfrm>
            <a:off x="0" y="9959334"/>
            <a:ext cx="151193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30000" dirty="0">
                <a:ln>
                  <a:noFill/>
                </a:ln>
                <a:solidFill>
                  <a:schemeClr val="tx1"/>
                </a:solidFill>
                <a:effectLst/>
                <a:latin typeface="Arial" pitchFamily="34" charset="0"/>
                <a:ea typeface="Times New Roman" pitchFamily="18" charset="0"/>
                <a:cs typeface="Times New Roman" pitchFamily="18" charset="0"/>
                <a:hlinkClick r:id="" action="ppaction://noaction"/>
              </a:rPr>
              <a:t>[</a:t>
            </a:r>
            <a:r>
              <a:rPr kumimoji="0" lang="en-GB" sz="1000" b="0" i="0" u="none" strike="noStrike" cap="none" normalizeH="0" baseline="30000" dirty="0" bmk="">
                <a:ln>
                  <a:noFill/>
                </a:ln>
                <a:solidFill>
                  <a:schemeClr val="tx1"/>
                </a:solidFill>
                <a:effectLst/>
                <a:latin typeface="Arial" pitchFamily="34" charset="0"/>
                <a:ea typeface="Times New Roman" pitchFamily="18" charset="0"/>
                <a:cs typeface="Times New Roman" pitchFamily="18" charset="0"/>
                <a:hlinkClick r:id="" action="ppaction://noaction"/>
              </a:rPr>
              <a:t>1]</a:t>
            </a:r>
            <a:r>
              <a:rPr kumimoji="0" lang="en-GB" sz="1000" b="0" i="0" u="none" strike="noStrike" cap="none" normalizeH="0" baseline="0" dirty="0">
                <a:ln>
                  <a:noFill/>
                </a:ln>
                <a:solidFill>
                  <a:schemeClr val="tx1"/>
                </a:solidFill>
                <a:effectLst/>
                <a:latin typeface="Arial" pitchFamily="34" charset="0"/>
                <a:ea typeface="Times New Roman" pitchFamily="18" charset="0"/>
                <a:cs typeface="Times New Roman" pitchFamily="18" charset="0"/>
              </a:rPr>
              <a:t> </a:t>
            </a:r>
            <a:r>
              <a:rPr kumimoji="0" lang="nb-NO" sz="1000" b="0" i="0" u="none" strike="noStrike" cap="none" normalizeH="0" baseline="0" dirty="0">
                <a:ln>
                  <a:noFill/>
                </a:ln>
                <a:solidFill>
                  <a:schemeClr val="tx1"/>
                </a:solidFill>
                <a:effectLst/>
                <a:latin typeface="Arial" pitchFamily="34" charset="0"/>
                <a:ea typeface="Times New Roman" pitchFamily="18" charset="0"/>
                <a:cs typeface="Times New Roman" pitchFamily="18" charset="0"/>
              </a:rPr>
              <a:t>PI: </a:t>
            </a:r>
            <a:r>
              <a:rPr kumimoji="0" lang="nb-NO" sz="1000" b="0" i="0" u="none" strike="noStrike" cap="none" normalizeH="0" baseline="0" dirty="0" err="1">
                <a:ln>
                  <a:noFill/>
                </a:ln>
                <a:solidFill>
                  <a:schemeClr val="tx1"/>
                </a:solidFill>
                <a:effectLst/>
                <a:latin typeface="Arial" pitchFamily="34" charset="0"/>
                <a:ea typeface="Times New Roman" pitchFamily="18" charset="0"/>
                <a:cs typeface="Times New Roman" pitchFamily="18" charset="0"/>
              </a:rPr>
              <a:t>Probability</a:t>
            </a:r>
            <a:r>
              <a:rPr kumimoji="0" lang="nb-NO" sz="1000" b="0" i="0" u="none" strike="noStrike" cap="none" normalizeH="0" baseline="0" dirty="0">
                <a:ln>
                  <a:noFill/>
                </a:ln>
                <a:solidFill>
                  <a:schemeClr val="tx1"/>
                </a:solidFill>
                <a:effectLst/>
                <a:latin typeface="Arial" pitchFamily="34" charset="0"/>
                <a:ea typeface="Times New Roman" pitchFamily="18" charset="0"/>
                <a:cs typeface="Times New Roman" pitchFamily="18" charset="0"/>
              </a:rPr>
              <a:t> </a:t>
            </a:r>
            <a:r>
              <a:rPr kumimoji="0" lang="nb-NO" sz="1000" b="0" i="0" u="none" strike="noStrike" cap="none" normalizeH="0" baseline="0" dirty="0" err="1">
                <a:ln>
                  <a:noFill/>
                </a:ln>
                <a:solidFill>
                  <a:schemeClr val="tx1"/>
                </a:solidFill>
                <a:effectLst/>
                <a:latin typeface="Arial" pitchFamily="34" charset="0"/>
                <a:ea typeface="Times New Roman" pitchFamily="18" charset="0"/>
                <a:cs typeface="Times New Roman" pitchFamily="18" charset="0"/>
              </a:rPr>
              <a:t>of</a:t>
            </a:r>
            <a:r>
              <a:rPr kumimoji="0" lang="nb-NO" sz="1000" b="0" i="0" u="none" strike="noStrike" cap="none" normalizeH="0" baseline="0" dirty="0">
                <a:ln>
                  <a:noFill/>
                </a:ln>
                <a:solidFill>
                  <a:schemeClr val="tx1"/>
                </a:solidFill>
                <a:effectLst/>
                <a:latin typeface="Arial" pitchFamily="34" charset="0"/>
                <a:ea typeface="Times New Roman" pitchFamily="18" charset="0"/>
                <a:cs typeface="Times New Roman" pitchFamily="18" charset="0"/>
              </a:rPr>
              <a:t> </a:t>
            </a:r>
            <a:r>
              <a:rPr kumimoji="0" lang="nb-NO" sz="1000" b="0" i="0" u="none" strike="noStrike" cap="none" normalizeH="0" baseline="0" dirty="0" err="1">
                <a:ln>
                  <a:noFill/>
                </a:ln>
                <a:solidFill>
                  <a:schemeClr val="tx1"/>
                </a:solidFill>
                <a:effectLst/>
                <a:latin typeface="Arial" pitchFamily="34" charset="0"/>
                <a:ea typeface="Times New Roman" pitchFamily="18" charset="0"/>
                <a:cs typeface="Times New Roman" pitchFamily="18" charset="0"/>
              </a:rPr>
              <a:t>incapacitation</a:t>
            </a:r>
            <a:r>
              <a:rPr kumimoji="0" lang="nb-NO" sz="1000" b="0" i="0" u="none" strike="noStrike" cap="none" normalizeH="0" baseline="0" dirty="0">
                <a:ln>
                  <a:noFill/>
                </a:ln>
                <a:solidFill>
                  <a:schemeClr val="tx1"/>
                </a:solidFill>
                <a:effectLst/>
                <a:latin typeface="Arial" pitchFamily="34" charset="0"/>
                <a:ea typeface="Times New Roman" pitchFamily="18" charset="0"/>
                <a:cs typeface="Times New Roman" pitchFamily="18" charset="0"/>
              </a:rPr>
              <a:t>.</a:t>
            </a:r>
            <a:r>
              <a:rPr kumimoji="0" lang="en-GB" sz="1000" b="0" i="0" u="none" strike="noStrike" cap="none" normalizeH="0" baseline="0" dirty="0">
                <a:ln>
                  <a:noFill/>
                </a:ln>
                <a:solidFill>
                  <a:schemeClr val="tx1"/>
                </a:solidFill>
                <a:effectLst/>
                <a:latin typeface="Arial" pitchFamily="34" charset="0"/>
                <a:ea typeface="Times New Roman" pitchFamily="18" charset="0"/>
                <a:cs typeface="Times New Roman" pitchFamily="18" charset="0"/>
              </a:rPr>
              <a:t>Incapacitation means that a soldier that stands within this distance is physically unable to function in an assault within a 5-minute period after an attack. Ordnance delivery inside 0.1% PI distances will be considered as “danger close.”</a:t>
            </a:r>
            <a:endParaRPr kumimoji="0" lang="en-GB"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p27"/>
          <p:cNvSpPr txBox="1"/>
          <p:nvPr/>
        </p:nvSpPr>
        <p:spPr>
          <a:xfrm>
            <a:off x="0" y="51275"/>
            <a:ext cx="15120000" cy="18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4200" b="1" u="sng" dirty="0">
                <a:solidFill>
                  <a:schemeClr val="dk1"/>
                </a:solidFill>
              </a:rPr>
              <a:t>COLLATERAL DAMAGE ESTIMATION</a:t>
            </a:r>
            <a:endParaRPr sz="4200" b="1" u="sng">
              <a:solidFill>
                <a:schemeClr val="dk1"/>
              </a:solidFill>
            </a:endParaRPr>
          </a:p>
        </p:txBody>
      </p:sp>
      <p:pic>
        <p:nvPicPr>
          <p:cNvPr id="276" name="Google Shape;276;p27">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
        <p:nvSpPr>
          <p:cNvPr id="4" name="TekstSylinder 3"/>
          <p:cNvSpPr txBox="1"/>
          <p:nvPr/>
        </p:nvSpPr>
        <p:spPr>
          <a:xfrm>
            <a:off x="749030" y="4231532"/>
            <a:ext cx="7023370" cy="3539430"/>
          </a:xfrm>
          <a:prstGeom prst="rect">
            <a:avLst/>
          </a:prstGeom>
          <a:noFill/>
        </p:spPr>
        <p:txBody>
          <a:bodyPr wrap="square" rtlCol="0">
            <a:spAutoFit/>
          </a:bodyPr>
          <a:lstStyle/>
          <a:p>
            <a:pPr lvl="0"/>
            <a:r>
              <a:rPr lang="nb-NO" dirty="0" err="1"/>
              <a:t>Collateral</a:t>
            </a:r>
            <a:r>
              <a:rPr lang="nb-NO" dirty="0"/>
              <a:t> </a:t>
            </a:r>
            <a:r>
              <a:rPr lang="nb-NO" dirty="0" err="1"/>
              <a:t>Effect</a:t>
            </a:r>
            <a:r>
              <a:rPr lang="nb-NO" dirty="0"/>
              <a:t> Radius (CER) is </a:t>
            </a:r>
            <a:r>
              <a:rPr lang="nb-NO" dirty="0" err="1"/>
              <a:t>based</a:t>
            </a:r>
            <a:r>
              <a:rPr lang="nb-NO" dirty="0"/>
              <a:t> in Risk </a:t>
            </a:r>
            <a:r>
              <a:rPr lang="nb-NO" dirty="0" err="1"/>
              <a:t>Estimates</a:t>
            </a:r>
            <a:r>
              <a:rPr lang="nb-NO" dirty="0"/>
              <a:t> </a:t>
            </a:r>
            <a:r>
              <a:rPr lang="nb-NO" dirty="0" err="1"/>
              <a:t>Distances</a:t>
            </a:r>
            <a:r>
              <a:rPr lang="nb-NO" dirty="0"/>
              <a:t>.</a:t>
            </a:r>
          </a:p>
          <a:p>
            <a:pPr lvl="0"/>
            <a:r>
              <a:rPr lang="nb-NO" dirty="0"/>
              <a:t>CER is </a:t>
            </a:r>
            <a:r>
              <a:rPr lang="nb-NO" dirty="0" err="1"/>
              <a:t>based</a:t>
            </a:r>
            <a:r>
              <a:rPr lang="nb-NO" dirty="0"/>
              <a:t> </a:t>
            </a:r>
            <a:r>
              <a:rPr lang="nb-NO" dirty="0" err="1"/>
              <a:t>on</a:t>
            </a:r>
            <a:r>
              <a:rPr lang="nb-NO" dirty="0"/>
              <a:t> Risk </a:t>
            </a:r>
            <a:r>
              <a:rPr lang="nb-NO" dirty="0" err="1"/>
              <a:t>Estimate</a:t>
            </a:r>
            <a:r>
              <a:rPr lang="nb-NO" dirty="0"/>
              <a:t> </a:t>
            </a:r>
            <a:r>
              <a:rPr lang="nb-NO" dirty="0" err="1"/>
              <a:t>Distances</a:t>
            </a:r>
            <a:r>
              <a:rPr lang="nb-NO" dirty="0"/>
              <a:t> (</a:t>
            </a:r>
            <a:r>
              <a:rPr lang="nb-NO" dirty="0" err="1"/>
              <a:t>listed</a:t>
            </a:r>
            <a:r>
              <a:rPr lang="nb-NO" dirty="0"/>
              <a:t> in SPINS).</a:t>
            </a:r>
          </a:p>
          <a:p>
            <a:pPr lvl="0"/>
            <a:endParaRPr lang="nb-NO" dirty="0"/>
          </a:p>
          <a:p>
            <a:pPr lvl="0"/>
            <a:r>
              <a:rPr lang="nb-NO" b="1" dirty="0"/>
              <a:t>CDE 1</a:t>
            </a:r>
            <a:r>
              <a:rPr lang="nb-NO" dirty="0"/>
              <a:t>: </a:t>
            </a:r>
            <a:r>
              <a:rPr lang="nb-NO" dirty="0" err="1"/>
              <a:t>Military</a:t>
            </a:r>
            <a:r>
              <a:rPr lang="nb-NO" dirty="0"/>
              <a:t> target (legal </a:t>
            </a:r>
            <a:r>
              <a:rPr lang="nb-NO" dirty="0" err="1"/>
              <a:t>military</a:t>
            </a:r>
            <a:r>
              <a:rPr lang="nb-NO" dirty="0"/>
              <a:t> target), </a:t>
            </a:r>
            <a:r>
              <a:rPr lang="nb-NO" dirty="0" err="1"/>
              <a:t>no</a:t>
            </a:r>
            <a:r>
              <a:rPr lang="nb-NO" dirty="0"/>
              <a:t> </a:t>
            </a:r>
            <a:r>
              <a:rPr lang="nb-NO" dirty="0" err="1"/>
              <a:t>restriction</a:t>
            </a:r>
            <a:endParaRPr lang="nb-NO" dirty="0"/>
          </a:p>
          <a:p>
            <a:pPr lvl="0"/>
            <a:r>
              <a:rPr lang="nb-NO" b="1" dirty="0"/>
              <a:t>CDE 2</a:t>
            </a:r>
            <a:r>
              <a:rPr lang="nb-NO" dirty="0"/>
              <a:t>: </a:t>
            </a:r>
            <a:r>
              <a:rPr lang="nb-NO" dirty="0" err="1"/>
              <a:t>Structure</a:t>
            </a:r>
            <a:r>
              <a:rPr lang="nb-NO" dirty="0"/>
              <a:t> </a:t>
            </a:r>
            <a:r>
              <a:rPr lang="nb-NO" dirty="0" err="1"/>
              <a:t>within</a:t>
            </a:r>
            <a:r>
              <a:rPr lang="nb-NO" dirty="0"/>
              <a:t> CER, </a:t>
            </a:r>
            <a:r>
              <a:rPr lang="nb-NO" dirty="0" err="1"/>
              <a:t>but</a:t>
            </a:r>
            <a:r>
              <a:rPr lang="nb-NO" dirty="0"/>
              <a:t> </a:t>
            </a:r>
            <a:r>
              <a:rPr lang="nb-NO" dirty="0" err="1"/>
              <a:t>no</a:t>
            </a:r>
            <a:r>
              <a:rPr lang="nb-NO" dirty="0"/>
              <a:t> </a:t>
            </a:r>
            <a:r>
              <a:rPr lang="nb-NO" dirty="0" err="1"/>
              <a:t>collateral</a:t>
            </a:r>
            <a:r>
              <a:rPr lang="nb-NO" dirty="0"/>
              <a:t> </a:t>
            </a:r>
            <a:r>
              <a:rPr lang="nb-NO" dirty="0" err="1"/>
              <a:t>issue</a:t>
            </a:r>
            <a:r>
              <a:rPr lang="nb-NO" dirty="0"/>
              <a:t> (</a:t>
            </a:r>
            <a:r>
              <a:rPr lang="nb-NO" dirty="0" err="1"/>
              <a:t>storage</a:t>
            </a:r>
            <a:r>
              <a:rPr lang="nb-NO" dirty="0"/>
              <a:t>, hut, </a:t>
            </a:r>
            <a:r>
              <a:rPr lang="nb-NO" dirty="0" err="1"/>
              <a:t>small</a:t>
            </a:r>
            <a:r>
              <a:rPr lang="nb-NO" dirty="0"/>
              <a:t> </a:t>
            </a:r>
            <a:r>
              <a:rPr lang="nb-NO" dirty="0" err="1"/>
              <a:t>construction</a:t>
            </a:r>
            <a:r>
              <a:rPr lang="nb-NO" dirty="0"/>
              <a:t>). No </a:t>
            </a:r>
            <a:r>
              <a:rPr lang="nb-NO" dirty="0" err="1"/>
              <a:t>cluster</a:t>
            </a:r>
            <a:r>
              <a:rPr lang="nb-NO" dirty="0"/>
              <a:t> </a:t>
            </a:r>
            <a:r>
              <a:rPr lang="nb-NO" dirty="0" err="1"/>
              <a:t>munitions</a:t>
            </a:r>
            <a:r>
              <a:rPr lang="nb-NO" dirty="0"/>
              <a:t> </a:t>
            </a:r>
            <a:r>
              <a:rPr lang="nb-NO" dirty="0" err="1"/>
              <a:t>allowed</a:t>
            </a:r>
            <a:r>
              <a:rPr lang="nb-NO" dirty="0"/>
              <a:t> and FAH </a:t>
            </a:r>
            <a:r>
              <a:rPr lang="nb-NO" dirty="0" err="1"/>
              <a:t>need</a:t>
            </a:r>
            <a:r>
              <a:rPr lang="nb-NO" dirty="0"/>
              <a:t> to </a:t>
            </a:r>
            <a:r>
              <a:rPr lang="nb-NO" dirty="0" err="1"/>
              <a:t>take</a:t>
            </a:r>
            <a:r>
              <a:rPr lang="nb-NO" dirty="0"/>
              <a:t> </a:t>
            </a:r>
            <a:r>
              <a:rPr lang="nb-NO" dirty="0" err="1"/>
              <a:t>structure</a:t>
            </a:r>
            <a:r>
              <a:rPr lang="nb-NO" dirty="0"/>
              <a:t> in </a:t>
            </a:r>
            <a:r>
              <a:rPr lang="nb-NO" dirty="0" err="1"/>
              <a:t>minde</a:t>
            </a:r>
            <a:r>
              <a:rPr lang="nb-NO" dirty="0"/>
              <a:t> to </a:t>
            </a:r>
            <a:r>
              <a:rPr lang="nb-NO" dirty="0" err="1"/>
              <a:t>avoid</a:t>
            </a:r>
            <a:r>
              <a:rPr lang="nb-NO" dirty="0"/>
              <a:t> </a:t>
            </a:r>
            <a:r>
              <a:rPr lang="nb-NO" dirty="0" err="1"/>
              <a:t>damage</a:t>
            </a:r>
            <a:r>
              <a:rPr lang="nb-NO" dirty="0"/>
              <a:t>. </a:t>
            </a:r>
          </a:p>
          <a:p>
            <a:pPr lvl="0"/>
            <a:r>
              <a:rPr lang="nb-NO" b="1" dirty="0"/>
              <a:t>CDE 3</a:t>
            </a:r>
            <a:r>
              <a:rPr lang="nb-NO" dirty="0"/>
              <a:t>: </a:t>
            </a:r>
            <a:r>
              <a:rPr lang="nb-NO" dirty="0" err="1"/>
              <a:t>Civilian</a:t>
            </a:r>
            <a:r>
              <a:rPr lang="nb-NO" dirty="0"/>
              <a:t> </a:t>
            </a:r>
            <a:r>
              <a:rPr lang="nb-NO" dirty="0" err="1"/>
              <a:t>structure</a:t>
            </a:r>
            <a:r>
              <a:rPr lang="nb-NO" dirty="0"/>
              <a:t> </a:t>
            </a:r>
            <a:r>
              <a:rPr lang="nb-NO" dirty="0" err="1"/>
              <a:t>within</a:t>
            </a:r>
            <a:r>
              <a:rPr lang="nb-NO" dirty="0"/>
              <a:t> CER  (</a:t>
            </a:r>
            <a:r>
              <a:rPr lang="nb-NO" dirty="0" err="1"/>
              <a:t>Residential</a:t>
            </a:r>
            <a:r>
              <a:rPr lang="nb-NO" dirty="0"/>
              <a:t> </a:t>
            </a:r>
            <a:r>
              <a:rPr lang="nb-NO" dirty="0" err="1"/>
              <a:t>buildings</a:t>
            </a:r>
            <a:r>
              <a:rPr lang="nb-NO" dirty="0"/>
              <a:t>, </a:t>
            </a:r>
            <a:r>
              <a:rPr lang="nb-NO" dirty="0" err="1"/>
              <a:t>houses</a:t>
            </a:r>
            <a:r>
              <a:rPr lang="nb-NO" dirty="0"/>
              <a:t>, </a:t>
            </a:r>
            <a:r>
              <a:rPr lang="nb-NO" dirty="0" err="1"/>
              <a:t>structures</a:t>
            </a:r>
            <a:r>
              <a:rPr lang="nb-NO" dirty="0"/>
              <a:t> </a:t>
            </a:r>
            <a:r>
              <a:rPr lang="nb-NO" dirty="0" err="1"/>
              <a:t>that</a:t>
            </a:r>
            <a:r>
              <a:rPr lang="nb-NO" dirty="0"/>
              <a:t> </a:t>
            </a:r>
            <a:r>
              <a:rPr lang="nb-NO" dirty="0" err="1"/>
              <a:t>can</a:t>
            </a:r>
            <a:r>
              <a:rPr lang="nb-NO" dirty="0"/>
              <a:t> </a:t>
            </a:r>
            <a:r>
              <a:rPr lang="nb-NO" dirty="0" err="1"/>
              <a:t>cause</a:t>
            </a:r>
            <a:r>
              <a:rPr lang="nb-NO" dirty="0"/>
              <a:t> </a:t>
            </a:r>
            <a:r>
              <a:rPr lang="nb-NO" dirty="0" err="1"/>
              <a:t>secondary</a:t>
            </a:r>
            <a:r>
              <a:rPr lang="nb-NO" dirty="0"/>
              <a:t> </a:t>
            </a:r>
            <a:r>
              <a:rPr lang="nb-NO" dirty="0" err="1"/>
              <a:t>explosion</a:t>
            </a:r>
            <a:r>
              <a:rPr lang="nb-NO" dirty="0"/>
              <a:t>, </a:t>
            </a:r>
            <a:r>
              <a:rPr lang="nb-NO" dirty="0" err="1"/>
              <a:t>such</a:t>
            </a:r>
            <a:r>
              <a:rPr lang="nb-NO" dirty="0"/>
              <a:t> as </a:t>
            </a:r>
            <a:r>
              <a:rPr lang="nb-NO" dirty="0" err="1"/>
              <a:t>fuel</a:t>
            </a:r>
            <a:r>
              <a:rPr lang="nb-NO" dirty="0"/>
              <a:t> </a:t>
            </a:r>
            <a:r>
              <a:rPr lang="nb-NO" dirty="0" err="1"/>
              <a:t>storages</a:t>
            </a:r>
            <a:r>
              <a:rPr lang="nb-NO" dirty="0"/>
              <a:t>), </a:t>
            </a:r>
            <a:r>
              <a:rPr lang="nb-NO" dirty="0" err="1"/>
              <a:t>Precision</a:t>
            </a:r>
            <a:r>
              <a:rPr lang="nb-NO" dirty="0"/>
              <a:t> </a:t>
            </a:r>
            <a:r>
              <a:rPr lang="nb-NO" dirty="0" err="1"/>
              <a:t>guided</a:t>
            </a:r>
            <a:r>
              <a:rPr lang="nb-NO" dirty="0"/>
              <a:t> </a:t>
            </a:r>
            <a:r>
              <a:rPr lang="nb-NO" dirty="0" err="1"/>
              <a:t>munitons</a:t>
            </a:r>
            <a:r>
              <a:rPr lang="nb-NO" dirty="0"/>
              <a:t> </a:t>
            </a:r>
            <a:r>
              <a:rPr lang="nb-NO" dirty="0" err="1"/>
              <a:t>neededl</a:t>
            </a:r>
            <a:endParaRPr lang="nb-NO" dirty="0"/>
          </a:p>
          <a:p>
            <a:pPr lvl="0"/>
            <a:r>
              <a:rPr lang="nb-NO" b="1" dirty="0"/>
              <a:t>CDE 4: </a:t>
            </a:r>
            <a:r>
              <a:rPr lang="nb-NO" dirty="0" err="1"/>
              <a:t>Civilian</a:t>
            </a:r>
            <a:r>
              <a:rPr lang="nb-NO" dirty="0"/>
              <a:t> </a:t>
            </a:r>
            <a:r>
              <a:rPr lang="nb-NO" dirty="0" err="1"/>
              <a:t>structure</a:t>
            </a:r>
            <a:r>
              <a:rPr lang="nb-NO" dirty="0"/>
              <a:t> </a:t>
            </a:r>
            <a:r>
              <a:rPr lang="nb-NO" dirty="0" err="1"/>
              <a:t>within</a:t>
            </a:r>
            <a:r>
              <a:rPr lang="nb-NO" dirty="0"/>
              <a:t> CER and </a:t>
            </a:r>
            <a:r>
              <a:rPr lang="nb-NO" dirty="0" err="1"/>
              <a:t>likely</a:t>
            </a:r>
            <a:r>
              <a:rPr lang="nb-NO" dirty="0"/>
              <a:t> </a:t>
            </a:r>
            <a:r>
              <a:rPr lang="nb-NO" dirty="0" err="1"/>
              <a:t>damaged</a:t>
            </a:r>
            <a:r>
              <a:rPr lang="nb-NO" dirty="0"/>
              <a:t> by </a:t>
            </a:r>
            <a:r>
              <a:rPr lang="nb-NO" dirty="0" err="1"/>
              <a:t>attack</a:t>
            </a:r>
            <a:r>
              <a:rPr lang="nb-NO" dirty="0"/>
              <a:t>. </a:t>
            </a:r>
            <a:r>
              <a:rPr lang="nb-NO" dirty="0" err="1"/>
              <a:t>Damages</a:t>
            </a:r>
            <a:r>
              <a:rPr lang="nb-NO" dirty="0"/>
              <a:t> </a:t>
            </a:r>
            <a:r>
              <a:rPr lang="nb-NO" dirty="0" err="1"/>
              <a:t>minimized</a:t>
            </a:r>
            <a:r>
              <a:rPr lang="nb-NO" dirty="0"/>
              <a:t> by FAH and </a:t>
            </a:r>
            <a:r>
              <a:rPr lang="nb-NO" dirty="0" err="1"/>
              <a:t>delayed</a:t>
            </a:r>
            <a:r>
              <a:rPr lang="nb-NO" dirty="0"/>
              <a:t> </a:t>
            </a:r>
            <a:r>
              <a:rPr lang="nb-NO" dirty="0" err="1"/>
              <a:t>fuze</a:t>
            </a:r>
            <a:r>
              <a:rPr lang="nb-NO" dirty="0"/>
              <a:t> settings. JFACC </a:t>
            </a:r>
            <a:r>
              <a:rPr lang="nb-NO" dirty="0" err="1"/>
              <a:t>approval</a:t>
            </a:r>
            <a:r>
              <a:rPr lang="nb-NO" dirty="0"/>
              <a:t> </a:t>
            </a:r>
            <a:r>
              <a:rPr lang="nb-NO" dirty="0" err="1"/>
              <a:t>agency</a:t>
            </a:r>
            <a:r>
              <a:rPr lang="nb-NO" dirty="0"/>
              <a:t> for CDE 4 targets.  (AWACS </a:t>
            </a:r>
            <a:r>
              <a:rPr lang="nb-NO" dirty="0" err="1"/>
              <a:t>delegated</a:t>
            </a:r>
            <a:r>
              <a:rPr lang="nb-NO" dirty="0"/>
              <a:t> during </a:t>
            </a:r>
            <a:r>
              <a:rPr lang="nb-NO" dirty="0" err="1"/>
              <a:t>missions</a:t>
            </a:r>
            <a:r>
              <a:rPr lang="nb-NO" dirty="0"/>
              <a:t>.</a:t>
            </a:r>
          </a:p>
          <a:p>
            <a:pPr lvl="0"/>
            <a:r>
              <a:rPr lang="nb-NO" b="1" dirty="0"/>
              <a:t>CDE 5: </a:t>
            </a:r>
            <a:r>
              <a:rPr lang="nb-NO" dirty="0" err="1"/>
              <a:t>Civilian</a:t>
            </a:r>
            <a:r>
              <a:rPr lang="nb-NO" dirty="0"/>
              <a:t> </a:t>
            </a:r>
            <a:r>
              <a:rPr lang="nb-NO" dirty="0" err="1"/>
              <a:t>casualites</a:t>
            </a:r>
            <a:r>
              <a:rPr lang="nb-NO" dirty="0"/>
              <a:t> </a:t>
            </a:r>
            <a:r>
              <a:rPr lang="nb-NO" dirty="0" err="1"/>
              <a:t>expected</a:t>
            </a:r>
            <a:r>
              <a:rPr lang="nb-NO" dirty="0"/>
              <a:t>, CJTF-HQ </a:t>
            </a:r>
            <a:r>
              <a:rPr lang="nb-NO" dirty="0" err="1"/>
              <a:t>approval</a:t>
            </a:r>
            <a:r>
              <a:rPr lang="nb-NO" dirty="0"/>
              <a:t> </a:t>
            </a:r>
            <a:r>
              <a:rPr lang="nb-NO" dirty="0" err="1"/>
              <a:t>needed</a:t>
            </a:r>
            <a:r>
              <a:rPr lang="nb-NO" dirty="0"/>
              <a:t> for striking CDE 5 targets.</a:t>
            </a:r>
          </a:p>
          <a:p>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5"/>
          <p:cNvSpPr/>
          <p:nvPr/>
        </p:nvSpPr>
        <p:spPr>
          <a:xfrm>
            <a:off x="5291313" y="5081150"/>
            <a:ext cx="4537375" cy="3671450"/>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txBody>
          <a:bodyPr/>
          <a:lstStyle/>
          <a:p>
            <a:endParaRPr lang="en-GB"/>
          </a:p>
        </p:txBody>
      </p:sp>
      <p:pic>
        <p:nvPicPr>
          <p:cNvPr id="11" name="Picture 3"/>
          <p:cNvPicPr>
            <a:picLocks noChangeAspect="1" noChangeArrowheads="1"/>
          </p:cNvPicPr>
          <p:nvPr/>
        </p:nvPicPr>
        <p:blipFill>
          <a:blip r:embed="rId3" cstate="screen"/>
          <a:srcRect b="514"/>
          <a:stretch>
            <a:fillRect/>
          </a:stretch>
        </p:blipFill>
        <p:spPr bwMode="auto">
          <a:xfrm>
            <a:off x="9104243" y="0"/>
            <a:ext cx="2276553" cy="1888331"/>
          </a:xfrm>
          <a:prstGeom prst="rect">
            <a:avLst/>
          </a:prstGeom>
          <a:noFill/>
          <a:ln w="9525">
            <a:solidFill>
              <a:schemeClr val="tx1"/>
            </a:solidFill>
            <a:miter lim="800000"/>
            <a:headEnd/>
            <a:tailEnd/>
          </a:ln>
          <a:effectLst/>
        </p:spPr>
      </p:pic>
      <p:grpSp>
        <p:nvGrpSpPr>
          <p:cNvPr id="2" name="Group 1">
            <a:extLst>
              <a:ext uri="{FF2B5EF4-FFF2-40B4-BE49-F238E27FC236}">
                <a16:creationId xmlns:a16="http://schemas.microsoft.com/office/drawing/2014/main" id="{C7EE8356-13DA-349C-D005-32D41AF457C1}"/>
              </a:ext>
            </a:extLst>
          </p:cNvPr>
          <p:cNvGrpSpPr/>
          <p:nvPr/>
        </p:nvGrpSpPr>
        <p:grpSpPr>
          <a:xfrm>
            <a:off x="1" y="0"/>
            <a:ext cx="15119349" cy="1980670"/>
            <a:chOff x="1" y="0"/>
            <a:chExt cx="15119349" cy="1980670"/>
          </a:xfrm>
        </p:grpSpPr>
        <p:sp>
          <p:nvSpPr>
            <p:cNvPr id="3" name="TextBox 2">
              <a:extLst>
                <a:ext uri="{FF2B5EF4-FFF2-40B4-BE49-F238E27FC236}">
                  <a16:creationId xmlns:a16="http://schemas.microsoft.com/office/drawing/2014/main" id="{D6309B99-985C-5533-BFAB-E0B5FB199551}"/>
                </a:ext>
              </a:extLst>
            </p:cNvPr>
            <p:cNvSpPr txBox="1"/>
            <p:nvPr/>
          </p:nvSpPr>
          <p:spPr>
            <a:xfrm>
              <a:off x="9114792" y="556201"/>
              <a:ext cx="2232531" cy="523220"/>
            </a:xfrm>
            <a:prstGeom prst="rect">
              <a:avLst/>
            </a:prstGeom>
            <a:noFill/>
          </p:spPr>
          <p:txBody>
            <a:bodyPr wrap="square">
              <a:spAutoFit/>
            </a:bodyPr>
            <a:lstStyle/>
            <a:p>
              <a:pPr marL="0" lvl="0" indent="0" algn="ctr" rtl="0">
                <a:spcBef>
                  <a:spcPts val="0"/>
                </a:spcBef>
                <a:spcAft>
                  <a:spcPts val="0"/>
                </a:spcAft>
                <a:buNone/>
              </a:pPr>
              <a:r>
                <a:rPr lang="en-GB" sz="1400" b="1" dirty="0"/>
                <a:t>MAP</a:t>
              </a:r>
            </a:p>
            <a:p>
              <a:pPr marL="0" lvl="0" indent="0" algn="ctr" rtl="0">
                <a:spcBef>
                  <a:spcPts val="0"/>
                </a:spcBef>
                <a:spcAft>
                  <a:spcPts val="0"/>
                </a:spcAft>
                <a:buNone/>
              </a:pPr>
              <a:r>
                <a:rPr lang="en-GB" sz="1400" b="1" dirty="0"/>
                <a:t>OVERVIEW</a:t>
              </a:r>
            </a:p>
          </p:txBody>
        </p:sp>
        <p:pic>
          <p:nvPicPr>
            <p:cNvPr id="4" name="Picture 3">
              <a:extLst>
                <a:ext uri="{FF2B5EF4-FFF2-40B4-BE49-F238E27FC236}">
                  <a16:creationId xmlns:a16="http://schemas.microsoft.com/office/drawing/2014/main" id="{6E072DD3-02A6-6295-F8A0-1D14C69990AE}"/>
                </a:ext>
              </a:extLst>
            </p:cNvPr>
            <p:cNvPicPr>
              <a:picLocks noChangeAspect="1" noChangeArrowheads="1"/>
            </p:cNvPicPr>
            <p:nvPr/>
          </p:nvPicPr>
          <p:blipFill>
            <a:blip r:embed="rId3" cstate="screen"/>
            <a:srcRect b="514"/>
            <a:stretch>
              <a:fillRect/>
            </a:stretch>
          </p:blipFill>
          <p:spPr bwMode="auto">
            <a:xfrm>
              <a:off x="9113720" y="17404"/>
              <a:ext cx="2249106" cy="1888331"/>
            </a:xfrm>
            <a:prstGeom prst="rect">
              <a:avLst/>
            </a:prstGeom>
            <a:noFill/>
            <a:ln w="9525">
              <a:solidFill>
                <a:schemeClr val="tx1"/>
              </a:solidFill>
              <a:miter lim="800000"/>
              <a:headEnd/>
              <a:tailEnd/>
            </a:ln>
            <a:effectLst/>
          </p:spPr>
        </p:pic>
        <p:grpSp>
          <p:nvGrpSpPr>
            <p:cNvPr id="5" name="Group 4">
              <a:extLst>
                <a:ext uri="{FF2B5EF4-FFF2-40B4-BE49-F238E27FC236}">
                  <a16:creationId xmlns:a16="http://schemas.microsoft.com/office/drawing/2014/main" id="{A3D938EA-CB21-EFEB-3DCA-0C94A65E69C2}"/>
                </a:ext>
              </a:extLst>
            </p:cNvPr>
            <p:cNvGrpSpPr/>
            <p:nvPr/>
          </p:nvGrpSpPr>
          <p:grpSpPr>
            <a:xfrm>
              <a:off x="1" y="0"/>
              <a:ext cx="15119349" cy="1921524"/>
              <a:chOff x="1" y="-1616"/>
              <a:chExt cx="15119349" cy="1921524"/>
            </a:xfrm>
          </p:grpSpPr>
          <p:sp>
            <p:nvSpPr>
              <p:cNvPr id="17" name="Rectangle 16">
                <a:extLst>
                  <a:ext uri="{FF2B5EF4-FFF2-40B4-BE49-F238E27FC236}">
                    <a16:creationId xmlns:a16="http://schemas.microsoft.com/office/drawing/2014/main" id="{177AA3C9-DA40-3413-0DB4-F11E7F57F43D}"/>
                  </a:ext>
                </a:extLst>
              </p:cNvPr>
              <p:cNvSpPr/>
              <p:nvPr/>
            </p:nvSpPr>
            <p:spPr>
              <a:xfrm>
                <a:off x="2447778" y="0"/>
                <a:ext cx="6668087" cy="787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D0BC2AD2-2495-6EE6-14F6-315A845409CE}"/>
                  </a:ext>
                </a:extLst>
              </p:cNvPr>
              <p:cNvSpPr/>
              <p:nvPr/>
            </p:nvSpPr>
            <p:spPr>
              <a:xfrm>
                <a:off x="2447567" y="787791"/>
                <a:ext cx="6668087" cy="11321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86BBBEB9-BE90-9E1F-1577-C52C2BE1D929}"/>
                  </a:ext>
                </a:extLst>
              </p:cNvPr>
              <p:cNvSpPr/>
              <p:nvPr/>
            </p:nvSpPr>
            <p:spPr>
              <a:xfrm>
                <a:off x="9115654" y="0"/>
                <a:ext cx="2251041" cy="191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D565A880-8010-2632-1642-B83622B63EE8}"/>
                  </a:ext>
                </a:extLst>
              </p:cNvPr>
              <p:cNvSpPr/>
              <p:nvPr/>
            </p:nvSpPr>
            <p:spPr>
              <a:xfrm>
                <a:off x="11366695" y="-1616"/>
                <a:ext cx="3752655" cy="787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0E21504A-C44F-9586-F0CC-2461FE40BE77}"/>
                  </a:ext>
                </a:extLst>
              </p:cNvPr>
              <p:cNvSpPr/>
              <p:nvPr/>
            </p:nvSpPr>
            <p:spPr>
              <a:xfrm>
                <a:off x="11366694" y="786175"/>
                <a:ext cx="3752655" cy="11337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653DA3D6-D7BB-4AD2-EB06-ADAA1DD20263}"/>
                  </a:ext>
                </a:extLst>
              </p:cNvPr>
              <p:cNvSpPr/>
              <p:nvPr/>
            </p:nvSpPr>
            <p:spPr>
              <a:xfrm>
                <a:off x="1" y="0"/>
                <a:ext cx="2446916" cy="191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 name="TextBox 5">
              <a:extLst>
                <a:ext uri="{FF2B5EF4-FFF2-40B4-BE49-F238E27FC236}">
                  <a16:creationId xmlns:a16="http://schemas.microsoft.com/office/drawing/2014/main" id="{D5507172-94D3-2306-0420-7048C072B8A4}"/>
                </a:ext>
              </a:extLst>
            </p:cNvPr>
            <p:cNvSpPr txBox="1"/>
            <p:nvPr/>
          </p:nvSpPr>
          <p:spPr>
            <a:xfrm>
              <a:off x="2446917" y="21481"/>
              <a:ext cx="6650438" cy="400110"/>
            </a:xfrm>
            <a:prstGeom prst="rect">
              <a:avLst/>
            </a:prstGeom>
            <a:noFill/>
          </p:spPr>
          <p:txBody>
            <a:bodyPr wrap="square">
              <a:spAutoFit/>
            </a:bodyPr>
            <a:lstStyle/>
            <a:p>
              <a:pPr marL="0" lvl="0" indent="0" algn="l" rtl="0">
                <a:spcBef>
                  <a:spcPts val="0"/>
                </a:spcBef>
                <a:spcAft>
                  <a:spcPts val="0"/>
                </a:spcAft>
                <a:buNone/>
              </a:pPr>
              <a:r>
                <a:rPr lang="en-GB" sz="2000" b="1" dirty="0"/>
                <a:t>[FACILITY NAME], SRN</a:t>
              </a:r>
            </a:p>
          </p:txBody>
        </p:sp>
        <p:sp>
          <p:nvSpPr>
            <p:cNvPr id="7" name="TextBox 6">
              <a:extLst>
                <a:ext uri="{FF2B5EF4-FFF2-40B4-BE49-F238E27FC236}">
                  <a16:creationId xmlns:a16="http://schemas.microsoft.com/office/drawing/2014/main" id="{A3A51A3D-078F-A322-89DE-C7C7BA805ACF}"/>
                </a:ext>
              </a:extLst>
            </p:cNvPr>
            <p:cNvSpPr txBox="1"/>
            <p:nvPr/>
          </p:nvSpPr>
          <p:spPr>
            <a:xfrm>
              <a:off x="2429057" y="945322"/>
              <a:ext cx="4211409" cy="784830"/>
            </a:xfrm>
            <a:prstGeom prst="rect">
              <a:avLst/>
            </a:prstGeom>
            <a:noFill/>
          </p:spPr>
          <p:txBody>
            <a:bodyPr wrap="none" rtlCol="0" anchor="ctr">
              <a:spAutoFit/>
            </a:bodyPr>
            <a:lstStyle/>
            <a:p>
              <a:pPr marL="0" lvl="0" indent="0" algn="l" rtl="0">
                <a:spcBef>
                  <a:spcPts val="0"/>
                </a:spcBef>
                <a:spcAft>
                  <a:spcPts val="0"/>
                </a:spcAft>
                <a:buNone/>
              </a:pPr>
              <a:r>
                <a:rPr lang="en-GB" sz="1500" b="1" dirty="0"/>
                <a:t>BE: SRNTGTXXX  CATCODE: X</a:t>
              </a:r>
            </a:p>
            <a:p>
              <a:pPr marL="0" lvl="0" indent="0" algn="l" rtl="0">
                <a:spcBef>
                  <a:spcPts val="0"/>
                </a:spcBef>
                <a:spcAft>
                  <a:spcPts val="0"/>
                </a:spcAft>
                <a:buNone/>
              </a:pPr>
              <a:r>
                <a:rPr lang="en-GB" sz="1500" b="1" dirty="0"/>
                <a:t>MIDB GEO: </a:t>
              </a:r>
              <a:r>
                <a:rPr lang="pt-BR" sz="1500" b="1" dirty="0"/>
                <a:t>N DD MM.MMM E DDD MM.MMM</a:t>
              </a:r>
              <a:endParaRPr lang="en-GB" sz="1500" b="1" dirty="0"/>
            </a:p>
            <a:p>
              <a:pPr marL="0" lvl="0" indent="0" algn="l" rtl="0">
                <a:spcBef>
                  <a:spcPts val="0"/>
                </a:spcBef>
                <a:spcAft>
                  <a:spcPts val="0"/>
                </a:spcAft>
                <a:buNone/>
              </a:pPr>
              <a:r>
                <a:rPr lang="en-GB" sz="1500" b="1" dirty="0"/>
                <a:t>ICOD: YYYY-MMM-DD DOI:YYYY-MMM-DD</a:t>
              </a:r>
            </a:p>
          </p:txBody>
        </p:sp>
        <p:sp>
          <p:nvSpPr>
            <p:cNvPr id="8" name="TextBox 7">
              <a:extLst>
                <a:ext uri="{FF2B5EF4-FFF2-40B4-BE49-F238E27FC236}">
                  <a16:creationId xmlns:a16="http://schemas.microsoft.com/office/drawing/2014/main" id="{44D1BF0A-B163-A09C-3EB2-C51CD32527EC}"/>
                </a:ext>
              </a:extLst>
            </p:cNvPr>
            <p:cNvSpPr txBox="1"/>
            <p:nvPr/>
          </p:nvSpPr>
          <p:spPr>
            <a:xfrm>
              <a:off x="11364760" y="79905"/>
              <a:ext cx="3752655" cy="707886"/>
            </a:xfrm>
            <a:prstGeom prst="rect">
              <a:avLst/>
            </a:prstGeom>
            <a:noFill/>
          </p:spPr>
          <p:txBody>
            <a:bodyPr wrap="square">
              <a:spAutoFit/>
            </a:bodyPr>
            <a:lstStyle/>
            <a:p>
              <a:pPr marL="0" lvl="0" indent="0" algn="ctr" rtl="0">
                <a:spcBef>
                  <a:spcPts val="0"/>
                </a:spcBef>
                <a:spcAft>
                  <a:spcPts val="0"/>
                </a:spcAft>
                <a:buNone/>
              </a:pPr>
              <a:r>
                <a:rPr lang="en-GB" sz="2000" b="1" dirty="0"/>
                <a:t>OPAC CLASSIFIED</a:t>
              </a:r>
              <a:br>
                <a:rPr lang="en-GB" sz="2000" b="1" dirty="0"/>
              </a:br>
              <a:r>
                <a:rPr lang="en-GB" sz="2000" b="1" dirty="0"/>
                <a:t>REL TO CJTF-23</a:t>
              </a:r>
            </a:p>
          </p:txBody>
        </p:sp>
        <p:sp>
          <p:nvSpPr>
            <p:cNvPr id="9" name="TextBox 8">
              <a:extLst>
                <a:ext uri="{FF2B5EF4-FFF2-40B4-BE49-F238E27FC236}">
                  <a16:creationId xmlns:a16="http://schemas.microsoft.com/office/drawing/2014/main" id="{B0CA9489-659D-DDBC-9969-C493A067D595}"/>
                </a:ext>
              </a:extLst>
            </p:cNvPr>
            <p:cNvSpPr txBox="1"/>
            <p:nvPr/>
          </p:nvSpPr>
          <p:spPr>
            <a:xfrm>
              <a:off x="11347323" y="1112228"/>
              <a:ext cx="3770092" cy="307777"/>
            </a:xfrm>
            <a:prstGeom prst="rect">
              <a:avLst/>
            </a:prstGeom>
            <a:noFill/>
          </p:spPr>
          <p:txBody>
            <a:bodyPr wrap="square">
              <a:spAutoFit/>
            </a:bodyPr>
            <a:lstStyle/>
            <a:p>
              <a:pPr marL="0" lvl="0" indent="0" algn="ctr" rtl="0">
                <a:spcBef>
                  <a:spcPts val="0"/>
                </a:spcBef>
                <a:spcAft>
                  <a:spcPts val="0"/>
                </a:spcAft>
                <a:buNone/>
              </a:pPr>
              <a:r>
                <a:rPr lang="en-GB" sz="1400" b="1" dirty="0"/>
                <a:t>DECL ON: YYYY-MMM-DD</a:t>
              </a:r>
            </a:p>
          </p:txBody>
        </p:sp>
        <p:pic>
          <p:nvPicPr>
            <p:cNvPr id="10" name="Picture 9" descr="D:\GIT PROJECTS\OPAT-background\Virtual Intelligence Service only logo.PNG">
              <a:extLst>
                <a:ext uri="{FF2B5EF4-FFF2-40B4-BE49-F238E27FC236}">
                  <a16:creationId xmlns:a16="http://schemas.microsoft.com/office/drawing/2014/main" id="{C015837D-44F8-FC0C-F5FF-C2465BA516A2}"/>
                </a:ext>
              </a:extLst>
            </p:cNvPr>
            <p:cNvPicPr>
              <a:picLocks noChangeAspect="1" noChangeArrowheads="1"/>
            </p:cNvPicPr>
            <p:nvPr/>
          </p:nvPicPr>
          <p:blipFill>
            <a:blip r:embed="rId4"/>
            <a:srcRect/>
            <a:stretch>
              <a:fillRect/>
            </a:stretch>
          </p:blipFill>
          <p:spPr bwMode="auto">
            <a:xfrm>
              <a:off x="108686" y="21695"/>
              <a:ext cx="2225675" cy="1958975"/>
            </a:xfrm>
            <a:prstGeom prst="rect">
              <a:avLst/>
            </a:prstGeom>
            <a:noFill/>
          </p:spPr>
        </p:pic>
        <p:sp>
          <p:nvSpPr>
            <p:cNvPr id="16" name="Rektangel 11">
              <a:extLst>
                <a:ext uri="{FF2B5EF4-FFF2-40B4-BE49-F238E27FC236}">
                  <a16:creationId xmlns:a16="http://schemas.microsoft.com/office/drawing/2014/main" id="{9299988C-30F0-4A4D-E871-7CC66A8161ED}"/>
                </a:ext>
              </a:extLst>
            </p:cNvPr>
            <p:cNvSpPr/>
            <p:nvPr/>
          </p:nvSpPr>
          <p:spPr>
            <a:xfrm>
              <a:off x="10303776" y="1187827"/>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431AFF2A-4E1E-27FF-EF83-BEAD05214417}"/>
              </a:ext>
            </a:extLst>
          </p:cNvPr>
          <p:cNvSpPr txBox="1"/>
          <p:nvPr/>
        </p:nvSpPr>
        <p:spPr>
          <a:xfrm>
            <a:off x="2464354" y="368119"/>
            <a:ext cx="6631067" cy="400110"/>
          </a:xfrm>
          <a:prstGeom prst="rect">
            <a:avLst/>
          </a:prstGeom>
          <a:noFill/>
        </p:spPr>
        <p:txBody>
          <a:bodyPr wrap="square">
            <a:spAutoFit/>
          </a:bodyPr>
          <a:lstStyle/>
          <a:p>
            <a:pPr marL="0" lvl="0" indent="0" algn="l" rtl="0">
              <a:spcBef>
                <a:spcPts val="0"/>
              </a:spcBef>
              <a:spcAft>
                <a:spcPts val="0"/>
              </a:spcAft>
              <a:buNone/>
            </a:pPr>
            <a:r>
              <a:rPr lang="en-GB" sz="2000" b="1" dirty="0"/>
              <a:t>FACILITY OUTLINE GRAPHIC</a:t>
            </a:r>
            <a:r>
              <a:rPr lang="en-GB" sz="2000" b="1" dirty="0">
                <a:solidFill>
                  <a:schemeClr val="dk1"/>
                </a:solidFill>
              </a:rPr>
              <a:t> [X]</a:t>
            </a:r>
            <a:endParaRPr lang="en-GB" sz="2000" b="1" dirty="0"/>
          </a:p>
        </p:txBody>
      </p:sp>
      <p:grpSp>
        <p:nvGrpSpPr>
          <p:cNvPr id="24" name="Group 23">
            <a:extLst>
              <a:ext uri="{FF2B5EF4-FFF2-40B4-BE49-F238E27FC236}">
                <a16:creationId xmlns:a16="http://schemas.microsoft.com/office/drawing/2014/main" id="{F7748AB6-BD5A-6918-420A-95A7081DDB21}"/>
              </a:ext>
            </a:extLst>
          </p:cNvPr>
          <p:cNvGrpSpPr/>
          <p:nvPr/>
        </p:nvGrpSpPr>
        <p:grpSpPr>
          <a:xfrm>
            <a:off x="14195180" y="2629410"/>
            <a:ext cx="559046" cy="692832"/>
            <a:chOff x="15526400" y="3343535"/>
            <a:chExt cx="1172983" cy="1324523"/>
          </a:xfrm>
        </p:grpSpPr>
        <p:sp>
          <p:nvSpPr>
            <p:cNvPr id="25" name="Freeform: Shape 24">
              <a:extLst>
                <a:ext uri="{FF2B5EF4-FFF2-40B4-BE49-F238E27FC236}">
                  <a16:creationId xmlns:a16="http://schemas.microsoft.com/office/drawing/2014/main" id="{ACDC6574-366E-148B-64FE-BE7FD6558C93}"/>
                </a:ext>
              </a:extLst>
            </p:cNvPr>
            <p:cNvSpPr/>
            <p:nvPr/>
          </p:nvSpPr>
          <p:spPr>
            <a:xfrm>
              <a:off x="15526400" y="3343535"/>
              <a:ext cx="1172983" cy="1324523"/>
            </a:xfrm>
            <a:custGeom>
              <a:avLst/>
              <a:gdLst>
                <a:gd name="connsiteX0" fmla="*/ 351692 w 731520"/>
                <a:gd name="connsiteY0" fmla="*/ 0 h 858129"/>
                <a:gd name="connsiteX1" fmla="*/ 0 w 731520"/>
                <a:gd name="connsiteY1" fmla="*/ 858129 h 858129"/>
                <a:gd name="connsiteX2" fmla="*/ 337624 w 731520"/>
                <a:gd name="connsiteY2" fmla="*/ 647114 h 858129"/>
                <a:gd name="connsiteX3" fmla="*/ 731520 w 731520"/>
                <a:gd name="connsiteY3" fmla="*/ 844061 h 858129"/>
                <a:gd name="connsiteX4" fmla="*/ 351692 w 731520"/>
                <a:gd name="connsiteY4" fmla="*/ 0 h 858129"/>
                <a:gd name="connsiteX0" fmla="*/ 394761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94761 w 731520"/>
                <a:gd name="connsiteY4" fmla="*/ 0 h 992212"/>
                <a:gd name="connsiteX0" fmla="*/ 383994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83994 w 731520"/>
                <a:gd name="connsiteY4" fmla="*/ 0 h 992212"/>
                <a:gd name="connsiteX0" fmla="*/ 383994 w 957635"/>
                <a:gd name="connsiteY0" fmla="*/ 0 h 1313351"/>
                <a:gd name="connsiteX1" fmla="*/ 0 w 957635"/>
                <a:gd name="connsiteY1" fmla="*/ 992212 h 1313351"/>
                <a:gd name="connsiteX2" fmla="*/ 337624 w 957635"/>
                <a:gd name="connsiteY2" fmla="*/ 781197 h 1313351"/>
                <a:gd name="connsiteX3" fmla="*/ 957635 w 957635"/>
                <a:gd name="connsiteY3" fmla="*/ 1313351 h 1313351"/>
                <a:gd name="connsiteX4" fmla="*/ 383994 w 957635"/>
                <a:gd name="connsiteY4" fmla="*/ 0 h 1313351"/>
                <a:gd name="connsiteX0" fmla="*/ 599342 w 1172983"/>
                <a:gd name="connsiteY0" fmla="*/ 0 h 1313351"/>
                <a:gd name="connsiteX1" fmla="*/ 0 w 1172983"/>
                <a:gd name="connsiteY1" fmla="*/ 1305071 h 1313351"/>
                <a:gd name="connsiteX2" fmla="*/ 552972 w 1172983"/>
                <a:gd name="connsiteY2" fmla="*/ 781197 h 1313351"/>
                <a:gd name="connsiteX3" fmla="*/ 1172983 w 1172983"/>
                <a:gd name="connsiteY3" fmla="*/ 1313351 h 1313351"/>
                <a:gd name="connsiteX4" fmla="*/ 599342 w 1172983"/>
                <a:gd name="connsiteY4" fmla="*/ 0 h 1313351"/>
                <a:gd name="connsiteX0" fmla="*/ 599342 w 1172983"/>
                <a:gd name="connsiteY0" fmla="*/ 0 h 1313351"/>
                <a:gd name="connsiteX1" fmla="*/ 0 w 1172983"/>
                <a:gd name="connsiteY1" fmla="*/ 1305071 h 1313351"/>
                <a:gd name="connsiteX2" fmla="*/ 574507 w 1172983"/>
                <a:gd name="connsiteY2" fmla="*/ 982322 h 1313351"/>
                <a:gd name="connsiteX3" fmla="*/ 1172983 w 1172983"/>
                <a:gd name="connsiteY3" fmla="*/ 1313351 h 1313351"/>
                <a:gd name="connsiteX4" fmla="*/ 599342 w 1172983"/>
                <a:gd name="connsiteY4" fmla="*/ 0 h 1313351"/>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67040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67040 w 1172983"/>
                <a:gd name="connsiteY4" fmla="*/ 0 h 1302177"/>
                <a:gd name="connsiteX0" fmla="*/ 567040 w 1172983"/>
                <a:gd name="connsiteY0" fmla="*/ 0 h 1291003"/>
                <a:gd name="connsiteX1" fmla="*/ 0 w 1172983"/>
                <a:gd name="connsiteY1" fmla="*/ 1282723 h 1291003"/>
                <a:gd name="connsiteX2" fmla="*/ 574507 w 1172983"/>
                <a:gd name="connsiteY2" fmla="*/ 959974 h 1291003"/>
                <a:gd name="connsiteX3" fmla="*/ 1172983 w 1172983"/>
                <a:gd name="connsiteY3" fmla="*/ 1291003 h 1291003"/>
                <a:gd name="connsiteX4" fmla="*/ 567040 w 1172983"/>
                <a:gd name="connsiteY4" fmla="*/ 0 h 1291003"/>
                <a:gd name="connsiteX0" fmla="*/ 577807 w 1172983"/>
                <a:gd name="connsiteY0" fmla="*/ 0 h 1190441"/>
                <a:gd name="connsiteX1" fmla="*/ 0 w 1172983"/>
                <a:gd name="connsiteY1" fmla="*/ 1182161 h 1190441"/>
                <a:gd name="connsiteX2" fmla="*/ 574507 w 1172983"/>
                <a:gd name="connsiteY2" fmla="*/ 859412 h 1190441"/>
                <a:gd name="connsiteX3" fmla="*/ 1172983 w 1172983"/>
                <a:gd name="connsiteY3" fmla="*/ 1190441 h 1190441"/>
                <a:gd name="connsiteX4" fmla="*/ 577807 w 1172983"/>
                <a:gd name="connsiteY4" fmla="*/ 0 h 1190441"/>
                <a:gd name="connsiteX0" fmla="*/ 577807 w 1172983"/>
                <a:gd name="connsiteY0" fmla="*/ 0 h 933449"/>
                <a:gd name="connsiteX1" fmla="*/ 0 w 1172983"/>
                <a:gd name="connsiteY1" fmla="*/ 925169 h 933449"/>
                <a:gd name="connsiteX2" fmla="*/ 574507 w 1172983"/>
                <a:gd name="connsiteY2" fmla="*/ 602420 h 933449"/>
                <a:gd name="connsiteX3" fmla="*/ 1172983 w 1172983"/>
                <a:gd name="connsiteY3" fmla="*/ 933449 h 933449"/>
                <a:gd name="connsiteX4" fmla="*/ 577807 w 1172983"/>
                <a:gd name="connsiteY4" fmla="*/ 0 h 933449"/>
                <a:gd name="connsiteX0" fmla="*/ 599342 w 1172983"/>
                <a:gd name="connsiteY0" fmla="*/ 0 h 1324524"/>
                <a:gd name="connsiteX1" fmla="*/ 0 w 1172983"/>
                <a:gd name="connsiteY1" fmla="*/ 1316244 h 1324524"/>
                <a:gd name="connsiteX2" fmla="*/ 574507 w 1172983"/>
                <a:gd name="connsiteY2" fmla="*/ 993495 h 1324524"/>
                <a:gd name="connsiteX3" fmla="*/ 1172983 w 1172983"/>
                <a:gd name="connsiteY3" fmla="*/ 1324524 h 1324524"/>
                <a:gd name="connsiteX4" fmla="*/ 599342 w 1172983"/>
                <a:gd name="connsiteY4" fmla="*/ 0 h 1324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83" h="1324524">
                  <a:moveTo>
                    <a:pt x="599342" y="0"/>
                  </a:moveTo>
                  <a:lnTo>
                    <a:pt x="0" y="1316244"/>
                  </a:lnTo>
                  <a:lnTo>
                    <a:pt x="574507" y="993495"/>
                  </a:lnTo>
                  <a:lnTo>
                    <a:pt x="1172983" y="1324524"/>
                  </a:lnTo>
                  <a:lnTo>
                    <a:pt x="599342" y="0"/>
                  </a:lnTo>
                  <a:close/>
                </a:path>
              </a:pathLst>
            </a:cu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Google Shape;66;p14">
              <a:extLst>
                <a:ext uri="{FF2B5EF4-FFF2-40B4-BE49-F238E27FC236}">
                  <a16:creationId xmlns:a16="http://schemas.microsoft.com/office/drawing/2014/main" id="{FCE1BA34-A363-9D1B-1F15-6E707270296B}"/>
                </a:ext>
              </a:extLst>
            </p:cNvPr>
            <p:cNvSpPr txBox="1"/>
            <p:nvPr/>
          </p:nvSpPr>
          <p:spPr>
            <a:xfrm>
              <a:off x="15716513" y="3587815"/>
              <a:ext cx="502201" cy="64984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400" b="1" dirty="0">
                  <a:solidFill>
                    <a:sysClr val="windowText" lastClr="000000"/>
                  </a:solidFill>
                </a:rPr>
                <a:t>N</a:t>
              </a:r>
              <a:endParaRPr sz="2400" b="1" dirty="0">
                <a:solidFill>
                  <a:sysClr val="windowText" lastClr="000000"/>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p:nvPr/>
        </p:nvSpPr>
        <p:spPr>
          <a:xfrm>
            <a:off x="2197600" y="2213876"/>
            <a:ext cx="8999883" cy="5689205"/>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txBody>
          <a:bodyPr/>
          <a:lstStyle/>
          <a:p>
            <a:endParaRPr lang="en-GB"/>
          </a:p>
        </p:txBody>
      </p:sp>
      <p:grpSp>
        <p:nvGrpSpPr>
          <p:cNvPr id="160" name="Google Shape;160;p20"/>
          <p:cNvGrpSpPr/>
          <p:nvPr/>
        </p:nvGrpSpPr>
        <p:grpSpPr>
          <a:xfrm>
            <a:off x="4165474" y="4450800"/>
            <a:ext cx="1801231" cy="284100"/>
            <a:chOff x="3945100" y="6965375"/>
            <a:chExt cx="1788000" cy="284100"/>
          </a:xfrm>
        </p:grpSpPr>
        <p:sp>
          <p:nvSpPr>
            <p:cNvPr id="161" name="Google Shape;161;p20"/>
            <p:cNvSpPr txBox="1"/>
            <p:nvPr/>
          </p:nvSpPr>
          <p:spPr>
            <a:xfrm>
              <a:off x="3945100" y="6965375"/>
              <a:ext cx="892500" cy="28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dirty="0">
                  <a:solidFill>
                    <a:schemeClr val="dk1"/>
                  </a:solidFill>
                </a:rPr>
                <a:t>DPI A</a:t>
              </a:r>
              <a:endParaRPr b="1">
                <a:solidFill>
                  <a:schemeClr val="dk1"/>
                </a:solidFill>
              </a:endParaRPr>
            </a:p>
          </p:txBody>
        </p:sp>
        <p:cxnSp>
          <p:nvCxnSpPr>
            <p:cNvPr id="162" name="Google Shape;162;p20"/>
            <p:cNvCxnSpPr/>
            <p:nvPr/>
          </p:nvCxnSpPr>
          <p:spPr>
            <a:xfrm>
              <a:off x="4837600" y="7107425"/>
              <a:ext cx="895500" cy="3300"/>
            </a:xfrm>
            <a:prstGeom prst="straightConnector1">
              <a:avLst/>
            </a:prstGeom>
            <a:noFill/>
            <a:ln w="19050" cap="flat" cmpd="sng">
              <a:solidFill>
                <a:srgbClr val="000000"/>
              </a:solidFill>
              <a:prstDash val="solid"/>
              <a:round/>
              <a:headEnd type="none" w="med" len="med"/>
              <a:tailEnd type="none" w="med" len="med"/>
            </a:ln>
          </p:spPr>
        </p:cxnSp>
      </p:grpSp>
      <p:grpSp>
        <p:nvGrpSpPr>
          <p:cNvPr id="163" name="Google Shape;163;p20"/>
          <p:cNvGrpSpPr/>
          <p:nvPr/>
        </p:nvGrpSpPr>
        <p:grpSpPr>
          <a:xfrm>
            <a:off x="4165474" y="4734900"/>
            <a:ext cx="1801231" cy="284100"/>
            <a:chOff x="3945100" y="6965375"/>
            <a:chExt cx="1788000" cy="284100"/>
          </a:xfrm>
        </p:grpSpPr>
        <p:sp>
          <p:nvSpPr>
            <p:cNvPr id="164" name="Google Shape;164;p20"/>
            <p:cNvSpPr txBox="1"/>
            <p:nvPr/>
          </p:nvSpPr>
          <p:spPr>
            <a:xfrm>
              <a:off x="3945100" y="6965375"/>
              <a:ext cx="892500" cy="28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dirty="0">
                  <a:solidFill>
                    <a:schemeClr val="dk1"/>
                  </a:solidFill>
                </a:rPr>
                <a:t>DPI B</a:t>
              </a:r>
              <a:endParaRPr b="1">
                <a:solidFill>
                  <a:schemeClr val="dk1"/>
                </a:solidFill>
              </a:endParaRPr>
            </a:p>
          </p:txBody>
        </p:sp>
        <p:cxnSp>
          <p:nvCxnSpPr>
            <p:cNvPr id="165" name="Google Shape;165;p20"/>
            <p:cNvCxnSpPr/>
            <p:nvPr/>
          </p:nvCxnSpPr>
          <p:spPr>
            <a:xfrm>
              <a:off x="4837600" y="7107425"/>
              <a:ext cx="895500" cy="3300"/>
            </a:xfrm>
            <a:prstGeom prst="straightConnector1">
              <a:avLst/>
            </a:prstGeom>
            <a:noFill/>
            <a:ln w="19050" cap="flat" cmpd="sng">
              <a:solidFill>
                <a:srgbClr val="000000"/>
              </a:solidFill>
              <a:prstDash val="solid"/>
              <a:round/>
              <a:headEnd type="none" w="med" len="med"/>
              <a:tailEnd type="none" w="med" len="med"/>
            </a:ln>
          </p:spPr>
        </p:cxnSp>
      </p:grpSp>
      <p:grpSp>
        <p:nvGrpSpPr>
          <p:cNvPr id="166" name="Google Shape;166;p20"/>
          <p:cNvGrpSpPr/>
          <p:nvPr/>
        </p:nvGrpSpPr>
        <p:grpSpPr>
          <a:xfrm>
            <a:off x="7897174" y="5397925"/>
            <a:ext cx="1631384" cy="422850"/>
            <a:chOff x="3945100" y="6965375"/>
            <a:chExt cx="1619400" cy="422850"/>
          </a:xfrm>
        </p:grpSpPr>
        <p:sp>
          <p:nvSpPr>
            <p:cNvPr id="167" name="Google Shape;167;p20"/>
            <p:cNvSpPr txBox="1"/>
            <p:nvPr/>
          </p:nvSpPr>
          <p:spPr>
            <a:xfrm>
              <a:off x="3945100" y="6965375"/>
              <a:ext cx="892500" cy="28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dirty="0">
                  <a:solidFill>
                    <a:schemeClr val="dk1"/>
                  </a:solidFill>
                </a:rPr>
                <a:t>DPI C</a:t>
              </a:r>
              <a:endParaRPr b="1">
                <a:solidFill>
                  <a:schemeClr val="dk1"/>
                </a:solidFill>
              </a:endParaRPr>
            </a:p>
          </p:txBody>
        </p:sp>
        <p:cxnSp>
          <p:nvCxnSpPr>
            <p:cNvPr id="168" name="Google Shape;168;p20"/>
            <p:cNvCxnSpPr/>
            <p:nvPr/>
          </p:nvCxnSpPr>
          <p:spPr>
            <a:xfrm>
              <a:off x="4837600" y="7107425"/>
              <a:ext cx="726900" cy="280800"/>
            </a:xfrm>
            <a:prstGeom prst="straightConnector1">
              <a:avLst/>
            </a:prstGeom>
            <a:noFill/>
            <a:ln w="19050" cap="flat" cmpd="sng">
              <a:solidFill>
                <a:srgbClr val="000000"/>
              </a:solidFill>
              <a:prstDash val="solid"/>
              <a:round/>
              <a:headEnd type="none" w="med" len="med"/>
              <a:tailEnd type="none" w="med" len="med"/>
            </a:ln>
          </p:spPr>
        </p:cxnSp>
      </p:grpSp>
      <p:sp>
        <p:nvSpPr>
          <p:cNvPr id="169" name="Google Shape;169;p20"/>
          <p:cNvSpPr txBox="1"/>
          <p:nvPr/>
        </p:nvSpPr>
        <p:spPr>
          <a:xfrm>
            <a:off x="6157225" y="8717975"/>
            <a:ext cx="2540100" cy="785948"/>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000" b="1" dirty="0"/>
              <a:t>DPI: SRNTGTXXXB</a:t>
            </a:r>
            <a:endParaRPr sz="1000" b="1"/>
          </a:p>
          <a:p>
            <a:pPr marL="0" lvl="0" indent="0" algn="l" rtl="0">
              <a:spcBef>
                <a:spcPts val="0"/>
              </a:spcBef>
              <a:spcAft>
                <a:spcPts val="0"/>
              </a:spcAft>
              <a:buNone/>
            </a:pPr>
            <a:r>
              <a:rPr lang="nb-NO" sz="1000" b="1" dirty="0"/>
              <a:t>DESCRIPTION OF DPI</a:t>
            </a:r>
            <a:endParaRPr sz="1000" b="1"/>
          </a:p>
          <a:p>
            <a:pPr marL="0" lvl="0" indent="0" algn="l" rtl="0">
              <a:spcBef>
                <a:spcPts val="0"/>
              </a:spcBef>
              <a:spcAft>
                <a:spcPts val="0"/>
              </a:spcAft>
              <a:buNone/>
            </a:pPr>
            <a:r>
              <a:rPr lang="fr" sz="1000" b="1" dirty="0"/>
              <a:t>DDMM.MMMM S/N DDDMM.MMMM </a:t>
            </a:r>
          </a:p>
          <a:p>
            <a:pPr marL="0" lvl="0" indent="0" algn="l" rtl="0">
              <a:spcBef>
                <a:spcPts val="0"/>
              </a:spcBef>
              <a:spcAft>
                <a:spcPts val="0"/>
              </a:spcAft>
              <a:buNone/>
            </a:pPr>
            <a:r>
              <a:rPr lang="fr" sz="1000" b="1" dirty="0"/>
              <a:t>DPI MSL: XXX FT</a:t>
            </a: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p:txBody>
      </p:sp>
      <p:sp>
        <p:nvSpPr>
          <p:cNvPr id="170" name="Google Shape;170;p20"/>
          <p:cNvSpPr txBox="1"/>
          <p:nvPr/>
        </p:nvSpPr>
        <p:spPr>
          <a:xfrm>
            <a:off x="8914275" y="8717975"/>
            <a:ext cx="2540100" cy="766493"/>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000" b="1" dirty="0"/>
              <a:t>DPI: SRNTGTXXXC</a:t>
            </a:r>
            <a:endParaRPr sz="1000" b="1"/>
          </a:p>
          <a:p>
            <a:pPr marL="0" lvl="0" indent="0" algn="l" rtl="0">
              <a:spcBef>
                <a:spcPts val="0"/>
              </a:spcBef>
              <a:spcAft>
                <a:spcPts val="0"/>
              </a:spcAft>
              <a:buNone/>
            </a:pPr>
            <a:r>
              <a:rPr lang="nb-NO" sz="1000" b="1" dirty="0"/>
              <a:t>DESCRIPTION OF DPI</a:t>
            </a:r>
            <a:endParaRPr sz="1000" b="1"/>
          </a:p>
          <a:p>
            <a:pPr marL="0" lvl="0" indent="0" algn="l" rtl="0">
              <a:spcBef>
                <a:spcPts val="0"/>
              </a:spcBef>
              <a:spcAft>
                <a:spcPts val="0"/>
              </a:spcAft>
              <a:buNone/>
            </a:pPr>
            <a:r>
              <a:rPr lang="fr" sz="1000" b="1" dirty="0"/>
              <a:t>DDMM.MMMM S/N DDDMM.MMMM </a:t>
            </a:r>
          </a:p>
          <a:p>
            <a:pPr marL="0" lvl="0" indent="0" algn="l" rtl="0">
              <a:spcBef>
                <a:spcPts val="0"/>
              </a:spcBef>
              <a:spcAft>
                <a:spcPts val="0"/>
              </a:spcAft>
              <a:buNone/>
            </a:pPr>
            <a:r>
              <a:rPr lang="fr" sz="1000" b="1" dirty="0"/>
              <a:t>DPI MSL: XXX FT</a:t>
            </a: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p:txBody>
      </p:sp>
      <p:sp>
        <p:nvSpPr>
          <p:cNvPr id="171" name="Google Shape;171;p20"/>
          <p:cNvSpPr txBox="1"/>
          <p:nvPr/>
        </p:nvSpPr>
        <p:spPr>
          <a:xfrm>
            <a:off x="3400175" y="8717975"/>
            <a:ext cx="2540100" cy="795676"/>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000" b="1" dirty="0"/>
              <a:t>DPI: SRNTGTXXXA</a:t>
            </a:r>
            <a:endParaRPr sz="1000" b="1"/>
          </a:p>
          <a:p>
            <a:pPr marL="0" lvl="0" indent="0" algn="l" rtl="0">
              <a:spcBef>
                <a:spcPts val="0"/>
              </a:spcBef>
              <a:spcAft>
                <a:spcPts val="0"/>
              </a:spcAft>
              <a:buNone/>
            </a:pPr>
            <a:r>
              <a:rPr lang="nb-NO" sz="1000" b="1" dirty="0"/>
              <a:t>DESCRIPTION OF DPI</a:t>
            </a:r>
            <a:endParaRPr sz="1000" b="1"/>
          </a:p>
          <a:p>
            <a:pPr marL="0" lvl="0" indent="0" algn="l" rtl="0">
              <a:spcBef>
                <a:spcPts val="0"/>
              </a:spcBef>
              <a:spcAft>
                <a:spcPts val="0"/>
              </a:spcAft>
              <a:buNone/>
            </a:pPr>
            <a:r>
              <a:rPr lang="fr" sz="1000" b="1" dirty="0"/>
              <a:t>DDMM.MMMM S/N DDDMM.MMMM </a:t>
            </a:r>
          </a:p>
          <a:p>
            <a:pPr marL="0" lvl="0" indent="0" algn="l" rtl="0">
              <a:spcBef>
                <a:spcPts val="0"/>
              </a:spcBef>
              <a:spcAft>
                <a:spcPts val="0"/>
              </a:spcAft>
              <a:buNone/>
            </a:pPr>
            <a:r>
              <a:rPr lang="fr" sz="1000" b="1" dirty="0"/>
              <a:t>DPI MSL: XXX FT</a:t>
            </a: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p:txBody>
      </p:sp>
      <p:grpSp>
        <p:nvGrpSpPr>
          <p:cNvPr id="18" name="Group 17">
            <a:extLst>
              <a:ext uri="{FF2B5EF4-FFF2-40B4-BE49-F238E27FC236}">
                <a16:creationId xmlns:a16="http://schemas.microsoft.com/office/drawing/2014/main" id="{D2741E84-68F7-62DE-D487-9E339BF2A9CD}"/>
              </a:ext>
            </a:extLst>
          </p:cNvPr>
          <p:cNvGrpSpPr/>
          <p:nvPr/>
        </p:nvGrpSpPr>
        <p:grpSpPr>
          <a:xfrm>
            <a:off x="1" y="0"/>
            <a:ext cx="15119349" cy="1980670"/>
            <a:chOff x="1" y="0"/>
            <a:chExt cx="15119349" cy="1980670"/>
          </a:xfrm>
        </p:grpSpPr>
        <p:sp>
          <p:nvSpPr>
            <p:cNvPr id="19" name="TextBox 18">
              <a:extLst>
                <a:ext uri="{FF2B5EF4-FFF2-40B4-BE49-F238E27FC236}">
                  <a16:creationId xmlns:a16="http://schemas.microsoft.com/office/drawing/2014/main" id="{6F46B3DF-4518-F800-5F21-9A396F22FC8F}"/>
                </a:ext>
              </a:extLst>
            </p:cNvPr>
            <p:cNvSpPr txBox="1"/>
            <p:nvPr/>
          </p:nvSpPr>
          <p:spPr>
            <a:xfrm>
              <a:off x="9114792" y="556201"/>
              <a:ext cx="2232531" cy="523220"/>
            </a:xfrm>
            <a:prstGeom prst="rect">
              <a:avLst/>
            </a:prstGeom>
            <a:noFill/>
          </p:spPr>
          <p:txBody>
            <a:bodyPr wrap="square">
              <a:spAutoFit/>
            </a:bodyPr>
            <a:lstStyle/>
            <a:p>
              <a:pPr marL="0" lvl="0" indent="0" algn="ctr" rtl="0">
                <a:spcBef>
                  <a:spcPts val="0"/>
                </a:spcBef>
                <a:spcAft>
                  <a:spcPts val="0"/>
                </a:spcAft>
                <a:buNone/>
              </a:pPr>
              <a:r>
                <a:rPr lang="en-GB" sz="1400" b="1" dirty="0"/>
                <a:t>MAP</a:t>
              </a:r>
            </a:p>
            <a:p>
              <a:pPr marL="0" lvl="0" indent="0" algn="ctr" rtl="0">
                <a:spcBef>
                  <a:spcPts val="0"/>
                </a:spcBef>
                <a:spcAft>
                  <a:spcPts val="0"/>
                </a:spcAft>
                <a:buNone/>
              </a:pPr>
              <a:r>
                <a:rPr lang="en-GB" sz="1400" b="1" dirty="0"/>
                <a:t>OVERVIEW</a:t>
              </a:r>
            </a:p>
          </p:txBody>
        </p:sp>
        <p:pic>
          <p:nvPicPr>
            <p:cNvPr id="20" name="Picture 19">
              <a:extLst>
                <a:ext uri="{FF2B5EF4-FFF2-40B4-BE49-F238E27FC236}">
                  <a16:creationId xmlns:a16="http://schemas.microsoft.com/office/drawing/2014/main" id="{931508A0-C72F-C6EC-7ADF-D152EB9B65CC}"/>
                </a:ext>
              </a:extLst>
            </p:cNvPr>
            <p:cNvPicPr>
              <a:picLocks noChangeAspect="1" noChangeArrowheads="1"/>
            </p:cNvPicPr>
            <p:nvPr/>
          </p:nvPicPr>
          <p:blipFill>
            <a:blip r:embed="rId3" cstate="screen"/>
            <a:srcRect b="514"/>
            <a:stretch>
              <a:fillRect/>
            </a:stretch>
          </p:blipFill>
          <p:spPr bwMode="auto">
            <a:xfrm>
              <a:off x="9113720" y="17404"/>
              <a:ext cx="2249106" cy="1888331"/>
            </a:xfrm>
            <a:prstGeom prst="rect">
              <a:avLst/>
            </a:prstGeom>
            <a:noFill/>
            <a:ln w="9525">
              <a:solidFill>
                <a:schemeClr val="tx1"/>
              </a:solidFill>
              <a:miter lim="800000"/>
              <a:headEnd/>
              <a:tailEnd/>
            </a:ln>
            <a:effectLst/>
          </p:spPr>
        </p:pic>
        <p:grpSp>
          <p:nvGrpSpPr>
            <p:cNvPr id="21" name="Group 20">
              <a:extLst>
                <a:ext uri="{FF2B5EF4-FFF2-40B4-BE49-F238E27FC236}">
                  <a16:creationId xmlns:a16="http://schemas.microsoft.com/office/drawing/2014/main" id="{169442A5-CB78-6822-096D-B13A404436FF}"/>
                </a:ext>
              </a:extLst>
            </p:cNvPr>
            <p:cNvGrpSpPr/>
            <p:nvPr/>
          </p:nvGrpSpPr>
          <p:grpSpPr>
            <a:xfrm>
              <a:off x="1" y="0"/>
              <a:ext cx="15119349" cy="1921524"/>
              <a:chOff x="1" y="-1616"/>
              <a:chExt cx="15119349" cy="1921524"/>
            </a:xfrm>
          </p:grpSpPr>
          <p:sp>
            <p:nvSpPr>
              <p:cNvPr id="33" name="Rectangle 32">
                <a:extLst>
                  <a:ext uri="{FF2B5EF4-FFF2-40B4-BE49-F238E27FC236}">
                    <a16:creationId xmlns:a16="http://schemas.microsoft.com/office/drawing/2014/main" id="{AAF91888-32EE-90CE-7110-9E9B1C1A62D0}"/>
                  </a:ext>
                </a:extLst>
              </p:cNvPr>
              <p:cNvSpPr/>
              <p:nvPr/>
            </p:nvSpPr>
            <p:spPr>
              <a:xfrm>
                <a:off x="2447778" y="0"/>
                <a:ext cx="6668087" cy="787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717B6500-9629-9C6E-5FE0-082F10B3D174}"/>
                  </a:ext>
                </a:extLst>
              </p:cNvPr>
              <p:cNvSpPr/>
              <p:nvPr/>
            </p:nvSpPr>
            <p:spPr>
              <a:xfrm>
                <a:off x="2447567" y="787791"/>
                <a:ext cx="6668087" cy="11321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BE5B6579-E593-EC8A-1229-572CD87DD6DB}"/>
                  </a:ext>
                </a:extLst>
              </p:cNvPr>
              <p:cNvSpPr/>
              <p:nvPr/>
            </p:nvSpPr>
            <p:spPr>
              <a:xfrm>
                <a:off x="9115654" y="0"/>
                <a:ext cx="2251041" cy="191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1BC170D3-F052-8857-AB76-597E922D3828}"/>
                  </a:ext>
                </a:extLst>
              </p:cNvPr>
              <p:cNvSpPr/>
              <p:nvPr/>
            </p:nvSpPr>
            <p:spPr>
              <a:xfrm>
                <a:off x="11366695" y="-1616"/>
                <a:ext cx="3752655" cy="787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AA0D1C61-5EF4-DBD0-3D0F-FCB0A6DFE8B5}"/>
                  </a:ext>
                </a:extLst>
              </p:cNvPr>
              <p:cNvSpPr/>
              <p:nvPr/>
            </p:nvSpPr>
            <p:spPr>
              <a:xfrm>
                <a:off x="11366694" y="786175"/>
                <a:ext cx="3752655" cy="11337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87E4DD36-FA75-2AE3-3B85-BC0D9F14485E}"/>
                  </a:ext>
                </a:extLst>
              </p:cNvPr>
              <p:cNvSpPr/>
              <p:nvPr/>
            </p:nvSpPr>
            <p:spPr>
              <a:xfrm>
                <a:off x="1" y="0"/>
                <a:ext cx="2446916" cy="191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2" name="TextBox 21">
              <a:extLst>
                <a:ext uri="{FF2B5EF4-FFF2-40B4-BE49-F238E27FC236}">
                  <a16:creationId xmlns:a16="http://schemas.microsoft.com/office/drawing/2014/main" id="{F661D5E9-EB12-02E7-7E7A-472A81CB9CD6}"/>
                </a:ext>
              </a:extLst>
            </p:cNvPr>
            <p:cNvSpPr txBox="1"/>
            <p:nvPr/>
          </p:nvSpPr>
          <p:spPr>
            <a:xfrm>
              <a:off x="2446917" y="21481"/>
              <a:ext cx="6650438" cy="400110"/>
            </a:xfrm>
            <a:prstGeom prst="rect">
              <a:avLst/>
            </a:prstGeom>
            <a:noFill/>
          </p:spPr>
          <p:txBody>
            <a:bodyPr wrap="square">
              <a:spAutoFit/>
            </a:bodyPr>
            <a:lstStyle/>
            <a:p>
              <a:pPr marL="0" lvl="0" indent="0" algn="l" rtl="0">
                <a:spcBef>
                  <a:spcPts val="0"/>
                </a:spcBef>
                <a:spcAft>
                  <a:spcPts val="0"/>
                </a:spcAft>
                <a:buNone/>
              </a:pPr>
              <a:r>
                <a:rPr lang="en-GB" sz="2000" b="1" dirty="0"/>
                <a:t>[FACILITY NAME], SRN</a:t>
              </a:r>
            </a:p>
          </p:txBody>
        </p:sp>
        <p:sp>
          <p:nvSpPr>
            <p:cNvPr id="28" name="TextBox 27">
              <a:extLst>
                <a:ext uri="{FF2B5EF4-FFF2-40B4-BE49-F238E27FC236}">
                  <a16:creationId xmlns:a16="http://schemas.microsoft.com/office/drawing/2014/main" id="{05789F46-F80A-E397-99AB-4445438C7BC2}"/>
                </a:ext>
              </a:extLst>
            </p:cNvPr>
            <p:cNvSpPr txBox="1"/>
            <p:nvPr/>
          </p:nvSpPr>
          <p:spPr>
            <a:xfrm>
              <a:off x="2429057" y="945322"/>
              <a:ext cx="4211409" cy="784830"/>
            </a:xfrm>
            <a:prstGeom prst="rect">
              <a:avLst/>
            </a:prstGeom>
            <a:noFill/>
          </p:spPr>
          <p:txBody>
            <a:bodyPr wrap="none" rtlCol="0" anchor="ctr">
              <a:spAutoFit/>
            </a:bodyPr>
            <a:lstStyle/>
            <a:p>
              <a:pPr marL="0" lvl="0" indent="0" algn="l" rtl="0">
                <a:spcBef>
                  <a:spcPts val="0"/>
                </a:spcBef>
                <a:spcAft>
                  <a:spcPts val="0"/>
                </a:spcAft>
                <a:buNone/>
              </a:pPr>
              <a:r>
                <a:rPr lang="en-GB" sz="1500" b="1" dirty="0"/>
                <a:t>BE: SRNTGTXXX  CATCODE: X</a:t>
              </a:r>
            </a:p>
            <a:p>
              <a:pPr marL="0" lvl="0" indent="0" algn="l" rtl="0">
                <a:spcBef>
                  <a:spcPts val="0"/>
                </a:spcBef>
                <a:spcAft>
                  <a:spcPts val="0"/>
                </a:spcAft>
                <a:buNone/>
              </a:pPr>
              <a:r>
                <a:rPr lang="en-GB" sz="1500" b="1" dirty="0"/>
                <a:t>MIDB GEO: </a:t>
              </a:r>
              <a:r>
                <a:rPr lang="pt-BR" sz="1500" b="1" dirty="0"/>
                <a:t>N DD MM.MMM E DDD MM.MMM</a:t>
              </a:r>
              <a:endParaRPr lang="en-GB" sz="1500" b="1" dirty="0"/>
            </a:p>
            <a:p>
              <a:pPr marL="0" lvl="0" indent="0" algn="l" rtl="0">
                <a:spcBef>
                  <a:spcPts val="0"/>
                </a:spcBef>
                <a:spcAft>
                  <a:spcPts val="0"/>
                </a:spcAft>
                <a:buNone/>
              </a:pPr>
              <a:r>
                <a:rPr lang="en-GB" sz="1500" b="1" dirty="0"/>
                <a:t>ICOD: YYYY-MMM-DD DOI:YYYY-MMM-DD</a:t>
              </a:r>
            </a:p>
          </p:txBody>
        </p:sp>
        <p:sp>
          <p:nvSpPr>
            <p:cNvPr id="29" name="TextBox 28">
              <a:extLst>
                <a:ext uri="{FF2B5EF4-FFF2-40B4-BE49-F238E27FC236}">
                  <a16:creationId xmlns:a16="http://schemas.microsoft.com/office/drawing/2014/main" id="{BC36418A-D86F-2046-E13B-6AF951E2A9DE}"/>
                </a:ext>
              </a:extLst>
            </p:cNvPr>
            <p:cNvSpPr txBox="1"/>
            <p:nvPr/>
          </p:nvSpPr>
          <p:spPr>
            <a:xfrm>
              <a:off x="11364760" y="79905"/>
              <a:ext cx="3752655" cy="707886"/>
            </a:xfrm>
            <a:prstGeom prst="rect">
              <a:avLst/>
            </a:prstGeom>
            <a:noFill/>
          </p:spPr>
          <p:txBody>
            <a:bodyPr wrap="square">
              <a:spAutoFit/>
            </a:bodyPr>
            <a:lstStyle/>
            <a:p>
              <a:pPr marL="0" lvl="0" indent="0" algn="ctr" rtl="0">
                <a:spcBef>
                  <a:spcPts val="0"/>
                </a:spcBef>
                <a:spcAft>
                  <a:spcPts val="0"/>
                </a:spcAft>
                <a:buNone/>
              </a:pPr>
              <a:r>
                <a:rPr lang="en-GB" sz="2000" b="1" dirty="0"/>
                <a:t>OPAC CLASSIFIED</a:t>
              </a:r>
              <a:br>
                <a:rPr lang="en-GB" sz="2000" b="1" dirty="0"/>
              </a:br>
              <a:r>
                <a:rPr lang="en-GB" sz="2000" b="1" dirty="0"/>
                <a:t>REL TO CJTF-23</a:t>
              </a:r>
            </a:p>
          </p:txBody>
        </p:sp>
        <p:sp>
          <p:nvSpPr>
            <p:cNvPr id="30" name="TextBox 29">
              <a:extLst>
                <a:ext uri="{FF2B5EF4-FFF2-40B4-BE49-F238E27FC236}">
                  <a16:creationId xmlns:a16="http://schemas.microsoft.com/office/drawing/2014/main" id="{00E4293C-D9CC-5CAD-6206-AFC0AC84A1CE}"/>
                </a:ext>
              </a:extLst>
            </p:cNvPr>
            <p:cNvSpPr txBox="1"/>
            <p:nvPr/>
          </p:nvSpPr>
          <p:spPr>
            <a:xfrm>
              <a:off x="11347323" y="1112228"/>
              <a:ext cx="3770092" cy="307777"/>
            </a:xfrm>
            <a:prstGeom prst="rect">
              <a:avLst/>
            </a:prstGeom>
            <a:noFill/>
          </p:spPr>
          <p:txBody>
            <a:bodyPr wrap="square">
              <a:spAutoFit/>
            </a:bodyPr>
            <a:lstStyle/>
            <a:p>
              <a:pPr marL="0" lvl="0" indent="0" algn="ctr" rtl="0">
                <a:spcBef>
                  <a:spcPts val="0"/>
                </a:spcBef>
                <a:spcAft>
                  <a:spcPts val="0"/>
                </a:spcAft>
                <a:buNone/>
              </a:pPr>
              <a:r>
                <a:rPr lang="en-GB" sz="1400" b="1" dirty="0"/>
                <a:t>DECL ON: YYYY-MMM-DD</a:t>
              </a:r>
            </a:p>
          </p:txBody>
        </p:sp>
        <p:pic>
          <p:nvPicPr>
            <p:cNvPr id="31" name="Picture 30" descr="D:\GIT PROJECTS\OPAT-background\Virtual Intelligence Service only logo.PNG">
              <a:extLst>
                <a:ext uri="{FF2B5EF4-FFF2-40B4-BE49-F238E27FC236}">
                  <a16:creationId xmlns:a16="http://schemas.microsoft.com/office/drawing/2014/main" id="{AD990C95-183D-5D4E-7A61-F37F3032DA87}"/>
                </a:ext>
              </a:extLst>
            </p:cNvPr>
            <p:cNvPicPr>
              <a:picLocks noChangeAspect="1" noChangeArrowheads="1"/>
            </p:cNvPicPr>
            <p:nvPr/>
          </p:nvPicPr>
          <p:blipFill>
            <a:blip r:embed="rId4"/>
            <a:srcRect/>
            <a:stretch>
              <a:fillRect/>
            </a:stretch>
          </p:blipFill>
          <p:spPr bwMode="auto">
            <a:xfrm>
              <a:off x="108686" y="21695"/>
              <a:ext cx="2225675" cy="1958975"/>
            </a:xfrm>
            <a:prstGeom prst="rect">
              <a:avLst/>
            </a:prstGeom>
            <a:noFill/>
          </p:spPr>
        </p:pic>
        <p:sp>
          <p:nvSpPr>
            <p:cNvPr id="32" name="Rektangel 11">
              <a:extLst>
                <a:ext uri="{FF2B5EF4-FFF2-40B4-BE49-F238E27FC236}">
                  <a16:creationId xmlns:a16="http://schemas.microsoft.com/office/drawing/2014/main" id="{AF8D62B1-2D77-F635-2304-F457A43C7624}"/>
                </a:ext>
              </a:extLst>
            </p:cNvPr>
            <p:cNvSpPr/>
            <p:nvPr/>
          </p:nvSpPr>
          <p:spPr>
            <a:xfrm>
              <a:off x="10303776" y="1187827"/>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a:extLst>
              <a:ext uri="{FF2B5EF4-FFF2-40B4-BE49-F238E27FC236}">
                <a16:creationId xmlns:a16="http://schemas.microsoft.com/office/drawing/2014/main" id="{24E62765-6270-946D-EFA1-4C7D33DA0DE9}"/>
              </a:ext>
            </a:extLst>
          </p:cNvPr>
          <p:cNvSpPr txBox="1"/>
          <p:nvPr/>
        </p:nvSpPr>
        <p:spPr>
          <a:xfrm>
            <a:off x="2452538" y="414673"/>
            <a:ext cx="6660319" cy="400110"/>
          </a:xfrm>
          <a:prstGeom prst="rect">
            <a:avLst/>
          </a:prstGeom>
          <a:noFill/>
        </p:spPr>
        <p:txBody>
          <a:bodyPr wrap="square">
            <a:spAutoFit/>
          </a:bodyPr>
          <a:lstStyle/>
          <a:p>
            <a:pPr marL="0" lvl="0" indent="0" algn="l" rtl="0">
              <a:spcBef>
                <a:spcPts val="0"/>
              </a:spcBef>
              <a:spcAft>
                <a:spcPts val="0"/>
              </a:spcAft>
              <a:buNone/>
            </a:pPr>
            <a:r>
              <a:rPr lang="en-GB" sz="2000" b="1" dirty="0"/>
              <a:t>DESIRED POINT OF IMPACT GRAPHIC [X]</a:t>
            </a:r>
          </a:p>
        </p:txBody>
      </p:sp>
      <p:grpSp>
        <p:nvGrpSpPr>
          <p:cNvPr id="43" name="Group 42">
            <a:extLst>
              <a:ext uri="{FF2B5EF4-FFF2-40B4-BE49-F238E27FC236}">
                <a16:creationId xmlns:a16="http://schemas.microsoft.com/office/drawing/2014/main" id="{831731AD-B5C4-7443-CC7B-3DC2F0F19C83}"/>
              </a:ext>
            </a:extLst>
          </p:cNvPr>
          <p:cNvGrpSpPr/>
          <p:nvPr/>
        </p:nvGrpSpPr>
        <p:grpSpPr>
          <a:xfrm>
            <a:off x="14195180" y="2629410"/>
            <a:ext cx="559046" cy="692832"/>
            <a:chOff x="15526400" y="3343535"/>
            <a:chExt cx="1172983" cy="1324523"/>
          </a:xfrm>
        </p:grpSpPr>
        <p:sp>
          <p:nvSpPr>
            <p:cNvPr id="44" name="Freeform: Shape 43">
              <a:extLst>
                <a:ext uri="{FF2B5EF4-FFF2-40B4-BE49-F238E27FC236}">
                  <a16:creationId xmlns:a16="http://schemas.microsoft.com/office/drawing/2014/main" id="{7B558120-E41B-2692-A32B-E2C24FDD96B8}"/>
                </a:ext>
              </a:extLst>
            </p:cNvPr>
            <p:cNvSpPr/>
            <p:nvPr/>
          </p:nvSpPr>
          <p:spPr>
            <a:xfrm>
              <a:off x="15526400" y="3343535"/>
              <a:ext cx="1172983" cy="1324523"/>
            </a:xfrm>
            <a:custGeom>
              <a:avLst/>
              <a:gdLst>
                <a:gd name="connsiteX0" fmla="*/ 351692 w 731520"/>
                <a:gd name="connsiteY0" fmla="*/ 0 h 858129"/>
                <a:gd name="connsiteX1" fmla="*/ 0 w 731520"/>
                <a:gd name="connsiteY1" fmla="*/ 858129 h 858129"/>
                <a:gd name="connsiteX2" fmla="*/ 337624 w 731520"/>
                <a:gd name="connsiteY2" fmla="*/ 647114 h 858129"/>
                <a:gd name="connsiteX3" fmla="*/ 731520 w 731520"/>
                <a:gd name="connsiteY3" fmla="*/ 844061 h 858129"/>
                <a:gd name="connsiteX4" fmla="*/ 351692 w 731520"/>
                <a:gd name="connsiteY4" fmla="*/ 0 h 858129"/>
                <a:gd name="connsiteX0" fmla="*/ 394761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94761 w 731520"/>
                <a:gd name="connsiteY4" fmla="*/ 0 h 992212"/>
                <a:gd name="connsiteX0" fmla="*/ 383994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83994 w 731520"/>
                <a:gd name="connsiteY4" fmla="*/ 0 h 992212"/>
                <a:gd name="connsiteX0" fmla="*/ 383994 w 957635"/>
                <a:gd name="connsiteY0" fmla="*/ 0 h 1313351"/>
                <a:gd name="connsiteX1" fmla="*/ 0 w 957635"/>
                <a:gd name="connsiteY1" fmla="*/ 992212 h 1313351"/>
                <a:gd name="connsiteX2" fmla="*/ 337624 w 957635"/>
                <a:gd name="connsiteY2" fmla="*/ 781197 h 1313351"/>
                <a:gd name="connsiteX3" fmla="*/ 957635 w 957635"/>
                <a:gd name="connsiteY3" fmla="*/ 1313351 h 1313351"/>
                <a:gd name="connsiteX4" fmla="*/ 383994 w 957635"/>
                <a:gd name="connsiteY4" fmla="*/ 0 h 1313351"/>
                <a:gd name="connsiteX0" fmla="*/ 599342 w 1172983"/>
                <a:gd name="connsiteY0" fmla="*/ 0 h 1313351"/>
                <a:gd name="connsiteX1" fmla="*/ 0 w 1172983"/>
                <a:gd name="connsiteY1" fmla="*/ 1305071 h 1313351"/>
                <a:gd name="connsiteX2" fmla="*/ 552972 w 1172983"/>
                <a:gd name="connsiteY2" fmla="*/ 781197 h 1313351"/>
                <a:gd name="connsiteX3" fmla="*/ 1172983 w 1172983"/>
                <a:gd name="connsiteY3" fmla="*/ 1313351 h 1313351"/>
                <a:gd name="connsiteX4" fmla="*/ 599342 w 1172983"/>
                <a:gd name="connsiteY4" fmla="*/ 0 h 1313351"/>
                <a:gd name="connsiteX0" fmla="*/ 599342 w 1172983"/>
                <a:gd name="connsiteY0" fmla="*/ 0 h 1313351"/>
                <a:gd name="connsiteX1" fmla="*/ 0 w 1172983"/>
                <a:gd name="connsiteY1" fmla="*/ 1305071 h 1313351"/>
                <a:gd name="connsiteX2" fmla="*/ 574507 w 1172983"/>
                <a:gd name="connsiteY2" fmla="*/ 982322 h 1313351"/>
                <a:gd name="connsiteX3" fmla="*/ 1172983 w 1172983"/>
                <a:gd name="connsiteY3" fmla="*/ 1313351 h 1313351"/>
                <a:gd name="connsiteX4" fmla="*/ 599342 w 1172983"/>
                <a:gd name="connsiteY4" fmla="*/ 0 h 1313351"/>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67040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67040 w 1172983"/>
                <a:gd name="connsiteY4" fmla="*/ 0 h 1302177"/>
                <a:gd name="connsiteX0" fmla="*/ 567040 w 1172983"/>
                <a:gd name="connsiteY0" fmla="*/ 0 h 1291003"/>
                <a:gd name="connsiteX1" fmla="*/ 0 w 1172983"/>
                <a:gd name="connsiteY1" fmla="*/ 1282723 h 1291003"/>
                <a:gd name="connsiteX2" fmla="*/ 574507 w 1172983"/>
                <a:gd name="connsiteY2" fmla="*/ 959974 h 1291003"/>
                <a:gd name="connsiteX3" fmla="*/ 1172983 w 1172983"/>
                <a:gd name="connsiteY3" fmla="*/ 1291003 h 1291003"/>
                <a:gd name="connsiteX4" fmla="*/ 567040 w 1172983"/>
                <a:gd name="connsiteY4" fmla="*/ 0 h 1291003"/>
                <a:gd name="connsiteX0" fmla="*/ 577807 w 1172983"/>
                <a:gd name="connsiteY0" fmla="*/ 0 h 1190441"/>
                <a:gd name="connsiteX1" fmla="*/ 0 w 1172983"/>
                <a:gd name="connsiteY1" fmla="*/ 1182161 h 1190441"/>
                <a:gd name="connsiteX2" fmla="*/ 574507 w 1172983"/>
                <a:gd name="connsiteY2" fmla="*/ 859412 h 1190441"/>
                <a:gd name="connsiteX3" fmla="*/ 1172983 w 1172983"/>
                <a:gd name="connsiteY3" fmla="*/ 1190441 h 1190441"/>
                <a:gd name="connsiteX4" fmla="*/ 577807 w 1172983"/>
                <a:gd name="connsiteY4" fmla="*/ 0 h 1190441"/>
                <a:gd name="connsiteX0" fmla="*/ 577807 w 1172983"/>
                <a:gd name="connsiteY0" fmla="*/ 0 h 933449"/>
                <a:gd name="connsiteX1" fmla="*/ 0 w 1172983"/>
                <a:gd name="connsiteY1" fmla="*/ 925169 h 933449"/>
                <a:gd name="connsiteX2" fmla="*/ 574507 w 1172983"/>
                <a:gd name="connsiteY2" fmla="*/ 602420 h 933449"/>
                <a:gd name="connsiteX3" fmla="*/ 1172983 w 1172983"/>
                <a:gd name="connsiteY3" fmla="*/ 933449 h 933449"/>
                <a:gd name="connsiteX4" fmla="*/ 577807 w 1172983"/>
                <a:gd name="connsiteY4" fmla="*/ 0 h 933449"/>
                <a:gd name="connsiteX0" fmla="*/ 599342 w 1172983"/>
                <a:gd name="connsiteY0" fmla="*/ 0 h 1324524"/>
                <a:gd name="connsiteX1" fmla="*/ 0 w 1172983"/>
                <a:gd name="connsiteY1" fmla="*/ 1316244 h 1324524"/>
                <a:gd name="connsiteX2" fmla="*/ 574507 w 1172983"/>
                <a:gd name="connsiteY2" fmla="*/ 993495 h 1324524"/>
                <a:gd name="connsiteX3" fmla="*/ 1172983 w 1172983"/>
                <a:gd name="connsiteY3" fmla="*/ 1324524 h 1324524"/>
                <a:gd name="connsiteX4" fmla="*/ 599342 w 1172983"/>
                <a:gd name="connsiteY4" fmla="*/ 0 h 1324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83" h="1324524">
                  <a:moveTo>
                    <a:pt x="599342" y="0"/>
                  </a:moveTo>
                  <a:lnTo>
                    <a:pt x="0" y="1316244"/>
                  </a:lnTo>
                  <a:lnTo>
                    <a:pt x="574507" y="993495"/>
                  </a:lnTo>
                  <a:lnTo>
                    <a:pt x="1172983" y="1324524"/>
                  </a:lnTo>
                  <a:lnTo>
                    <a:pt x="599342" y="0"/>
                  </a:lnTo>
                  <a:close/>
                </a:path>
              </a:pathLst>
            </a:cu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Google Shape;66;p14">
              <a:extLst>
                <a:ext uri="{FF2B5EF4-FFF2-40B4-BE49-F238E27FC236}">
                  <a16:creationId xmlns:a16="http://schemas.microsoft.com/office/drawing/2014/main" id="{E67A4AAE-B6F6-9959-ADB5-A94230AC8292}"/>
                </a:ext>
              </a:extLst>
            </p:cNvPr>
            <p:cNvSpPr txBox="1"/>
            <p:nvPr/>
          </p:nvSpPr>
          <p:spPr>
            <a:xfrm>
              <a:off x="15716513" y="3587815"/>
              <a:ext cx="502201" cy="64984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400" b="1" dirty="0">
                  <a:solidFill>
                    <a:sysClr val="windowText" lastClr="000000"/>
                  </a:solidFill>
                </a:rPr>
                <a:t>N</a:t>
              </a:r>
              <a:endParaRPr sz="2400" b="1" dirty="0">
                <a:solidFill>
                  <a:sysClr val="windowText" lastClr="000000"/>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aphicFrame>
        <p:nvGraphicFramePr>
          <p:cNvPr id="182" name="Google Shape;182;p21"/>
          <p:cNvGraphicFramePr/>
          <p:nvPr/>
        </p:nvGraphicFramePr>
        <p:xfrm>
          <a:off x="-25" y="2586435"/>
          <a:ext cx="15119950" cy="7236974"/>
        </p:xfrm>
        <a:graphic>
          <a:graphicData uri="http://schemas.openxmlformats.org/drawingml/2006/table">
            <a:tbl>
              <a:tblPr>
                <a:noFill/>
                <a:tableStyleId>{85EE82D6-AF98-40BB-A63E-5EA55E4C3481}</a:tableStyleId>
              </a:tblPr>
              <a:tblGrid>
                <a:gridCol w="1308075">
                  <a:extLst>
                    <a:ext uri="{9D8B030D-6E8A-4147-A177-3AD203B41FA5}">
                      <a16:colId xmlns:a16="http://schemas.microsoft.com/office/drawing/2014/main" val="20000"/>
                    </a:ext>
                  </a:extLst>
                </a:gridCol>
                <a:gridCol w="4072450">
                  <a:extLst>
                    <a:ext uri="{9D8B030D-6E8A-4147-A177-3AD203B41FA5}">
                      <a16:colId xmlns:a16="http://schemas.microsoft.com/office/drawing/2014/main" val="20001"/>
                    </a:ext>
                  </a:extLst>
                </a:gridCol>
                <a:gridCol w="1533375">
                  <a:extLst>
                    <a:ext uri="{9D8B030D-6E8A-4147-A177-3AD203B41FA5}">
                      <a16:colId xmlns:a16="http://schemas.microsoft.com/office/drawing/2014/main" val="20002"/>
                    </a:ext>
                  </a:extLst>
                </a:gridCol>
                <a:gridCol w="1533375">
                  <a:extLst>
                    <a:ext uri="{9D8B030D-6E8A-4147-A177-3AD203B41FA5}">
                      <a16:colId xmlns:a16="http://schemas.microsoft.com/office/drawing/2014/main" val="20003"/>
                    </a:ext>
                  </a:extLst>
                </a:gridCol>
                <a:gridCol w="1533375">
                  <a:extLst>
                    <a:ext uri="{9D8B030D-6E8A-4147-A177-3AD203B41FA5}">
                      <a16:colId xmlns:a16="http://schemas.microsoft.com/office/drawing/2014/main" val="20004"/>
                    </a:ext>
                  </a:extLst>
                </a:gridCol>
                <a:gridCol w="2979300">
                  <a:extLst>
                    <a:ext uri="{9D8B030D-6E8A-4147-A177-3AD203B41FA5}">
                      <a16:colId xmlns:a16="http://schemas.microsoft.com/office/drawing/2014/main" val="20005"/>
                    </a:ext>
                  </a:extLst>
                </a:gridCol>
                <a:gridCol w="1080000">
                  <a:extLst>
                    <a:ext uri="{9D8B030D-6E8A-4147-A177-3AD203B41FA5}">
                      <a16:colId xmlns:a16="http://schemas.microsoft.com/office/drawing/2014/main" val="20006"/>
                    </a:ext>
                  </a:extLst>
                </a:gridCol>
                <a:gridCol w="1080000">
                  <a:extLst>
                    <a:ext uri="{9D8B030D-6E8A-4147-A177-3AD203B41FA5}">
                      <a16:colId xmlns:a16="http://schemas.microsoft.com/office/drawing/2014/main" val="20007"/>
                    </a:ext>
                  </a:extLst>
                </a:gridCol>
              </a:tblGrid>
              <a:tr h="304800">
                <a:tc>
                  <a:txBody>
                    <a:bodyPr/>
                    <a:lstStyle/>
                    <a:p>
                      <a:pPr marL="0" lvl="0" indent="0" algn="ctr" rtl="0">
                        <a:lnSpc>
                          <a:spcPct val="115000"/>
                        </a:lnSpc>
                        <a:spcBef>
                          <a:spcPts val="0"/>
                        </a:spcBef>
                        <a:spcAft>
                          <a:spcPts val="0"/>
                        </a:spcAft>
                        <a:buNone/>
                      </a:pPr>
                      <a:r>
                        <a:rPr lang="fr" sz="1600" b="1" dirty="0">
                          <a:solidFill>
                            <a:schemeClr val="lt1"/>
                          </a:solidFill>
                        </a:rPr>
                        <a:t>DPI</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DESCRIPTION</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TLE</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WARHEAD</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GUIDANCE</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DESIRED EFFECT</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IMPACT ANGLE</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FUZING</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extLst>
                  <a:ext uri="{0D108BD9-81ED-4DB2-BD59-A6C34878D82A}">
                    <a16:rowId xmlns:a16="http://schemas.microsoft.com/office/drawing/2014/main" val="10000"/>
                  </a:ext>
                </a:extLst>
              </a:tr>
              <a:tr h="304800">
                <a:tc>
                  <a:txBody>
                    <a:bodyPr/>
                    <a:lstStyle/>
                    <a:p>
                      <a:pPr marL="0" lvl="0" indent="0" algn="ctr" rtl="0">
                        <a:spcBef>
                          <a:spcPts val="0"/>
                        </a:spcBef>
                        <a:spcAft>
                          <a:spcPts val="0"/>
                        </a:spcAft>
                        <a:buClr>
                          <a:schemeClr val="dk1"/>
                        </a:buClr>
                        <a:buSzPts val="1100"/>
                        <a:buFont typeface="Arial"/>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3"/>
                  </a:ext>
                </a:extLst>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4"/>
                  </a:ext>
                </a:extLst>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5"/>
                  </a:ext>
                </a:extLst>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6"/>
                  </a:ext>
                </a:extLst>
              </a:tr>
            </a:tbl>
          </a:graphicData>
        </a:graphic>
      </p:graphicFrame>
      <p:sp>
        <p:nvSpPr>
          <p:cNvPr id="22" name="TextBox 21">
            <a:extLst>
              <a:ext uri="{FF2B5EF4-FFF2-40B4-BE49-F238E27FC236}">
                <a16:creationId xmlns:a16="http://schemas.microsoft.com/office/drawing/2014/main" id="{A026DC17-127C-BC0E-06D7-546D7D7DBC97}"/>
              </a:ext>
            </a:extLst>
          </p:cNvPr>
          <p:cNvSpPr txBox="1"/>
          <p:nvPr/>
        </p:nvSpPr>
        <p:spPr>
          <a:xfrm>
            <a:off x="2444982" y="369662"/>
            <a:ext cx="6650438"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000" b="1" i="0" u="none" strike="noStrike" kern="0" cap="none" spc="0" normalizeH="0" baseline="0" noProof="0" dirty="0">
                <a:ln>
                  <a:noFill/>
                </a:ln>
                <a:solidFill>
                  <a:srgbClr val="000000"/>
                </a:solidFill>
                <a:effectLst/>
                <a:uLnTx/>
                <a:uFillTx/>
                <a:latin typeface="Arial"/>
                <a:cs typeface="Arial"/>
                <a:sym typeface="Arial"/>
              </a:rPr>
              <a:t>WEAPONEERING OPTIONS [X]</a:t>
            </a:r>
          </a:p>
        </p:txBody>
      </p:sp>
      <p:grpSp>
        <p:nvGrpSpPr>
          <p:cNvPr id="23" name="Group 22">
            <a:extLst>
              <a:ext uri="{FF2B5EF4-FFF2-40B4-BE49-F238E27FC236}">
                <a16:creationId xmlns:a16="http://schemas.microsoft.com/office/drawing/2014/main" id="{6AC8D73C-3104-FFCF-A17D-9F71EFFE5583}"/>
              </a:ext>
            </a:extLst>
          </p:cNvPr>
          <p:cNvGrpSpPr/>
          <p:nvPr/>
        </p:nvGrpSpPr>
        <p:grpSpPr>
          <a:xfrm>
            <a:off x="1" y="0"/>
            <a:ext cx="15119349" cy="1980670"/>
            <a:chOff x="1" y="0"/>
            <a:chExt cx="15119349" cy="1980670"/>
          </a:xfrm>
        </p:grpSpPr>
        <p:sp>
          <p:nvSpPr>
            <p:cNvPr id="24" name="TextBox 23">
              <a:extLst>
                <a:ext uri="{FF2B5EF4-FFF2-40B4-BE49-F238E27FC236}">
                  <a16:creationId xmlns:a16="http://schemas.microsoft.com/office/drawing/2014/main" id="{D052F04B-32A5-8A63-3CDE-AE151E0750D5}"/>
                </a:ext>
              </a:extLst>
            </p:cNvPr>
            <p:cNvSpPr txBox="1"/>
            <p:nvPr/>
          </p:nvSpPr>
          <p:spPr>
            <a:xfrm>
              <a:off x="9114792" y="556201"/>
              <a:ext cx="2232531" cy="523220"/>
            </a:xfrm>
            <a:prstGeom prst="rect">
              <a:avLst/>
            </a:prstGeom>
            <a:noFill/>
          </p:spPr>
          <p:txBody>
            <a:bodyPr wrap="square">
              <a:spAutoFit/>
            </a:bodyPr>
            <a:lstStyle/>
            <a:p>
              <a:pPr marL="0" lvl="0" indent="0" algn="ctr" rtl="0">
                <a:spcBef>
                  <a:spcPts val="0"/>
                </a:spcBef>
                <a:spcAft>
                  <a:spcPts val="0"/>
                </a:spcAft>
                <a:buNone/>
              </a:pPr>
              <a:r>
                <a:rPr lang="en-GB" sz="1400" b="1" dirty="0"/>
                <a:t>MAP</a:t>
              </a:r>
            </a:p>
            <a:p>
              <a:pPr marL="0" lvl="0" indent="0" algn="ctr" rtl="0">
                <a:spcBef>
                  <a:spcPts val="0"/>
                </a:spcBef>
                <a:spcAft>
                  <a:spcPts val="0"/>
                </a:spcAft>
                <a:buNone/>
              </a:pPr>
              <a:r>
                <a:rPr lang="en-GB" sz="1400" b="1" dirty="0"/>
                <a:t>OVERVIEW</a:t>
              </a:r>
            </a:p>
          </p:txBody>
        </p:sp>
        <p:pic>
          <p:nvPicPr>
            <p:cNvPr id="25" name="Picture 24">
              <a:extLst>
                <a:ext uri="{FF2B5EF4-FFF2-40B4-BE49-F238E27FC236}">
                  <a16:creationId xmlns:a16="http://schemas.microsoft.com/office/drawing/2014/main" id="{A4DAAE08-CEAE-B7D8-3F91-72F105486F6F}"/>
                </a:ext>
              </a:extLst>
            </p:cNvPr>
            <p:cNvPicPr>
              <a:picLocks noChangeAspect="1" noChangeArrowheads="1"/>
            </p:cNvPicPr>
            <p:nvPr/>
          </p:nvPicPr>
          <p:blipFill>
            <a:blip r:embed="rId3" cstate="screen"/>
            <a:srcRect b="514"/>
            <a:stretch>
              <a:fillRect/>
            </a:stretch>
          </p:blipFill>
          <p:spPr bwMode="auto">
            <a:xfrm>
              <a:off x="9113720" y="17404"/>
              <a:ext cx="2249106" cy="1888331"/>
            </a:xfrm>
            <a:prstGeom prst="rect">
              <a:avLst/>
            </a:prstGeom>
            <a:noFill/>
            <a:ln w="9525">
              <a:solidFill>
                <a:schemeClr val="tx1"/>
              </a:solidFill>
              <a:miter lim="800000"/>
              <a:headEnd/>
              <a:tailEnd/>
            </a:ln>
            <a:effectLst/>
          </p:spPr>
        </p:pic>
        <p:grpSp>
          <p:nvGrpSpPr>
            <p:cNvPr id="26" name="Group 25">
              <a:extLst>
                <a:ext uri="{FF2B5EF4-FFF2-40B4-BE49-F238E27FC236}">
                  <a16:creationId xmlns:a16="http://schemas.microsoft.com/office/drawing/2014/main" id="{5CA35433-C35B-5D00-E68A-CDEA961B542D}"/>
                </a:ext>
              </a:extLst>
            </p:cNvPr>
            <p:cNvGrpSpPr/>
            <p:nvPr/>
          </p:nvGrpSpPr>
          <p:grpSpPr>
            <a:xfrm>
              <a:off x="1" y="0"/>
              <a:ext cx="15119349" cy="1921524"/>
              <a:chOff x="1" y="-1616"/>
              <a:chExt cx="15119349" cy="1921524"/>
            </a:xfrm>
          </p:grpSpPr>
          <p:sp>
            <p:nvSpPr>
              <p:cNvPr id="33" name="Rectangle 32">
                <a:extLst>
                  <a:ext uri="{FF2B5EF4-FFF2-40B4-BE49-F238E27FC236}">
                    <a16:creationId xmlns:a16="http://schemas.microsoft.com/office/drawing/2014/main" id="{29B433B6-FF2B-6E3A-EC28-F7DD103FF59B}"/>
                  </a:ext>
                </a:extLst>
              </p:cNvPr>
              <p:cNvSpPr/>
              <p:nvPr/>
            </p:nvSpPr>
            <p:spPr>
              <a:xfrm>
                <a:off x="2447778" y="0"/>
                <a:ext cx="6668087" cy="787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A3D8D59F-F65E-F40F-B748-3CAA548D86EF}"/>
                  </a:ext>
                </a:extLst>
              </p:cNvPr>
              <p:cNvSpPr/>
              <p:nvPr/>
            </p:nvSpPr>
            <p:spPr>
              <a:xfrm>
                <a:off x="2447567" y="787791"/>
                <a:ext cx="6668087" cy="11321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BB9BDCDA-C7A4-175E-B622-12A5858C1627}"/>
                  </a:ext>
                </a:extLst>
              </p:cNvPr>
              <p:cNvSpPr/>
              <p:nvPr/>
            </p:nvSpPr>
            <p:spPr>
              <a:xfrm>
                <a:off x="9115654" y="0"/>
                <a:ext cx="2251041" cy="191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7473A4CE-F1B0-4A5C-4760-8CF9AAF92FFE}"/>
                  </a:ext>
                </a:extLst>
              </p:cNvPr>
              <p:cNvSpPr/>
              <p:nvPr/>
            </p:nvSpPr>
            <p:spPr>
              <a:xfrm>
                <a:off x="11366695" y="-1616"/>
                <a:ext cx="3752655" cy="787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067DE874-86F8-8438-3A58-9419BEAA85BB}"/>
                  </a:ext>
                </a:extLst>
              </p:cNvPr>
              <p:cNvSpPr/>
              <p:nvPr/>
            </p:nvSpPr>
            <p:spPr>
              <a:xfrm>
                <a:off x="11366694" y="786175"/>
                <a:ext cx="3752655" cy="11337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949D3A47-D39F-371E-109B-06587CEEDC7F}"/>
                  </a:ext>
                </a:extLst>
              </p:cNvPr>
              <p:cNvSpPr/>
              <p:nvPr/>
            </p:nvSpPr>
            <p:spPr>
              <a:xfrm>
                <a:off x="1" y="0"/>
                <a:ext cx="2446916" cy="191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TextBox 26">
              <a:extLst>
                <a:ext uri="{FF2B5EF4-FFF2-40B4-BE49-F238E27FC236}">
                  <a16:creationId xmlns:a16="http://schemas.microsoft.com/office/drawing/2014/main" id="{BB392913-9579-74E1-911C-C5C8C11ED084}"/>
                </a:ext>
              </a:extLst>
            </p:cNvPr>
            <p:cNvSpPr txBox="1"/>
            <p:nvPr/>
          </p:nvSpPr>
          <p:spPr>
            <a:xfrm>
              <a:off x="2446917" y="21481"/>
              <a:ext cx="6650438" cy="400110"/>
            </a:xfrm>
            <a:prstGeom prst="rect">
              <a:avLst/>
            </a:prstGeom>
            <a:noFill/>
          </p:spPr>
          <p:txBody>
            <a:bodyPr wrap="square">
              <a:spAutoFit/>
            </a:bodyPr>
            <a:lstStyle/>
            <a:p>
              <a:pPr marL="0" lvl="0" indent="0" algn="l" rtl="0">
                <a:spcBef>
                  <a:spcPts val="0"/>
                </a:spcBef>
                <a:spcAft>
                  <a:spcPts val="0"/>
                </a:spcAft>
                <a:buNone/>
              </a:pPr>
              <a:r>
                <a:rPr lang="en-GB" sz="2000" b="1" dirty="0"/>
                <a:t>[FACILITY NAME], SRN</a:t>
              </a:r>
            </a:p>
          </p:txBody>
        </p:sp>
        <p:sp>
          <p:nvSpPr>
            <p:cNvPr id="28" name="TextBox 27">
              <a:extLst>
                <a:ext uri="{FF2B5EF4-FFF2-40B4-BE49-F238E27FC236}">
                  <a16:creationId xmlns:a16="http://schemas.microsoft.com/office/drawing/2014/main" id="{76244389-BE89-D028-9B9F-3BB45FFF361E}"/>
                </a:ext>
              </a:extLst>
            </p:cNvPr>
            <p:cNvSpPr txBox="1"/>
            <p:nvPr/>
          </p:nvSpPr>
          <p:spPr>
            <a:xfrm>
              <a:off x="2429057" y="945322"/>
              <a:ext cx="4211409" cy="784830"/>
            </a:xfrm>
            <a:prstGeom prst="rect">
              <a:avLst/>
            </a:prstGeom>
            <a:noFill/>
          </p:spPr>
          <p:txBody>
            <a:bodyPr wrap="none" rtlCol="0" anchor="ctr">
              <a:spAutoFit/>
            </a:bodyPr>
            <a:lstStyle/>
            <a:p>
              <a:pPr marL="0" lvl="0" indent="0" algn="l" rtl="0">
                <a:spcBef>
                  <a:spcPts val="0"/>
                </a:spcBef>
                <a:spcAft>
                  <a:spcPts val="0"/>
                </a:spcAft>
                <a:buNone/>
              </a:pPr>
              <a:r>
                <a:rPr lang="en-GB" sz="1500" b="1" dirty="0"/>
                <a:t>BE: SRNTGTXXX  CATCODE: X</a:t>
              </a:r>
            </a:p>
            <a:p>
              <a:pPr marL="0" lvl="0" indent="0" algn="l" rtl="0">
                <a:spcBef>
                  <a:spcPts val="0"/>
                </a:spcBef>
                <a:spcAft>
                  <a:spcPts val="0"/>
                </a:spcAft>
                <a:buNone/>
              </a:pPr>
              <a:r>
                <a:rPr lang="en-GB" sz="1500" b="1" dirty="0"/>
                <a:t>MIDB GEO: </a:t>
              </a:r>
              <a:r>
                <a:rPr lang="pt-BR" sz="1500" b="1" dirty="0"/>
                <a:t>N DD MM.MMM E DDD MM.MMM</a:t>
              </a:r>
              <a:endParaRPr lang="en-GB" sz="1500" b="1" dirty="0"/>
            </a:p>
            <a:p>
              <a:pPr marL="0" lvl="0" indent="0" algn="l" rtl="0">
                <a:spcBef>
                  <a:spcPts val="0"/>
                </a:spcBef>
                <a:spcAft>
                  <a:spcPts val="0"/>
                </a:spcAft>
                <a:buNone/>
              </a:pPr>
              <a:r>
                <a:rPr lang="en-GB" sz="1500" b="1" dirty="0"/>
                <a:t>ICOD: YYYY-MMM-DD DOI:YYYY-MMM-DD</a:t>
              </a:r>
            </a:p>
          </p:txBody>
        </p:sp>
        <p:sp>
          <p:nvSpPr>
            <p:cNvPr id="29" name="TextBox 28">
              <a:extLst>
                <a:ext uri="{FF2B5EF4-FFF2-40B4-BE49-F238E27FC236}">
                  <a16:creationId xmlns:a16="http://schemas.microsoft.com/office/drawing/2014/main" id="{B161A211-7A94-12A4-6B8D-6CE3CE6D297D}"/>
                </a:ext>
              </a:extLst>
            </p:cNvPr>
            <p:cNvSpPr txBox="1"/>
            <p:nvPr/>
          </p:nvSpPr>
          <p:spPr>
            <a:xfrm>
              <a:off x="11364760" y="79905"/>
              <a:ext cx="3752655" cy="707886"/>
            </a:xfrm>
            <a:prstGeom prst="rect">
              <a:avLst/>
            </a:prstGeom>
            <a:noFill/>
          </p:spPr>
          <p:txBody>
            <a:bodyPr wrap="square">
              <a:spAutoFit/>
            </a:bodyPr>
            <a:lstStyle/>
            <a:p>
              <a:pPr marL="0" lvl="0" indent="0" algn="ctr" rtl="0">
                <a:spcBef>
                  <a:spcPts val="0"/>
                </a:spcBef>
                <a:spcAft>
                  <a:spcPts val="0"/>
                </a:spcAft>
                <a:buNone/>
              </a:pPr>
              <a:r>
                <a:rPr lang="en-GB" sz="2000" b="1" dirty="0"/>
                <a:t>OPAC CLASSIFIED</a:t>
              </a:r>
              <a:br>
                <a:rPr lang="en-GB" sz="2000" b="1" dirty="0"/>
              </a:br>
              <a:r>
                <a:rPr lang="en-GB" sz="2000" b="1" dirty="0"/>
                <a:t>REL TO CJTF-23</a:t>
              </a:r>
            </a:p>
          </p:txBody>
        </p:sp>
        <p:sp>
          <p:nvSpPr>
            <p:cNvPr id="30" name="TextBox 29">
              <a:extLst>
                <a:ext uri="{FF2B5EF4-FFF2-40B4-BE49-F238E27FC236}">
                  <a16:creationId xmlns:a16="http://schemas.microsoft.com/office/drawing/2014/main" id="{A1C7B339-DD34-6512-5025-373EDA96EE74}"/>
                </a:ext>
              </a:extLst>
            </p:cNvPr>
            <p:cNvSpPr txBox="1"/>
            <p:nvPr/>
          </p:nvSpPr>
          <p:spPr>
            <a:xfrm>
              <a:off x="11347323" y="1112228"/>
              <a:ext cx="3770092" cy="307777"/>
            </a:xfrm>
            <a:prstGeom prst="rect">
              <a:avLst/>
            </a:prstGeom>
            <a:noFill/>
          </p:spPr>
          <p:txBody>
            <a:bodyPr wrap="square">
              <a:spAutoFit/>
            </a:bodyPr>
            <a:lstStyle/>
            <a:p>
              <a:pPr marL="0" lvl="0" indent="0" algn="ctr" rtl="0">
                <a:spcBef>
                  <a:spcPts val="0"/>
                </a:spcBef>
                <a:spcAft>
                  <a:spcPts val="0"/>
                </a:spcAft>
                <a:buNone/>
              </a:pPr>
              <a:r>
                <a:rPr lang="en-GB" sz="1400" b="1" dirty="0"/>
                <a:t>DECL ON: YYYY-MMM-DD</a:t>
              </a:r>
            </a:p>
          </p:txBody>
        </p:sp>
        <p:pic>
          <p:nvPicPr>
            <p:cNvPr id="31" name="Picture 30" descr="D:\GIT PROJECTS\OPAT-background\Virtual Intelligence Service only logo.PNG">
              <a:extLst>
                <a:ext uri="{FF2B5EF4-FFF2-40B4-BE49-F238E27FC236}">
                  <a16:creationId xmlns:a16="http://schemas.microsoft.com/office/drawing/2014/main" id="{F09495AC-E611-FE20-1A14-84FA8F572D1F}"/>
                </a:ext>
              </a:extLst>
            </p:cNvPr>
            <p:cNvPicPr>
              <a:picLocks noChangeAspect="1" noChangeArrowheads="1"/>
            </p:cNvPicPr>
            <p:nvPr/>
          </p:nvPicPr>
          <p:blipFill>
            <a:blip r:embed="rId4"/>
            <a:srcRect/>
            <a:stretch>
              <a:fillRect/>
            </a:stretch>
          </p:blipFill>
          <p:spPr bwMode="auto">
            <a:xfrm>
              <a:off x="108686" y="21695"/>
              <a:ext cx="2225675" cy="1958975"/>
            </a:xfrm>
            <a:prstGeom prst="rect">
              <a:avLst/>
            </a:prstGeom>
            <a:noFill/>
          </p:spPr>
        </p:pic>
        <p:sp>
          <p:nvSpPr>
            <p:cNvPr id="32" name="Rektangel 11">
              <a:extLst>
                <a:ext uri="{FF2B5EF4-FFF2-40B4-BE49-F238E27FC236}">
                  <a16:creationId xmlns:a16="http://schemas.microsoft.com/office/drawing/2014/main" id="{DF941BAE-9BB4-5657-BDB0-601BE32E701D}"/>
                </a:ext>
              </a:extLst>
            </p:cNvPr>
            <p:cNvSpPr/>
            <p:nvPr/>
          </p:nvSpPr>
          <p:spPr>
            <a:xfrm>
              <a:off x="10303776" y="1187827"/>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grpSp>
        <p:nvGrpSpPr>
          <p:cNvPr id="192" name="Google Shape;192;p22"/>
          <p:cNvGrpSpPr/>
          <p:nvPr/>
        </p:nvGrpSpPr>
        <p:grpSpPr>
          <a:xfrm>
            <a:off x="1820941" y="4661107"/>
            <a:ext cx="1631384" cy="422850"/>
            <a:chOff x="3945100" y="6965375"/>
            <a:chExt cx="1619400" cy="422850"/>
          </a:xfrm>
        </p:grpSpPr>
        <p:sp>
          <p:nvSpPr>
            <p:cNvPr id="193" name="Google Shape;193;p22"/>
            <p:cNvSpPr txBox="1"/>
            <p:nvPr/>
          </p:nvSpPr>
          <p:spPr>
            <a:xfrm>
              <a:off x="3945100" y="6965375"/>
              <a:ext cx="892500" cy="28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dirty="0">
                  <a:solidFill>
                    <a:schemeClr val="dk1"/>
                  </a:solidFill>
                </a:rPr>
                <a:t>DPI X</a:t>
              </a:r>
              <a:endParaRPr b="1">
                <a:solidFill>
                  <a:schemeClr val="dk1"/>
                </a:solidFill>
              </a:endParaRPr>
            </a:p>
          </p:txBody>
        </p:sp>
        <p:cxnSp>
          <p:nvCxnSpPr>
            <p:cNvPr id="194" name="Google Shape;194;p22"/>
            <p:cNvCxnSpPr/>
            <p:nvPr/>
          </p:nvCxnSpPr>
          <p:spPr>
            <a:xfrm>
              <a:off x="4837600" y="7107425"/>
              <a:ext cx="726900" cy="280800"/>
            </a:xfrm>
            <a:prstGeom prst="straightConnector1">
              <a:avLst/>
            </a:prstGeom>
            <a:noFill/>
            <a:ln w="19050" cap="flat" cmpd="sng">
              <a:solidFill>
                <a:srgbClr val="000000"/>
              </a:solidFill>
              <a:prstDash val="solid"/>
              <a:round/>
              <a:headEnd type="none" w="med" len="med"/>
              <a:tailEnd type="none" w="med" len="med"/>
            </a:ln>
          </p:spPr>
        </p:cxnSp>
      </p:grpSp>
      <p:grpSp>
        <p:nvGrpSpPr>
          <p:cNvPr id="195" name="Google Shape;195;p22"/>
          <p:cNvGrpSpPr/>
          <p:nvPr/>
        </p:nvGrpSpPr>
        <p:grpSpPr>
          <a:xfrm>
            <a:off x="2077950" y="8366507"/>
            <a:ext cx="4125290" cy="613106"/>
            <a:chOff x="2077950" y="8366507"/>
            <a:chExt cx="4125290" cy="613106"/>
          </a:xfrm>
        </p:grpSpPr>
        <p:sp>
          <p:nvSpPr>
            <p:cNvPr id="196" name="Google Shape;196;p22"/>
            <p:cNvSpPr txBox="1"/>
            <p:nvPr/>
          </p:nvSpPr>
          <p:spPr>
            <a:xfrm>
              <a:off x="2077950" y="8510150"/>
              <a:ext cx="1746900" cy="469463"/>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000" b="1" dirty="0"/>
                <a:t>NCC: [NAME] [TYPE]</a:t>
              </a:r>
              <a:endParaRPr sz="1000" b="1"/>
            </a:p>
            <a:p>
              <a:pPr marL="0" lvl="0" indent="0" algn="l" rtl="0">
                <a:spcBef>
                  <a:spcPts val="0"/>
                </a:spcBef>
                <a:spcAft>
                  <a:spcPts val="0"/>
                </a:spcAft>
                <a:buNone/>
              </a:pPr>
              <a:r>
                <a:rPr lang="fr" sz="1000" b="1" dirty="0"/>
                <a:t>XX FT SW FROM DPI X</a:t>
              </a:r>
              <a:endParaRPr sz="1000" b="1"/>
            </a:p>
          </p:txBody>
        </p:sp>
        <p:cxnSp>
          <p:nvCxnSpPr>
            <p:cNvPr id="197" name="Google Shape;197;p22"/>
            <p:cNvCxnSpPr>
              <a:stCxn id="196" idx="3"/>
              <a:endCxn id="198" idx="1"/>
            </p:cNvCxnSpPr>
            <p:nvPr/>
          </p:nvCxnSpPr>
          <p:spPr>
            <a:xfrm flipV="1">
              <a:off x="3824850" y="8664072"/>
              <a:ext cx="1799097" cy="80810"/>
            </a:xfrm>
            <a:prstGeom prst="straightConnector1">
              <a:avLst/>
            </a:prstGeom>
            <a:noFill/>
            <a:ln w="19050" cap="flat" cmpd="sng">
              <a:solidFill>
                <a:srgbClr val="000000"/>
              </a:solidFill>
              <a:prstDash val="solid"/>
              <a:round/>
              <a:headEnd type="none" w="med" len="med"/>
              <a:tailEnd type="none" w="med" len="med"/>
            </a:ln>
          </p:spPr>
        </p:cxnSp>
        <p:sp>
          <p:nvSpPr>
            <p:cNvPr id="198" name="Google Shape;198;p22"/>
            <p:cNvSpPr/>
            <p:nvPr/>
          </p:nvSpPr>
          <p:spPr>
            <a:xfrm rot="-1453820">
              <a:off x="5597254" y="8366507"/>
              <a:ext cx="605986" cy="34643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204" name="Google Shape;204;p22"/>
          <p:cNvSpPr txBox="1"/>
          <p:nvPr/>
        </p:nvSpPr>
        <p:spPr>
          <a:xfrm>
            <a:off x="3186600" y="10141525"/>
            <a:ext cx="119334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[CDE]</a:t>
            </a:r>
            <a:endParaRPr b="1"/>
          </a:p>
        </p:txBody>
      </p:sp>
      <p:sp>
        <p:nvSpPr>
          <p:cNvPr id="205" name="Google Shape;205;p22"/>
          <p:cNvSpPr txBox="1"/>
          <p:nvPr/>
        </p:nvSpPr>
        <p:spPr>
          <a:xfrm>
            <a:off x="0" y="10141525"/>
            <a:ext cx="31866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b="1" dirty="0"/>
              <a:t>OPAC CLASSIFIED</a:t>
            </a:r>
          </a:p>
          <a:p>
            <a:pPr lvl="0" algn="ctr"/>
            <a:r>
              <a:rPr lang="en-US" b="1" dirty="0"/>
              <a:t>REL TO CJTF-23</a:t>
            </a:r>
          </a:p>
        </p:txBody>
      </p:sp>
      <p:sp>
        <p:nvSpPr>
          <p:cNvPr id="206" name="Google Shape;206;p22"/>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nb-NO" b="1" dirty="0">
                <a:solidFill>
                  <a:srgbClr val="FF0000"/>
                </a:solidFill>
              </a:rPr>
              <a:t>OPAC CLASSIFIED</a:t>
            </a:r>
          </a:p>
        </p:txBody>
      </p:sp>
      <p:grpSp>
        <p:nvGrpSpPr>
          <p:cNvPr id="29" name="Gruppe 28"/>
          <p:cNvGrpSpPr/>
          <p:nvPr/>
        </p:nvGrpSpPr>
        <p:grpSpPr>
          <a:xfrm>
            <a:off x="5312270" y="3375499"/>
            <a:ext cx="3903649" cy="3559557"/>
            <a:chOff x="6021186" y="4824155"/>
            <a:chExt cx="5955591" cy="5804504"/>
          </a:xfrm>
        </p:grpSpPr>
        <p:sp>
          <p:nvSpPr>
            <p:cNvPr id="27" name="Google Shape;202;p22"/>
            <p:cNvSpPr/>
            <p:nvPr/>
          </p:nvSpPr>
          <p:spPr>
            <a:xfrm>
              <a:off x="6021186" y="4824155"/>
              <a:ext cx="5955591" cy="5804504"/>
            </a:xfrm>
            <a:prstGeom prst="ellipse">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 name="Ellipse 25"/>
            <p:cNvSpPr/>
            <p:nvPr/>
          </p:nvSpPr>
          <p:spPr>
            <a:xfrm>
              <a:off x="8957439" y="7681340"/>
              <a:ext cx="73027" cy="715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Google Shape;200;p22"/>
          <p:cNvSpPr txBox="1"/>
          <p:nvPr/>
        </p:nvSpPr>
        <p:spPr>
          <a:xfrm>
            <a:off x="9069844" y="2650533"/>
            <a:ext cx="2033921" cy="262097"/>
          </a:xfrm>
          <a:prstGeom prst="rect">
            <a:avLst/>
          </a:prstGeom>
          <a:solidFill>
            <a:schemeClr val="lt1"/>
          </a:solidFill>
          <a:ln w="19050" cap="flat" cmpd="sng">
            <a:solidFill>
              <a:schemeClr val="tx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000" b="1" dirty="0"/>
              <a:t>CER XXXM / XXXft</a:t>
            </a:r>
            <a:endParaRPr sz="1000" b="1"/>
          </a:p>
        </p:txBody>
      </p:sp>
      <p:cxnSp>
        <p:nvCxnSpPr>
          <p:cNvPr id="31" name="Google Shape;194;p22"/>
          <p:cNvCxnSpPr>
            <a:stCxn id="30" idx="2"/>
            <a:endCxn id="27" idx="7"/>
          </p:cNvCxnSpPr>
          <p:nvPr/>
        </p:nvCxnSpPr>
        <p:spPr>
          <a:xfrm rot="5400000">
            <a:off x="8873447" y="2683426"/>
            <a:ext cx="984154" cy="1442563"/>
          </a:xfrm>
          <a:prstGeom prst="straightConnector1">
            <a:avLst/>
          </a:prstGeom>
          <a:noFill/>
          <a:ln w="19050" cap="flat" cmpd="sng">
            <a:solidFill>
              <a:srgbClr val="000000"/>
            </a:solidFill>
            <a:prstDash val="solid"/>
            <a:round/>
            <a:headEnd type="none" w="med" len="med"/>
            <a:tailEnd type="none" w="med" len="med"/>
          </a:ln>
        </p:spPr>
      </p:cxnSp>
      <p:graphicFrame>
        <p:nvGraphicFramePr>
          <p:cNvPr id="36" name="Tabell 35"/>
          <p:cNvGraphicFramePr>
            <a:graphicFrameLocks noGrp="1"/>
          </p:cNvGraphicFramePr>
          <p:nvPr/>
        </p:nvGraphicFramePr>
        <p:xfrm>
          <a:off x="15380413" y="3557998"/>
          <a:ext cx="1972639" cy="2966720"/>
        </p:xfrm>
        <a:graphic>
          <a:graphicData uri="http://schemas.openxmlformats.org/drawingml/2006/table">
            <a:tbl>
              <a:tblPr firstRow="1" bandRow="1">
                <a:tableStyleId>{AE7EAA58-4EDA-4114-B047-75ABB572CC32}</a:tableStyleId>
              </a:tblPr>
              <a:tblGrid>
                <a:gridCol w="858679">
                  <a:extLst>
                    <a:ext uri="{9D8B030D-6E8A-4147-A177-3AD203B41FA5}">
                      <a16:colId xmlns:a16="http://schemas.microsoft.com/office/drawing/2014/main" val="20000"/>
                    </a:ext>
                  </a:extLst>
                </a:gridCol>
                <a:gridCol w="1113960">
                  <a:extLst>
                    <a:ext uri="{9D8B030D-6E8A-4147-A177-3AD203B41FA5}">
                      <a16:colId xmlns:a16="http://schemas.microsoft.com/office/drawing/2014/main" val="20001"/>
                    </a:ext>
                  </a:extLst>
                </a:gridCol>
              </a:tblGrid>
              <a:tr h="370840">
                <a:tc>
                  <a:txBody>
                    <a:bodyPr/>
                    <a:lstStyle/>
                    <a:p>
                      <a:pPr algn="ctr"/>
                      <a:r>
                        <a:rPr lang="en-US" b="1" dirty="0"/>
                        <a:t>METER</a:t>
                      </a:r>
                    </a:p>
                  </a:txBody>
                  <a:tcPr>
                    <a:solidFill>
                      <a:schemeClr val="bg1">
                        <a:lumMod val="75000"/>
                      </a:schemeClr>
                    </a:solidFill>
                  </a:tcPr>
                </a:tc>
                <a:tc>
                  <a:txBody>
                    <a:bodyPr/>
                    <a:lstStyle/>
                    <a:p>
                      <a:pPr algn="ctr"/>
                      <a:r>
                        <a:rPr lang="en-US" b="1" dirty="0"/>
                        <a:t>FEET</a:t>
                      </a:r>
                    </a:p>
                  </a:txBody>
                  <a:tcPr>
                    <a:solidFill>
                      <a:schemeClr val="bg1">
                        <a:lumMod val="75000"/>
                      </a:schemeClr>
                    </a:solidFill>
                  </a:tcPr>
                </a:tc>
                <a:extLst>
                  <a:ext uri="{0D108BD9-81ED-4DB2-BD59-A6C34878D82A}">
                    <a16:rowId xmlns:a16="http://schemas.microsoft.com/office/drawing/2014/main" val="10000"/>
                  </a:ext>
                </a:extLst>
              </a:tr>
              <a:tr h="370840">
                <a:tc>
                  <a:txBody>
                    <a:bodyPr/>
                    <a:lstStyle/>
                    <a:p>
                      <a:r>
                        <a:rPr lang="en-US" dirty="0"/>
                        <a:t>50</a:t>
                      </a:r>
                    </a:p>
                  </a:txBody>
                  <a:tcPr/>
                </a:tc>
                <a:tc>
                  <a:txBody>
                    <a:bodyPr/>
                    <a:lstStyle/>
                    <a:p>
                      <a:r>
                        <a:rPr lang="en-US" dirty="0"/>
                        <a:t>165</a:t>
                      </a:r>
                    </a:p>
                  </a:txBody>
                  <a:tcPr/>
                </a:tc>
                <a:extLst>
                  <a:ext uri="{0D108BD9-81ED-4DB2-BD59-A6C34878D82A}">
                    <a16:rowId xmlns:a16="http://schemas.microsoft.com/office/drawing/2014/main" val="10001"/>
                  </a:ext>
                </a:extLst>
              </a:tr>
              <a:tr h="370840">
                <a:tc>
                  <a:txBody>
                    <a:bodyPr/>
                    <a:lstStyle/>
                    <a:p>
                      <a:r>
                        <a:rPr lang="en-US" dirty="0"/>
                        <a:t>75</a:t>
                      </a:r>
                    </a:p>
                  </a:txBody>
                  <a:tcPr/>
                </a:tc>
                <a:tc>
                  <a:txBody>
                    <a:bodyPr/>
                    <a:lstStyle/>
                    <a:p>
                      <a:r>
                        <a:rPr lang="en-US" dirty="0"/>
                        <a:t>246</a:t>
                      </a:r>
                    </a:p>
                  </a:txBody>
                  <a:tcPr/>
                </a:tc>
                <a:extLst>
                  <a:ext uri="{0D108BD9-81ED-4DB2-BD59-A6C34878D82A}">
                    <a16:rowId xmlns:a16="http://schemas.microsoft.com/office/drawing/2014/main" val="10002"/>
                  </a:ext>
                </a:extLst>
              </a:tr>
              <a:tr h="370840">
                <a:tc>
                  <a:txBody>
                    <a:bodyPr/>
                    <a:lstStyle/>
                    <a:p>
                      <a:r>
                        <a:rPr lang="en-US" dirty="0"/>
                        <a:t>100</a:t>
                      </a:r>
                    </a:p>
                  </a:txBody>
                  <a:tcPr/>
                </a:tc>
                <a:tc>
                  <a:txBody>
                    <a:bodyPr/>
                    <a:lstStyle/>
                    <a:p>
                      <a:r>
                        <a:rPr lang="en-US" dirty="0"/>
                        <a:t>328</a:t>
                      </a:r>
                    </a:p>
                  </a:txBody>
                  <a:tcPr/>
                </a:tc>
                <a:extLst>
                  <a:ext uri="{0D108BD9-81ED-4DB2-BD59-A6C34878D82A}">
                    <a16:rowId xmlns:a16="http://schemas.microsoft.com/office/drawing/2014/main" val="10003"/>
                  </a:ext>
                </a:extLst>
              </a:tr>
              <a:tr h="370840">
                <a:tc>
                  <a:txBody>
                    <a:bodyPr/>
                    <a:lstStyle/>
                    <a:p>
                      <a:r>
                        <a:rPr lang="en-US" dirty="0"/>
                        <a:t>150</a:t>
                      </a:r>
                    </a:p>
                  </a:txBody>
                  <a:tcPr/>
                </a:tc>
                <a:tc>
                  <a:txBody>
                    <a:bodyPr/>
                    <a:lstStyle/>
                    <a:p>
                      <a:r>
                        <a:rPr lang="en-US" dirty="0"/>
                        <a:t>492</a:t>
                      </a:r>
                    </a:p>
                  </a:txBody>
                  <a:tcPr/>
                </a:tc>
                <a:extLst>
                  <a:ext uri="{0D108BD9-81ED-4DB2-BD59-A6C34878D82A}">
                    <a16:rowId xmlns:a16="http://schemas.microsoft.com/office/drawing/2014/main" val="10004"/>
                  </a:ext>
                </a:extLst>
              </a:tr>
              <a:tr h="370840">
                <a:tc>
                  <a:txBody>
                    <a:bodyPr/>
                    <a:lstStyle/>
                    <a:p>
                      <a:r>
                        <a:rPr lang="en-US" dirty="0"/>
                        <a:t>200</a:t>
                      </a:r>
                    </a:p>
                  </a:txBody>
                  <a:tcPr/>
                </a:tc>
                <a:tc>
                  <a:txBody>
                    <a:bodyPr/>
                    <a:lstStyle/>
                    <a:p>
                      <a:r>
                        <a:rPr lang="en-US" dirty="0"/>
                        <a:t>656</a:t>
                      </a:r>
                    </a:p>
                  </a:txBody>
                  <a:tcPr/>
                </a:tc>
                <a:extLst>
                  <a:ext uri="{0D108BD9-81ED-4DB2-BD59-A6C34878D82A}">
                    <a16:rowId xmlns:a16="http://schemas.microsoft.com/office/drawing/2014/main" val="10005"/>
                  </a:ext>
                </a:extLst>
              </a:tr>
              <a:tr h="370840">
                <a:tc>
                  <a:txBody>
                    <a:bodyPr/>
                    <a:lstStyle/>
                    <a:p>
                      <a:r>
                        <a:rPr lang="en-US" dirty="0"/>
                        <a:t>250</a:t>
                      </a:r>
                    </a:p>
                  </a:txBody>
                  <a:tcPr/>
                </a:tc>
                <a:tc>
                  <a:txBody>
                    <a:bodyPr/>
                    <a:lstStyle/>
                    <a:p>
                      <a:r>
                        <a:rPr lang="en-US" dirty="0"/>
                        <a:t>820</a:t>
                      </a:r>
                    </a:p>
                  </a:txBody>
                  <a:tcPr/>
                </a:tc>
                <a:extLst>
                  <a:ext uri="{0D108BD9-81ED-4DB2-BD59-A6C34878D82A}">
                    <a16:rowId xmlns:a16="http://schemas.microsoft.com/office/drawing/2014/main" val="10006"/>
                  </a:ext>
                </a:extLst>
              </a:tr>
              <a:tr h="370840">
                <a:tc>
                  <a:txBody>
                    <a:bodyPr/>
                    <a:lstStyle/>
                    <a:p>
                      <a:r>
                        <a:rPr lang="en-US" dirty="0"/>
                        <a:t>300</a:t>
                      </a:r>
                    </a:p>
                  </a:txBody>
                  <a:tcPr/>
                </a:tc>
                <a:tc>
                  <a:txBody>
                    <a:bodyPr/>
                    <a:lstStyle/>
                    <a:p>
                      <a:r>
                        <a:rPr lang="en-US" dirty="0"/>
                        <a:t>984</a:t>
                      </a:r>
                    </a:p>
                  </a:txBody>
                  <a:tcPr/>
                </a:tc>
                <a:extLst>
                  <a:ext uri="{0D108BD9-81ED-4DB2-BD59-A6C34878D82A}">
                    <a16:rowId xmlns:a16="http://schemas.microsoft.com/office/drawing/2014/main" val="10007"/>
                  </a:ext>
                </a:extLst>
              </a:tr>
            </a:tbl>
          </a:graphicData>
        </a:graphic>
      </p:graphicFrame>
      <p:grpSp>
        <p:nvGrpSpPr>
          <p:cNvPr id="41" name="Gruppe 40"/>
          <p:cNvGrpSpPr/>
          <p:nvPr/>
        </p:nvGrpSpPr>
        <p:grpSpPr>
          <a:xfrm>
            <a:off x="-4080023" y="3486802"/>
            <a:ext cx="3903649" cy="3559557"/>
            <a:chOff x="6021186" y="4824155"/>
            <a:chExt cx="5955591" cy="5804504"/>
          </a:xfrm>
        </p:grpSpPr>
        <p:sp>
          <p:nvSpPr>
            <p:cNvPr id="42" name="Google Shape;202;p22"/>
            <p:cNvSpPr/>
            <p:nvPr/>
          </p:nvSpPr>
          <p:spPr>
            <a:xfrm>
              <a:off x="6021186" y="4824155"/>
              <a:ext cx="5955591" cy="5804504"/>
            </a:xfrm>
            <a:prstGeom prst="ellipse">
              <a:avLst/>
            </a:prstGeom>
            <a:no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 name="Ellipse 42"/>
            <p:cNvSpPr/>
            <p:nvPr/>
          </p:nvSpPr>
          <p:spPr>
            <a:xfrm>
              <a:off x="8957439" y="7681340"/>
              <a:ext cx="73027" cy="715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457E224E-014B-3D06-095C-9BA00E3904CA}"/>
              </a:ext>
            </a:extLst>
          </p:cNvPr>
          <p:cNvGrpSpPr/>
          <p:nvPr/>
        </p:nvGrpSpPr>
        <p:grpSpPr>
          <a:xfrm>
            <a:off x="1" y="0"/>
            <a:ext cx="15119349" cy="1980670"/>
            <a:chOff x="1" y="0"/>
            <a:chExt cx="15119349" cy="1980670"/>
          </a:xfrm>
        </p:grpSpPr>
        <p:sp>
          <p:nvSpPr>
            <p:cNvPr id="3" name="TextBox 2">
              <a:extLst>
                <a:ext uri="{FF2B5EF4-FFF2-40B4-BE49-F238E27FC236}">
                  <a16:creationId xmlns:a16="http://schemas.microsoft.com/office/drawing/2014/main" id="{738D4A60-2F5C-C9ED-9666-2AF7634E1E16}"/>
                </a:ext>
              </a:extLst>
            </p:cNvPr>
            <p:cNvSpPr txBox="1"/>
            <p:nvPr/>
          </p:nvSpPr>
          <p:spPr>
            <a:xfrm>
              <a:off x="9114792" y="556201"/>
              <a:ext cx="2232531" cy="523220"/>
            </a:xfrm>
            <a:prstGeom prst="rect">
              <a:avLst/>
            </a:prstGeom>
            <a:noFill/>
          </p:spPr>
          <p:txBody>
            <a:bodyPr wrap="square">
              <a:spAutoFit/>
            </a:bodyPr>
            <a:lstStyle/>
            <a:p>
              <a:pPr marL="0" lvl="0" indent="0" algn="ctr" rtl="0">
                <a:spcBef>
                  <a:spcPts val="0"/>
                </a:spcBef>
                <a:spcAft>
                  <a:spcPts val="0"/>
                </a:spcAft>
                <a:buNone/>
              </a:pPr>
              <a:r>
                <a:rPr lang="en-GB" sz="1400" b="1" dirty="0"/>
                <a:t>MAP</a:t>
              </a:r>
            </a:p>
            <a:p>
              <a:pPr marL="0" lvl="0" indent="0" algn="ctr" rtl="0">
                <a:spcBef>
                  <a:spcPts val="0"/>
                </a:spcBef>
                <a:spcAft>
                  <a:spcPts val="0"/>
                </a:spcAft>
                <a:buNone/>
              </a:pPr>
              <a:r>
                <a:rPr lang="en-GB" sz="1400" b="1" dirty="0"/>
                <a:t>OVERVIEW</a:t>
              </a:r>
            </a:p>
          </p:txBody>
        </p:sp>
        <p:pic>
          <p:nvPicPr>
            <p:cNvPr id="4" name="Picture 3">
              <a:extLst>
                <a:ext uri="{FF2B5EF4-FFF2-40B4-BE49-F238E27FC236}">
                  <a16:creationId xmlns:a16="http://schemas.microsoft.com/office/drawing/2014/main" id="{B0CDF6AB-FD09-28E2-327B-E34E15DEC7CB}"/>
                </a:ext>
              </a:extLst>
            </p:cNvPr>
            <p:cNvPicPr>
              <a:picLocks noChangeAspect="1" noChangeArrowheads="1"/>
            </p:cNvPicPr>
            <p:nvPr/>
          </p:nvPicPr>
          <p:blipFill>
            <a:blip r:embed="rId3" cstate="screen"/>
            <a:srcRect b="514"/>
            <a:stretch>
              <a:fillRect/>
            </a:stretch>
          </p:blipFill>
          <p:spPr bwMode="auto">
            <a:xfrm>
              <a:off x="9113720" y="17404"/>
              <a:ext cx="2249106" cy="1888331"/>
            </a:xfrm>
            <a:prstGeom prst="rect">
              <a:avLst/>
            </a:prstGeom>
            <a:noFill/>
            <a:ln w="9525">
              <a:solidFill>
                <a:schemeClr val="tx1"/>
              </a:solidFill>
              <a:miter lim="800000"/>
              <a:headEnd/>
              <a:tailEnd/>
            </a:ln>
            <a:effectLst/>
          </p:spPr>
        </p:pic>
        <p:grpSp>
          <p:nvGrpSpPr>
            <p:cNvPr id="5" name="Group 4">
              <a:extLst>
                <a:ext uri="{FF2B5EF4-FFF2-40B4-BE49-F238E27FC236}">
                  <a16:creationId xmlns:a16="http://schemas.microsoft.com/office/drawing/2014/main" id="{7C814FFA-8C31-3618-808F-94A4A569D7B4}"/>
                </a:ext>
              </a:extLst>
            </p:cNvPr>
            <p:cNvGrpSpPr/>
            <p:nvPr/>
          </p:nvGrpSpPr>
          <p:grpSpPr>
            <a:xfrm>
              <a:off x="1" y="0"/>
              <a:ext cx="15119349" cy="1921524"/>
              <a:chOff x="1" y="-1616"/>
              <a:chExt cx="15119349" cy="1921524"/>
            </a:xfrm>
          </p:grpSpPr>
          <p:sp>
            <p:nvSpPr>
              <p:cNvPr id="12" name="Rectangle 11">
                <a:extLst>
                  <a:ext uri="{FF2B5EF4-FFF2-40B4-BE49-F238E27FC236}">
                    <a16:creationId xmlns:a16="http://schemas.microsoft.com/office/drawing/2014/main" id="{F07471D1-ACD4-113B-7926-2856B0CDA3D0}"/>
                  </a:ext>
                </a:extLst>
              </p:cNvPr>
              <p:cNvSpPr/>
              <p:nvPr/>
            </p:nvSpPr>
            <p:spPr>
              <a:xfrm>
                <a:off x="2447778" y="0"/>
                <a:ext cx="6668087" cy="787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19F26EBD-F502-40D1-4185-D7732561900C}"/>
                  </a:ext>
                </a:extLst>
              </p:cNvPr>
              <p:cNvSpPr/>
              <p:nvPr/>
            </p:nvSpPr>
            <p:spPr>
              <a:xfrm>
                <a:off x="2447567" y="787791"/>
                <a:ext cx="6668087" cy="11321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55565A98-404A-5491-442E-F77AC75459D0}"/>
                  </a:ext>
                </a:extLst>
              </p:cNvPr>
              <p:cNvSpPr/>
              <p:nvPr/>
            </p:nvSpPr>
            <p:spPr>
              <a:xfrm>
                <a:off x="9115654" y="0"/>
                <a:ext cx="2251041" cy="191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9F2AAAA6-9743-2A45-3A7B-D892C4303028}"/>
                  </a:ext>
                </a:extLst>
              </p:cNvPr>
              <p:cNvSpPr/>
              <p:nvPr/>
            </p:nvSpPr>
            <p:spPr>
              <a:xfrm>
                <a:off x="11366695" y="-1616"/>
                <a:ext cx="3752655" cy="787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F99E0844-650B-0870-0E07-9C13A4407800}"/>
                  </a:ext>
                </a:extLst>
              </p:cNvPr>
              <p:cNvSpPr/>
              <p:nvPr/>
            </p:nvSpPr>
            <p:spPr>
              <a:xfrm>
                <a:off x="11366694" y="786175"/>
                <a:ext cx="3752655" cy="11337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F07018BD-1AA6-E524-9951-41E6ADF0F27E}"/>
                  </a:ext>
                </a:extLst>
              </p:cNvPr>
              <p:cNvSpPr/>
              <p:nvPr/>
            </p:nvSpPr>
            <p:spPr>
              <a:xfrm>
                <a:off x="1" y="0"/>
                <a:ext cx="2446916" cy="191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 name="TextBox 5">
              <a:extLst>
                <a:ext uri="{FF2B5EF4-FFF2-40B4-BE49-F238E27FC236}">
                  <a16:creationId xmlns:a16="http://schemas.microsoft.com/office/drawing/2014/main" id="{789D6B36-98DA-7085-5DF5-16F03B383869}"/>
                </a:ext>
              </a:extLst>
            </p:cNvPr>
            <p:cNvSpPr txBox="1"/>
            <p:nvPr/>
          </p:nvSpPr>
          <p:spPr>
            <a:xfrm>
              <a:off x="2446917" y="21481"/>
              <a:ext cx="6650438" cy="400110"/>
            </a:xfrm>
            <a:prstGeom prst="rect">
              <a:avLst/>
            </a:prstGeom>
            <a:noFill/>
          </p:spPr>
          <p:txBody>
            <a:bodyPr wrap="square">
              <a:spAutoFit/>
            </a:bodyPr>
            <a:lstStyle/>
            <a:p>
              <a:pPr marL="0" lvl="0" indent="0" algn="l" rtl="0">
                <a:spcBef>
                  <a:spcPts val="0"/>
                </a:spcBef>
                <a:spcAft>
                  <a:spcPts val="0"/>
                </a:spcAft>
                <a:buNone/>
              </a:pPr>
              <a:r>
                <a:rPr lang="en-GB" sz="2000" b="1" dirty="0"/>
                <a:t>[FACILITY NAME], SRN</a:t>
              </a:r>
            </a:p>
          </p:txBody>
        </p:sp>
        <p:sp>
          <p:nvSpPr>
            <p:cNvPr id="7" name="TextBox 6">
              <a:extLst>
                <a:ext uri="{FF2B5EF4-FFF2-40B4-BE49-F238E27FC236}">
                  <a16:creationId xmlns:a16="http://schemas.microsoft.com/office/drawing/2014/main" id="{E7BCF2D1-2BE2-C743-EAD8-9BD107E149DF}"/>
                </a:ext>
              </a:extLst>
            </p:cNvPr>
            <p:cNvSpPr txBox="1"/>
            <p:nvPr/>
          </p:nvSpPr>
          <p:spPr>
            <a:xfrm>
              <a:off x="2429057" y="945322"/>
              <a:ext cx="4211409" cy="784830"/>
            </a:xfrm>
            <a:prstGeom prst="rect">
              <a:avLst/>
            </a:prstGeom>
            <a:noFill/>
          </p:spPr>
          <p:txBody>
            <a:bodyPr wrap="none" rtlCol="0" anchor="ctr">
              <a:spAutoFit/>
            </a:bodyPr>
            <a:lstStyle/>
            <a:p>
              <a:pPr marL="0" lvl="0" indent="0" algn="l" rtl="0">
                <a:spcBef>
                  <a:spcPts val="0"/>
                </a:spcBef>
                <a:spcAft>
                  <a:spcPts val="0"/>
                </a:spcAft>
                <a:buNone/>
              </a:pPr>
              <a:r>
                <a:rPr lang="en-GB" sz="1500" b="1" dirty="0"/>
                <a:t>BE: SRNTGTXXX  CATCODE: X</a:t>
              </a:r>
            </a:p>
            <a:p>
              <a:pPr marL="0" lvl="0" indent="0" algn="l" rtl="0">
                <a:spcBef>
                  <a:spcPts val="0"/>
                </a:spcBef>
                <a:spcAft>
                  <a:spcPts val="0"/>
                </a:spcAft>
                <a:buNone/>
              </a:pPr>
              <a:r>
                <a:rPr lang="en-GB" sz="1500" b="1" dirty="0"/>
                <a:t>MIDB GEO: </a:t>
              </a:r>
              <a:r>
                <a:rPr lang="pt-BR" sz="1500" b="1" dirty="0"/>
                <a:t>N DD MM.MMM E DDD MM.MMM</a:t>
              </a:r>
              <a:endParaRPr lang="en-GB" sz="1500" b="1" dirty="0"/>
            </a:p>
            <a:p>
              <a:pPr marL="0" lvl="0" indent="0" algn="l" rtl="0">
                <a:spcBef>
                  <a:spcPts val="0"/>
                </a:spcBef>
                <a:spcAft>
                  <a:spcPts val="0"/>
                </a:spcAft>
                <a:buNone/>
              </a:pPr>
              <a:r>
                <a:rPr lang="en-GB" sz="1500" b="1" dirty="0"/>
                <a:t>ICOD: YYYY-MMM-DD DOI:YYYY-MMM-DD</a:t>
              </a:r>
            </a:p>
          </p:txBody>
        </p:sp>
        <p:sp>
          <p:nvSpPr>
            <p:cNvPr id="8" name="TextBox 7">
              <a:extLst>
                <a:ext uri="{FF2B5EF4-FFF2-40B4-BE49-F238E27FC236}">
                  <a16:creationId xmlns:a16="http://schemas.microsoft.com/office/drawing/2014/main" id="{B3191B0F-1A5B-5E97-95B7-DA9439BD58B8}"/>
                </a:ext>
              </a:extLst>
            </p:cNvPr>
            <p:cNvSpPr txBox="1"/>
            <p:nvPr/>
          </p:nvSpPr>
          <p:spPr>
            <a:xfrm>
              <a:off x="11364760" y="79905"/>
              <a:ext cx="3752655" cy="707886"/>
            </a:xfrm>
            <a:prstGeom prst="rect">
              <a:avLst/>
            </a:prstGeom>
            <a:noFill/>
          </p:spPr>
          <p:txBody>
            <a:bodyPr wrap="square">
              <a:spAutoFit/>
            </a:bodyPr>
            <a:lstStyle/>
            <a:p>
              <a:pPr marL="0" lvl="0" indent="0" algn="ctr" rtl="0">
                <a:spcBef>
                  <a:spcPts val="0"/>
                </a:spcBef>
                <a:spcAft>
                  <a:spcPts val="0"/>
                </a:spcAft>
                <a:buNone/>
              </a:pPr>
              <a:r>
                <a:rPr lang="en-GB" sz="2000" b="1" dirty="0"/>
                <a:t>OPAC CLASSIFIED</a:t>
              </a:r>
              <a:br>
                <a:rPr lang="en-GB" sz="2000" b="1" dirty="0"/>
              </a:br>
              <a:r>
                <a:rPr lang="en-GB" sz="2000" b="1" dirty="0"/>
                <a:t>REL TO CJTF-23</a:t>
              </a:r>
            </a:p>
          </p:txBody>
        </p:sp>
        <p:sp>
          <p:nvSpPr>
            <p:cNvPr id="9" name="TextBox 8">
              <a:extLst>
                <a:ext uri="{FF2B5EF4-FFF2-40B4-BE49-F238E27FC236}">
                  <a16:creationId xmlns:a16="http://schemas.microsoft.com/office/drawing/2014/main" id="{A9DBC022-A9CA-17BF-6E5C-C1A68F4EDF15}"/>
                </a:ext>
              </a:extLst>
            </p:cNvPr>
            <p:cNvSpPr txBox="1"/>
            <p:nvPr/>
          </p:nvSpPr>
          <p:spPr>
            <a:xfrm>
              <a:off x="11347323" y="1112228"/>
              <a:ext cx="3770092" cy="307777"/>
            </a:xfrm>
            <a:prstGeom prst="rect">
              <a:avLst/>
            </a:prstGeom>
            <a:noFill/>
          </p:spPr>
          <p:txBody>
            <a:bodyPr wrap="square">
              <a:spAutoFit/>
            </a:bodyPr>
            <a:lstStyle/>
            <a:p>
              <a:pPr marL="0" lvl="0" indent="0" algn="ctr" rtl="0">
                <a:spcBef>
                  <a:spcPts val="0"/>
                </a:spcBef>
                <a:spcAft>
                  <a:spcPts val="0"/>
                </a:spcAft>
                <a:buNone/>
              </a:pPr>
              <a:r>
                <a:rPr lang="en-GB" sz="1400" b="1" dirty="0"/>
                <a:t>DECL ON: YYYY-MMM-DD</a:t>
              </a:r>
            </a:p>
          </p:txBody>
        </p:sp>
        <p:pic>
          <p:nvPicPr>
            <p:cNvPr id="10" name="Picture 9" descr="D:\GIT PROJECTS\OPAT-background\Virtual Intelligence Service only logo.PNG">
              <a:extLst>
                <a:ext uri="{FF2B5EF4-FFF2-40B4-BE49-F238E27FC236}">
                  <a16:creationId xmlns:a16="http://schemas.microsoft.com/office/drawing/2014/main" id="{861F0CBA-BE05-042F-F695-3747150F3074}"/>
                </a:ext>
              </a:extLst>
            </p:cNvPr>
            <p:cNvPicPr>
              <a:picLocks noChangeAspect="1" noChangeArrowheads="1"/>
            </p:cNvPicPr>
            <p:nvPr/>
          </p:nvPicPr>
          <p:blipFill>
            <a:blip r:embed="rId4"/>
            <a:srcRect/>
            <a:stretch>
              <a:fillRect/>
            </a:stretch>
          </p:blipFill>
          <p:spPr bwMode="auto">
            <a:xfrm>
              <a:off x="108686" y="21695"/>
              <a:ext cx="2225675" cy="1958975"/>
            </a:xfrm>
            <a:prstGeom prst="rect">
              <a:avLst/>
            </a:prstGeom>
            <a:noFill/>
          </p:spPr>
        </p:pic>
        <p:sp>
          <p:nvSpPr>
            <p:cNvPr id="11" name="Rektangel 11">
              <a:extLst>
                <a:ext uri="{FF2B5EF4-FFF2-40B4-BE49-F238E27FC236}">
                  <a16:creationId xmlns:a16="http://schemas.microsoft.com/office/drawing/2014/main" id="{6A8B550B-DB72-E775-EB34-165F0BA8CAF2}"/>
                </a:ext>
              </a:extLst>
            </p:cNvPr>
            <p:cNvSpPr/>
            <p:nvPr/>
          </p:nvSpPr>
          <p:spPr>
            <a:xfrm>
              <a:off x="10303776" y="1187827"/>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8329EEA9-12CC-3ACB-8B5C-757D6CC2C965}"/>
              </a:ext>
            </a:extLst>
          </p:cNvPr>
          <p:cNvSpPr txBox="1"/>
          <p:nvPr/>
        </p:nvSpPr>
        <p:spPr>
          <a:xfrm>
            <a:off x="2429057" y="341867"/>
            <a:ext cx="6686596"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000" b="1" i="0" u="none" strike="noStrike" kern="0" cap="none" spc="0" normalizeH="0" baseline="0" noProof="0" dirty="0">
                <a:ln>
                  <a:noFill/>
                </a:ln>
                <a:solidFill>
                  <a:srgbClr val="000000"/>
                </a:solidFill>
                <a:effectLst/>
                <a:uLnTx/>
                <a:uFillTx/>
                <a:latin typeface="Arial"/>
                <a:cs typeface="Arial"/>
                <a:sym typeface="Arial"/>
              </a:rPr>
              <a:t>COLLATERAL DAMAGE ESTIMATION GRAPHIC [X]</a:t>
            </a:r>
          </a:p>
        </p:txBody>
      </p:sp>
      <p:grpSp>
        <p:nvGrpSpPr>
          <p:cNvPr id="19" name="Group 18">
            <a:extLst>
              <a:ext uri="{FF2B5EF4-FFF2-40B4-BE49-F238E27FC236}">
                <a16:creationId xmlns:a16="http://schemas.microsoft.com/office/drawing/2014/main" id="{E65F71EE-4566-75F2-5B3B-AB2A59CB4356}"/>
              </a:ext>
            </a:extLst>
          </p:cNvPr>
          <p:cNvGrpSpPr/>
          <p:nvPr/>
        </p:nvGrpSpPr>
        <p:grpSpPr>
          <a:xfrm>
            <a:off x="14195180" y="2629410"/>
            <a:ext cx="559046" cy="692832"/>
            <a:chOff x="15526400" y="3343535"/>
            <a:chExt cx="1172983" cy="1324523"/>
          </a:xfrm>
        </p:grpSpPr>
        <p:sp>
          <p:nvSpPr>
            <p:cNvPr id="20" name="Freeform: Shape 19">
              <a:extLst>
                <a:ext uri="{FF2B5EF4-FFF2-40B4-BE49-F238E27FC236}">
                  <a16:creationId xmlns:a16="http://schemas.microsoft.com/office/drawing/2014/main" id="{F6E77F65-2A99-ADEA-AAF2-94B2E33AF696}"/>
                </a:ext>
              </a:extLst>
            </p:cNvPr>
            <p:cNvSpPr/>
            <p:nvPr/>
          </p:nvSpPr>
          <p:spPr>
            <a:xfrm>
              <a:off x="15526400" y="3343535"/>
              <a:ext cx="1172983" cy="1324523"/>
            </a:xfrm>
            <a:custGeom>
              <a:avLst/>
              <a:gdLst>
                <a:gd name="connsiteX0" fmla="*/ 351692 w 731520"/>
                <a:gd name="connsiteY0" fmla="*/ 0 h 858129"/>
                <a:gd name="connsiteX1" fmla="*/ 0 w 731520"/>
                <a:gd name="connsiteY1" fmla="*/ 858129 h 858129"/>
                <a:gd name="connsiteX2" fmla="*/ 337624 w 731520"/>
                <a:gd name="connsiteY2" fmla="*/ 647114 h 858129"/>
                <a:gd name="connsiteX3" fmla="*/ 731520 w 731520"/>
                <a:gd name="connsiteY3" fmla="*/ 844061 h 858129"/>
                <a:gd name="connsiteX4" fmla="*/ 351692 w 731520"/>
                <a:gd name="connsiteY4" fmla="*/ 0 h 858129"/>
                <a:gd name="connsiteX0" fmla="*/ 394761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94761 w 731520"/>
                <a:gd name="connsiteY4" fmla="*/ 0 h 992212"/>
                <a:gd name="connsiteX0" fmla="*/ 383994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83994 w 731520"/>
                <a:gd name="connsiteY4" fmla="*/ 0 h 992212"/>
                <a:gd name="connsiteX0" fmla="*/ 383994 w 957635"/>
                <a:gd name="connsiteY0" fmla="*/ 0 h 1313351"/>
                <a:gd name="connsiteX1" fmla="*/ 0 w 957635"/>
                <a:gd name="connsiteY1" fmla="*/ 992212 h 1313351"/>
                <a:gd name="connsiteX2" fmla="*/ 337624 w 957635"/>
                <a:gd name="connsiteY2" fmla="*/ 781197 h 1313351"/>
                <a:gd name="connsiteX3" fmla="*/ 957635 w 957635"/>
                <a:gd name="connsiteY3" fmla="*/ 1313351 h 1313351"/>
                <a:gd name="connsiteX4" fmla="*/ 383994 w 957635"/>
                <a:gd name="connsiteY4" fmla="*/ 0 h 1313351"/>
                <a:gd name="connsiteX0" fmla="*/ 599342 w 1172983"/>
                <a:gd name="connsiteY0" fmla="*/ 0 h 1313351"/>
                <a:gd name="connsiteX1" fmla="*/ 0 w 1172983"/>
                <a:gd name="connsiteY1" fmla="*/ 1305071 h 1313351"/>
                <a:gd name="connsiteX2" fmla="*/ 552972 w 1172983"/>
                <a:gd name="connsiteY2" fmla="*/ 781197 h 1313351"/>
                <a:gd name="connsiteX3" fmla="*/ 1172983 w 1172983"/>
                <a:gd name="connsiteY3" fmla="*/ 1313351 h 1313351"/>
                <a:gd name="connsiteX4" fmla="*/ 599342 w 1172983"/>
                <a:gd name="connsiteY4" fmla="*/ 0 h 1313351"/>
                <a:gd name="connsiteX0" fmla="*/ 599342 w 1172983"/>
                <a:gd name="connsiteY0" fmla="*/ 0 h 1313351"/>
                <a:gd name="connsiteX1" fmla="*/ 0 w 1172983"/>
                <a:gd name="connsiteY1" fmla="*/ 1305071 h 1313351"/>
                <a:gd name="connsiteX2" fmla="*/ 574507 w 1172983"/>
                <a:gd name="connsiteY2" fmla="*/ 982322 h 1313351"/>
                <a:gd name="connsiteX3" fmla="*/ 1172983 w 1172983"/>
                <a:gd name="connsiteY3" fmla="*/ 1313351 h 1313351"/>
                <a:gd name="connsiteX4" fmla="*/ 599342 w 1172983"/>
                <a:gd name="connsiteY4" fmla="*/ 0 h 1313351"/>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67040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67040 w 1172983"/>
                <a:gd name="connsiteY4" fmla="*/ 0 h 1302177"/>
                <a:gd name="connsiteX0" fmla="*/ 567040 w 1172983"/>
                <a:gd name="connsiteY0" fmla="*/ 0 h 1291003"/>
                <a:gd name="connsiteX1" fmla="*/ 0 w 1172983"/>
                <a:gd name="connsiteY1" fmla="*/ 1282723 h 1291003"/>
                <a:gd name="connsiteX2" fmla="*/ 574507 w 1172983"/>
                <a:gd name="connsiteY2" fmla="*/ 959974 h 1291003"/>
                <a:gd name="connsiteX3" fmla="*/ 1172983 w 1172983"/>
                <a:gd name="connsiteY3" fmla="*/ 1291003 h 1291003"/>
                <a:gd name="connsiteX4" fmla="*/ 567040 w 1172983"/>
                <a:gd name="connsiteY4" fmla="*/ 0 h 1291003"/>
                <a:gd name="connsiteX0" fmla="*/ 577807 w 1172983"/>
                <a:gd name="connsiteY0" fmla="*/ 0 h 1190441"/>
                <a:gd name="connsiteX1" fmla="*/ 0 w 1172983"/>
                <a:gd name="connsiteY1" fmla="*/ 1182161 h 1190441"/>
                <a:gd name="connsiteX2" fmla="*/ 574507 w 1172983"/>
                <a:gd name="connsiteY2" fmla="*/ 859412 h 1190441"/>
                <a:gd name="connsiteX3" fmla="*/ 1172983 w 1172983"/>
                <a:gd name="connsiteY3" fmla="*/ 1190441 h 1190441"/>
                <a:gd name="connsiteX4" fmla="*/ 577807 w 1172983"/>
                <a:gd name="connsiteY4" fmla="*/ 0 h 1190441"/>
                <a:gd name="connsiteX0" fmla="*/ 577807 w 1172983"/>
                <a:gd name="connsiteY0" fmla="*/ 0 h 933449"/>
                <a:gd name="connsiteX1" fmla="*/ 0 w 1172983"/>
                <a:gd name="connsiteY1" fmla="*/ 925169 h 933449"/>
                <a:gd name="connsiteX2" fmla="*/ 574507 w 1172983"/>
                <a:gd name="connsiteY2" fmla="*/ 602420 h 933449"/>
                <a:gd name="connsiteX3" fmla="*/ 1172983 w 1172983"/>
                <a:gd name="connsiteY3" fmla="*/ 933449 h 933449"/>
                <a:gd name="connsiteX4" fmla="*/ 577807 w 1172983"/>
                <a:gd name="connsiteY4" fmla="*/ 0 h 933449"/>
                <a:gd name="connsiteX0" fmla="*/ 599342 w 1172983"/>
                <a:gd name="connsiteY0" fmla="*/ 0 h 1324524"/>
                <a:gd name="connsiteX1" fmla="*/ 0 w 1172983"/>
                <a:gd name="connsiteY1" fmla="*/ 1316244 h 1324524"/>
                <a:gd name="connsiteX2" fmla="*/ 574507 w 1172983"/>
                <a:gd name="connsiteY2" fmla="*/ 993495 h 1324524"/>
                <a:gd name="connsiteX3" fmla="*/ 1172983 w 1172983"/>
                <a:gd name="connsiteY3" fmla="*/ 1324524 h 1324524"/>
                <a:gd name="connsiteX4" fmla="*/ 599342 w 1172983"/>
                <a:gd name="connsiteY4" fmla="*/ 0 h 1324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83" h="1324524">
                  <a:moveTo>
                    <a:pt x="599342" y="0"/>
                  </a:moveTo>
                  <a:lnTo>
                    <a:pt x="0" y="1316244"/>
                  </a:lnTo>
                  <a:lnTo>
                    <a:pt x="574507" y="993495"/>
                  </a:lnTo>
                  <a:lnTo>
                    <a:pt x="1172983" y="1324524"/>
                  </a:lnTo>
                  <a:lnTo>
                    <a:pt x="599342" y="0"/>
                  </a:lnTo>
                  <a:close/>
                </a:path>
              </a:pathLst>
            </a:cu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Google Shape;66;p14">
              <a:extLst>
                <a:ext uri="{FF2B5EF4-FFF2-40B4-BE49-F238E27FC236}">
                  <a16:creationId xmlns:a16="http://schemas.microsoft.com/office/drawing/2014/main" id="{3CB9AB97-3006-1BD5-4C8B-2CEF598BCFAE}"/>
                </a:ext>
              </a:extLst>
            </p:cNvPr>
            <p:cNvSpPr txBox="1"/>
            <p:nvPr/>
          </p:nvSpPr>
          <p:spPr>
            <a:xfrm>
              <a:off x="15716513" y="3587815"/>
              <a:ext cx="502201" cy="64984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400" b="1" dirty="0">
                  <a:solidFill>
                    <a:sysClr val="windowText" lastClr="000000"/>
                  </a:solidFill>
                </a:rPr>
                <a:t>N</a:t>
              </a:r>
              <a:endParaRPr sz="2400" b="1" dirty="0">
                <a:solidFill>
                  <a:sysClr val="windowText" lastClr="000000"/>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aphicFrame>
        <p:nvGraphicFramePr>
          <p:cNvPr id="215" name="Google Shape;215;p23"/>
          <p:cNvGraphicFramePr/>
          <p:nvPr/>
        </p:nvGraphicFramePr>
        <p:xfrm>
          <a:off x="25" y="2625285"/>
          <a:ext cx="15119925" cy="6339450"/>
        </p:xfrm>
        <a:graphic>
          <a:graphicData uri="http://schemas.openxmlformats.org/drawingml/2006/table">
            <a:tbl>
              <a:tblPr>
                <a:noFill/>
                <a:tableStyleId>{85EE82D6-AF98-40BB-A63E-5EA55E4C3481}</a:tableStyleId>
              </a:tblPr>
              <a:tblGrid>
                <a:gridCol w="1096550">
                  <a:extLst>
                    <a:ext uri="{9D8B030D-6E8A-4147-A177-3AD203B41FA5}">
                      <a16:colId xmlns:a16="http://schemas.microsoft.com/office/drawing/2014/main" val="20000"/>
                    </a:ext>
                  </a:extLst>
                </a:gridCol>
                <a:gridCol w="2864850">
                  <a:extLst>
                    <a:ext uri="{9D8B030D-6E8A-4147-A177-3AD203B41FA5}">
                      <a16:colId xmlns:a16="http://schemas.microsoft.com/office/drawing/2014/main" val="20001"/>
                    </a:ext>
                  </a:extLst>
                </a:gridCol>
                <a:gridCol w="1228650">
                  <a:extLst>
                    <a:ext uri="{9D8B030D-6E8A-4147-A177-3AD203B41FA5}">
                      <a16:colId xmlns:a16="http://schemas.microsoft.com/office/drawing/2014/main" val="20002"/>
                    </a:ext>
                  </a:extLst>
                </a:gridCol>
                <a:gridCol w="2704075">
                  <a:extLst>
                    <a:ext uri="{9D8B030D-6E8A-4147-A177-3AD203B41FA5}">
                      <a16:colId xmlns:a16="http://schemas.microsoft.com/office/drawing/2014/main" val="20003"/>
                    </a:ext>
                  </a:extLst>
                </a:gridCol>
                <a:gridCol w="2704075">
                  <a:extLst>
                    <a:ext uri="{9D8B030D-6E8A-4147-A177-3AD203B41FA5}">
                      <a16:colId xmlns:a16="http://schemas.microsoft.com/office/drawing/2014/main" val="20004"/>
                    </a:ext>
                  </a:extLst>
                </a:gridCol>
                <a:gridCol w="4521725">
                  <a:extLst>
                    <a:ext uri="{9D8B030D-6E8A-4147-A177-3AD203B41FA5}">
                      <a16:colId xmlns:a16="http://schemas.microsoft.com/office/drawing/2014/main" val="20005"/>
                    </a:ext>
                  </a:extLst>
                </a:gridCol>
              </a:tblGrid>
              <a:tr h="487650">
                <a:tc gridSpan="6">
                  <a:txBody>
                    <a:bodyPr/>
                    <a:lstStyle/>
                    <a:p>
                      <a:pPr marL="0" lvl="0" indent="0" algn="ctr" rtl="0">
                        <a:spcBef>
                          <a:spcPts val="0"/>
                        </a:spcBef>
                        <a:spcAft>
                          <a:spcPts val="0"/>
                        </a:spcAft>
                        <a:buClr>
                          <a:schemeClr val="dk1"/>
                        </a:buClr>
                        <a:buSzPts val="1100"/>
                        <a:buFont typeface="Arial"/>
                        <a:buNone/>
                      </a:pPr>
                      <a:r>
                        <a:rPr lang="fr" sz="2000" b="1" dirty="0">
                          <a:solidFill>
                            <a:schemeClr val="dk1"/>
                          </a:solidFill>
                        </a:rPr>
                        <a:t>COLLATERAL DAMAGES WITHIN A 500M RADIUS</a:t>
                      </a:r>
                      <a:endParaRPr sz="20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nb-NO"/>
                    </a:p>
                  </a:txBody>
                  <a:tcPr/>
                </a:tc>
                <a:tc hMerge="1">
                  <a:txBody>
                    <a:bodyPr/>
                    <a:lstStyle/>
                    <a:p>
                      <a:endParaRPr lang="nb-NO"/>
                    </a:p>
                  </a:txBody>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val="10000"/>
                  </a:ext>
                </a:extLst>
              </a:tr>
              <a:tr h="487650">
                <a:tc gridSpan="2">
                  <a:txBody>
                    <a:bodyPr/>
                    <a:lstStyle/>
                    <a:p>
                      <a:pPr marL="0" lvl="0" indent="0" algn="ctr" rtl="0">
                        <a:spcBef>
                          <a:spcPts val="0"/>
                        </a:spcBef>
                        <a:spcAft>
                          <a:spcPts val="0"/>
                        </a:spcAft>
                        <a:buNone/>
                      </a:pPr>
                      <a:r>
                        <a:rPr lang="fr" sz="1600" b="1">
                          <a:solidFill>
                            <a:schemeClr val="lt1"/>
                          </a:solidFill>
                        </a:rPr>
                        <a:t>DESCRIPTION</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hMerge="1">
                  <a:txBody>
                    <a:bodyPr/>
                    <a:lstStyle/>
                    <a:p>
                      <a:endParaRPr lang="nb-NO"/>
                    </a:p>
                  </a:txBody>
                  <a:tcPr/>
                </a:tc>
                <a:tc>
                  <a:txBody>
                    <a:bodyPr/>
                    <a:lstStyle/>
                    <a:p>
                      <a:pPr marL="0" lvl="0" indent="0" algn="ctr" rtl="0">
                        <a:spcBef>
                          <a:spcPts val="0"/>
                        </a:spcBef>
                        <a:spcAft>
                          <a:spcPts val="0"/>
                        </a:spcAft>
                        <a:buNone/>
                      </a:pPr>
                      <a:r>
                        <a:rPr lang="fr" sz="1600" b="1">
                          <a:solidFill>
                            <a:schemeClr val="lt1"/>
                          </a:solidFill>
                        </a:rPr>
                        <a:t>CATCODE</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MIDB GEOS</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LOCATION</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REMARKS</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extLst>
                  <a:ext uri="{0D108BD9-81ED-4DB2-BD59-A6C34878D82A}">
                    <a16:rowId xmlns:a16="http://schemas.microsoft.com/office/drawing/2014/main" val="10001"/>
                  </a:ext>
                </a:extLst>
              </a:tr>
              <a:tr h="487650">
                <a:tc gridSpan="2">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nb-NO"/>
                    </a:p>
                  </a:txBody>
                  <a:tcPr/>
                </a:tc>
                <a:tc>
                  <a:txBody>
                    <a:bodyPr/>
                    <a:lstStyle/>
                    <a:p>
                      <a:pPr marL="0" lvl="0" indent="0" algn="ctr" rtl="0">
                        <a:spcBef>
                          <a:spcPts val="0"/>
                        </a:spcBef>
                        <a:spcAft>
                          <a:spcPts val="0"/>
                        </a:spcAft>
                        <a:buNone/>
                      </a:pPr>
                      <a:r>
                        <a:rPr lang="nb-NO" dirty="0">
                          <a:solidFill>
                            <a:schemeClr val="dk1"/>
                          </a:solidFill>
                        </a:rPr>
                        <a:t>N/A</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nb-NO" dirty="0">
                          <a:solidFill>
                            <a:schemeClr val="dk1"/>
                          </a:solidFill>
                        </a:rPr>
                        <a:t>N/A</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87650">
                <a:tc gridSpan="2">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nb-NO"/>
                    </a:p>
                  </a:txBody>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87650">
                <a:tc gridSpan="2">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nb-NO"/>
                    </a:p>
                  </a:txBody>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87650">
                <a:tc gridSpan="2">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nb-NO"/>
                    </a:p>
                  </a:txBody>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87650">
                <a:tc gridSpan="6">
                  <a:txBody>
                    <a:bodyPr/>
                    <a:lstStyle/>
                    <a:p>
                      <a:pPr marL="0" lvl="0" indent="0" algn="ctr" rtl="0">
                        <a:spcBef>
                          <a:spcPts val="0"/>
                        </a:spcBef>
                        <a:spcAft>
                          <a:spcPts val="0"/>
                        </a:spcAft>
                        <a:buNone/>
                      </a:pPr>
                      <a:endParaRPr sz="1200"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val="10006"/>
                  </a:ext>
                </a:extLst>
              </a:tr>
              <a:tr h="487650">
                <a:tc gridSpan="6">
                  <a:txBody>
                    <a:bodyPr/>
                    <a:lstStyle/>
                    <a:p>
                      <a:pPr marL="0" lvl="0" indent="0" algn="ctr" rtl="0">
                        <a:spcBef>
                          <a:spcPts val="0"/>
                        </a:spcBef>
                        <a:spcAft>
                          <a:spcPts val="0"/>
                        </a:spcAft>
                        <a:buNone/>
                      </a:pPr>
                      <a:r>
                        <a:rPr lang="fr" sz="2000" b="1">
                          <a:solidFill>
                            <a:schemeClr val="dk1"/>
                          </a:solidFill>
                        </a:rPr>
                        <a:t>NO STRIKE ENTITIES WITHIN A 500M RADIUS</a:t>
                      </a:r>
                      <a:endParaRPr sz="1200"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c hMerge="1">
                  <a:txBody>
                    <a:bodyPr/>
                    <a:lstStyle/>
                    <a:p>
                      <a:endParaRPr lang="nb-NO"/>
                    </a:p>
                  </a:txBody>
                  <a:tcPr/>
                </a:tc>
                <a:tc hMerge="1">
                  <a:txBody>
                    <a:bodyPr/>
                    <a:lstStyle/>
                    <a:p>
                      <a:endParaRPr lang="nb-NO"/>
                    </a:p>
                  </a:txBody>
                  <a:tcPr/>
                </a:tc>
                <a:extLst>
                  <a:ext uri="{0D108BD9-81ED-4DB2-BD59-A6C34878D82A}">
                    <a16:rowId xmlns:a16="http://schemas.microsoft.com/office/drawing/2014/main" val="10007"/>
                  </a:ext>
                </a:extLst>
              </a:tr>
              <a:tr h="487650">
                <a:tc>
                  <a:txBody>
                    <a:bodyPr/>
                    <a:lstStyle/>
                    <a:p>
                      <a:pPr marL="0" lvl="0" indent="0" algn="ctr" rtl="0">
                        <a:spcBef>
                          <a:spcPts val="0"/>
                        </a:spcBef>
                        <a:spcAft>
                          <a:spcPts val="0"/>
                        </a:spcAft>
                        <a:buNone/>
                      </a:pPr>
                      <a:r>
                        <a:rPr lang="fr" sz="1600" b="1">
                          <a:solidFill>
                            <a:schemeClr val="lt1"/>
                          </a:solidFill>
                        </a:rPr>
                        <a:t>NSE ID</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spcBef>
                          <a:spcPts val="0"/>
                        </a:spcBef>
                        <a:spcAft>
                          <a:spcPts val="0"/>
                        </a:spcAft>
                        <a:buNone/>
                      </a:pPr>
                      <a:r>
                        <a:rPr lang="fr" sz="1600" b="1">
                          <a:solidFill>
                            <a:schemeClr val="lt1"/>
                          </a:solidFill>
                        </a:rPr>
                        <a:t>DESCRIPTION</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spcBef>
                          <a:spcPts val="0"/>
                        </a:spcBef>
                        <a:spcAft>
                          <a:spcPts val="0"/>
                        </a:spcAft>
                        <a:buNone/>
                      </a:pPr>
                      <a:r>
                        <a:rPr lang="fr" sz="1600" b="1">
                          <a:solidFill>
                            <a:schemeClr val="lt1"/>
                          </a:solidFill>
                        </a:rPr>
                        <a:t>CATCODE</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MIDB GEOS</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LOCATION</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REMARKS</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extLst>
                  <a:ext uri="{0D108BD9-81ED-4DB2-BD59-A6C34878D82A}">
                    <a16:rowId xmlns:a16="http://schemas.microsoft.com/office/drawing/2014/main" val="10008"/>
                  </a:ext>
                </a:extLst>
              </a:tr>
              <a:tr h="487650">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nb-NO" dirty="0">
                          <a:solidFill>
                            <a:schemeClr val="dk1"/>
                          </a:solidFill>
                        </a:rPr>
                        <a:t>N/A</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nb-NO" dirty="0">
                          <a:solidFill>
                            <a:schemeClr val="dk1"/>
                          </a:solidFill>
                        </a:rPr>
                        <a:t>N/A</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487650">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487650">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487650">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grpSp>
        <p:nvGrpSpPr>
          <p:cNvPr id="2" name="Group 1">
            <a:extLst>
              <a:ext uri="{FF2B5EF4-FFF2-40B4-BE49-F238E27FC236}">
                <a16:creationId xmlns:a16="http://schemas.microsoft.com/office/drawing/2014/main" id="{9B740EAD-2F39-1592-8176-C66A1342707C}"/>
              </a:ext>
            </a:extLst>
          </p:cNvPr>
          <p:cNvGrpSpPr/>
          <p:nvPr/>
        </p:nvGrpSpPr>
        <p:grpSpPr>
          <a:xfrm>
            <a:off x="1" y="0"/>
            <a:ext cx="15119349" cy="1980670"/>
            <a:chOff x="1" y="0"/>
            <a:chExt cx="15119349" cy="1980670"/>
          </a:xfrm>
        </p:grpSpPr>
        <p:sp>
          <p:nvSpPr>
            <p:cNvPr id="3" name="TextBox 2">
              <a:extLst>
                <a:ext uri="{FF2B5EF4-FFF2-40B4-BE49-F238E27FC236}">
                  <a16:creationId xmlns:a16="http://schemas.microsoft.com/office/drawing/2014/main" id="{34CB39FD-FDA4-2FA2-FCBA-BAAEA5669ECB}"/>
                </a:ext>
              </a:extLst>
            </p:cNvPr>
            <p:cNvSpPr txBox="1"/>
            <p:nvPr/>
          </p:nvSpPr>
          <p:spPr>
            <a:xfrm>
              <a:off x="9114792" y="556201"/>
              <a:ext cx="2232531" cy="523220"/>
            </a:xfrm>
            <a:prstGeom prst="rect">
              <a:avLst/>
            </a:prstGeom>
            <a:noFill/>
          </p:spPr>
          <p:txBody>
            <a:bodyPr wrap="square">
              <a:spAutoFit/>
            </a:bodyPr>
            <a:lstStyle/>
            <a:p>
              <a:pPr marL="0" lvl="0" indent="0" algn="ctr" rtl="0">
                <a:spcBef>
                  <a:spcPts val="0"/>
                </a:spcBef>
                <a:spcAft>
                  <a:spcPts val="0"/>
                </a:spcAft>
                <a:buNone/>
              </a:pPr>
              <a:r>
                <a:rPr lang="en-GB" sz="1400" b="1" dirty="0"/>
                <a:t>MAP</a:t>
              </a:r>
            </a:p>
            <a:p>
              <a:pPr marL="0" lvl="0" indent="0" algn="ctr" rtl="0">
                <a:spcBef>
                  <a:spcPts val="0"/>
                </a:spcBef>
                <a:spcAft>
                  <a:spcPts val="0"/>
                </a:spcAft>
                <a:buNone/>
              </a:pPr>
              <a:r>
                <a:rPr lang="en-GB" sz="1400" b="1" dirty="0"/>
                <a:t>OVERVIEW</a:t>
              </a:r>
            </a:p>
          </p:txBody>
        </p:sp>
        <p:pic>
          <p:nvPicPr>
            <p:cNvPr id="4" name="Picture 3">
              <a:extLst>
                <a:ext uri="{FF2B5EF4-FFF2-40B4-BE49-F238E27FC236}">
                  <a16:creationId xmlns:a16="http://schemas.microsoft.com/office/drawing/2014/main" id="{601A4593-D86F-AC89-DF88-677CAC279848}"/>
                </a:ext>
              </a:extLst>
            </p:cNvPr>
            <p:cNvPicPr>
              <a:picLocks noChangeAspect="1" noChangeArrowheads="1"/>
            </p:cNvPicPr>
            <p:nvPr/>
          </p:nvPicPr>
          <p:blipFill>
            <a:blip r:embed="rId3" cstate="screen"/>
            <a:srcRect b="514"/>
            <a:stretch>
              <a:fillRect/>
            </a:stretch>
          </p:blipFill>
          <p:spPr bwMode="auto">
            <a:xfrm>
              <a:off x="9113720" y="17404"/>
              <a:ext cx="2249106" cy="1888331"/>
            </a:xfrm>
            <a:prstGeom prst="rect">
              <a:avLst/>
            </a:prstGeom>
            <a:noFill/>
            <a:ln w="9525">
              <a:solidFill>
                <a:schemeClr val="tx1"/>
              </a:solidFill>
              <a:miter lim="800000"/>
              <a:headEnd/>
              <a:tailEnd/>
            </a:ln>
            <a:effectLst/>
          </p:spPr>
        </p:pic>
        <p:grpSp>
          <p:nvGrpSpPr>
            <p:cNvPr id="5" name="Group 4">
              <a:extLst>
                <a:ext uri="{FF2B5EF4-FFF2-40B4-BE49-F238E27FC236}">
                  <a16:creationId xmlns:a16="http://schemas.microsoft.com/office/drawing/2014/main" id="{ABEB24D7-CF33-F208-8B8E-F00E0783F446}"/>
                </a:ext>
              </a:extLst>
            </p:cNvPr>
            <p:cNvGrpSpPr/>
            <p:nvPr/>
          </p:nvGrpSpPr>
          <p:grpSpPr>
            <a:xfrm>
              <a:off x="1" y="0"/>
              <a:ext cx="15119349" cy="1921524"/>
              <a:chOff x="1" y="-1616"/>
              <a:chExt cx="15119349" cy="1921524"/>
            </a:xfrm>
          </p:grpSpPr>
          <p:sp>
            <p:nvSpPr>
              <p:cNvPr id="15" name="Rectangle 14">
                <a:extLst>
                  <a:ext uri="{FF2B5EF4-FFF2-40B4-BE49-F238E27FC236}">
                    <a16:creationId xmlns:a16="http://schemas.microsoft.com/office/drawing/2014/main" id="{4530B644-2CB8-2062-E3E5-0E03B5AB5FAB}"/>
                  </a:ext>
                </a:extLst>
              </p:cNvPr>
              <p:cNvSpPr/>
              <p:nvPr/>
            </p:nvSpPr>
            <p:spPr>
              <a:xfrm>
                <a:off x="2447778" y="0"/>
                <a:ext cx="6668087" cy="787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A22E80E2-B980-1EFC-3BDB-79D330B2F2FF}"/>
                  </a:ext>
                </a:extLst>
              </p:cNvPr>
              <p:cNvSpPr/>
              <p:nvPr/>
            </p:nvSpPr>
            <p:spPr>
              <a:xfrm>
                <a:off x="2447567" y="787791"/>
                <a:ext cx="6668087" cy="11321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C64F127A-23BA-D230-4D4A-144267691967}"/>
                  </a:ext>
                </a:extLst>
              </p:cNvPr>
              <p:cNvSpPr/>
              <p:nvPr/>
            </p:nvSpPr>
            <p:spPr>
              <a:xfrm>
                <a:off x="9115654" y="0"/>
                <a:ext cx="2251041" cy="191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AD38F35F-6B09-1FC4-124D-01D54DF7AC08}"/>
                  </a:ext>
                </a:extLst>
              </p:cNvPr>
              <p:cNvSpPr/>
              <p:nvPr/>
            </p:nvSpPr>
            <p:spPr>
              <a:xfrm>
                <a:off x="11366695" y="-1616"/>
                <a:ext cx="3752655" cy="787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DA2692B0-3AB8-BC19-666F-CFCE9A07F4DF}"/>
                  </a:ext>
                </a:extLst>
              </p:cNvPr>
              <p:cNvSpPr/>
              <p:nvPr/>
            </p:nvSpPr>
            <p:spPr>
              <a:xfrm>
                <a:off x="11366694" y="786175"/>
                <a:ext cx="3752655" cy="11337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1012BCF2-2FA6-DE7C-62F7-1FE42555C94B}"/>
                  </a:ext>
                </a:extLst>
              </p:cNvPr>
              <p:cNvSpPr/>
              <p:nvPr/>
            </p:nvSpPr>
            <p:spPr>
              <a:xfrm>
                <a:off x="1" y="0"/>
                <a:ext cx="2446916" cy="191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 name="TextBox 5">
              <a:extLst>
                <a:ext uri="{FF2B5EF4-FFF2-40B4-BE49-F238E27FC236}">
                  <a16:creationId xmlns:a16="http://schemas.microsoft.com/office/drawing/2014/main" id="{B2B1BBED-2B72-3EFB-DBBF-E1CC6A5A66E3}"/>
                </a:ext>
              </a:extLst>
            </p:cNvPr>
            <p:cNvSpPr txBox="1"/>
            <p:nvPr/>
          </p:nvSpPr>
          <p:spPr>
            <a:xfrm>
              <a:off x="2446917" y="21481"/>
              <a:ext cx="6650438" cy="400110"/>
            </a:xfrm>
            <a:prstGeom prst="rect">
              <a:avLst/>
            </a:prstGeom>
            <a:noFill/>
          </p:spPr>
          <p:txBody>
            <a:bodyPr wrap="square">
              <a:spAutoFit/>
            </a:bodyPr>
            <a:lstStyle/>
            <a:p>
              <a:pPr marL="0" lvl="0" indent="0" algn="l" rtl="0">
                <a:spcBef>
                  <a:spcPts val="0"/>
                </a:spcBef>
                <a:spcAft>
                  <a:spcPts val="0"/>
                </a:spcAft>
                <a:buNone/>
              </a:pPr>
              <a:r>
                <a:rPr lang="en-GB" sz="2000" b="1" dirty="0"/>
                <a:t>[FACILITY NAME], SRN</a:t>
              </a:r>
            </a:p>
          </p:txBody>
        </p:sp>
        <p:sp>
          <p:nvSpPr>
            <p:cNvPr id="7" name="TextBox 6">
              <a:extLst>
                <a:ext uri="{FF2B5EF4-FFF2-40B4-BE49-F238E27FC236}">
                  <a16:creationId xmlns:a16="http://schemas.microsoft.com/office/drawing/2014/main" id="{21C4B992-70D6-4334-837B-314DC85450F9}"/>
                </a:ext>
              </a:extLst>
            </p:cNvPr>
            <p:cNvSpPr txBox="1"/>
            <p:nvPr/>
          </p:nvSpPr>
          <p:spPr>
            <a:xfrm>
              <a:off x="2429057" y="945322"/>
              <a:ext cx="4211409" cy="784830"/>
            </a:xfrm>
            <a:prstGeom prst="rect">
              <a:avLst/>
            </a:prstGeom>
            <a:noFill/>
          </p:spPr>
          <p:txBody>
            <a:bodyPr wrap="none" rtlCol="0" anchor="ctr">
              <a:spAutoFit/>
            </a:bodyPr>
            <a:lstStyle/>
            <a:p>
              <a:pPr marL="0" lvl="0" indent="0" algn="l" rtl="0">
                <a:spcBef>
                  <a:spcPts val="0"/>
                </a:spcBef>
                <a:spcAft>
                  <a:spcPts val="0"/>
                </a:spcAft>
                <a:buNone/>
              </a:pPr>
              <a:r>
                <a:rPr lang="en-GB" sz="1500" b="1" dirty="0"/>
                <a:t>BE: SRNTGTXXX  CATCODE: X</a:t>
              </a:r>
            </a:p>
            <a:p>
              <a:pPr marL="0" lvl="0" indent="0" algn="l" rtl="0">
                <a:spcBef>
                  <a:spcPts val="0"/>
                </a:spcBef>
                <a:spcAft>
                  <a:spcPts val="0"/>
                </a:spcAft>
                <a:buNone/>
              </a:pPr>
              <a:r>
                <a:rPr lang="en-GB" sz="1500" b="1" dirty="0"/>
                <a:t>MIDB GEO: </a:t>
              </a:r>
              <a:r>
                <a:rPr lang="pt-BR" sz="1500" b="1" dirty="0"/>
                <a:t>N DD MM.MMM E DDD MM.MMM</a:t>
              </a:r>
              <a:endParaRPr lang="en-GB" sz="1500" b="1" dirty="0"/>
            </a:p>
            <a:p>
              <a:pPr marL="0" lvl="0" indent="0" algn="l" rtl="0">
                <a:spcBef>
                  <a:spcPts val="0"/>
                </a:spcBef>
                <a:spcAft>
                  <a:spcPts val="0"/>
                </a:spcAft>
                <a:buNone/>
              </a:pPr>
              <a:r>
                <a:rPr lang="en-GB" sz="1500" b="1" dirty="0"/>
                <a:t>ICOD: YYYY-MMM-DD DOI:YYYY-MMM-DD</a:t>
              </a:r>
            </a:p>
          </p:txBody>
        </p:sp>
        <p:sp>
          <p:nvSpPr>
            <p:cNvPr id="11" name="TextBox 10">
              <a:extLst>
                <a:ext uri="{FF2B5EF4-FFF2-40B4-BE49-F238E27FC236}">
                  <a16:creationId xmlns:a16="http://schemas.microsoft.com/office/drawing/2014/main" id="{659AC800-0E26-ABC2-CE74-6A0DDD37B429}"/>
                </a:ext>
              </a:extLst>
            </p:cNvPr>
            <p:cNvSpPr txBox="1"/>
            <p:nvPr/>
          </p:nvSpPr>
          <p:spPr>
            <a:xfrm>
              <a:off x="11364760" y="79905"/>
              <a:ext cx="3752655" cy="707886"/>
            </a:xfrm>
            <a:prstGeom prst="rect">
              <a:avLst/>
            </a:prstGeom>
            <a:noFill/>
          </p:spPr>
          <p:txBody>
            <a:bodyPr wrap="square">
              <a:spAutoFit/>
            </a:bodyPr>
            <a:lstStyle/>
            <a:p>
              <a:pPr marL="0" lvl="0" indent="0" algn="ctr" rtl="0">
                <a:spcBef>
                  <a:spcPts val="0"/>
                </a:spcBef>
                <a:spcAft>
                  <a:spcPts val="0"/>
                </a:spcAft>
                <a:buNone/>
              </a:pPr>
              <a:r>
                <a:rPr lang="en-GB" sz="2000" b="1" dirty="0"/>
                <a:t>OPAC CLASSIFIED</a:t>
              </a:r>
              <a:br>
                <a:rPr lang="en-GB" sz="2000" b="1" dirty="0"/>
              </a:br>
              <a:r>
                <a:rPr lang="en-GB" sz="2000" b="1" dirty="0"/>
                <a:t>REL TO CJTF-23</a:t>
              </a:r>
            </a:p>
          </p:txBody>
        </p:sp>
        <p:sp>
          <p:nvSpPr>
            <p:cNvPr id="12" name="TextBox 11">
              <a:extLst>
                <a:ext uri="{FF2B5EF4-FFF2-40B4-BE49-F238E27FC236}">
                  <a16:creationId xmlns:a16="http://schemas.microsoft.com/office/drawing/2014/main" id="{0E8C386E-328E-9172-72BD-D7FA816B3309}"/>
                </a:ext>
              </a:extLst>
            </p:cNvPr>
            <p:cNvSpPr txBox="1"/>
            <p:nvPr/>
          </p:nvSpPr>
          <p:spPr>
            <a:xfrm>
              <a:off x="11347323" y="1112228"/>
              <a:ext cx="3770092" cy="307777"/>
            </a:xfrm>
            <a:prstGeom prst="rect">
              <a:avLst/>
            </a:prstGeom>
            <a:noFill/>
          </p:spPr>
          <p:txBody>
            <a:bodyPr wrap="square">
              <a:spAutoFit/>
            </a:bodyPr>
            <a:lstStyle/>
            <a:p>
              <a:pPr marL="0" lvl="0" indent="0" algn="ctr" rtl="0">
                <a:spcBef>
                  <a:spcPts val="0"/>
                </a:spcBef>
                <a:spcAft>
                  <a:spcPts val="0"/>
                </a:spcAft>
                <a:buNone/>
              </a:pPr>
              <a:r>
                <a:rPr lang="en-GB" sz="1400" b="1" dirty="0"/>
                <a:t>DECL ON: YYYY-MMM-DD</a:t>
              </a:r>
            </a:p>
          </p:txBody>
        </p:sp>
        <p:pic>
          <p:nvPicPr>
            <p:cNvPr id="13" name="Picture 12" descr="D:\GIT PROJECTS\OPAT-background\Virtual Intelligence Service only logo.PNG">
              <a:extLst>
                <a:ext uri="{FF2B5EF4-FFF2-40B4-BE49-F238E27FC236}">
                  <a16:creationId xmlns:a16="http://schemas.microsoft.com/office/drawing/2014/main" id="{50AC2332-6452-65D7-C468-0501D884A2FE}"/>
                </a:ext>
              </a:extLst>
            </p:cNvPr>
            <p:cNvPicPr>
              <a:picLocks noChangeAspect="1" noChangeArrowheads="1"/>
            </p:cNvPicPr>
            <p:nvPr/>
          </p:nvPicPr>
          <p:blipFill>
            <a:blip r:embed="rId4"/>
            <a:srcRect/>
            <a:stretch>
              <a:fillRect/>
            </a:stretch>
          </p:blipFill>
          <p:spPr bwMode="auto">
            <a:xfrm>
              <a:off x="108686" y="21695"/>
              <a:ext cx="2225675" cy="1958975"/>
            </a:xfrm>
            <a:prstGeom prst="rect">
              <a:avLst/>
            </a:prstGeom>
            <a:noFill/>
          </p:spPr>
        </p:pic>
        <p:sp>
          <p:nvSpPr>
            <p:cNvPr id="14" name="Rektangel 11">
              <a:extLst>
                <a:ext uri="{FF2B5EF4-FFF2-40B4-BE49-F238E27FC236}">
                  <a16:creationId xmlns:a16="http://schemas.microsoft.com/office/drawing/2014/main" id="{1F532AED-A938-7A6D-A7FA-22E519C30928}"/>
                </a:ext>
              </a:extLst>
            </p:cNvPr>
            <p:cNvSpPr/>
            <p:nvPr/>
          </p:nvSpPr>
          <p:spPr>
            <a:xfrm>
              <a:off x="10303776" y="1187827"/>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DD305056-3D3B-50EA-FB90-69B49C6663C8}"/>
              </a:ext>
            </a:extLst>
          </p:cNvPr>
          <p:cNvSpPr txBox="1"/>
          <p:nvPr/>
        </p:nvSpPr>
        <p:spPr>
          <a:xfrm>
            <a:off x="2429057" y="369918"/>
            <a:ext cx="6666364"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000" b="1" i="0" u="none" strike="noStrike" kern="0" cap="none" spc="0" normalizeH="0" baseline="0" noProof="0" dirty="0">
                <a:ln>
                  <a:noFill/>
                </a:ln>
                <a:solidFill>
                  <a:srgbClr val="000000"/>
                </a:solidFill>
                <a:effectLst/>
                <a:uLnTx/>
                <a:uFillTx/>
                <a:latin typeface="Arial"/>
                <a:cs typeface="Arial"/>
                <a:sym typeface="Arial"/>
              </a:rPr>
              <a:t>COLLATERAL DAMAGES ESTIMATION [X]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26"/>
          <p:cNvSpPr/>
          <p:nvPr/>
        </p:nvSpPr>
        <p:spPr>
          <a:xfrm>
            <a:off x="7941200" y="1907025"/>
            <a:ext cx="7179000" cy="4173600"/>
          </a:xfrm>
          <a:prstGeom prst="rect">
            <a:avLst/>
          </a:prstGeom>
          <a:solidFill>
            <a:srgbClr val="EEEEEE"/>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61" name="Google Shape;261;p26"/>
          <p:cNvGrpSpPr/>
          <p:nvPr/>
        </p:nvGrpSpPr>
        <p:grpSpPr>
          <a:xfrm>
            <a:off x="1522925" y="4158450"/>
            <a:ext cx="4103108" cy="2016000"/>
            <a:chOff x="3671523" y="6965375"/>
            <a:chExt cx="1459350" cy="2016000"/>
          </a:xfrm>
        </p:grpSpPr>
        <p:sp>
          <p:nvSpPr>
            <p:cNvPr id="262" name="Google Shape;262;p26"/>
            <p:cNvSpPr txBox="1"/>
            <p:nvPr/>
          </p:nvSpPr>
          <p:spPr>
            <a:xfrm>
              <a:off x="3671523" y="6965375"/>
              <a:ext cx="1166100" cy="6759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dirty="0">
                  <a:solidFill>
                    <a:schemeClr val="dk1"/>
                  </a:solidFill>
                </a:rPr>
                <a:t>TARGET OBJECTIVE</a:t>
              </a:r>
              <a:endParaRPr b="1">
                <a:solidFill>
                  <a:schemeClr val="dk1"/>
                </a:solidFill>
              </a:endParaRPr>
            </a:p>
            <a:p>
              <a:pPr marL="0" lvl="0" indent="0" algn="ctr" rtl="0">
                <a:spcBef>
                  <a:spcPts val="0"/>
                </a:spcBef>
                <a:spcAft>
                  <a:spcPts val="0"/>
                </a:spcAft>
                <a:buNone/>
              </a:pPr>
              <a:r>
                <a:rPr lang="fr" b="1" dirty="0">
                  <a:solidFill>
                    <a:schemeClr val="dk1"/>
                  </a:solidFill>
                </a:rPr>
                <a:t>DAMAGE/CHANGE ASSESSMENT</a:t>
              </a:r>
              <a:endParaRPr b="1">
                <a:solidFill>
                  <a:schemeClr val="dk1"/>
                </a:solidFill>
              </a:endParaRPr>
            </a:p>
            <a:p>
              <a:pPr marL="0" lvl="0" indent="0" algn="ctr" rtl="0">
                <a:spcBef>
                  <a:spcPts val="0"/>
                </a:spcBef>
                <a:spcAft>
                  <a:spcPts val="0"/>
                </a:spcAft>
                <a:buNone/>
              </a:pPr>
              <a:r>
                <a:rPr lang="fr" b="1" dirty="0">
                  <a:solidFill>
                    <a:schemeClr val="dk1"/>
                  </a:solidFill>
                </a:rPr>
                <a:t>DPI:[SRNTGTXXX]</a:t>
              </a:r>
              <a:endParaRPr b="1">
                <a:solidFill>
                  <a:schemeClr val="dk1"/>
                </a:solidFill>
              </a:endParaRPr>
            </a:p>
          </p:txBody>
        </p:sp>
        <p:cxnSp>
          <p:nvCxnSpPr>
            <p:cNvPr id="263" name="Google Shape;263;p26"/>
            <p:cNvCxnSpPr>
              <a:stCxn id="262" idx="2"/>
            </p:cNvCxnSpPr>
            <p:nvPr/>
          </p:nvCxnSpPr>
          <p:spPr>
            <a:xfrm>
              <a:off x="4254573" y="7641275"/>
              <a:ext cx="876300" cy="1340100"/>
            </a:xfrm>
            <a:prstGeom prst="straightConnector1">
              <a:avLst/>
            </a:prstGeom>
            <a:noFill/>
            <a:ln w="19050" cap="flat" cmpd="sng">
              <a:solidFill>
                <a:srgbClr val="000000"/>
              </a:solidFill>
              <a:prstDash val="solid"/>
              <a:round/>
              <a:headEnd type="none" w="med" len="med"/>
              <a:tailEnd type="none" w="med" len="med"/>
            </a:ln>
          </p:spPr>
        </p:cxnSp>
      </p:grpSp>
      <p:sp>
        <p:nvSpPr>
          <p:cNvPr id="264" name="Google Shape;264;p26"/>
          <p:cNvSpPr txBox="1"/>
          <p:nvPr/>
        </p:nvSpPr>
        <p:spPr>
          <a:xfrm>
            <a:off x="3186600" y="10083157"/>
            <a:ext cx="119334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600" b="1"/>
              <a:t>BDA REMARK: [CLASSIFICATION] [DISSEMINATION]</a:t>
            </a:r>
            <a:r>
              <a:rPr lang="fr" b="1"/>
              <a:t> </a:t>
            </a:r>
            <a:r>
              <a:rPr lang="fr"/>
              <a:t>Assessment: Physical Damage/change, Collateral Damage, Functional Damage/change, Munitions Effectiveness, Reattack Recommendation, Additional/Collateral Effects</a:t>
            </a:r>
            <a:endParaRPr/>
          </a:p>
        </p:txBody>
      </p:sp>
      <p:sp>
        <p:nvSpPr>
          <p:cNvPr id="267" name="Google Shape;267;p26"/>
          <p:cNvSpPr txBox="1"/>
          <p:nvPr/>
        </p:nvSpPr>
        <p:spPr>
          <a:xfrm>
            <a:off x="11309400" y="1998525"/>
            <a:ext cx="16200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600" b="1">
                <a:solidFill>
                  <a:schemeClr val="dk1"/>
                </a:solidFill>
              </a:rPr>
              <a:t>PRE-STRIKE</a:t>
            </a:r>
            <a:endParaRPr sz="1600" b="1">
              <a:solidFill>
                <a:schemeClr val="dk1"/>
              </a:solidFill>
            </a:endParaRPr>
          </a:p>
        </p:txBody>
      </p:sp>
      <p:sp>
        <p:nvSpPr>
          <p:cNvPr id="268" name="Google Shape;268;p26"/>
          <p:cNvSpPr txBox="1"/>
          <p:nvPr/>
        </p:nvSpPr>
        <p:spPr>
          <a:xfrm>
            <a:off x="5392275" y="1998525"/>
            <a:ext cx="16200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600" b="1">
                <a:solidFill>
                  <a:schemeClr val="dk1"/>
                </a:solidFill>
              </a:rPr>
              <a:t>POST-STRIKE</a:t>
            </a:r>
            <a:endParaRPr sz="1600" b="1">
              <a:solidFill>
                <a:schemeClr val="dk1"/>
              </a:solidFill>
            </a:endParaRPr>
          </a:p>
        </p:txBody>
      </p:sp>
      <p:sp>
        <p:nvSpPr>
          <p:cNvPr id="17" name="Google Shape;213;p23"/>
          <p:cNvSpPr txBox="1"/>
          <p:nvPr/>
        </p:nvSpPr>
        <p:spPr>
          <a:xfrm>
            <a:off x="0" y="10087583"/>
            <a:ext cx="3186600" cy="613958"/>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b="1" dirty="0"/>
              <a:t>OPAC CLASSIFIED</a:t>
            </a:r>
          </a:p>
          <a:p>
            <a:pPr lvl="0" algn="ctr"/>
            <a:r>
              <a:rPr lang="en-US" b="1" dirty="0"/>
              <a:t>REL TO CJTF-23</a:t>
            </a:r>
          </a:p>
        </p:txBody>
      </p:sp>
      <p:grpSp>
        <p:nvGrpSpPr>
          <p:cNvPr id="2" name="Group 1">
            <a:extLst>
              <a:ext uri="{FF2B5EF4-FFF2-40B4-BE49-F238E27FC236}">
                <a16:creationId xmlns:a16="http://schemas.microsoft.com/office/drawing/2014/main" id="{59F0DDD1-4D6E-C374-1D13-F1873547C04A}"/>
              </a:ext>
            </a:extLst>
          </p:cNvPr>
          <p:cNvGrpSpPr/>
          <p:nvPr/>
        </p:nvGrpSpPr>
        <p:grpSpPr>
          <a:xfrm>
            <a:off x="14195180" y="2629410"/>
            <a:ext cx="559046" cy="692832"/>
            <a:chOff x="15526400" y="3343535"/>
            <a:chExt cx="1172983" cy="1324523"/>
          </a:xfrm>
        </p:grpSpPr>
        <p:sp>
          <p:nvSpPr>
            <p:cNvPr id="3" name="Freeform: Shape 2">
              <a:extLst>
                <a:ext uri="{FF2B5EF4-FFF2-40B4-BE49-F238E27FC236}">
                  <a16:creationId xmlns:a16="http://schemas.microsoft.com/office/drawing/2014/main" id="{5B57CA87-0095-1E8F-506A-A14A10B98FBB}"/>
                </a:ext>
              </a:extLst>
            </p:cNvPr>
            <p:cNvSpPr/>
            <p:nvPr/>
          </p:nvSpPr>
          <p:spPr>
            <a:xfrm>
              <a:off x="15526400" y="3343535"/>
              <a:ext cx="1172983" cy="1324523"/>
            </a:xfrm>
            <a:custGeom>
              <a:avLst/>
              <a:gdLst>
                <a:gd name="connsiteX0" fmla="*/ 351692 w 731520"/>
                <a:gd name="connsiteY0" fmla="*/ 0 h 858129"/>
                <a:gd name="connsiteX1" fmla="*/ 0 w 731520"/>
                <a:gd name="connsiteY1" fmla="*/ 858129 h 858129"/>
                <a:gd name="connsiteX2" fmla="*/ 337624 w 731520"/>
                <a:gd name="connsiteY2" fmla="*/ 647114 h 858129"/>
                <a:gd name="connsiteX3" fmla="*/ 731520 w 731520"/>
                <a:gd name="connsiteY3" fmla="*/ 844061 h 858129"/>
                <a:gd name="connsiteX4" fmla="*/ 351692 w 731520"/>
                <a:gd name="connsiteY4" fmla="*/ 0 h 858129"/>
                <a:gd name="connsiteX0" fmla="*/ 394761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94761 w 731520"/>
                <a:gd name="connsiteY4" fmla="*/ 0 h 992212"/>
                <a:gd name="connsiteX0" fmla="*/ 383994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83994 w 731520"/>
                <a:gd name="connsiteY4" fmla="*/ 0 h 992212"/>
                <a:gd name="connsiteX0" fmla="*/ 383994 w 957635"/>
                <a:gd name="connsiteY0" fmla="*/ 0 h 1313351"/>
                <a:gd name="connsiteX1" fmla="*/ 0 w 957635"/>
                <a:gd name="connsiteY1" fmla="*/ 992212 h 1313351"/>
                <a:gd name="connsiteX2" fmla="*/ 337624 w 957635"/>
                <a:gd name="connsiteY2" fmla="*/ 781197 h 1313351"/>
                <a:gd name="connsiteX3" fmla="*/ 957635 w 957635"/>
                <a:gd name="connsiteY3" fmla="*/ 1313351 h 1313351"/>
                <a:gd name="connsiteX4" fmla="*/ 383994 w 957635"/>
                <a:gd name="connsiteY4" fmla="*/ 0 h 1313351"/>
                <a:gd name="connsiteX0" fmla="*/ 599342 w 1172983"/>
                <a:gd name="connsiteY0" fmla="*/ 0 h 1313351"/>
                <a:gd name="connsiteX1" fmla="*/ 0 w 1172983"/>
                <a:gd name="connsiteY1" fmla="*/ 1305071 h 1313351"/>
                <a:gd name="connsiteX2" fmla="*/ 552972 w 1172983"/>
                <a:gd name="connsiteY2" fmla="*/ 781197 h 1313351"/>
                <a:gd name="connsiteX3" fmla="*/ 1172983 w 1172983"/>
                <a:gd name="connsiteY3" fmla="*/ 1313351 h 1313351"/>
                <a:gd name="connsiteX4" fmla="*/ 599342 w 1172983"/>
                <a:gd name="connsiteY4" fmla="*/ 0 h 1313351"/>
                <a:gd name="connsiteX0" fmla="*/ 599342 w 1172983"/>
                <a:gd name="connsiteY0" fmla="*/ 0 h 1313351"/>
                <a:gd name="connsiteX1" fmla="*/ 0 w 1172983"/>
                <a:gd name="connsiteY1" fmla="*/ 1305071 h 1313351"/>
                <a:gd name="connsiteX2" fmla="*/ 574507 w 1172983"/>
                <a:gd name="connsiteY2" fmla="*/ 982322 h 1313351"/>
                <a:gd name="connsiteX3" fmla="*/ 1172983 w 1172983"/>
                <a:gd name="connsiteY3" fmla="*/ 1313351 h 1313351"/>
                <a:gd name="connsiteX4" fmla="*/ 599342 w 1172983"/>
                <a:gd name="connsiteY4" fmla="*/ 0 h 1313351"/>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67040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67040 w 1172983"/>
                <a:gd name="connsiteY4" fmla="*/ 0 h 1302177"/>
                <a:gd name="connsiteX0" fmla="*/ 567040 w 1172983"/>
                <a:gd name="connsiteY0" fmla="*/ 0 h 1291003"/>
                <a:gd name="connsiteX1" fmla="*/ 0 w 1172983"/>
                <a:gd name="connsiteY1" fmla="*/ 1282723 h 1291003"/>
                <a:gd name="connsiteX2" fmla="*/ 574507 w 1172983"/>
                <a:gd name="connsiteY2" fmla="*/ 959974 h 1291003"/>
                <a:gd name="connsiteX3" fmla="*/ 1172983 w 1172983"/>
                <a:gd name="connsiteY3" fmla="*/ 1291003 h 1291003"/>
                <a:gd name="connsiteX4" fmla="*/ 567040 w 1172983"/>
                <a:gd name="connsiteY4" fmla="*/ 0 h 1291003"/>
                <a:gd name="connsiteX0" fmla="*/ 577807 w 1172983"/>
                <a:gd name="connsiteY0" fmla="*/ 0 h 1190441"/>
                <a:gd name="connsiteX1" fmla="*/ 0 w 1172983"/>
                <a:gd name="connsiteY1" fmla="*/ 1182161 h 1190441"/>
                <a:gd name="connsiteX2" fmla="*/ 574507 w 1172983"/>
                <a:gd name="connsiteY2" fmla="*/ 859412 h 1190441"/>
                <a:gd name="connsiteX3" fmla="*/ 1172983 w 1172983"/>
                <a:gd name="connsiteY3" fmla="*/ 1190441 h 1190441"/>
                <a:gd name="connsiteX4" fmla="*/ 577807 w 1172983"/>
                <a:gd name="connsiteY4" fmla="*/ 0 h 1190441"/>
                <a:gd name="connsiteX0" fmla="*/ 577807 w 1172983"/>
                <a:gd name="connsiteY0" fmla="*/ 0 h 933449"/>
                <a:gd name="connsiteX1" fmla="*/ 0 w 1172983"/>
                <a:gd name="connsiteY1" fmla="*/ 925169 h 933449"/>
                <a:gd name="connsiteX2" fmla="*/ 574507 w 1172983"/>
                <a:gd name="connsiteY2" fmla="*/ 602420 h 933449"/>
                <a:gd name="connsiteX3" fmla="*/ 1172983 w 1172983"/>
                <a:gd name="connsiteY3" fmla="*/ 933449 h 933449"/>
                <a:gd name="connsiteX4" fmla="*/ 577807 w 1172983"/>
                <a:gd name="connsiteY4" fmla="*/ 0 h 933449"/>
                <a:gd name="connsiteX0" fmla="*/ 599342 w 1172983"/>
                <a:gd name="connsiteY0" fmla="*/ 0 h 1324524"/>
                <a:gd name="connsiteX1" fmla="*/ 0 w 1172983"/>
                <a:gd name="connsiteY1" fmla="*/ 1316244 h 1324524"/>
                <a:gd name="connsiteX2" fmla="*/ 574507 w 1172983"/>
                <a:gd name="connsiteY2" fmla="*/ 993495 h 1324524"/>
                <a:gd name="connsiteX3" fmla="*/ 1172983 w 1172983"/>
                <a:gd name="connsiteY3" fmla="*/ 1324524 h 1324524"/>
                <a:gd name="connsiteX4" fmla="*/ 599342 w 1172983"/>
                <a:gd name="connsiteY4" fmla="*/ 0 h 1324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83" h="1324524">
                  <a:moveTo>
                    <a:pt x="599342" y="0"/>
                  </a:moveTo>
                  <a:lnTo>
                    <a:pt x="0" y="1316244"/>
                  </a:lnTo>
                  <a:lnTo>
                    <a:pt x="574507" y="993495"/>
                  </a:lnTo>
                  <a:lnTo>
                    <a:pt x="1172983" y="1324524"/>
                  </a:lnTo>
                  <a:lnTo>
                    <a:pt x="599342" y="0"/>
                  </a:lnTo>
                  <a:close/>
                </a:path>
              </a:pathLst>
            </a:cu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Google Shape;66;p14">
              <a:extLst>
                <a:ext uri="{FF2B5EF4-FFF2-40B4-BE49-F238E27FC236}">
                  <a16:creationId xmlns:a16="http://schemas.microsoft.com/office/drawing/2014/main" id="{2FF52B4C-E430-9813-DCC5-0AAD76CD9CF9}"/>
                </a:ext>
              </a:extLst>
            </p:cNvPr>
            <p:cNvSpPr txBox="1"/>
            <p:nvPr/>
          </p:nvSpPr>
          <p:spPr>
            <a:xfrm>
              <a:off x="15716513" y="3587815"/>
              <a:ext cx="502201" cy="64984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400" b="1" dirty="0">
                  <a:solidFill>
                    <a:sysClr val="windowText" lastClr="000000"/>
                  </a:solidFill>
                </a:rPr>
                <a:t>N</a:t>
              </a:r>
              <a:endParaRPr sz="2400" b="1" dirty="0">
                <a:solidFill>
                  <a:sysClr val="windowText" lastClr="000000"/>
                </a:solidFill>
              </a:endParaRPr>
            </a:p>
          </p:txBody>
        </p:sp>
      </p:grpSp>
      <p:grpSp>
        <p:nvGrpSpPr>
          <p:cNvPr id="5" name="Group 4">
            <a:extLst>
              <a:ext uri="{FF2B5EF4-FFF2-40B4-BE49-F238E27FC236}">
                <a16:creationId xmlns:a16="http://schemas.microsoft.com/office/drawing/2014/main" id="{8F165E7B-0BA3-403C-2FF1-73C928EFCB52}"/>
              </a:ext>
            </a:extLst>
          </p:cNvPr>
          <p:cNvGrpSpPr/>
          <p:nvPr/>
        </p:nvGrpSpPr>
        <p:grpSpPr>
          <a:xfrm>
            <a:off x="1" y="0"/>
            <a:ext cx="15119349" cy="1980670"/>
            <a:chOff x="1" y="0"/>
            <a:chExt cx="15119349" cy="1980670"/>
          </a:xfrm>
        </p:grpSpPr>
        <p:sp>
          <p:nvSpPr>
            <p:cNvPr id="6" name="TextBox 5">
              <a:extLst>
                <a:ext uri="{FF2B5EF4-FFF2-40B4-BE49-F238E27FC236}">
                  <a16:creationId xmlns:a16="http://schemas.microsoft.com/office/drawing/2014/main" id="{B104D39D-95EC-3032-B12F-A5E160332775}"/>
                </a:ext>
              </a:extLst>
            </p:cNvPr>
            <p:cNvSpPr txBox="1"/>
            <p:nvPr/>
          </p:nvSpPr>
          <p:spPr>
            <a:xfrm>
              <a:off x="9114792" y="556201"/>
              <a:ext cx="2232531" cy="523220"/>
            </a:xfrm>
            <a:prstGeom prst="rect">
              <a:avLst/>
            </a:prstGeom>
            <a:noFill/>
          </p:spPr>
          <p:txBody>
            <a:bodyPr wrap="square">
              <a:spAutoFit/>
            </a:bodyPr>
            <a:lstStyle/>
            <a:p>
              <a:pPr marL="0" lvl="0" indent="0" algn="ctr" rtl="0">
                <a:spcBef>
                  <a:spcPts val="0"/>
                </a:spcBef>
                <a:spcAft>
                  <a:spcPts val="0"/>
                </a:spcAft>
                <a:buNone/>
              </a:pPr>
              <a:r>
                <a:rPr lang="en-GB" sz="1400" b="1" dirty="0"/>
                <a:t>MAP</a:t>
              </a:r>
            </a:p>
            <a:p>
              <a:pPr marL="0" lvl="0" indent="0" algn="ctr" rtl="0">
                <a:spcBef>
                  <a:spcPts val="0"/>
                </a:spcBef>
                <a:spcAft>
                  <a:spcPts val="0"/>
                </a:spcAft>
                <a:buNone/>
              </a:pPr>
              <a:r>
                <a:rPr lang="en-GB" sz="1400" b="1" dirty="0"/>
                <a:t>OVERVIEW</a:t>
              </a:r>
            </a:p>
          </p:txBody>
        </p:sp>
        <p:pic>
          <p:nvPicPr>
            <p:cNvPr id="7" name="Picture 6">
              <a:extLst>
                <a:ext uri="{FF2B5EF4-FFF2-40B4-BE49-F238E27FC236}">
                  <a16:creationId xmlns:a16="http://schemas.microsoft.com/office/drawing/2014/main" id="{3CE2ECA1-C99D-21C6-5FEB-4341604BA320}"/>
                </a:ext>
              </a:extLst>
            </p:cNvPr>
            <p:cNvPicPr>
              <a:picLocks noChangeAspect="1" noChangeArrowheads="1"/>
            </p:cNvPicPr>
            <p:nvPr/>
          </p:nvPicPr>
          <p:blipFill>
            <a:blip r:embed="rId3" cstate="screen"/>
            <a:srcRect b="514"/>
            <a:stretch>
              <a:fillRect/>
            </a:stretch>
          </p:blipFill>
          <p:spPr bwMode="auto">
            <a:xfrm>
              <a:off x="9113720" y="17404"/>
              <a:ext cx="2249106" cy="1888331"/>
            </a:xfrm>
            <a:prstGeom prst="rect">
              <a:avLst/>
            </a:prstGeom>
            <a:noFill/>
            <a:ln w="9525">
              <a:solidFill>
                <a:schemeClr val="tx1"/>
              </a:solidFill>
              <a:miter lim="800000"/>
              <a:headEnd/>
              <a:tailEnd/>
            </a:ln>
            <a:effectLst/>
          </p:spPr>
        </p:pic>
        <p:grpSp>
          <p:nvGrpSpPr>
            <p:cNvPr id="8" name="Group 7">
              <a:extLst>
                <a:ext uri="{FF2B5EF4-FFF2-40B4-BE49-F238E27FC236}">
                  <a16:creationId xmlns:a16="http://schemas.microsoft.com/office/drawing/2014/main" id="{41C7558F-8FBE-8028-0629-4258287E9806}"/>
                </a:ext>
              </a:extLst>
            </p:cNvPr>
            <p:cNvGrpSpPr/>
            <p:nvPr/>
          </p:nvGrpSpPr>
          <p:grpSpPr>
            <a:xfrm>
              <a:off x="1" y="0"/>
              <a:ext cx="15119349" cy="1921524"/>
              <a:chOff x="1" y="-1616"/>
              <a:chExt cx="15119349" cy="1921524"/>
            </a:xfrm>
          </p:grpSpPr>
          <p:sp>
            <p:nvSpPr>
              <p:cNvPr id="15" name="Rectangle 14">
                <a:extLst>
                  <a:ext uri="{FF2B5EF4-FFF2-40B4-BE49-F238E27FC236}">
                    <a16:creationId xmlns:a16="http://schemas.microsoft.com/office/drawing/2014/main" id="{8A453690-841B-ED6F-E1FE-6B405C68878F}"/>
                  </a:ext>
                </a:extLst>
              </p:cNvPr>
              <p:cNvSpPr/>
              <p:nvPr/>
            </p:nvSpPr>
            <p:spPr>
              <a:xfrm>
                <a:off x="2447778" y="0"/>
                <a:ext cx="6668087" cy="787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12D22188-779B-1250-4DDA-690E0BB78AEC}"/>
                  </a:ext>
                </a:extLst>
              </p:cNvPr>
              <p:cNvSpPr/>
              <p:nvPr/>
            </p:nvSpPr>
            <p:spPr>
              <a:xfrm>
                <a:off x="2447567" y="787791"/>
                <a:ext cx="6668087" cy="11321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C3EA5609-A569-8414-9BF4-5B4B785D4C14}"/>
                  </a:ext>
                </a:extLst>
              </p:cNvPr>
              <p:cNvSpPr/>
              <p:nvPr/>
            </p:nvSpPr>
            <p:spPr>
              <a:xfrm>
                <a:off x="9115654" y="0"/>
                <a:ext cx="2251041" cy="191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EB89002A-CC7B-733B-0622-B3E5867B2CF6}"/>
                  </a:ext>
                </a:extLst>
              </p:cNvPr>
              <p:cNvSpPr/>
              <p:nvPr/>
            </p:nvSpPr>
            <p:spPr>
              <a:xfrm>
                <a:off x="11366695" y="-1616"/>
                <a:ext cx="3752655" cy="787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BE15DE8D-EA0D-7BC9-DCFA-7CE9B4466F06}"/>
                  </a:ext>
                </a:extLst>
              </p:cNvPr>
              <p:cNvSpPr/>
              <p:nvPr/>
            </p:nvSpPr>
            <p:spPr>
              <a:xfrm>
                <a:off x="11366694" y="786175"/>
                <a:ext cx="3752655" cy="11337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B5E6D499-441A-7092-6BFD-F3B17AE430E4}"/>
                  </a:ext>
                </a:extLst>
              </p:cNvPr>
              <p:cNvSpPr/>
              <p:nvPr/>
            </p:nvSpPr>
            <p:spPr>
              <a:xfrm>
                <a:off x="1" y="0"/>
                <a:ext cx="2446916" cy="19199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 name="TextBox 8">
              <a:extLst>
                <a:ext uri="{FF2B5EF4-FFF2-40B4-BE49-F238E27FC236}">
                  <a16:creationId xmlns:a16="http://schemas.microsoft.com/office/drawing/2014/main" id="{FD50CA5D-3C47-C85D-287A-31B17997564E}"/>
                </a:ext>
              </a:extLst>
            </p:cNvPr>
            <p:cNvSpPr txBox="1"/>
            <p:nvPr/>
          </p:nvSpPr>
          <p:spPr>
            <a:xfrm>
              <a:off x="2446917" y="21481"/>
              <a:ext cx="6650438" cy="400110"/>
            </a:xfrm>
            <a:prstGeom prst="rect">
              <a:avLst/>
            </a:prstGeom>
            <a:noFill/>
          </p:spPr>
          <p:txBody>
            <a:bodyPr wrap="square">
              <a:spAutoFit/>
            </a:bodyPr>
            <a:lstStyle/>
            <a:p>
              <a:pPr marL="0" lvl="0" indent="0" algn="l" rtl="0">
                <a:spcBef>
                  <a:spcPts val="0"/>
                </a:spcBef>
                <a:spcAft>
                  <a:spcPts val="0"/>
                </a:spcAft>
                <a:buNone/>
              </a:pPr>
              <a:r>
                <a:rPr lang="en-GB" sz="2000" b="1" dirty="0"/>
                <a:t>[FACILITY NAME], SRN</a:t>
              </a:r>
            </a:p>
          </p:txBody>
        </p:sp>
        <p:sp>
          <p:nvSpPr>
            <p:cNvPr id="10" name="TextBox 9">
              <a:extLst>
                <a:ext uri="{FF2B5EF4-FFF2-40B4-BE49-F238E27FC236}">
                  <a16:creationId xmlns:a16="http://schemas.microsoft.com/office/drawing/2014/main" id="{C9FDEA33-7A46-3E00-065C-730AA2908EDE}"/>
                </a:ext>
              </a:extLst>
            </p:cNvPr>
            <p:cNvSpPr txBox="1"/>
            <p:nvPr/>
          </p:nvSpPr>
          <p:spPr>
            <a:xfrm>
              <a:off x="2429057" y="945322"/>
              <a:ext cx="4211409" cy="784830"/>
            </a:xfrm>
            <a:prstGeom prst="rect">
              <a:avLst/>
            </a:prstGeom>
            <a:noFill/>
          </p:spPr>
          <p:txBody>
            <a:bodyPr wrap="none" rtlCol="0" anchor="ctr">
              <a:spAutoFit/>
            </a:bodyPr>
            <a:lstStyle/>
            <a:p>
              <a:pPr marL="0" lvl="0" indent="0" algn="l" rtl="0">
                <a:spcBef>
                  <a:spcPts val="0"/>
                </a:spcBef>
                <a:spcAft>
                  <a:spcPts val="0"/>
                </a:spcAft>
                <a:buNone/>
              </a:pPr>
              <a:r>
                <a:rPr lang="en-GB" sz="1500" b="1" dirty="0"/>
                <a:t>BE: SRNTGTXXX  CATCODE: X</a:t>
              </a:r>
            </a:p>
            <a:p>
              <a:pPr marL="0" lvl="0" indent="0" algn="l" rtl="0">
                <a:spcBef>
                  <a:spcPts val="0"/>
                </a:spcBef>
                <a:spcAft>
                  <a:spcPts val="0"/>
                </a:spcAft>
                <a:buNone/>
              </a:pPr>
              <a:r>
                <a:rPr lang="en-GB" sz="1500" b="1" dirty="0"/>
                <a:t>MIDB GEO: </a:t>
              </a:r>
              <a:r>
                <a:rPr lang="pt-BR" sz="1500" b="1" dirty="0"/>
                <a:t>N DD MM.MMM E DDD MM.MMM</a:t>
              </a:r>
              <a:endParaRPr lang="en-GB" sz="1500" b="1" dirty="0"/>
            </a:p>
            <a:p>
              <a:pPr marL="0" lvl="0" indent="0" algn="l" rtl="0">
                <a:spcBef>
                  <a:spcPts val="0"/>
                </a:spcBef>
                <a:spcAft>
                  <a:spcPts val="0"/>
                </a:spcAft>
                <a:buNone/>
              </a:pPr>
              <a:r>
                <a:rPr lang="en-GB" sz="1500" b="1" dirty="0"/>
                <a:t>ICOD: YYYY-MMM-DD DOI:YYYY-MMM-DD</a:t>
              </a:r>
            </a:p>
          </p:txBody>
        </p:sp>
        <p:sp>
          <p:nvSpPr>
            <p:cNvPr id="11" name="TextBox 10">
              <a:extLst>
                <a:ext uri="{FF2B5EF4-FFF2-40B4-BE49-F238E27FC236}">
                  <a16:creationId xmlns:a16="http://schemas.microsoft.com/office/drawing/2014/main" id="{B720FA34-53E6-31BE-9F9E-072DA06D8F70}"/>
                </a:ext>
              </a:extLst>
            </p:cNvPr>
            <p:cNvSpPr txBox="1"/>
            <p:nvPr/>
          </p:nvSpPr>
          <p:spPr>
            <a:xfrm>
              <a:off x="11364760" y="79905"/>
              <a:ext cx="3752655" cy="707886"/>
            </a:xfrm>
            <a:prstGeom prst="rect">
              <a:avLst/>
            </a:prstGeom>
            <a:noFill/>
          </p:spPr>
          <p:txBody>
            <a:bodyPr wrap="square">
              <a:spAutoFit/>
            </a:bodyPr>
            <a:lstStyle/>
            <a:p>
              <a:pPr marL="0" lvl="0" indent="0" algn="ctr" rtl="0">
                <a:spcBef>
                  <a:spcPts val="0"/>
                </a:spcBef>
                <a:spcAft>
                  <a:spcPts val="0"/>
                </a:spcAft>
                <a:buNone/>
              </a:pPr>
              <a:r>
                <a:rPr lang="en-GB" sz="2000" b="1" dirty="0"/>
                <a:t>OPAC CLASSIFIED</a:t>
              </a:r>
              <a:br>
                <a:rPr lang="en-GB" sz="2000" b="1" dirty="0"/>
              </a:br>
              <a:r>
                <a:rPr lang="en-GB" sz="2000" b="1" dirty="0"/>
                <a:t>REL TO CJTF-23</a:t>
              </a:r>
            </a:p>
          </p:txBody>
        </p:sp>
        <p:sp>
          <p:nvSpPr>
            <p:cNvPr id="12" name="TextBox 11">
              <a:extLst>
                <a:ext uri="{FF2B5EF4-FFF2-40B4-BE49-F238E27FC236}">
                  <a16:creationId xmlns:a16="http://schemas.microsoft.com/office/drawing/2014/main" id="{CE444FD5-4BC7-F21F-84D5-EAE95889FA20}"/>
                </a:ext>
              </a:extLst>
            </p:cNvPr>
            <p:cNvSpPr txBox="1"/>
            <p:nvPr/>
          </p:nvSpPr>
          <p:spPr>
            <a:xfrm>
              <a:off x="11347323" y="1112228"/>
              <a:ext cx="3770092" cy="307777"/>
            </a:xfrm>
            <a:prstGeom prst="rect">
              <a:avLst/>
            </a:prstGeom>
            <a:noFill/>
          </p:spPr>
          <p:txBody>
            <a:bodyPr wrap="square">
              <a:spAutoFit/>
            </a:bodyPr>
            <a:lstStyle/>
            <a:p>
              <a:pPr marL="0" lvl="0" indent="0" algn="ctr" rtl="0">
                <a:spcBef>
                  <a:spcPts val="0"/>
                </a:spcBef>
                <a:spcAft>
                  <a:spcPts val="0"/>
                </a:spcAft>
                <a:buNone/>
              </a:pPr>
              <a:r>
                <a:rPr lang="en-GB" sz="1400" b="1" dirty="0"/>
                <a:t>DECL ON: YYYY-MMM-DD</a:t>
              </a:r>
            </a:p>
          </p:txBody>
        </p:sp>
        <p:pic>
          <p:nvPicPr>
            <p:cNvPr id="13" name="Picture 12" descr="D:\GIT PROJECTS\OPAT-background\Virtual Intelligence Service only logo.PNG">
              <a:extLst>
                <a:ext uri="{FF2B5EF4-FFF2-40B4-BE49-F238E27FC236}">
                  <a16:creationId xmlns:a16="http://schemas.microsoft.com/office/drawing/2014/main" id="{E682E58A-0CE7-8AC2-3CA5-251B1588E84F}"/>
                </a:ext>
              </a:extLst>
            </p:cNvPr>
            <p:cNvPicPr>
              <a:picLocks noChangeAspect="1" noChangeArrowheads="1"/>
            </p:cNvPicPr>
            <p:nvPr/>
          </p:nvPicPr>
          <p:blipFill>
            <a:blip r:embed="rId4"/>
            <a:srcRect/>
            <a:stretch>
              <a:fillRect/>
            </a:stretch>
          </p:blipFill>
          <p:spPr bwMode="auto">
            <a:xfrm>
              <a:off x="108686" y="21695"/>
              <a:ext cx="2225675" cy="1958975"/>
            </a:xfrm>
            <a:prstGeom prst="rect">
              <a:avLst/>
            </a:prstGeom>
            <a:noFill/>
          </p:spPr>
        </p:pic>
        <p:sp>
          <p:nvSpPr>
            <p:cNvPr id="14" name="Rektangel 11">
              <a:extLst>
                <a:ext uri="{FF2B5EF4-FFF2-40B4-BE49-F238E27FC236}">
                  <a16:creationId xmlns:a16="http://schemas.microsoft.com/office/drawing/2014/main" id="{68C40FD4-26E9-6F7A-01A2-587A92737F1D}"/>
                </a:ext>
              </a:extLst>
            </p:cNvPr>
            <p:cNvSpPr/>
            <p:nvPr/>
          </p:nvSpPr>
          <p:spPr>
            <a:xfrm>
              <a:off x="10303776" y="1187827"/>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DBF9A4A9-E62B-2BDB-6CF7-CF956741CBCD}"/>
              </a:ext>
            </a:extLst>
          </p:cNvPr>
          <p:cNvSpPr txBox="1"/>
          <p:nvPr/>
        </p:nvSpPr>
        <p:spPr>
          <a:xfrm>
            <a:off x="2429057" y="369918"/>
            <a:ext cx="6666364" cy="400110"/>
          </a:xfrm>
          <a:prstGeom prst="rect">
            <a:avLst/>
          </a:prstGeom>
          <a:noFill/>
        </p:spPr>
        <p:txBody>
          <a:bodyPr wrap="square">
            <a:spAutoFit/>
          </a:bodyPr>
          <a:lstStyle/>
          <a:p>
            <a:pPr marL="0" lvl="0" indent="0" algn="l" rtl="0">
              <a:spcBef>
                <a:spcPts val="0"/>
              </a:spcBef>
              <a:spcAft>
                <a:spcPts val="0"/>
              </a:spcAft>
              <a:buNone/>
            </a:pPr>
            <a:r>
              <a:rPr lang="en-GB" sz="2000" b="1" dirty="0"/>
              <a:t>BATTLE DAMAGE ASSESSMENT GRAPHIC 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BAKCUP SLIDES AFTER THIS</a:t>
            </a:r>
          </a:p>
        </p:txBody>
      </p:sp>
    </p:spTree>
  </p:cSld>
  <p:clrMapOvr>
    <a:masterClrMapping/>
  </p:clrMapOvr>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2297</Words>
  <Application>Microsoft Office PowerPoint</Application>
  <PresentationFormat>Custom</PresentationFormat>
  <Paragraphs>460</Paragraphs>
  <Slides>21</Slides>
  <Notes>20</Notes>
  <HiddenSlides>13</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Simple Light</vt:lpstr>
      <vt:lpstr>TARGET FOLDER  SRNTGTXXX  [FACILITY NAME], SRN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BAKCUP SLIDES AFTER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 FOLDER  XXXXXXX  [FACILITY NAME, COUNTRY CODE]</dc:title>
  <cp:lastModifiedBy>Jon Desmarais</cp:lastModifiedBy>
  <cp:revision>7</cp:revision>
  <dcterms:modified xsi:type="dcterms:W3CDTF">2025-01-06T14:24:08Z</dcterms:modified>
</cp:coreProperties>
</file>