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59" r:id="rId1"/>
  </p:sldMasterIdLst>
  <p:notesMasterIdLst>
    <p:notesMasterId r:id="rId23"/>
  </p:notesMasterIdLst>
  <p:sldIdLst>
    <p:sldId id="256" r:id="rId2"/>
    <p:sldId id="257" r:id="rId3"/>
    <p:sldId id="258" r:id="rId4"/>
    <p:sldId id="263" r:id="rId5"/>
    <p:sldId id="264" r:id="rId6"/>
    <p:sldId id="265" r:id="rId7"/>
    <p:sldId id="266" r:id="rId8"/>
    <p:sldId id="269" r:id="rId9"/>
    <p:sldId id="274" r:id="rId10"/>
    <p:sldId id="267" r:id="rId11"/>
    <p:sldId id="268" r:id="rId12"/>
    <p:sldId id="259" r:id="rId13"/>
    <p:sldId id="260" r:id="rId14"/>
    <p:sldId id="261" r:id="rId15"/>
    <p:sldId id="262" r:id="rId16"/>
    <p:sldId id="270" r:id="rId17"/>
    <p:sldId id="271" r:id="rId18"/>
    <p:sldId id="276" r:id="rId19"/>
    <p:sldId id="275" r:id="rId20"/>
    <p:sldId id="272" r:id="rId21"/>
    <p:sldId id="273" r:id="rId22"/>
  </p:sldIdLst>
  <p:sldSz cx="15119350" cy="10691813"/>
  <p:notesSz cx="6858000" cy="9144000"/>
  <p:embeddedFontLs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368">
          <p15:clr>
            <a:srgbClr val="747775"/>
          </p15:clr>
        </p15:guide>
        <p15:guide id="2" pos="476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E7EAA58-4EDA-4114-B047-75ABB572CC32}">
  <a:tblStyle styleId="{AE7EAA58-4EDA-4114-B047-75ABB572CC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EE82D6-AF98-40BB-A63E-5EA55E4C34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26" autoAdjust="0"/>
    <p:restoredTop sz="85843" autoAdjust="0"/>
  </p:normalViewPr>
  <p:slideViewPr>
    <p:cSldViewPr snapToGrid="0">
      <p:cViewPr>
        <p:scale>
          <a:sx n="93" d="100"/>
          <a:sy n="93" d="100"/>
        </p:scale>
        <p:origin x="-2070" y="60"/>
      </p:cViewPr>
      <p:guideLst>
        <p:guide orient="horz" pos="3368"/>
        <p:guide pos="476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e36d61812_1_1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e36d6181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6b4128d45_0_148: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6b4128d4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6b4128d45_0_134: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6b4128d4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6b4128d45_0_1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6b4128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6b4128d45_0_27: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6b4128d4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6b4128d45_0_53: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6b4128d4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d67c7422a4_0_35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d67c7422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67c7422a4_0_5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67c7422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703bccef0_0_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703bcc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6b4128d45_0_8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6b4128d4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67c7422a4_0_126: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67c7422a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TLE 1: 0-6m</a:t>
            </a:r>
          </a:p>
          <a:p>
            <a:pPr marL="0" lvl="0" indent="0" algn="l" rtl="0">
              <a:spcBef>
                <a:spcPts val="0"/>
              </a:spcBef>
              <a:spcAft>
                <a:spcPts val="0"/>
              </a:spcAft>
              <a:buNone/>
            </a:pPr>
            <a:r>
              <a:rPr lang="nb-NO" dirty="0" smtClean="0"/>
              <a:t>TLE 2:7-15m</a:t>
            </a:r>
          </a:p>
          <a:p>
            <a:pPr marL="0" lvl="0" indent="0" algn="l" rtl="0">
              <a:spcBef>
                <a:spcPts val="0"/>
              </a:spcBef>
              <a:spcAft>
                <a:spcPts val="0"/>
              </a:spcAft>
              <a:buNone/>
            </a:pPr>
            <a:r>
              <a:rPr lang="nb-NO" dirty="0" smtClean="0"/>
              <a:t>TLE 3:16-30m</a:t>
            </a:r>
          </a:p>
          <a:p>
            <a:pPr marL="0" lvl="0" indent="0" algn="l" rtl="0">
              <a:spcBef>
                <a:spcPts val="0"/>
              </a:spcBef>
              <a:spcAft>
                <a:spcPts val="0"/>
              </a:spcAft>
              <a:buNone/>
            </a:pPr>
            <a:r>
              <a:rPr lang="nb-NO" dirty="0" smtClean="0"/>
              <a:t>TLE 4:31-91m</a:t>
            </a:r>
          </a:p>
          <a:p>
            <a:pPr marL="0" lvl="0" indent="0" algn="l" rtl="0">
              <a:spcBef>
                <a:spcPts val="0"/>
              </a:spcBef>
              <a:spcAft>
                <a:spcPts val="0"/>
              </a:spcAft>
              <a:buNone/>
            </a:pPr>
            <a:r>
              <a:rPr lang="nb-NO" dirty="0" smtClean="0"/>
              <a:t>TLE 5:92-305</a:t>
            </a:r>
          </a:p>
          <a:p>
            <a:pPr marL="0" lvl="0" indent="0" algn="l" rtl="0">
              <a:spcBef>
                <a:spcPts val="0"/>
              </a:spcBef>
              <a:spcAft>
                <a:spcPts val="0"/>
              </a:spcAft>
              <a:buNone/>
            </a:pPr>
            <a:r>
              <a:rPr lang="nb-NO" dirty="0" smtClean="0"/>
              <a:t>TLE 6: &gt;305m</a:t>
            </a:r>
          </a:p>
          <a:p>
            <a:pPr marL="0" lvl="0" indent="0" algn="l" rtl="0">
              <a:spcBef>
                <a:spcPts val="0"/>
              </a:spcBef>
              <a:spcAft>
                <a:spcPts val="0"/>
              </a:spcAft>
              <a:buNone/>
            </a:pPr>
            <a:endParaRPr lang="nb-NO" dirty="0" smtClean="0"/>
          </a:p>
          <a:p>
            <a:pPr marL="0" lvl="0" indent="0" algn="l" rtl="0">
              <a:spcBef>
                <a:spcPts val="0"/>
              </a:spcBef>
              <a:spcAft>
                <a:spcPts val="0"/>
              </a:spcAft>
              <a:buNone/>
            </a:pPr>
            <a:r>
              <a:rPr lang="nb-NO" dirty="0" err="1" smtClean="0"/>
              <a:t>Warhead</a:t>
            </a:r>
            <a:r>
              <a:rPr lang="nb-NO" dirty="0" smtClean="0"/>
              <a:t>: 500Ibs,</a:t>
            </a:r>
            <a:r>
              <a:rPr lang="nb-NO" baseline="0" dirty="0" smtClean="0"/>
              <a:t> 1000Ibs, 2000Ibs</a:t>
            </a:r>
          </a:p>
          <a:p>
            <a:pPr marL="0" lvl="0" indent="0" algn="l" rtl="0">
              <a:spcBef>
                <a:spcPts val="0"/>
              </a:spcBef>
              <a:spcAft>
                <a:spcPts val="0"/>
              </a:spcAft>
              <a:buNone/>
            </a:pPr>
            <a:endParaRPr lang="nb-NO" baseline="0" dirty="0" smtClean="0"/>
          </a:p>
          <a:p>
            <a:pPr marL="0" lvl="0" indent="0" algn="l" rtl="0">
              <a:spcBef>
                <a:spcPts val="0"/>
              </a:spcBef>
              <a:spcAft>
                <a:spcPts val="0"/>
              </a:spcAft>
              <a:buNone/>
            </a:pPr>
            <a:r>
              <a:rPr lang="nb-NO" baseline="0" dirty="0" err="1" smtClean="0"/>
              <a:t>Guidance</a:t>
            </a:r>
            <a:r>
              <a:rPr lang="nb-NO" baseline="0" dirty="0" smtClean="0"/>
              <a:t>: N/A, </a:t>
            </a:r>
            <a:r>
              <a:rPr lang="nb-NO" baseline="0" dirty="0" err="1" smtClean="0"/>
              <a:t>Laserguided</a:t>
            </a:r>
            <a:r>
              <a:rPr lang="nb-NO" baseline="0" dirty="0" smtClean="0"/>
              <a:t>, INS/GPS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6b4128d45_0_10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6b4128d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CDE</a:t>
            </a:r>
            <a:r>
              <a:rPr lang="nb-NO" baseline="0" dirty="0" smtClean="0"/>
              <a:t> 1: No </a:t>
            </a:r>
            <a:r>
              <a:rPr lang="nb-NO" baseline="0" dirty="0" err="1" smtClean="0"/>
              <a:t>restriction</a:t>
            </a:r>
            <a:endParaRPr lang="nb-NO" baseline="0" dirty="0" smtClean="0"/>
          </a:p>
          <a:p>
            <a:pPr marL="0" lvl="0" indent="0" algn="l" rtl="0">
              <a:spcBef>
                <a:spcPts val="0"/>
              </a:spcBef>
              <a:spcAft>
                <a:spcPts val="0"/>
              </a:spcAft>
              <a:buNone/>
            </a:pPr>
            <a:r>
              <a:rPr lang="nb-NO" baseline="0" dirty="0" smtClean="0"/>
              <a:t>CDE 2: </a:t>
            </a:r>
            <a:r>
              <a:rPr lang="nb-NO" baseline="0" dirty="0" err="1" smtClean="0"/>
              <a:t>Unitary</a:t>
            </a:r>
            <a:r>
              <a:rPr lang="nb-NO" baseline="0" dirty="0" smtClean="0"/>
              <a:t> </a:t>
            </a:r>
            <a:r>
              <a:rPr lang="nb-NO" baseline="0" dirty="0" err="1" smtClean="0"/>
              <a:t>warhead</a:t>
            </a:r>
            <a:r>
              <a:rPr lang="nb-NO" baseline="0" dirty="0" smtClean="0"/>
              <a:t> </a:t>
            </a:r>
            <a:r>
              <a:rPr lang="nb-NO" baseline="0" dirty="0" err="1" smtClean="0"/>
              <a:t>only</a:t>
            </a:r>
            <a:r>
              <a:rPr lang="nb-NO" baseline="0" dirty="0" smtClean="0"/>
              <a:t> (</a:t>
            </a:r>
            <a:r>
              <a:rPr lang="nb-NO" baseline="0" dirty="0" err="1" smtClean="0"/>
              <a:t>no</a:t>
            </a:r>
            <a:r>
              <a:rPr lang="nb-NO" baseline="0" dirty="0" smtClean="0"/>
              <a:t> </a:t>
            </a:r>
            <a:r>
              <a:rPr lang="nb-NO" baseline="0" dirty="0" err="1" smtClean="0"/>
              <a:t>cluster</a:t>
            </a:r>
            <a:r>
              <a:rPr lang="nb-NO" baseline="0" dirty="0" smtClean="0"/>
              <a:t> </a:t>
            </a:r>
            <a:r>
              <a:rPr lang="nb-NO" baseline="0" dirty="0" err="1" smtClean="0"/>
              <a:t>munition</a:t>
            </a:r>
            <a:r>
              <a:rPr lang="nb-NO" baseline="0" dirty="0" smtClean="0"/>
              <a:t>), and FAH </a:t>
            </a:r>
            <a:r>
              <a:rPr lang="nb-NO" baseline="0" dirty="0" err="1" smtClean="0"/>
              <a:t>restrictions</a:t>
            </a:r>
            <a:r>
              <a:rPr lang="nb-NO" baseline="0" dirty="0" smtClean="0"/>
              <a:t> to </a:t>
            </a:r>
            <a:r>
              <a:rPr lang="nb-NO" baseline="0" dirty="0" err="1" smtClean="0"/>
              <a:t>minimize</a:t>
            </a:r>
            <a:r>
              <a:rPr lang="nb-NO" baseline="0" dirty="0" smtClean="0"/>
              <a:t> </a:t>
            </a:r>
            <a:r>
              <a:rPr lang="nb-NO" baseline="0" dirty="0" err="1" smtClean="0"/>
              <a:t>collateral</a:t>
            </a:r>
            <a:r>
              <a:rPr lang="nb-NO" baseline="0" dirty="0" smtClean="0"/>
              <a:t> </a:t>
            </a:r>
            <a:r>
              <a:rPr lang="nb-NO" baseline="0" dirty="0" err="1" smtClean="0"/>
              <a:t>damage</a:t>
            </a:r>
            <a:endParaRPr lang="nb-NO" baseline="0" dirty="0" smtClean="0"/>
          </a:p>
          <a:p>
            <a:pPr marL="0" lvl="0" indent="0" algn="l" rtl="0">
              <a:spcBef>
                <a:spcPts val="0"/>
              </a:spcBef>
              <a:spcAft>
                <a:spcPts val="0"/>
              </a:spcAft>
              <a:buNone/>
            </a:pPr>
            <a:r>
              <a:rPr lang="nb-NO" baseline="0" dirty="0" smtClean="0"/>
              <a:t>CDE 3: PGM, </a:t>
            </a:r>
            <a:r>
              <a:rPr lang="nb-NO" baseline="0" dirty="0" err="1" smtClean="0"/>
              <a:t>unitary</a:t>
            </a:r>
            <a:endParaRPr lang="nb-NO" baseline="0" dirty="0" smtClean="0"/>
          </a:p>
          <a:p>
            <a:pPr marL="0" lvl="0" indent="0" algn="l" rtl="0">
              <a:spcBef>
                <a:spcPts val="0"/>
              </a:spcBef>
              <a:spcAft>
                <a:spcPts val="0"/>
              </a:spcAft>
              <a:buNone/>
            </a:pPr>
            <a:r>
              <a:rPr lang="nb-NO" baseline="0" dirty="0" smtClean="0"/>
              <a:t>CDE 4: </a:t>
            </a:r>
            <a:r>
              <a:rPr lang="nb-NO" baseline="0" dirty="0" err="1" smtClean="0"/>
              <a:t>Weaponeering</a:t>
            </a:r>
            <a:r>
              <a:rPr lang="nb-NO" baseline="0" dirty="0" smtClean="0"/>
              <a:t> (</a:t>
            </a:r>
            <a:r>
              <a:rPr lang="nb-NO" baseline="0" dirty="0" err="1" smtClean="0"/>
              <a:t>Fuze</a:t>
            </a:r>
            <a:r>
              <a:rPr lang="nb-NO" baseline="0" dirty="0" smtClean="0"/>
              <a:t> setting, FAH, smallest </a:t>
            </a:r>
            <a:r>
              <a:rPr lang="nb-NO" baseline="0" dirty="0" err="1" smtClean="0"/>
              <a:t>possible</a:t>
            </a:r>
            <a:r>
              <a:rPr lang="nb-NO" baseline="0" dirty="0" smtClean="0"/>
              <a:t> bomb)</a:t>
            </a:r>
          </a:p>
          <a:p>
            <a:pPr marL="0" lvl="0" indent="0" algn="l" rtl="0">
              <a:spcBef>
                <a:spcPts val="0"/>
              </a:spcBef>
              <a:spcAft>
                <a:spcPts val="0"/>
              </a:spcAft>
              <a:buNone/>
            </a:pPr>
            <a:r>
              <a:rPr lang="nb-NO" baseline="0" dirty="0" smtClean="0"/>
              <a:t>CDE 5: CJTF-HQ </a:t>
            </a:r>
            <a:r>
              <a:rPr lang="nb-NO" baseline="0" dirty="0" err="1" smtClean="0"/>
              <a:t>approval</a:t>
            </a:r>
            <a:r>
              <a:rPr lang="nb-NO" baseline="0" dirty="0" smtClean="0"/>
              <a:t> </a:t>
            </a:r>
            <a:r>
              <a:rPr lang="nb-NO" baseline="0" dirty="0" err="1" smtClean="0"/>
              <a:t>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67c7422a4_0_18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67c7422a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dirty="0" smtClean="0"/>
              <a:t>Location </a:t>
            </a:r>
            <a:r>
              <a:rPr lang="nb-NO" dirty="0" err="1" smtClean="0"/>
              <a:t>Example</a:t>
            </a:r>
            <a:r>
              <a:rPr lang="nb-NO" dirty="0" smtClean="0"/>
              <a:t>: </a:t>
            </a:r>
            <a:r>
              <a:rPr lang="en-US" dirty="0" smtClean="0"/>
              <a:t>247˚/ 680ft</a:t>
            </a:r>
            <a:r>
              <a:rPr lang="en-US" baseline="0" dirty="0" smtClean="0"/>
              <a:t> from DPI D</a:t>
            </a:r>
            <a:endParaRPr lang="en-US" dirty="0" smtClean="0"/>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703bccef0_0_3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703bcce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1547778"/>
            <a:ext cx="14089200" cy="42669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5409" y="5891409"/>
            <a:ext cx="14089200" cy="16476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2299346"/>
            <a:ext cx="14089200" cy="40815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5409" y="6552657"/>
            <a:ext cx="14089200" cy="2703900"/>
          </a:xfrm>
          <a:prstGeom prst="rect">
            <a:avLst/>
          </a:prstGeom>
        </p:spPr>
        <p:txBody>
          <a:bodyPr spcFirstLastPara="1" wrap="square" lIns="164125" tIns="164125" rIns="164125" bIns="164125" anchor="t" anchorCtr="0">
            <a:normAutofit/>
          </a:bodyPr>
          <a:lstStyle>
            <a:lvl1pPr marL="457200" lvl="0" indent="-431800" algn="ctr">
              <a:spcBef>
                <a:spcPts val="0"/>
              </a:spcBef>
              <a:spcAft>
                <a:spcPts val="0"/>
              </a:spcAft>
              <a:buSzPts val="3200"/>
              <a:buChar char="●"/>
              <a:defRPr/>
            </a:lvl1pPr>
            <a:lvl2pPr marL="914400" lvl="1" indent="-387350" algn="ctr">
              <a:spcBef>
                <a:spcPts val="0"/>
              </a:spcBef>
              <a:spcAft>
                <a:spcPts val="0"/>
              </a:spcAft>
              <a:buSzPts val="2500"/>
              <a:buChar char="○"/>
              <a:defRPr/>
            </a:lvl2pPr>
            <a:lvl3pPr marL="1371600" lvl="2" indent="-387350" algn="ctr">
              <a:spcBef>
                <a:spcPts val="0"/>
              </a:spcBef>
              <a:spcAft>
                <a:spcPts val="0"/>
              </a:spcAft>
              <a:buSzPts val="2500"/>
              <a:buChar char="■"/>
              <a:defRPr/>
            </a:lvl3pPr>
            <a:lvl4pPr marL="1828800" lvl="3" indent="-387350" algn="ctr">
              <a:spcBef>
                <a:spcPts val="0"/>
              </a:spcBef>
              <a:spcAft>
                <a:spcPts val="0"/>
              </a:spcAft>
              <a:buSzPts val="2500"/>
              <a:buChar char="●"/>
              <a:defRPr/>
            </a:lvl4pPr>
            <a:lvl5pPr marL="2286000" lvl="4" indent="-387350" algn="ctr">
              <a:spcBef>
                <a:spcPts val="0"/>
              </a:spcBef>
              <a:spcAft>
                <a:spcPts val="0"/>
              </a:spcAft>
              <a:buSzPts val="2500"/>
              <a:buChar char="○"/>
              <a:defRPr/>
            </a:lvl5pPr>
            <a:lvl6pPr marL="2743200" lvl="5" indent="-387350" algn="ctr">
              <a:spcBef>
                <a:spcPts val="0"/>
              </a:spcBef>
              <a:spcAft>
                <a:spcPts val="0"/>
              </a:spcAft>
              <a:buSzPts val="2500"/>
              <a:buChar char="■"/>
              <a:defRPr/>
            </a:lvl6pPr>
            <a:lvl7pPr marL="3200400" lvl="6" indent="-387350" algn="ctr">
              <a:spcBef>
                <a:spcPts val="0"/>
              </a:spcBef>
              <a:spcAft>
                <a:spcPts val="0"/>
              </a:spcAft>
              <a:buSzPts val="2500"/>
              <a:buChar char="●"/>
              <a:defRPr/>
            </a:lvl7pPr>
            <a:lvl8pPr marL="3657600" lvl="7" indent="-387350" algn="ctr">
              <a:spcBef>
                <a:spcPts val="0"/>
              </a:spcBef>
              <a:spcAft>
                <a:spcPts val="0"/>
              </a:spcAft>
              <a:buSzPts val="2500"/>
              <a:buChar char="○"/>
              <a:defRPr/>
            </a:lvl8pPr>
            <a:lvl9pPr marL="4114800" lvl="8" indent="-387350" algn="ctr">
              <a:spcBef>
                <a:spcPts val="0"/>
              </a:spcBef>
              <a:spcAft>
                <a:spcPts val="0"/>
              </a:spcAft>
              <a:buSzPts val="2500"/>
              <a:buChar char="■"/>
              <a:defRPr/>
            </a:lvl9pPr>
          </a:lstStyle>
          <a:p>
            <a:endParaRPr/>
          </a:p>
        </p:txBody>
      </p:sp>
      <p:sp>
        <p:nvSpPr>
          <p:cNvPr id="47" name="Google Shape;47;p11"/>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4471058"/>
            <a:ext cx="14089200" cy="1749900"/>
          </a:xfrm>
          <a:prstGeom prst="rect">
            <a:avLst/>
          </a:prstGeom>
        </p:spPr>
        <p:txBody>
          <a:bodyPr spcFirstLastPara="1" wrap="square" lIns="164125" tIns="164125" rIns="164125" bIns="164125" anchor="ctr" anchorCtr="0">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3"/>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5409" y="2395696"/>
            <a:ext cx="14089200" cy="7101900"/>
          </a:xfrm>
          <a:prstGeom prst="rect">
            <a:avLst/>
          </a:prstGeom>
        </p:spPr>
        <p:txBody>
          <a:bodyPr spcFirstLastPara="1" wrap="square" lIns="164125" tIns="164125" rIns="164125" bIns="164125" anchor="t"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19" name="Google Shape;19;p4"/>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5409"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3" name="Google Shape;23;p5"/>
          <p:cNvSpPr txBox="1">
            <a:spLocks noGrp="1"/>
          </p:cNvSpPr>
          <p:nvPr>
            <p:ph type="body" idx="2"/>
          </p:nvPr>
        </p:nvSpPr>
        <p:spPr>
          <a:xfrm>
            <a:off x="7990583"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4" name="Google Shape;24;p5"/>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1154948"/>
            <a:ext cx="4643100" cy="1570800"/>
          </a:xfrm>
          <a:prstGeom prst="rect">
            <a:avLst/>
          </a:prstGeom>
        </p:spPr>
        <p:txBody>
          <a:bodyPr spcFirstLastPara="1" wrap="square" lIns="164125" tIns="164125" rIns="164125" bIns="164125" anchor="b" anchorCtr="0">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5409" y="2888617"/>
            <a:ext cx="4643100" cy="6609000"/>
          </a:xfrm>
          <a:prstGeom prst="rect">
            <a:avLst/>
          </a:prstGeom>
        </p:spPr>
        <p:txBody>
          <a:bodyPr spcFirstLastPara="1" wrap="square" lIns="164125" tIns="164125" rIns="164125" bIns="164125"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1" name="Google Shape;31;p7"/>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935745"/>
            <a:ext cx="10529400" cy="8503800"/>
          </a:xfrm>
          <a:prstGeom prst="rect">
            <a:avLst/>
          </a:prstGeom>
        </p:spPr>
        <p:txBody>
          <a:bodyPr spcFirstLastPara="1" wrap="square" lIns="164125" tIns="164125" rIns="164125" bIns="164125" anchor="ctr" anchorCtr="0">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260"/>
            <a:ext cx="7560000" cy="10692000"/>
          </a:xfrm>
          <a:prstGeom prst="rect">
            <a:avLst/>
          </a:prstGeom>
          <a:solidFill>
            <a:schemeClr val="lt2"/>
          </a:solidFill>
          <a:ln>
            <a:noFill/>
          </a:ln>
        </p:spPr>
        <p:txBody>
          <a:bodyPr spcFirstLastPara="1" wrap="square" lIns="164125" tIns="164125" rIns="164125" bIns="1641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2563450"/>
            <a:ext cx="6688800" cy="30813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39016" y="5826865"/>
            <a:ext cx="6688800" cy="25674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167677" y="1505164"/>
            <a:ext cx="6344700" cy="7681200"/>
          </a:xfrm>
          <a:prstGeom prst="rect">
            <a:avLst/>
          </a:prstGeom>
        </p:spPr>
        <p:txBody>
          <a:bodyPr spcFirstLastPara="1" wrap="square" lIns="164125" tIns="164125" rIns="164125" bIns="164125" anchor="ctr"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40" name="Google Shape;40;p9"/>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8794266"/>
            <a:ext cx="9919200" cy="1257900"/>
          </a:xfrm>
          <a:prstGeom prst="rect">
            <a:avLst/>
          </a:prstGeom>
        </p:spPr>
        <p:txBody>
          <a:bodyPr spcFirstLastPara="1" wrap="square" lIns="164125" tIns="164125" rIns="164125" bIns="164125" anchor="ctr" anchorCtr="0">
            <a:norm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925091"/>
            <a:ext cx="14089200" cy="1190400"/>
          </a:xfrm>
          <a:prstGeom prst="rect">
            <a:avLst/>
          </a:prstGeom>
          <a:noFill/>
          <a:ln>
            <a:noFill/>
          </a:ln>
        </p:spPr>
        <p:txBody>
          <a:bodyPr spcFirstLastPara="1" wrap="square" lIns="164125" tIns="164125" rIns="164125" bIns="164125" anchor="t" anchorCtr="0">
            <a:norm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5409" y="2395696"/>
            <a:ext cx="14089200" cy="7101900"/>
          </a:xfrm>
          <a:prstGeom prst="rect">
            <a:avLst/>
          </a:prstGeom>
          <a:noFill/>
          <a:ln>
            <a:noFill/>
          </a:ln>
        </p:spPr>
        <p:txBody>
          <a:bodyPr spcFirstLastPara="1" wrap="square" lIns="164125" tIns="164125" rIns="164125" bIns="164125" anchor="t" anchorCtr="0">
            <a:norm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0"/>
              </a:spcBef>
              <a:spcAft>
                <a:spcPts val="0"/>
              </a:spcAft>
              <a:buClr>
                <a:schemeClr val="dk2"/>
              </a:buClr>
              <a:buSzPts val="2500"/>
              <a:buChar char="○"/>
              <a:defRPr sz="2500">
                <a:solidFill>
                  <a:schemeClr val="dk2"/>
                </a:solidFill>
              </a:defRPr>
            </a:lvl2pPr>
            <a:lvl3pPr marL="1371600" lvl="2" indent="-387350">
              <a:lnSpc>
                <a:spcPct val="115000"/>
              </a:lnSpc>
              <a:spcBef>
                <a:spcPts val="0"/>
              </a:spcBef>
              <a:spcAft>
                <a:spcPts val="0"/>
              </a:spcAft>
              <a:buClr>
                <a:schemeClr val="dk2"/>
              </a:buClr>
              <a:buSzPts val="2500"/>
              <a:buChar char="■"/>
              <a:defRPr sz="2500">
                <a:solidFill>
                  <a:schemeClr val="dk2"/>
                </a:solidFill>
              </a:defRPr>
            </a:lvl3pPr>
            <a:lvl4pPr marL="1828800" lvl="3" indent="-387350">
              <a:lnSpc>
                <a:spcPct val="115000"/>
              </a:lnSpc>
              <a:spcBef>
                <a:spcPts val="0"/>
              </a:spcBef>
              <a:spcAft>
                <a:spcPts val="0"/>
              </a:spcAft>
              <a:buClr>
                <a:schemeClr val="dk2"/>
              </a:buClr>
              <a:buSzPts val="2500"/>
              <a:buChar char="●"/>
              <a:defRPr sz="2500">
                <a:solidFill>
                  <a:schemeClr val="dk2"/>
                </a:solidFill>
              </a:defRPr>
            </a:lvl4pPr>
            <a:lvl5pPr marL="2286000" lvl="4" indent="-387350">
              <a:lnSpc>
                <a:spcPct val="115000"/>
              </a:lnSpc>
              <a:spcBef>
                <a:spcPts val="0"/>
              </a:spcBef>
              <a:spcAft>
                <a:spcPts val="0"/>
              </a:spcAft>
              <a:buClr>
                <a:schemeClr val="dk2"/>
              </a:buClr>
              <a:buSzPts val="2500"/>
              <a:buChar char="○"/>
              <a:defRPr sz="2500">
                <a:solidFill>
                  <a:schemeClr val="dk2"/>
                </a:solidFill>
              </a:defRPr>
            </a:lvl5pPr>
            <a:lvl6pPr marL="2743200" lvl="5" indent="-387350">
              <a:lnSpc>
                <a:spcPct val="115000"/>
              </a:lnSpc>
              <a:spcBef>
                <a:spcPts val="0"/>
              </a:spcBef>
              <a:spcAft>
                <a:spcPts val="0"/>
              </a:spcAft>
              <a:buClr>
                <a:schemeClr val="dk2"/>
              </a:buClr>
              <a:buSzPts val="2500"/>
              <a:buChar char="■"/>
              <a:defRPr sz="2500">
                <a:solidFill>
                  <a:schemeClr val="dk2"/>
                </a:solidFill>
              </a:defRPr>
            </a:lvl6pPr>
            <a:lvl7pPr marL="3200400" lvl="6" indent="-387350">
              <a:lnSpc>
                <a:spcPct val="115000"/>
              </a:lnSpc>
              <a:spcBef>
                <a:spcPts val="0"/>
              </a:spcBef>
              <a:spcAft>
                <a:spcPts val="0"/>
              </a:spcAft>
              <a:buClr>
                <a:schemeClr val="dk2"/>
              </a:buClr>
              <a:buSzPts val="2500"/>
              <a:buChar char="●"/>
              <a:defRPr sz="2500">
                <a:solidFill>
                  <a:schemeClr val="dk2"/>
                </a:solidFill>
              </a:defRPr>
            </a:lvl7pPr>
            <a:lvl8pPr marL="3657600" lvl="7" indent="-387350">
              <a:lnSpc>
                <a:spcPct val="115000"/>
              </a:lnSpc>
              <a:spcBef>
                <a:spcPts val="0"/>
              </a:spcBef>
              <a:spcAft>
                <a:spcPts val="0"/>
              </a:spcAft>
              <a:buClr>
                <a:schemeClr val="dk2"/>
              </a:buClr>
              <a:buSzPts val="2500"/>
              <a:buChar char="○"/>
              <a:defRPr sz="2500">
                <a:solidFill>
                  <a:schemeClr val="dk2"/>
                </a:solidFill>
              </a:defRPr>
            </a:lvl8pPr>
            <a:lvl9pPr marL="4114800" lvl="8" indent="-387350">
              <a:lnSpc>
                <a:spcPct val="115000"/>
              </a:lnSpc>
              <a:spcBef>
                <a:spcPts val="0"/>
              </a:spcBef>
              <a:spcAft>
                <a:spcPts val="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009576" y="9693616"/>
            <a:ext cx="907200" cy="818100"/>
          </a:xfrm>
          <a:prstGeom prst="rect">
            <a:avLst/>
          </a:prstGeom>
          <a:noFill/>
          <a:ln>
            <a:noFill/>
          </a:ln>
        </p:spPr>
        <p:txBody>
          <a:bodyPr spcFirstLastPara="1" wrap="square" lIns="164125" tIns="164125" rIns="164125" bIns="164125" anchor="ctr" anchorCtr="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82600" y="2861100"/>
            <a:ext cx="12154800" cy="4969800"/>
          </a:xfrm>
          <a:prstGeom prst="rect">
            <a:avLst/>
          </a:prstGeom>
          <a:solidFill>
            <a:schemeClr val="lt1"/>
          </a:solidFill>
          <a:ln w="76200" cap="flat" cmpd="sng">
            <a:solidFill>
              <a:schemeClr val="dk1"/>
            </a:solidFill>
            <a:prstDash val="solid"/>
            <a:round/>
            <a:headEnd type="none" w="sm" len="sm"/>
            <a:tailEnd type="none" w="sm" len="sm"/>
          </a:ln>
          <a:effectLst>
            <a:outerShdw blurRad="57150" dist="285750" dir="2700000" algn="bl" rotWithShape="0">
              <a:srgbClr val="000000">
                <a:alpha val="50000"/>
              </a:srgbClr>
            </a:outerShdw>
          </a:effectLst>
        </p:spPr>
        <p:txBody>
          <a:bodyPr spcFirstLastPara="1" wrap="square" lIns="164125" tIns="164125" rIns="164125" bIns="164125" anchor="ctr" anchorCtr="0">
            <a:normAutofit/>
          </a:bodyPr>
          <a:lstStyle/>
          <a:p>
            <a:pPr marL="0" lvl="0" indent="0" algn="ctr" rtl="0">
              <a:spcBef>
                <a:spcPts val="0"/>
              </a:spcBef>
              <a:spcAft>
                <a:spcPts val="0"/>
              </a:spcAft>
              <a:buNone/>
            </a:pPr>
            <a:r>
              <a:rPr lang="fr" sz="6000" b="1" dirty="0"/>
              <a:t>TARGET FOLDER</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dirty="0"/>
              <a:t>XXXXXXX</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dirty="0"/>
              <a:t>[FACILITY NAME, </a:t>
            </a:r>
            <a:r>
              <a:rPr lang="fr" sz="4000" dirty="0" smtClean="0"/>
              <a:t>SRN]</a:t>
            </a:r>
            <a:endParaRPr sz="4000"/>
          </a:p>
        </p:txBody>
      </p:sp>
      <p:sp>
        <p:nvSpPr>
          <p:cNvPr id="55" name="Google Shape;55;p13"/>
          <p:cNvSpPr txBox="1"/>
          <p:nvPr/>
        </p:nvSpPr>
        <p:spPr>
          <a:xfrm>
            <a:off x="5966700" y="99017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a:p>
            <a:pPr marL="0" lvl="0" indent="0" algn="ctr" rtl="0">
              <a:spcBef>
                <a:spcPts val="0"/>
              </a:spcBef>
              <a:spcAft>
                <a:spcPts val="0"/>
              </a:spcAft>
              <a:buNone/>
            </a:pPr>
            <a:r>
              <a:rPr lang="fr" b="1" dirty="0" smtClean="0">
                <a:solidFill>
                  <a:srgbClr val="FF0000"/>
                </a:solidFill>
              </a:rPr>
              <a:t> </a:t>
            </a:r>
            <a:r>
              <a:rPr lang="fr" b="1" dirty="0">
                <a:solidFill>
                  <a:srgbClr val="FF0000"/>
                </a:solidFill>
              </a:rPr>
              <a:t>REL TO </a:t>
            </a:r>
            <a:r>
              <a:rPr lang="fr" b="1" dirty="0" smtClean="0">
                <a:solidFill>
                  <a:srgbClr val="FF0000"/>
                </a:solidFill>
              </a:rPr>
              <a:t>CJTF-23</a:t>
            </a:r>
            <a:endParaRPr b="1">
              <a:solidFill>
                <a:srgbClr val="FF0000"/>
              </a:solidFill>
            </a:endParaRPr>
          </a:p>
        </p:txBody>
      </p:sp>
      <p:sp>
        <p:nvSpPr>
          <p:cNvPr id="56" name="Google Shape;56;p13"/>
          <p:cNvSpPr txBox="1"/>
          <p:nvPr/>
        </p:nvSpPr>
        <p:spPr>
          <a:xfrm>
            <a:off x="5966700" y="1758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en-US" b="1" dirty="0" smtClean="0">
                <a:solidFill>
                  <a:srgbClr val="FF0000"/>
                </a:solidFill>
              </a:rPr>
              <a:t>OPAC CLASSIFIED</a:t>
            </a:r>
          </a:p>
          <a:p>
            <a:pPr lvl="0" algn="ctr"/>
            <a:r>
              <a:rPr lang="en-US" b="1" dirty="0" smtClean="0">
                <a:solidFill>
                  <a:srgbClr val="FF0000"/>
                </a:solidFill>
              </a:rPr>
              <a:t> REL TO CJTF-23</a:t>
            </a:r>
            <a:endParaRPr lang="en-US" b="1" dirty="0">
              <a:solidFill>
                <a:srgbClr val="FF0000"/>
              </a:solidFill>
            </a:endParaRPr>
          </a:p>
        </p:txBody>
      </p:sp>
      <p:pic>
        <p:nvPicPr>
          <p:cNvPr id="6" name="Picture 1" descr="D:\GIT PROJECTS\OPAT-background\Virtual Intelligence Service only logo.PNG"/>
          <p:cNvPicPr>
            <a:picLocks noChangeAspect="1" noChangeArrowheads="1"/>
          </p:cNvPicPr>
          <p:nvPr/>
        </p:nvPicPr>
        <p:blipFill>
          <a:blip r:embed="rId3"/>
          <a:srcRect/>
          <a:stretch>
            <a:fillRect/>
          </a:stretch>
        </p:blipFill>
        <p:spPr bwMode="auto">
          <a:xfrm>
            <a:off x="0" y="0"/>
            <a:ext cx="2225675" cy="1958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graphicFrame>
        <p:nvGraphicFramePr>
          <p:cNvPr id="221" name="Google Shape;221;p24"/>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a:t>
                      </a:r>
                      <a:r>
                        <a:rPr lang="fr" sz="2000" b="1">
                          <a:solidFill>
                            <a:schemeClr val="dk1"/>
                          </a:solidFill>
                        </a:rPr>
                        <a:t>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22" name="Google Shape;222;p2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sp>
        <p:nvSpPr>
          <p:cNvPr id="223" name="Google Shape;223;p24"/>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grpSp>
        <p:nvGrpSpPr>
          <p:cNvPr id="224" name="Google Shape;224;p24"/>
          <p:cNvGrpSpPr/>
          <p:nvPr/>
        </p:nvGrpSpPr>
        <p:grpSpPr>
          <a:xfrm>
            <a:off x="13999925" y="2400964"/>
            <a:ext cx="519600" cy="1236436"/>
            <a:chOff x="4246325" y="4458364"/>
            <a:chExt cx="519600" cy="1236436"/>
          </a:xfrm>
        </p:grpSpPr>
        <p:cxnSp>
          <p:nvCxnSpPr>
            <p:cNvPr id="225" name="Google Shape;225;p24"/>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26" name="Google Shape;226;p24"/>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227" name="Google Shape;227;p24"/>
          <p:cNvSpPr/>
          <p:nvPr/>
        </p:nvSpPr>
        <p:spPr>
          <a:xfrm rot="6727683">
            <a:off x="6891639" y="6806410"/>
            <a:ext cx="768520" cy="955517"/>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228" name="Google Shape;228;p24"/>
          <p:cNvSpPr/>
          <p:nvPr/>
        </p:nvSpPr>
        <p:spPr>
          <a:xfrm>
            <a:off x="5824730" y="5599900"/>
            <a:ext cx="2249631" cy="2196996"/>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29" name="Google Shape;229;p24"/>
          <p:cNvSpPr/>
          <p:nvPr/>
        </p:nvSpPr>
        <p:spPr>
          <a:xfrm rot="-8527323">
            <a:off x="5215054" y="5130113"/>
            <a:ext cx="768569" cy="95546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pSp>
        <p:nvGrpSpPr>
          <p:cNvPr id="230" name="Google Shape;230;p24"/>
          <p:cNvGrpSpPr/>
          <p:nvPr/>
        </p:nvGrpSpPr>
        <p:grpSpPr>
          <a:xfrm>
            <a:off x="2875975" y="3530000"/>
            <a:ext cx="2533050" cy="1733100"/>
            <a:chOff x="4206025" y="5185225"/>
            <a:chExt cx="2533050" cy="1733100"/>
          </a:xfrm>
        </p:grpSpPr>
        <p:sp>
          <p:nvSpPr>
            <p:cNvPr id="231" name="Google Shape;231;p24"/>
            <p:cNvSpPr txBox="1"/>
            <p:nvPr/>
          </p:nvSpPr>
          <p:spPr>
            <a:xfrm>
              <a:off x="4206025" y="51852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2" name="Google Shape;232;p24"/>
            <p:cNvCxnSpPr>
              <a:stCxn id="231" idx="2"/>
            </p:cNvCxnSpPr>
            <p:nvPr/>
          </p:nvCxnSpPr>
          <p:spPr>
            <a:xfrm>
              <a:off x="5269375" y="5687425"/>
              <a:ext cx="1469700" cy="1230900"/>
            </a:xfrm>
            <a:prstGeom prst="straightConnector1">
              <a:avLst/>
            </a:prstGeom>
            <a:noFill/>
            <a:ln w="19050" cap="flat" cmpd="sng">
              <a:solidFill>
                <a:srgbClr val="000000"/>
              </a:solidFill>
              <a:prstDash val="solid"/>
              <a:round/>
              <a:headEnd type="none" w="med" len="med"/>
              <a:tailEnd type="none" w="med" len="med"/>
            </a:ln>
          </p:spPr>
        </p:cxnSp>
      </p:grpSp>
      <p:grpSp>
        <p:nvGrpSpPr>
          <p:cNvPr id="233" name="Google Shape;233;p24"/>
          <p:cNvGrpSpPr/>
          <p:nvPr/>
        </p:nvGrpSpPr>
        <p:grpSpPr>
          <a:xfrm>
            <a:off x="2984625" y="7317825"/>
            <a:ext cx="3765900" cy="502200"/>
            <a:chOff x="4162275" y="4096250"/>
            <a:chExt cx="3765900" cy="502200"/>
          </a:xfrm>
        </p:grpSpPr>
        <p:sp>
          <p:nvSpPr>
            <p:cNvPr id="234" name="Google Shape;234;p24"/>
            <p:cNvSpPr txBox="1"/>
            <p:nvPr/>
          </p:nvSpPr>
          <p:spPr>
            <a:xfrm>
              <a:off x="4162275" y="4096250"/>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5" name="Google Shape;235;p24"/>
            <p:cNvCxnSpPr>
              <a:stCxn id="234" idx="3"/>
            </p:cNvCxnSpPr>
            <p:nvPr/>
          </p:nvCxnSpPr>
          <p:spPr>
            <a:xfrm rot="10800000" flipH="1">
              <a:off x="6288975" y="4231250"/>
              <a:ext cx="1639200" cy="116100"/>
            </a:xfrm>
            <a:prstGeom prst="straightConnector1">
              <a:avLst/>
            </a:prstGeom>
            <a:noFill/>
            <a:ln w="19050" cap="flat" cmpd="sng">
              <a:solidFill>
                <a:srgbClr val="000000"/>
              </a:solidFill>
              <a:prstDash val="solid"/>
              <a:round/>
              <a:headEnd type="none" w="med" len="med"/>
              <a:tailEnd type="none" w="med" len="med"/>
            </a:ln>
          </p:spPr>
        </p:cxnSp>
      </p:grpSp>
      <p:sp>
        <p:nvSpPr>
          <p:cNvPr id="236" name="Google Shape;236;p24"/>
          <p:cNvSpPr txBox="1"/>
          <p:nvPr/>
        </p:nvSpPr>
        <p:spPr>
          <a:xfrm>
            <a:off x="1193340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fr" b="1"/>
              <a:t>INSTALLATION OUTLINE</a:t>
            </a:r>
            <a:endParaRPr b="1"/>
          </a:p>
          <a:p>
            <a:pPr marL="0" lvl="0" indent="457200" algn="l" rtl="0">
              <a:spcBef>
                <a:spcPts val="0"/>
              </a:spcBef>
              <a:spcAft>
                <a:spcPts val="0"/>
              </a:spcAft>
              <a:buNone/>
            </a:pPr>
            <a:r>
              <a:rPr lang="fr" b="1"/>
              <a:t>FACILITY OUTLINE</a:t>
            </a:r>
            <a:endParaRPr b="1"/>
          </a:p>
        </p:txBody>
      </p:sp>
      <p:cxnSp>
        <p:nvCxnSpPr>
          <p:cNvPr id="237" name="Google Shape;237;p24"/>
          <p:cNvCxnSpPr/>
          <p:nvPr/>
        </p:nvCxnSpPr>
        <p:spPr>
          <a:xfrm>
            <a:off x="12038150" y="10346023"/>
            <a:ext cx="360000" cy="3600"/>
          </a:xfrm>
          <a:prstGeom prst="straightConnector1">
            <a:avLst/>
          </a:prstGeom>
          <a:noFill/>
          <a:ln w="28575" cap="flat" cmpd="sng">
            <a:solidFill>
              <a:schemeClr val="accent6"/>
            </a:solidFill>
            <a:prstDash val="solid"/>
            <a:round/>
            <a:headEnd type="none" w="med" len="med"/>
            <a:tailEnd type="none" w="med" len="med"/>
          </a:ln>
        </p:spPr>
      </p:cxnSp>
      <p:cxnSp>
        <p:nvCxnSpPr>
          <p:cNvPr id="238" name="Google Shape;238;p24"/>
          <p:cNvCxnSpPr/>
          <p:nvPr/>
        </p:nvCxnSpPr>
        <p:spPr>
          <a:xfrm>
            <a:off x="12038150" y="10554896"/>
            <a:ext cx="360000" cy="3600"/>
          </a:xfrm>
          <a:prstGeom prst="straightConnector1">
            <a:avLst/>
          </a:prstGeom>
          <a:noFill/>
          <a:ln w="28575" cap="flat" cmpd="sng">
            <a:solidFill>
              <a:srgbClr val="9E9E9E"/>
            </a:solidFill>
            <a:prstDash val="solid"/>
            <a:round/>
            <a:headEnd type="none" w="med" len="med"/>
            <a:tailEnd type="none" w="med" len="med"/>
          </a:ln>
        </p:spPr>
      </p:cxnSp>
      <p:pic>
        <p:nvPicPr>
          <p:cNvPr id="239" name="Google Shape;239;p2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graphicFrame>
        <p:nvGraphicFramePr>
          <p:cNvPr id="244" name="Google Shape;244;p25"/>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[INSTALLATION NAME, COUNTRY CODE]</a:t>
                      </a:r>
                      <a:endParaRPr sz="2000" b="1"/>
                    </a:p>
                    <a:p>
                      <a:pPr marL="0" lvl="0" indent="0" algn="l" rtl="0">
                        <a:spcBef>
                          <a:spcPts val="0"/>
                        </a:spcBef>
                        <a:spcAft>
                          <a:spcPts val="0"/>
                        </a:spcAft>
                        <a:buNone/>
                      </a:pPr>
                      <a:r>
                        <a:rPr lang="fr" sz="2000" b="1"/>
                        <a:t>INSTALLATION OUTLINE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245" name="Google Shape;245;p25"/>
          <p:cNvGrpSpPr/>
          <p:nvPr/>
        </p:nvGrpSpPr>
        <p:grpSpPr>
          <a:xfrm>
            <a:off x="13999925" y="2400964"/>
            <a:ext cx="519600" cy="1236436"/>
            <a:chOff x="4246325" y="4458364"/>
            <a:chExt cx="519600" cy="1236436"/>
          </a:xfrm>
        </p:grpSpPr>
        <p:cxnSp>
          <p:nvCxnSpPr>
            <p:cNvPr id="246" name="Google Shape;246;p25"/>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47" name="Google Shape;247;p25"/>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248" name="Google Shape;248;p2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49" name="Google Shape;249;p25"/>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250" name="Google Shape;250;p2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251" name="Google Shape;251;p25">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graphicFrame>
        <p:nvGraphicFramePr>
          <p:cNvPr id="87" name="Google Shape;87;p1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88" name="Google Shape;88;p16"/>
          <p:cNvGrpSpPr/>
          <p:nvPr/>
        </p:nvGrpSpPr>
        <p:grpSpPr>
          <a:xfrm>
            <a:off x="13999925" y="2400964"/>
            <a:ext cx="519600" cy="1236436"/>
            <a:chOff x="4246325" y="4458364"/>
            <a:chExt cx="519600" cy="1236436"/>
          </a:xfrm>
        </p:grpSpPr>
        <p:cxnSp>
          <p:nvCxnSpPr>
            <p:cNvPr id="89" name="Google Shape;89;p16"/>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90" name="Google Shape;90;p16"/>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91" name="Google Shape;91;p16"/>
          <p:cNvGrpSpPr/>
          <p:nvPr/>
        </p:nvGrpSpPr>
        <p:grpSpPr>
          <a:xfrm>
            <a:off x="2731650" y="3637400"/>
            <a:ext cx="3315750" cy="2171100"/>
            <a:chOff x="3452100" y="4683025"/>
            <a:chExt cx="3315750" cy="2171100"/>
          </a:xfrm>
        </p:grpSpPr>
        <p:sp>
          <p:nvSpPr>
            <p:cNvPr id="92" name="Google Shape;92;p16"/>
            <p:cNvSpPr txBox="1"/>
            <p:nvPr/>
          </p:nvSpPr>
          <p:spPr>
            <a:xfrm>
              <a:off x="3452100" y="46830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XXXXCDXXXX/CDX01</a:t>
              </a:r>
              <a:endParaRPr b="1">
                <a:solidFill>
                  <a:schemeClr val="dk1"/>
                </a:solidFill>
              </a:endParaRPr>
            </a:p>
          </p:txBody>
        </p:sp>
        <p:cxnSp>
          <p:nvCxnSpPr>
            <p:cNvPr id="93" name="Google Shape;93;p16"/>
            <p:cNvCxnSpPr>
              <a:stCxn id="92" idx="2"/>
            </p:cNvCxnSpPr>
            <p:nvPr/>
          </p:nvCxnSpPr>
          <p:spPr>
            <a:xfrm>
              <a:off x="4515450" y="5185225"/>
              <a:ext cx="2252400" cy="1668900"/>
            </a:xfrm>
            <a:prstGeom prst="straightConnector1">
              <a:avLst/>
            </a:prstGeom>
            <a:noFill/>
            <a:ln w="19050" cap="flat" cmpd="sng">
              <a:solidFill>
                <a:srgbClr val="000000"/>
              </a:solidFill>
              <a:prstDash val="solid"/>
              <a:round/>
              <a:headEnd type="none" w="med" len="med"/>
              <a:tailEnd type="none" w="med" len="med"/>
            </a:ln>
          </p:spPr>
        </p:cxnSp>
      </p:grpSp>
      <p:sp>
        <p:nvSpPr>
          <p:cNvPr id="94" name="Google Shape;94;p16"/>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95" name="Google Shape;95;p16"/>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96" name="Google Shape;96;p1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97" name="Google Shape;97;p16">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graphicFrame>
        <p:nvGraphicFramePr>
          <p:cNvPr id="102" name="Google Shape;102;p17"/>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03" name="Google Shape;103;p17"/>
          <p:cNvGrpSpPr/>
          <p:nvPr/>
        </p:nvGrpSpPr>
        <p:grpSpPr>
          <a:xfrm>
            <a:off x="5433300" y="3550225"/>
            <a:ext cx="3186600" cy="2358900"/>
            <a:chOff x="3452100" y="4159825"/>
            <a:chExt cx="3186600" cy="2358900"/>
          </a:xfrm>
        </p:grpSpPr>
        <p:sp>
          <p:nvSpPr>
            <p:cNvPr id="104" name="Google Shape;104;p17"/>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05" name="Google Shape;105;p17"/>
            <p:cNvCxnSpPr>
              <a:stCxn id="104"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grpSp>
        <p:nvGrpSpPr>
          <p:cNvPr id="106" name="Google Shape;106;p17"/>
          <p:cNvGrpSpPr/>
          <p:nvPr/>
        </p:nvGrpSpPr>
        <p:grpSpPr>
          <a:xfrm>
            <a:off x="13999925" y="2400964"/>
            <a:ext cx="519600" cy="1236436"/>
            <a:chOff x="4246325" y="4458364"/>
            <a:chExt cx="519600" cy="1236436"/>
          </a:xfrm>
        </p:grpSpPr>
        <p:cxnSp>
          <p:nvCxnSpPr>
            <p:cNvPr id="107" name="Google Shape;107;p17"/>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08" name="Google Shape;108;p17"/>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09" name="Google Shape;109;p17"/>
          <p:cNvGrpSpPr/>
          <p:nvPr/>
        </p:nvGrpSpPr>
        <p:grpSpPr>
          <a:xfrm>
            <a:off x="1959275" y="7481450"/>
            <a:ext cx="4573200" cy="1025400"/>
            <a:chOff x="1959275" y="7481450"/>
            <a:chExt cx="4573200" cy="1025400"/>
          </a:xfrm>
        </p:grpSpPr>
        <p:sp>
          <p:nvSpPr>
            <p:cNvPr id="110" name="Google Shape;110;p17"/>
            <p:cNvSpPr txBox="1"/>
            <p:nvPr/>
          </p:nvSpPr>
          <p:spPr>
            <a:xfrm>
              <a:off x="1959275" y="7481450"/>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CE2</a:t>
              </a:r>
              <a:endParaRPr b="1">
                <a:solidFill>
                  <a:schemeClr val="dk1"/>
                </a:solidFill>
              </a:endParaRPr>
            </a:p>
            <a:p>
              <a:pPr marL="0" lvl="0" indent="0" algn="l" rtl="0">
                <a:spcBef>
                  <a:spcPts val="0"/>
                </a:spcBef>
                <a:spcAft>
                  <a:spcPts val="0"/>
                </a:spcAft>
                <a:buNone/>
              </a:pPr>
              <a:r>
                <a:rPr lang="fr" b="1">
                  <a:solidFill>
                    <a:schemeClr val="dk1"/>
                  </a:solidFill>
                </a:rPr>
                <a:t>SUPPORT BLDG 02</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11" name="Google Shape;111;p17"/>
            <p:cNvCxnSpPr>
              <a:stCxn id="110" idx="3"/>
            </p:cNvCxnSpPr>
            <p:nvPr/>
          </p:nvCxnSpPr>
          <p:spPr>
            <a:xfrm rot="10800000" flipH="1">
              <a:off x="5145875" y="7713650"/>
              <a:ext cx="1386600" cy="280500"/>
            </a:xfrm>
            <a:prstGeom prst="straightConnector1">
              <a:avLst/>
            </a:prstGeom>
            <a:noFill/>
            <a:ln w="19050" cap="flat" cmpd="sng">
              <a:solidFill>
                <a:srgbClr val="000000"/>
              </a:solidFill>
              <a:prstDash val="solid"/>
              <a:round/>
              <a:headEnd type="none" w="med" len="med"/>
              <a:tailEnd type="none" w="med" len="med"/>
            </a:ln>
          </p:spPr>
        </p:cxnSp>
      </p:grpSp>
      <p:sp>
        <p:nvSpPr>
          <p:cNvPr id="112" name="Google Shape;112;p17"/>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13" name="Google Shape;113;p17"/>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14" name="Google Shape;114;p17"/>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15" name="Google Shape;115;p1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graphicFrame>
        <p:nvGraphicFramePr>
          <p:cNvPr id="120" name="Google Shape;120;p18"/>
          <p:cNvGraphicFramePr/>
          <p:nvPr/>
        </p:nvGraphicFramePr>
        <p:xfrm>
          <a:off x="0" y="0"/>
          <a:ext cx="15120000" cy="10728408"/>
        </p:xfrm>
        <a:graphic>
          <a:graphicData uri="http://schemas.openxmlformats.org/drawingml/2006/table">
            <a:tbl>
              <a:tblPr>
                <a:noFill/>
                <a:tableStyleId>{AE7EAA58-4EDA-4114-B047-75ABB572CC32}</a:tableStyleId>
              </a:tblPr>
              <a:tblGrid>
                <a:gridCol w="2459475"/>
                <a:gridCol w="6659175"/>
                <a:gridCol w="2243000"/>
                <a:gridCol w="3758350"/>
              </a:tblGrid>
              <a:tr h="1060655">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p>
                      <a:pPr marL="0" lvl="0" indent="0" algn="l" rtl="0">
                        <a:spcBef>
                          <a:spcPts val="0"/>
                        </a:spcBef>
                        <a:spcAft>
                          <a:spcPts val="0"/>
                        </a:spcAft>
                        <a:buNone/>
                      </a:pPr>
                      <a:r>
                        <a:rPr lang="fr" sz="2000" b="1"/>
                        <a:t>SPLIT REFERENCE 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077427">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553731">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21" name="Google Shape;121;p18"/>
          <p:cNvGrpSpPr/>
          <p:nvPr/>
        </p:nvGrpSpPr>
        <p:grpSpPr>
          <a:xfrm>
            <a:off x="13999925" y="2400964"/>
            <a:ext cx="519600" cy="1236436"/>
            <a:chOff x="4246325" y="4458364"/>
            <a:chExt cx="519600" cy="1236436"/>
          </a:xfrm>
        </p:grpSpPr>
        <p:cxnSp>
          <p:nvCxnSpPr>
            <p:cNvPr id="122" name="Google Shape;122;p18"/>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23" name="Google Shape;123;p18"/>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24" name="Google Shape;124;p18"/>
          <p:cNvGrpSpPr/>
          <p:nvPr/>
        </p:nvGrpSpPr>
        <p:grpSpPr>
          <a:xfrm>
            <a:off x="4979550" y="4412225"/>
            <a:ext cx="3925350" cy="1236300"/>
            <a:chOff x="4979550" y="4412225"/>
            <a:chExt cx="3925350" cy="1236300"/>
          </a:xfrm>
        </p:grpSpPr>
        <p:cxnSp>
          <p:nvCxnSpPr>
            <p:cNvPr id="125" name="Google Shape;125;p18"/>
            <p:cNvCxnSpPr>
              <a:stCxn id="126" idx="3"/>
              <a:endCxn id="127"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26" name="Google Shape;126;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1 OF 2</a:t>
              </a:r>
              <a:endParaRPr b="1">
                <a:solidFill>
                  <a:schemeClr val="dk1"/>
                </a:solidFill>
              </a:endParaRPr>
            </a:p>
          </p:txBody>
        </p:sp>
        <p:sp>
          <p:nvSpPr>
            <p:cNvPr id="127" name="Google Shape;127;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8" name="Google Shape;128;p18"/>
          <p:cNvGrpSpPr/>
          <p:nvPr/>
        </p:nvGrpSpPr>
        <p:grpSpPr>
          <a:xfrm>
            <a:off x="3071075" y="6504250"/>
            <a:ext cx="3925350" cy="1236300"/>
            <a:chOff x="4979550" y="4412225"/>
            <a:chExt cx="3925350" cy="1236300"/>
          </a:xfrm>
        </p:grpSpPr>
        <p:cxnSp>
          <p:nvCxnSpPr>
            <p:cNvPr id="129" name="Google Shape;129;p18"/>
            <p:cNvCxnSpPr>
              <a:stCxn id="130" idx="3"/>
              <a:endCxn id="131"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30" name="Google Shape;130;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2 OF 2</a:t>
              </a:r>
              <a:endParaRPr b="1">
                <a:solidFill>
                  <a:schemeClr val="dk1"/>
                </a:solidFill>
              </a:endParaRPr>
            </a:p>
          </p:txBody>
        </p:sp>
        <p:sp>
          <p:nvSpPr>
            <p:cNvPr id="131" name="Google Shape;131;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2" name="Google Shape;132;p18"/>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33" name="Google Shape;133;p18"/>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34" name="Google Shape;134;p18"/>
          <p:cNvSpPr txBox="1"/>
          <p:nvPr/>
        </p:nvSpPr>
        <p:spPr>
          <a:xfrm>
            <a:off x="99300" y="23033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35" name="Google Shape;135;p18">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graphicFrame>
        <p:nvGraphicFramePr>
          <p:cNvPr id="140" name="Google Shape;140;p19"/>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SPLIT [X] OF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41" name="Google Shape;141;p19"/>
          <p:cNvGrpSpPr/>
          <p:nvPr/>
        </p:nvGrpSpPr>
        <p:grpSpPr>
          <a:xfrm>
            <a:off x="13999925" y="2400964"/>
            <a:ext cx="519600" cy="1236436"/>
            <a:chOff x="4246325" y="4458364"/>
            <a:chExt cx="519600" cy="1236436"/>
          </a:xfrm>
        </p:grpSpPr>
        <p:cxnSp>
          <p:nvCxnSpPr>
            <p:cNvPr id="142" name="Google Shape;142;p19"/>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43" name="Google Shape;143;p19"/>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44" name="Google Shape;144;p19"/>
          <p:cNvGrpSpPr/>
          <p:nvPr/>
        </p:nvGrpSpPr>
        <p:grpSpPr>
          <a:xfrm>
            <a:off x="3753425" y="3342425"/>
            <a:ext cx="3186600" cy="2358900"/>
            <a:chOff x="3452100" y="4159825"/>
            <a:chExt cx="3186600" cy="2358900"/>
          </a:xfrm>
        </p:grpSpPr>
        <p:sp>
          <p:nvSpPr>
            <p:cNvPr id="145" name="Google Shape;145;p19"/>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46" name="Google Shape;146;p19"/>
            <p:cNvCxnSpPr>
              <a:stCxn id="145"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sp>
        <p:nvSpPr>
          <p:cNvPr id="147" name="Google Shape;147;p19"/>
          <p:cNvSpPr/>
          <p:nvPr/>
        </p:nvSpPr>
        <p:spPr>
          <a:xfrm>
            <a:off x="846775" y="2500725"/>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48" name="Google Shape;148;p19"/>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49" name="Google Shape;149;p19"/>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50" name="Google Shape;150;p19">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a:solidFill>
                  <a:schemeClr val="dk1"/>
                </a:solidFill>
              </a:rPr>
              <a:t>ACRONYMS</a:t>
            </a:r>
            <a:endParaRPr sz="4200" b="1" u="sng">
              <a:solidFill>
                <a:schemeClr val="dk1"/>
              </a:solidFill>
            </a:endParaRPr>
          </a:p>
        </p:txBody>
      </p:sp>
      <p:graphicFrame>
        <p:nvGraphicFramePr>
          <p:cNvPr id="275" name="Google Shape;275;p27"/>
          <p:cNvGraphicFramePr/>
          <p:nvPr/>
        </p:nvGraphicFramePr>
        <p:xfrm>
          <a:off x="952500" y="2088750"/>
          <a:ext cx="13215000" cy="8173050"/>
        </p:xfrm>
        <a:graphic>
          <a:graphicData uri="http://schemas.openxmlformats.org/drawingml/2006/table">
            <a:tbl>
              <a:tblPr>
                <a:noFill/>
                <a:tableStyleId>{AE7EAA58-4EDA-4114-B047-75ABB572CC32}</a:tableStyleId>
              </a:tblPr>
              <a:tblGrid>
                <a:gridCol w="2170925"/>
                <a:gridCol w="3284625"/>
                <a:gridCol w="7759450"/>
              </a:tblGrid>
              <a:tr h="520700">
                <a:tc>
                  <a:txBody>
                    <a:bodyPr/>
                    <a:lstStyle/>
                    <a:p>
                      <a:pPr marL="0" lvl="0" indent="0" algn="ctr" rtl="0">
                        <a:spcBef>
                          <a:spcPts val="0"/>
                        </a:spcBef>
                        <a:spcAft>
                          <a:spcPts val="0"/>
                        </a:spcAft>
                        <a:buNone/>
                      </a:pPr>
                      <a:r>
                        <a:rPr lang="fr" sz="1600" b="1">
                          <a:solidFill>
                            <a:schemeClr val="lt1"/>
                          </a:solidFill>
                        </a:rPr>
                        <a:t>ACRONYM</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MEANING</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r>
              <a:tr h="446300">
                <a:tc>
                  <a:txBody>
                    <a:bodyPr/>
                    <a:lstStyle/>
                    <a:p>
                      <a:pPr marL="0" lvl="0" indent="0" algn="ctr" rtl="0">
                        <a:spcBef>
                          <a:spcPts val="0"/>
                        </a:spcBef>
                        <a:spcAft>
                          <a:spcPts val="0"/>
                        </a:spcAft>
                        <a:buNone/>
                      </a:pPr>
                      <a:r>
                        <a:rPr lang="fr" b="1"/>
                        <a:t>BE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Basic Encyclopedia Number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Alpha/numeric code unique to an installation for incorporation within various national and tactical systems.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CATCODE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Category 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data Element that classifies the function and purpose of an installation or a facility.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MIDB</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Modernized Integrated Database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database comprised of information on facilities of military significance, military forces, and related equipment. </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ICOD</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Intelligence Cut Off Date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date of the latest intelligence data inputted to a feature.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DOI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Date of Image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Date on which a geospatial or intelligence-related image was captured.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Critical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An element of an entity or object that enables it to perform its primary function.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PV CHAR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Physical Vulnerability Characteristic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Standardized alphanumeric code describing the physical and structural properties of a target.</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JDPI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Joint Desired Point of Impact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unique, alphanumeric coded aimpoint identified by a three dimensional mensurated point. It represents a weapon or capability desired point of impact or penetration.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Circular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90 percent confidence level in the horizontal plane.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LE90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Linear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fr" sz="1200">
                          <a:solidFill>
                            <a:schemeClr val="dk1"/>
                          </a:solidFill>
                        </a:rPr>
                        <a:t>90 percent confidence level in the vertical dimension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MSL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Mean Sea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Earth reference geoid.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AGL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Above Ground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ground surface.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NCC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Nearest Collateral Concern</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Closest non-targeted structure, area, or entity near a planned point of impact that may be at risk of unintended damage during a military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effects radius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Radius within which collateral damage might happen based on the weapon's characteristics, the target environment, and other operational factors.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damage estimate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Systematic process used in military targeting to evaluate the potential for unintended damage or harm to non-combatant entities, structures, or personnel as a result of a planned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No Strike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Specific entities, locations, or objects that are protected from intentional targeting under the Law of Armed Conflict (LOAC) or by operational policy.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TARGET CATEGORIES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5158846" y="3058866"/>
          <a:ext cx="4800600" cy="4573905"/>
        </p:xfrm>
        <a:graphic>
          <a:graphicData uri="http://schemas.openxmlformats.org/drawingml/2006/table">
            <a:tbl>
              <a:tblPr/>
              <a:tblGrid>
                <a:gridCol w="888412"/>
                <a:gridCol w="3912188"/>
              </a:tblGrid>
              <a:tr h="180975">
                <a:tc gridSpan="2">
                  <a:txBody>
                    <a:bodyPr/>
                    <a:lstStyle/>
                    <a:p>
                      <a:pPr algn="ctr" fontAlgn="b"/>
                      <a:r>
                        <a:rPr lang="nb-NO" sz="1200" b="1" i="0" u="none" strike="noStrike">
                          <a:solidFill>
                            <a:srgbClr val="000000"/>
                          </a:solidFill>
                          <a:latin typeface="Calibri"/>
                        </a:rPr>
                        <a:t>TARGET 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190500">
                <a:tc>
                  <a:txBody>
                    <a:bodyPr/>
                    <a:lstStyle/>
                    <a:p>
                      <a:pPr algn="l" fontAlgn="b"/>
                      <a:r>
                        <a:rPr lang="nb-NO" sz="1200" b="1" i="0" u="none" strike="noStrike">
                          <a:solidFill>
                            <a:srgbClr val="000000"/>
                          </a:solidFill>
                          <a:latin typeface="Calibri"/>
                        </a:rPr>
                        <a:t>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nb-NO" sz="1200" b="1" i="0" u="none" strike="noStrike">
                          <a:solidFill>
                            <a:srgbClr val="000000"/>
                          </a:solidFill>
                          <a:latin typeface="Calibri"/>
                        </a:rPr>
                        <a:t>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ctr" fontAlgn="b"/>
                      <a:r>
                        <a:rPr lang="nb-NO" sz="1100" b="0" i="0" u="none" strike="noStrike">
                          <a:solidFill>
                            <a:srgbClr val="000000"/>
                          </a:solidFill>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Weapons of Mass destruction (Nuclear, Biological, Chemical)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Command, Control and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Airforces and airfields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 Defence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Ground forces and facilities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Naval forces and ports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Petroleum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b"/>
                      <a:r>
                        <a:rPr lang="nb-NO" sz="1100" b="0" i="0" u="none" strike="noStrike">
                          <a:solidFill>
                            <a:srgbClr val="000000"/>
                          </a:solidFill>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Electric power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Military production, supply and storage (Military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Transportation / lines of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Political leadership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Media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Industry (Civilian)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Infrastructure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dirty="0">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4"/>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DESIRED EFFECTS</a:t>
            </a:r>
            <a:endParaRPr sz="4200" b="1" u="sng">
              <a:solidFill>
                <a:schemeClr val="dk1"/>
              </a:solidFill>
            </a:endParaRPr>
          </a:p>
        </p:txBody>
      </p:sp>
      <p:graphicFrame>
        <p:nvGraphicFramePr>
          <p:cNvPr id="324" name="Google Shape;324;p34"/>
          <p:cNvGraphicFramePr/>
          <p:nvPr/>
        </p:nvGraphicFramePr>
        <p:xfrm>
          <a:off x="952500" y="2088750"/>
          <a:ext cx="13215000" cy="6954250"/>
        </p:xfrm>
        <a:graphic>
          <a:graphicData uri="http://schemas.openxmlformats.org/drawingml/2006/table">
            <a:tbl>
              <a:tblPr>
                <a:noFill/>
                <a:tableStyleId>{AE7EAA58-4EDA-4114-B047-75ABB572CC32}</a:tableStyleId>
              </a:tblPr>
              <a:tblGrid>
                <a:gridCol w="2727775">
                  <a:extLst>
                    <a:ext uri="{9D8B030D-6E8A-4147-A177-3AD203B41FA5}">
                      <a16:colId xmlns:a16="http://schemas.microsoft.com/office/drawing/2014/main" xmlns="" val="20000"/>
                    </a:ext>
                  </a:extLst>
                </a:gridCol>
                <a:gridCol w="781375">
                  <a:extLst>
                    <a:ext uri="{9D8B030D-6E8A-4147-A177-3AD203B41FA5}">
                      <a16:colId xmlns:a16="http://schemas.microsoft.com/office/drawing/2014/main" xmlns="" val="20001"/>
                    </a:ext>
                  </a:extLst>
                </a:gridCol>
                <a:gridCol w="9705850">
                  <a:extLst>
                    <a:ext uri="{9D8B030D-6E8A-4147-A177-3AD203B41FA5}">
                      <a16:colId xmlns:a16="http://schemas.microsoft.com/office/drawing/2014/main" xmlns="" val="20002"/>
                    </a:ext>
                  </a:extLst>
                </a:gridCol>
              </a:tblGrid>
              <a:tr h="520700">
                <a:tc gridSpan="3">
                  <a:txBody>
                    <a:bodyPr/>
                    <a:lstStyle/>
                    <a:p>
                      <a:pPr marL="0" lvl="0" indent="0" algn="l" rtl="0">
                        <a:spcBef>
                          <a:spcPts val="0"/>
                        </a:spcBef>
                        <a:spcAft>
                          <a:spcPts val="0"/>
                        </a:spcAft>
                        <a:buNone/>
                      </a:pPr>
                      <a:r>
                        <a:rPr lang="fr" sz="1600" u="sng" dirty="0">
                          <a:solidFill>
                            <a:schemeClr val="dk1"/>
                          </a:solidFill>
                        </a:rPr>
                        <a:t>Definition:</a:t>
                      </a:r>
                      <a:r>
                        <a:rPr lang="fr" sz="1600" dirty="0">
                          <a:solidFill>
                            <a:schemeClr val="dk1"/>
                          </a:solidFill>
                        </a:rPr>
                        <a:t> destructive effects available upon detonation of a weapon.</a:t>
                      </a:r>
                      <a:endParaRPr sz="1600">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20700">
                <a:tc gridSpan="2">
                  <a:txBody>
                    <a:bodyPr/>
                    <a:lstStyle/>
                    <a:p>
                      <a:pPr marL="0" lvl="0" indent="0" algn="ctr" rtl="0">
                        <a:spcBef>
                          <a:spcPts val="0"/>
                        </a:spcBef>
                        <a:spcAft>
                          <a:spcPts val="0"/>
                        </a:spcAft>
                        <a:buNone/>
                      </a:pPr>
                      <a:r>
                        <a:rPr lang="fr" sz="1600" b="1">
                          <a:solidFill>
                            <a:schemeClr val="lt1"/>
                          </a:solidFill>
                        </a:rPr>
                        <a:t>KILL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xmlns="" val="10001"/>
                  </a:ext>
                </a:extLst>
              </a:tr>
              <a:tr h="520700">
                <a:tc gridSpan="2">
                  <a:txBody>
                    <a:bodyPr/>
                    <a:lstStyle/>
                    <a:p>
                      <a:pPr marL="0" lvl="0" indent="0" algn="ctr" rtl="0">
                        <a:spcBef>
                          <a:spcPts val="0"/>
                        </a:spcBef>
                        <a:spcAft>
                          <a:spcPts val="0"/>
                        </a:spcAft>
                        <a:buNone/>
                      </a:pPr>
                      <a:r>
                        <a:rPr lang="fr" b="1">
                          <a:solidFill>
                            <a:schemeClr val="dk1"/>
                          </a:solidFill>
                        </a:rPr>
                        <a:t>BLAST</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high-pressure shockwave created by an explosion, traveling outward from the detonation point. Blast effects cause destruction by overpressure (compression force) and dynamic pressure (wind generated by the expanding gases), which can demolish structures, damage equipment, and injure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520700">
                <a:tc gridSpan="2">
                  <a:txBody>
                    <a:bodyPr/>
                    <a:lstStyle/>
                    <a:p>
                      <a:pPr marL="0" lvl="0" indent="0" algn="ctr" rtl="0">
                        <a:spcBef>
                          <a:spcPts val="0"/>
                        </a:spcBef>
                        <a:spcAft>
                          <a:spcPts val="0"/>
                        </a:spcAft>
                        <a:buNone/>
                      </a:pPr>
                      <a:r>
                        <a:rPr lang="fr" b="1">
                          <a:solidFill>
                            <a:schemeClr val="dk1"/>
                          </a:solidFill>
                        </a:rPr>
                        <a:t>FRAGMENTATION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dirty="0">
                          <a:solidFill>
                            <a:schemeClr val="dk1"/>
                          </a:solidFill>
                        </a:rPr>
                        <a:t>The dispersal of shrapnel or debris from an exploding munition. Fragments are propelled outward at high velocity, targeting personnel, equipment, and light structures in the area of effect.</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520700">
                <a:tc gridSpan="2">
                  <a:txBody>
                    <a:bodyPr/>
                    <a:lstStyle/>
                    <a:p>
                      <a:pPr marL="0" lvl="0" indent="0" algn="ctr" rtl="0">
                        <a:spcBef>
                          <a:spcPts val="0"/>
                        </a:spcBef>
                        <a:spcAft>
                          <a:spcPts val="0"/>
                        </a:spcAft>
                        <a:buNone/>
                      </a:pPr>
                      <a:r>
                        <a:rPr lang="fr" b="1">
                          <a:solidFill>
                            <a:schemeClr val="dk1"/>
                          </a:solidFill>
                        </a:rPr>
                        <a:t>PENETRATION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effect of a munition or projectile piercing a target's surface without fully passing through it. Penetration is often used to defeat hardened targets, such as bunkers, by transferring energy into the target's structural layers.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520700">
                <a:tc gridSpan="2">
                  <a:txBody>
                    <a:bodyPr/>
                    <a:lstStyle/>
                    <a:p>
                      <a:pPr marL="0" lvl="0" indent="0" algn="ctr" rtl="0">
                        <a:spcBef>
                          <a:spcPts val="0"/>
                        </a:spcBef>
                        <a:spcAft>
                          <a:spcPts val="0"/>
                        </a:spcAft>
                        <a:buNone/>
                      </a:pPr>
                      <a:r>
                        <a:rPr lang="fr" b="1">
                          <a:solidFill>
                            <a:schemeClr val="dk1"/>
                          </a:solidFill>
                        </a:rPr>
                        <a:t>INCENDIARY</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combustion of materials caused by incendiary munitions, secondary explosions, or the heat from a blast. Fire destroys flammable materials and can cause secondary damage to structures and equipment, as well as injuries to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r h="520700">
                <a:tc gridSpan="2">
                  <a:txBody>
                    <a:bodyPr/>
                    <a:lstStyle/>
                    <a:p>
                      <a:pPr marL="0" lvl="0" indent="0" algn="ctr" rtl="0">
                        <a:spcBef>
                          <a:spcPts val="0"/>
                        </a:spcBef>
                        <a:spcAft>
                          <a:spcPts val="0"/>
                        </a:spcAft>
                        <a:buClr>
                          <a:schemeClr val="dk1"/>
                        </a:buClr>
                        <a:buSzPts val="1100"/>
                        <a:buFont typeface="Arial"/>
                        <a:buNone/>
                      </a:pPr>
                      <a:r>
                        <a:rPr lang="fr" b="1">
                          <a:solidFill>
                            <a:schemeClr val="dk1"/>
                          </a:solidFill>
                        </a:rPr>
                        <a:t>CRATERING</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formation of a crater in the ground caused by the impact or detonation of a munition. Cratering disrupts mobility and operations, damaging roads, runways, or creating obstacles in the battlefield.</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6"/>
                  </a:ext>
                </a:extLst>
              </a:tr>
              <a:tr h="520700">
                <a:tc gridSpan="2">
                  <a:txBody>
                    <a:bodyPr/>
                    <a:lstStyle/>
                    <a:p>
                      <a:pPr marL="0" lvl="0" indent="0" algn="ctr" rtl="0">
                        <a:spcBef>
                          <a:spcPts val="0"/>
                        </a:spcBef>
                        <a:spcAft>
                          <a:spcPts val="0"/>
                        </a:spcAft>
                        <a:buNone/>
                      </a:pPr>
                      <a:r>
                        <a:rPr lang="fr" b="1">
                          <a:solidFill>
                            <a:schemeClr val="dk1"/>
                          </a:solidFill>
                        </a:rPr>
                        <a:t>PERFORATION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complete passage of a munition or projectile through a target, creating both an entry and exit point. Perforation may reduce the energy transfer to the target, making it less effective for destroying heavily armored or reinforced structures.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7"/>
                  </a:ext>
                </a:extLst>
              </a:tr>
              <a:tr h="520700">
                <a:tc gridSpan="2">
                  <a:txBody>
                    <a:bodyPr/>
                    <a:lstStyle/>
                    <a:p>
                      <a:pPr marL="0" lvl="0" indent="0" algn="ctr" rtl="0">
                        <a:spcBef>
                          <a:spcPts val="0"/>
                        </a:spcBef>
                        <a:spcAft>
                          <a:spcPts val="0"/>
                        </a:spcAft>
                        <a:buNone/>
                      </a:pPr>
                      <a:r>
                        <a:rPr lang="fr" b="1">
                          <a:solidFill>
                            <a:schemeClr val="dk1"/>
                          </a:solidFill>
                        </a:rPr>
                        <a:t>EARTH SHOCK</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seismic-like vibrations transmitted through the ground from an explosion. Earth shock can damage underground structures, destabilize foundations, or incapacitate personnel in subterranean environments.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8"/>
                  </a:ext>
                </a:extLst>
              </a:tr>
              <a:tr h="520700">
                <a:tc gridSpan="2">
                  <a:txBody>
                    <a:bodyPr/>
                    <a:lstStyle/>
                    <a:p>
                      <a:pPr marL="0" lvl="0" indent="0" algn="ctr" rtl="0">
                        <a:spcBef>
                          <a:spcPts val="0"/>
                        </a:spcBef>
                        <a:spcAft>
                          <a:spcPts val="0"/>
                        </a:spcAft>
                        <a:buNone/>
                      </a:pPr>
                      <a:r>
                        <a:rPr lang="fr" b="1">
                          <a:solidFill>
                            <a:schemeClr val="dk1"/>
                          </a:solidFill>
                        </a:rPr>
                        <a:t>NUCLEAR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release of ionizing radiation (alpha, beta, gamma, and neutron particles) from a nuclear explosion. Nuclear radiation can cause immediate biological damage, long-term health effects, and contamination of the environment.</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9"/>
                  </a:ext>
                </a:extLst>
              </a:tr>
              <a:tr h="520700">
                <a:tc gridSpan="2">
                  <a:txBody>
                    <a:bodyPr/>
                    <a:lstStyle/>
                    <a:p>
                      <a:pPr marL="0" lvl="0" indent="0" algn="ctr" rtl="0">
                        <a:spcBef>
                          <a:spcPts val="0"/>
                        </a:spcBef>
                        <a:spcAft>
                          <a:spcPts val="0"/>
                        </a:spcAft>
                        <a:buNone/>
                      </a:pPr>
                      <a:r>
                        <a:rPr lang="fr" b="1">
                          <a:solidFill>
                            <a:schemeClr val="dk1"/>
                          </a:solidFill>
                        </a:rPr>
                        <a:t>THERMAL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intense heat and light energy emitted by an explosion, especially in nuclear detonations. Thermal radiation causes burns, ignites materials, and can create secondary fires in the target area.</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10"/>
                  </a:ext>
                </a:extLst>
              </a:tr>
            </a:tbl>
          </a:graphicData>
        </a:graphic>
      </p:graphicFrame>
      <p:pic>
        <p:nvPicPr>
          <p:cNvPr id="325" name="Google Shape;325;p3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WEAPONEERING</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5" name="Rektangel 4"/>
          <p:cNvSpPr/>
          <p:nvPr/>
        </p:nvSpPr>
        <p:spPr>
          <a:xfrm>
            <a:off x="3779838" y="4329451"/>
            <a:ext cx="7559675" cy="2031325"/>
          </a:xfrm>
          <a:prstGeom prst="rect">
            <a:avLst/>
          </a:prstGeom>
        </p:spPr>
        <p:txBody>
          <a:bodyPr>
            <a:spAutoFit/>
          </a:bodyPr>
          <a:lstStyle/>
          <a:p>
            <a:pPr lvl="0"/>
            <a:r>
              <a:rPr lang="en-US" dirty="0" err="1" smtClean="0"/>
              <a:t>Fuze</a:t>
            </a:r>
            <a:r>
              <a:rPr lang="en-US" dirty="0" smtClean="0"/>
              <a:t> delay.</a:t>
            </a:r>
          </a:p>
          <a:p>
            <a:pPr lvl="0"/>
            <a:r>
              <a:rPr lang="en-US" dirty="0" smtClean="0"/>
              <a:t> 0 ms = destroy the roof, </a:t>
            </a:r>
          </a:p>
          <a:p>
            <a:pPr lvl="0"/>
            <a:r>
              <a:rPr lang="en-US" dirty="0" smtClean="0"/>
              <a:t>10 ms = explode 3 meters below roof, perfect for single storey building, </a:t>
            </a:r>
          </a:p>
          <a:p>
            <a:pPr lvl="0"/>
            <a:r>
              <a:rPr lang="en-US" dirty="0" smtClean="0"/>
              <a:t>25 ms = good for all other buildings, explode inside the building. </a:t>
            </a:r>
          </a:p>
          <a:p>
            <a:pPr lvl="0"/>
            <a:r>
              <a:rPr lang="en-US" dirty="0" smtClean="0"/>
              <a:t>60 ms for BLU-109 only, for bunkers or more than 20m high buildings.</a:t>
            </a:r>
          </a:p>
          <a:p>
            <a:pPr lvl="0"/>
            <a:endParaRPr lang="en-US" dirty="0" smtClean="0"/>
          </a:p>
          <a:p>
            <a:pPr lvl="0"/>
            <a:r>
              <a:rPr lang="en-US" dirty="0" smtClean="0"/>
              <a:t>For all bombs in level bombing, without specific input like impact angle on JDAMs, the higher you drop the bomb, the higher the impact angle. It goes from around 30° at 5000' to 60° at 250000. So basically you for the release profile by indicating the desired angle of impact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OPERATIONS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dirty="0"/>
                        <a:t>MAP</a:t>
                      </a:r>
                      <a:endParaRPr sz="2000" b="1"/>
                    </a:p>
                    <a:p>
                      <a:pPr marL="0" lvl="0" indent="0" algn="ctr" rtl="0">
                        <a:spcBef>
                          <a:spcPts val="0"/>
                        </a:spcBef>
                        <a:spcAft>
                          <a:spcPts val="0"/>
                        </a:spcAft>
                        <a:buNone/>
                      </a:pPr>
                      <a:r>
                        <a:rPr lang="fr" sz="2000" b="1" dirty="0"/>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dirty="0"/>
                        <a:t>BE: </a:t>
                      </a:r>
                      <a:r>
                        <a:rPr lang="fr" sz="1500" b="1" dirty="0" smtClean="0"/>
                        <a:t>SRNTGTXXX   CATCODE</a:t>
                      </a:r>
                      <a:r>
                        <a:rPr lang="fr" sz="1500" b="1" dirty="0"/>
                        <a:t>: </a:t>
                      </a:r>
                      <a:r>
                        <a:rPr lang="fr" sz="1500" b="1" dirty="0" smtClean="0"/>
                        <a:t>X</a:t>
                      </a:r>
                      <a:endParaRPr sz="1500" b="1"/>
                    </a:p>
                    <a:p>
                      <a:pPr marL="0" lvl="0" indent="0" algn="l" rtl="0">
                        <a:spcBef>
                          <a:spcPts val="0"/>
                        </a:spcBef>
                        <a:spcAft>
                          <a:spcPts val="0"/>
                        </a:spcAft>
                        <a:buNone/>
                      </a:pPr>
                      <a:r>
                        <a:rPr lang="fr" sz="1500" b="1" dirty="0"/>
                        <a:t>MIDB GEO: </a:t>
                      </a:r>
                      <a:r>
                        <a:rPr lang="fr" sz="1500" b="1" dirty="0" smtClean="0"/>
                        <a:t>[N DDMM.MMM ] [ E DDDMM.MMM]</a:t>
                      </a:r>
                      <a:endParaRPr sz="1500" b="1"/>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63" name="Google Shape;63;p1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64" name="Google Shape;64;p14"/>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a:t>
            </a:r>
            <a:r>
              <a:rPr lang="en-US" b="1" dirty="0" smtClean="0"/>
              <a:t>CJTF-23</a:t>
            </a:r>
            <a:endParaRPr lang="en-US" b="1" dirty="0" smtClean="0"/>
          </a:p>
        </p:txBody>
      </p:sp>
      <p:cxnSp>
        <p:nvCxnSpPr>
          <p:cNvPr id="65" name="Google Shape;65;p14"/>
          <p:cNvCxnSpPr/>
          <p:nvPr/>
        </p:nvCxnSpPr>
        <p:spPr>
          <a:xfrm rot="10800000">
            <a:off x="13999925" y="2400964"/>
            <a:ext cx="17400" cy="1080000"/>
          </a:xfrm>
          <a:prstGeom prst="straightConnector1">
            <a:avLst/>
          </a:prstGeom>
          <a:noFill/>
          <a:ln w="38100" cap="flat" cmpd="sng">
            <a:solidFill>
              <a:schemeClr val="dk1"/>
            </a:solidFill>
            <a:prstDash val="solid"/>
            <a:round/>
            <a:headEnd type="none" w="med" len="med"/>
            <a:tailEnd type="triangle" w="med" len="med"/>
          </a:ln>
        </p:spPr>
      </p:cxnSp>
      <p:sp>
        <p:nvSpPr>
          <p:cNvPr id="66" name="Google Shape;66;p14"/>
          <p:cNvSpPr txBox="1"/>
          <p:nvPr/>
        </p:nvSpPr>
        <p:spPr>
          <a:xfrm>
            <a:off x="14017325" y="29909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dk1"/>
                </a:solidFill>
              </a:rPr>
              <a:t>N</a:t>
            </a:r>
            <a:endParaRPr sz="3000" b="1">
              <a:solidFill>
                <a:schemeClr val="dk1"/>
              </a:solidFill>
            </a:endParaRPr>
          </a:p>
        </p:txBody>
      </p:sp>
      <p:sp>
        <p:nvSpPr>
          <p:cNvPr id="67" name="Google Shape;67;p14"/>
          <p:cNvSpPr txBox="1"/>
          <p:nvPr/>
        </p:nvSpPr>
        <p:spPr>
          <a:xfrm>
            <a:off x="3934745" y="5126838"/>
            <a:ext cx="1869900" cy="502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b="1">
                <a:solidFill>
                  <a:schemeClr val="dk1"/>
                </a:solidFill>
              </a:rPr>
              <a:t>FACILITY NAME</a:t>
            </a:r>
            <a:endParaRPr b="1">
              <a:solidFill>
                <a:schemeClr val="dk1"/>
              </a:solidFill>
            </a:endParaRPr>
          </a:p>
          <a:p>
            <a:pPr marL="0" lvl="0" indent="0" algn="l" rtl="0">
              <a:spcBef>
                <a:spcPts val="0"/>
              </a:spcBef>
              <a:spcAft>
                <a:spcPts val="0"/>
              </a:spcAft>
              <a:buClr>
                <a:schemeClr val="dk1"/>
              </a:buClr>
              <a:buSzPts val="1100"/>
              <a:buFont typeface="Arial"/>
              <a:buNone/>
            </a:pPr>
            <a:r>
              <a:rPr lang="fr" b="1">
                <a:solidFill>
                  <a:schemeClr val="dk1"/>
                </a:solidFill>
              </a:rPr>
              <a:t>XXXXXXX</a:t>
            </a:r>
            <a:endParaRPr b="1">
              <a:solidFill>
                <a:schemeClr val="dk1"/>
              </a:solidFill>
            </a:endParaRPr>
          </a:p>
        </p:txBody>
      </p:sp>
      <p:cxnSp>
        <p:nvCxnSpPr>
          <p:cNvPr id="68" name="Google Shape;68;p14"/>
          <p:cNvCxnSpPr>
            <a:stCxn id="67" idx="2"/>
          </p:cNvCxnSpPr>
          <p:nvPr/>
        </p:nvCxnSpPr>
        <p:spPr>
          <a:xfrm>
            <a:off x="4869695" y="5629038"/>
            <a:ext cx="2139000" cy="14553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14"/>
          <p:cNvSpPr/>
          <p:nvPr/>
        </p:nvSpPr>
        <p:spPr>
          <a:xfrm>
            <a:off x="6718768" y="6796849"/>
            <a:ext cx="720000" cy="720000"/>
          </a:xfrm>
          <a:prstGeom prst="plus">
            <a:avLst>
              <a:gd name="adj" fmla="val 40260"/>
            </a:avLst>
          </a:prstGeom>
          <a:noFill/>
          <a:ln w="28575" cap="flat" cmpd="sng">
            <a:solidFill>
              <a:schemeClr val="dk1"/>
            </a:solidFill>
            <a:prstDash val="solid"/>
            <a:round/>
            <a:headEnd type="none" w="sm" len="sm"/>
            <a:tailEnd type="none" w="sm" len="sm"/>
          </a:ln>
        </p:spPr>
        <p:txBody>
          <a:bodyPr spcFirstLastPara="1" wrap="square" lIns="0" tIns="0" rIns="0" bIns="126000" anchor="ctr" anchorCtr="0">
            <a:noAutofit/>
          </a:bodyPr>
          <a:lstStyle/>
          <a:p>
            <a:pPr marL="0" lvl="0" indent="0" algn="ctr" rtl="0">
              <a:spcBef>
                <a:spcPts val="0"/>
              </a:spcBef>
              <a:spcAft>
                <a:spcPts val="0"/>
              </a:spcAft>
              <a:buNone/>
            </a:pPr>
            <a:r>
              <a:rPr lang="fr" sz="2000" b="1">
                <a:solidFill>
                  <a:schemeClr val="dk1"/>
                </a:solidFill>
              </a:rPr>
              <a:t>.</a:t>
            </a:r>
            <a:endParaRPr sz="2000" b="1">
              <a:solidFill>
                <a:schemeClr val="dk1"/>
              </a:solidFill>
            </a:endParaRP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sp>
        <p:nvSpPr>
          <p:cNvPr id="12" name="Rektangel 11"/>
          <p:cNvSpPr/>
          <p:nvPr/>
        </p:nvSpPr>
        <p:spPr>
          <a:xfrm>
            <a:off x="10893406" y="504896"/>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16"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17"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18" name="Rektangel 17"/>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RISK ESTIMATE DISTANCES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4825999" y="2454116"/>
          <a:ext cx="5467350" cy="5783580"/>
        </p:xfrm>
        <a:graphic>
          <a:graphicData uri="http://schemas.openxmlformats.org/drawingml/2006/table">
            <a:tbl>
              <a:tblPr/>
              <a:tblGrid>
                <a:gridCol w="1328592"/>
                <a:gridCol w="3149138"/>
                <a:gridCol w="989620"/>
              </a:tblGrid>
              <a:tr h="0">
                <a:tc>
                  <a:txBody>
                    <a:bodyPr/>
                    <a:lstStyle/>
                    <a:p>
                      <a:pPr algn="ctr">
                        <a:lnSpc>
                          <a:spcPct val="115000"/>
                        </a:lnSpc>
                        <a:spcAft>
                          <a:spcPts val="0"/>
                        </a:spcAft>
                      </a:pPr>
                      <a:r>
                        <a:rPr lang="en-US" sz="1100" b="1">
                          <a:latin typeface="Arial"/>
                          <a:ea typeface="Times New Roman"/>
                          <a:cs typeface="Arial"/>
                        </a:rPr>
                        <a:t>Weapon </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Description</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0,1 % PI</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457200">
                        <a:lnSpc>
                          <a:spcPct val="115000"/>
                        </a:lnSpc>
                        <a:spcAft>
                          <a:spcPts val="0"/>
                        </a:spcAft>
                      </a:pPr>
                      <a:r>
                        <a:rPr lang="en-US" sz="1100" b="1">
                          <a:latin typeface="Arial"/>
                          <a:ea typeface="Times New Roman"/>
                          <a:cs typeface="Arial"/>
                        </a:rPr>
                        <a:t>MK-82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GBU-16</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GBU-10</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GBU-24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 PAweway III,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GBU-38</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GBU-31(V) 1/B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 (V)3(B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CBU-87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CBU-97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MK20 Rockeye</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AGM-65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AGM-154A</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Cluster</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AGM154C</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hardened targets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2.75”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APKWS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30mm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75</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latin typeface="Arial"/>
                          <a:ea typeface="Times New Roman"/>
                          <a:cs typeface="Arial"/>
                        </a:rPr>
                        <a:t>50</a:t>
                      </a:r>
                      <a:endParaRPr lang="nb-NO"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0"/>
            <a:ext cx="151193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b-NO" sz="1800" b="0" i="0" u="none" strike="noStrike" cap="none" normalizeH="0" baseline="0" smtClean="0">
                <a:ln>
                  <a:noFill/>
                </a:ln>
                <a:solidFill>
                  <a:schemeClr val="tx1"/>
                </a:solidFill>
                <a:effectLst/>
                <a:latin typeface="Arial" pitchFamily="34" charset="0"/>
                <a:cs typeface="Arial" pitchFamily="34" charset="0"/>
              </a:rPr>
              <a:t/>
            </a:r>
            <a:br>
              <a:rPr kumimoji="0" lang="nb-NO" sz="1800" b="0" i="0" u="none" strike="noStrike" cap="none" normalizeH="0" baseline="0" smtClean="0">
                <a:ln>
                  <a:noFill/>
                </a:ln>
                <a:solidFill>
                  <a:schemeClr val="tx1"/>
                </a:solidFill>
                <a:effectLst/>
                <a:latin typeface="Arial" pitchFamily="34" charset="0"/>
                <a:cs typeface="Arial" pitchFamily="34" charset="0"/>
              </a:rPr>
            </a:br>
            <a:endParaRPr kumimoji="0" lang="nb-NO" sz="1800" b="0" i="0" u="none" strike="noStrike" cap="none" normalizeH="0" baseline="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4989513"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9" name="Rectangle 3"/>
          <p:cNvSpPr>
            <a:spLocks noChangeArrowheads="1"/>
          </p:cNvSpPr>
          <p:nvPr/>
        </p:nvSpPr>
        <p:spPr bwMode="auto">
          <a:xfrm>
            <a:off x="0" y="9959334"/>
            <a:ext cx="15119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hlinkClick r:id=""/>
              </a:rPr>
              <a:t>[</a:t>
            </a:r>
            <a:r>
              <a:rPr kumimoji="0" lang="en-GB" sz="1000" b="0" i="0" u="none" strike="noStrike" cap="none" normalizeH="0" baseline="30000" dirty="0" smtClean="0" bmk="">
                <a:ln>
                  <a:noFill/>
                </a:ln>
                <a:solidFill>
                  <a:schemeClr val="tx1"/>
                </a:solidFill>
                <a:effectLst/>
                <a:latin typeface="Arial" pitchFamily="34" charset="0"/>
                <a:ea typeface="Times New Roman" pitchFamily="18" charset="0"/>
                <a:cs typeface="Times New Roman" pitchFamily="18" charset="0"/>
                <a:hlinkClick r:id=""/>
              </a:rPr>
              <a:t>1]</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PI: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Probability</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of</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incapacitation</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Incapacitation means that a soldier that stands within this distance is physically unable to function in an assault within a 5-minute period after an attack. Ordnance delivery inside 0.1% PI distances will be considered as “danger close.”</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COLLATERAL DAMAGE ESTIMATION</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4" name="TekstSylinder 3"/>
          <p:cNvSpPr txBox="1"/>
          <p:nvPr/>
        </p:nvSpPr>
        <p:spPr>
          <a:xfrm>
            <a:off x="749030" y="4231532"/>
            <a:ext cx="7023370" cy="3539430"/>
          </a:xfrm>
          <a:prstGeom prst="rect">
            <a:avLst/>
          </a:prstGeom>
          <a:noFill/>
        </p:spPr>
        <p:txBody>
          <a:bodyPr wrap="square" rtlCol="0">
            <a:spAutoFit/>
          </a:bodyPr>
          <a:lstStyle/>
          <a:p>
            <a:pPr lvl="0"/>
            <a:r>
              <a:rPr lang="nb-NO" dirty="0" err="1" smtClean="0"/>
              <a:t>Collateral</a:t>
            </a:r>
            <a:r>
              <a:rPr lang="nb-NO" dirty="0" smtClean="0"/>
              <a:t> </a:t>
            </a:r>
            <a:r>
              <a:rPr lang="nb-NO" dirty="0" err="1" smtClean="0"/>
              <a:t>Effect</a:t>
            </a:r>
            <a:r>
              <a:rPr lang="nb-NO" dirty="0" smtClean="0"/>
              <a:t> Radius (CER) is </a:t>
            </a:r>
            <a:r>
              <a:rPr lang="nb-NO" dirty="0" err="1" smtClean="0"/>
              <a:t>based</a:t>
            </a:r>
            <a:r>
              <a:rPr lang="nb-NO" dirty="0" smtClean="0"/>
              <a:t> in Risk </a:t>
            </a:r>
            <a:r>
              <a:rPr lang="nb-NO" dirty="0" err="1" smtClean="0"/>
              <a:t>Estimates</a:t>
            </a:r>
            <a:r>
              <a:rPr lang="nb-NO" dirty="0" smtClean="0"/>
              <a:t> </a:t>
            </a:r>
            <a:r>
              <a:rPr lang="nb-NO" dirty="0" err="1" smtClean="0"/>
              <a:t>Distances</a:t>
            </a:r>
            <a:r>
              <a:rPr lang="nb-NO" dirty="0" smtClean="0"/>
              <a:t>.</a:t>
            </a:r>
          </a:p>
          <a:p>
            <a:pPr lvl="0"/>
            <a:r>
              <a:rPr lang="nb-NO" dirty="0" smtClean="0"/>
              <a:t>CER is </a:t>
            </a:r>
            <a:r>
              <a:rPr lang="nb-NO" dirty="0" err="1" smtClean="0"/>
              <a:t>based</a:t>
            </a:r>
            <a:r>
              <a:rPr lang="nb-NO" dirty="0" smtClean="0"/>
              <a:t> </a:t>
            </a:r>
            <a:r>
              <a:rPr lang="nb-NO" dirty="0" err="1" smtClean="0"/>
              <a:t>on</a:t>
            </a:r>
            <a:r>
              <a:rPr lang="nb-NO" dirty="0" smtClean="0"/>
              <a:t> Risk </a:t>
            </a:r>
            <a:r>
              <a:rPr lang="nb-NO" dirty="0" err="1" smtClean="0"/>
              <a:t>Estimate</a:t>
            </a:r>
            <a:r>
              <a:rPr lang="nb-NO" dirty="0" smtClean="0"/>
              <a:t> </a:t>
            </a:r>
            <a:r>
              <a:rPr lang="nb-NO" dirty="0" err="1" smtClean="0"/>
              <a:t>Distances</a:t>
            </a:r>
            <a:r>
              <a:rPr lang="nb-NO" dirty="0" smtClean="0"/>
              <a:t> (</a:t>
            </a:r>
            <a:r>
              <a:rPr lang="nb-NO" dirty="0" err="1" smtClean="0"/>
              <a:t>listed</a:t>
            </a:r>
            <a:r>
              <a:rPr lang="nb-NO" dirty="0" smtClean="0"/>
              <a:t> in SPINS).</a:t>
            </a:r>
          </a:p>
          <a:p>
            <a:pPr lvl="0"/>
            <a:endParaRPr lang="nb-NO" dirty="0" smtClean="0"/>
          </a:p>
          <a:p>
            <a:pPr lvl="0"/>
            <a:r>
              <a:rPr lang="nb-NO" b="1" dirty="0" smtClean="0"/>
              <a:t>CDE 1</a:t>
            </a:r>
            <a:r>
              <a:rPr lang="nb-NO" dirty="0" smtClean="0"/>
              <a:t>: </a:t>
            </a:r>
            <a:r>
              <a:rPr lang="nb-NO" dirty="0" err="1" smtClean="0"/>
              <a:t>Military</a:t>
            </a:r>
            <a:r>
              <a:rPr lang="nb-NO" dirty="0" smtClean="0"/>
              <a:t> target (legal </a:t>
            </a:r>
            <a:r>
              <a:rPr lang="nb-NO" dirty="0" err="1" smtClean="0"/>
              <a:t>military</a:t>
            </a:r>
            <a:r>
              <a:rPr lang="nb-NO" dirty="0" smtClean="0"/>
              <a:t> target), </a:t>
            </a:r>
            <a:r>
              <a:rPr lang="nb-NO" dirty="0" err="1" smtClean="0"/>
              <a:t>no</a:t>
            </a:r>
            <a:r>
              <a:rPr lang="nb-NO" dirty="0" smtClean="0"/>
              <a:t> </a:t>
            </a:r>
            <a:r>
              <a:rPr lang="nb-NO" dirty="0" err="1" smtClean="0"/>
              <a:t>restriction</a:t>
            </a:r>
            <a:endParaRPr lang="nb-NO" dirty="0" smtClean="0"/>
          </a:p>
          <a:p>
            <a:pPr lvl="0"/>
            <a:r>
              <a:rPr lang="nb-NO" b="1" dirty="0" smtClean="0"/>
              <a:t>CDE 2</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but</a:t>
            </a:r>
            <a:r>
              <a:rPr lang="nb-NO" dirty="0" smtClean="0"/>
              <a:t> </a:t>
            </a:r>
            <a:r>
              <a:rPr lang="nb-NO" dirty="0" err="1" smtClean="0"/>
              <a:t>no</a:t>
            </a:r>
            <a:r>
              <a:rPr lang="nb-NO" dirty="0" smtClean="0"/>
              <a:t> </a:t>
            </a:r>
            <a:r>
              <a:rPr lang="nb-NO" dirty="0" err="1" smtClean="0"/>
              <a:t>collateral</a:t>
            </a:r>
            <a:r>
              <a:rPr lang="nb-NO" dirty="0" smtClean="0"/>
              <a:t> </a:t>
            </a:r>
            <a:r>
              <a:rPr lang="nb-NO" dirty="0" err="1" smtClean="0"/>
              <a:t>issue</a:t>
            </a:r>
            <a:r>
              <a:rPr lang="nb-NO" dirty="0" smtClean="0"/>
              <a:t> (</a:t>
            </a:r>
            <a:r>
              <a:rPr lang="nb-NO" dirty="0" err="1" smtClean="0"/>
              <a:t>storage</a:t>
            </a:r>
            <a:r>
              <a:rPr lang="nb-NO" dirty="0" smtClean="0"/>
              <a:t>, hut, </a:t>
            </a:r>
            <a:r>
              <a:rPr lang="nb-NO" dirty="0" err="1" smtClean="0"/>
              <a:t>small</a:t>
            </a:r>
            <a:r>
              <a:rPr lang="nb-NO" dirty="0" smtClean="0"/>
              <a:t> </a:t>
            </a:r>
            <a:r>
              <a:rPr lang="nb-NO" dirty="0" err="1" smtClean="0"/>
              <a:t>construction</a:t>
            </a:r>
            <a:r>
              <a:rPr lang="nb-NO" dirty="0" smtClean="0"/>
              <a:t>). No </a:t>
            </a:r>
            <a:r>
              <a:rPr lang="nb-NO" dirty="0" err="1" smtClean="0"/>
              <a:t>cluster</a:t>
            </a:r>
            <a:r>
              <a:rPr lang="nb-NO" dirty="0" smtClean="0"/>
              <a:t> </a:t>
            </a:r>
            <a:r>
              <a:rPr lang="nb-NO" dirty="0" err="1" smtClean="0"/>
              <a:t>munitions</a:t>
            </a:r>
            <a:r>
              <a:rPr lang="nb-NO" dirty="0" smtClean="0"/>
              <a:t> </a:t>
            </a:r>
            <a:r>
              <a:rPr lang="nb-NO" dirty="0" err="1" smtClean="0"/>
              <a:t>allowed</a:t>
            </a:r>
            <a:r>
              <a:rPr lang="nb-NO" dirty="0" smtClean="0"/>
              <a:t> and FAH </a:t>
            </a:r>
            <a:r>
              <a:rPr lang="nb-NO" dirty="0" err="1" smtClean="0"/>
              <a:t>need</a:t>
            </a:r>
            <a:r>
              <a:rPr lang="nb-NO" dirty="0" smtClean="0"/>
              <a:t> to </a:t>
            </a:r>
            <a:r>
              <a:rPr lang="nb-NO" dirty="0" err="1" smtClean="0"/>
              <a:t>take</a:t>
            </a:r>
            <a:r>
              <a:rPr lang="nb-NO" dirty="0" smtClean="0"/>
              <a:t> </a:t>
            </a:r>
            <a:r>
              <a:rPr lang="nb-NO" dirty="0" err="1" smtClean="0"/>
              <a:t>structure</a:t>
            </a:r>
            <a:r>
              <a:rPr lang="nb-NO" dirty="0" smtClean="0"/>
              <a:t> in </a:t>
            </a:r>
            <a:r>
              <a:rPr lang="nb-NO" dirty="0" err="1" smtClean="0"/>
              <a:t>minde</a:t>
            </a:r>
            <a:r>
              <a:rPr lang="nb-NO" dirty="0" smtClean="0"/>
              <a:t> to </a:t>
            </a:r>
            <a:r>
              <a:rPr lang="nb-NO" dirty="0" err="1" smtClean="0"/>
              <a:t>avoid</a:t>
            </a:r>
            <a:r>
              <a:rPr lang="nb-NO" dirty="0" smtClean="0"/>
              <a:t> </a:t>
            </a:r>
            <a:r>
              <a:rPr lang="nb-NO" dirty="0" err="1" smtClean="0"/>
              <a:t>damage</a:t>
            </a:r>
            <a:r>
              <a:rPr lang="nb-NO" dirty="0" smtClean="0"/>
              <a:t>. </a:t>
            </a:r>
          </a:p>
          <a:p>
            <a:pPr lvl="0"/>
            <a:r>
              <a:rPr lang="nb-NO" b="1" dirty="0" smtClean="0"/>
              <a:t>CDE 3</a:t>
            </a:r>
            <a:r>
              <a:rPr lang="nb-NO" dirty="0" smtClean="0"/>
              <a:t>: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Residential</a:t>
            </a:r>
            <a:r>
              <a:rPr lang="nb-NO" dirty="0" smtClean="0"/>
              <a:t> </a:t>
            </a:r>
            <a:r>
              <a:rPr lang="nb-NO" dirty="0" err="1" smtClean="0"/>
              <a:t>buildings</a:t>
            </a:r>
            <a:r>
              <a:rPr lang="nb-NO" dirty="0" smtClean="0"/>
              <a:t>, </a:t>
            </a:r>
            <a:r>
              <a:rPr lang="nb-NO" dirty="0" err="1" smtClean="0"/>
              <a:t>houses</a:t>
            </a:r>
            <a:r>
              <a:rPr lang="nb-NO" dirty="0" smtClean="0"/>
              <a:t>, </a:t>
            </a:r>
            <a:r>
              <a:rPr lang="nb-NO" dirty="0" err="1" smtClean="0"/>
              <a:t>structures</a:t>
            </a:r>
            <a:r>
              <a:rPr lang="nb-NO" dirty="0" smtClean="0"/>
              <a:t> </a:t>
            </a:r>
            <a:r>
              <a:rPr lang="nb-NO" dirty="0" err="1" smtClean="0"/>
              <a:t>that</a:t>
            </a:r>
            <a:r>
              <a:rPr lang="nb-NO" dirty="0" smtClean="0"/>
              <a:t> </a:t>
            </a:r>
            <a:r>
              <a:rPr lang="nb-NO" dirty="0" err="1" smtClean="0"/>
              <a:t>can</a:t>
            </a:r>
            <a:r>
              <a:rPr lang="nb-NO" dirty="0" smtClean="0"/>
              <a:t> </a:t>
            </a:r>
            <a:r>
              <a:rPr lang="nb-NO" dirty="0" err="1" smtClean="0"/>
              <a:t>cause</a:t>
            </a:r>
            <a:r>
              <a:rPr lang="nb-NO" dirty="0" smtClean="0"/>
              <a:t> </a:t>
            </a:r>
            <a:r>
              <a:rPr lang="nb-NO" dirty="0" err="1" smtClean="0"/>
              <a:t>secondary</a:t>
            </a:r>
            <a:r>
              <a:rPr lang="nb-NO" dirty="0" smtClean="0"/>
              <a:t> </a:t>
            </a:r>
            <a:r>
              <a:rPr lang="nb-NO" dirty="0" err="1" smtClean="0"/>
              <a:t>explosion</a:t>
            </a:r>
            <a:r>
              <a:rPr lang="nb-NO" dirty="0" smtClean="0"/>
              <a:t>, </a:t>
            </a:r>
            <a:r>
              <a:rPr lang="nb-NO" dirty="0" err="1" smtClean="0"/>
              <a:t>such</a:t>
            </a:r>
            <a:r>
              <a:rPr lang="nb-NO" dirty="0" smtClean="0"/>
              <a:t> as </a:t>
            </a:r>
            <a:r>
              <a:rPr lang="nb-NO" dirty="0" err="1" smtClean="0"/>
              <a:t>fuel</a:t>
            </a:r>
            <a:r>
              <a:rPr lang="nb-NO" dirty="0" smtClean="0"/>
              <a:t> </a:t>
            </a:r>
            <a:r>
              <a:rPr lang="nb-NO" dirty="0" err="1" smtClean="0"/>
              <a:t>storages</a:t>
            </a:r>
            <a:r>
              <a:rPr lang="nb-NO" dirty="0" smtClean="0"/>
              <a:t>), </a:t>
            </a:r>
            <a:r>
              <a:rPr lang="nb-NO" dirty="0" err="1" smtClean="0"/>
              <a:t>Precision</a:t>
            </a:r>
            <a:r>
              <a:rPr lang="nb-NO" dirty="0" smtClean="0"/>
              <a:t> </a:t>
            </a:r>
            <a:r>
              <a:rPr lang="nb-NO" dirty="0" err="1" smtClean="0"/>
              <a:t>guided</a:t>
            </a:r>
            <a:r>
              <a:rPr lang="nb-NO" dirty="0" smtClean="0"/>
              <a:t> </a:t>
            </a:r>
            <a:r>
              <a:rPr lang="nb-NO" dirty="0" err="1" smtClean="0"/>
              <a:t>munitons</a:t>
            </a:r>
            <a:r>
              <a:rPr lang="nb-NO" dirty="0" smtClean="0"/>
              <a:t> </a:t>
            </a:r>
            <a:r>
              <a:rPr lang="nb-NO" dirty="0" err="1" smtClean="0"/>
              <a:t>neededl</a:t>
            </a:r>
            <a:endParaRPr lang="nb-NO" dirty="0" smtClean="0"/>
          </a:p>
          <a:p>
            <a:pPr lvl="0"/>
            <a:r>
              <a:rPr lang="nb-NO" b="1" dirty="0" smtClean="0"/>
              <a:t>CDE 4: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and </a:t>
            </a:r>
            <a:r>
              <a:rPr lang="nb-NO" dirty="0" err="1" smtClean="0"/>
              <a:t>likely</a:t>
            </a:r>
            <a:r>
              <a:rPr lang="nb-NO" dirty="0" smtClean="0"/>
              <a:t> </a:t>
            </a:r>
            <a:r>
              <a:rPr lang="nb-NO" dirty="0" err="1" smtClean="0"/>
              <a:t>damaged</a:t>
            </a:r>
            <a:r>
              <a:rPr lang="nb-NO" dirty="0" smtClean="0"/>
              <a:t> by </a:t>
            </a:r>
            <a:r>
              <a:rPr lang="nb-NO" dirty="0" err="1" smtClean="0"/>
              <a:t>attack</a:t>
            </a:r>
            <a:r>
              <a:rPr lang="nb-NO" dirty="0" smtClean="0"/>
              <a:t>. </a:t>
            </a:r>
            <a:r>
              <a:rPr lang="nb-NO" dirty="0" err="1" smtClean="0"/>
              <a:t>Damages</a:t>
            </a:r>
            <a:r>
              <a:rPr lang="nb-NO" dirty="0" smtClean="0"/>
              <a:t> </a:t>
            </a:r>
            <a:r>
              <a:rPr lang="nb-NO" dirty="0" err="1" smtClean="0"/>
              <a:t>minimized</a:t>
            </a:r>
            <a:r>
              <a:rPr lang="nb-NO" dirty="0" smtClean="0"/>
              <a:t> by FAH and </a:t>
            </a:r>
            <a:r>
              <a:rPr lang="nb-NO" dirty="0" err="1" smtClean="0"/>
              <a:t>delayed</a:t>
            </a:r>
            <a:r>
              <a:rPr lang="nb-NO" dirty="0" smtClean="0"/>
              <a:t> </a:t>
            </a:r>
            <a:r>
              <a:rPr lang="nb-NO" dirty="0" err="1" smtClean="0"/>
              <a:t>fuze</a:t>
            </a:r>
            <a:r>
              <a:rPr lang="nb-NO" dirty="0" smtClean="0"/>
              <a:t> settings. JFACC </a:t>
            </a:r>
            <a:r>
              <a:rPr lang="nb-NO" dirty="0" err="1" smtClean="0"/>
              <a:t>approval</a:t>
            </a:r>
            <a:r>
              <a:rPr lang="nb-NO" dirty="0" smtClean="0"/>
              <a:t> </a:t>
            </a:r>
            <a:r>
              <a:rPr lang="nb-NO" dirty="0" err="1" smtClean="0"/>
              <a:t>agency</a:t>
            </a:r>
            <a:r>
              <a:rPr lang="nb-NO" dirty="0" smtClean="0"/>
              <a:t> for CDE 4 targets.  (AWACS </a:t>
            </a:r>
            <a:r>
              <a:rPr lang="nb-NO" dirty="0" err="1" smtClean="0"/>
              <a:t>delegated</a:t>
            </a:r>
            <a:r>
              <a:rPr lang="nb-NO" dirty="0" smtClean="0"/>
              <a:t> during </a:t>
            </a:r>
            <a:r>
              <a:rPr lang="nb-NO" dirty="0" err="1" smtClean="0"/>
              <a:t>missions</a:t>
            </a:r>
            <a:r>
              <a:rPr lang="nb-NO" dirty="0" smtClean="0"/>
              <a:t>.</a:t>
            </a:r>
          </a:p>
          <a:p>
            <a:pPr lvl="0"/>
            <a:r>
              <a:rPr lang="nb-NO" b="1" dirty="0" smtClean="0"/>
              <a:t>CDE 5: </a:t>
            </a:r>
            <a:r>
              <a:rPr lang="nb-NO" dirty="0" err="1" smtClean="0"/>
              <a:t>Civilian</a:t>
            </a:r>
            <a:r>
              <a:rPr lang="nb-NO" dirty="0" smtClean="0"/>
              <a:t> </a:t>
            </a:r>
            <a:r>
              <a:rPr lang="nb-NO" dirty="0" err="1" smtClean="0"/>
              <a:t>casualites</a:t>
            </a:r>
            <a:r>
              <a:rPr lang="nb-NO" dirty="0" smtClean="0"/>
              <a:t> </a:t>
            </a:r>
            <a:r>
              <a:rPr lang="nb-NO" dirty="0" err="1" smtClean="0"/>
              <a:t>expected</a:t>
            </a:r>
            <a:r>
              <a:rPr lang="nb-NO" dirty="0" smtClean="0"/>
              <a:t>, CJTF-HQ </a:t>
            </a:r>
            <a:r>
              <a:rPr lang="nb-NO" dirty="0" err="1" smtClean="0"/>
              <a:t>approval</a:t>
            </a:r>
            <a:r>
              <a:rPr lang="nb-NO" dirty="0" smtClean="0"/>
              <a:t> </a:t>
            </a:r>
            <a:r>
              <a:rPr lang="nb-NO" dirty="0" err="1" smtClean="0"/>
              <a:t>needed</a:t>
            </a:r>
            <a:r>
              <a:rPr lang="nb-NO" dirty="0" smtClean="0"/>
              <a:t> for striking CDE 5 targets.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5"/>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FACILITY OUTLINE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76" name="Google Shape;76;p15"/>
          <p:cNvGrpSpPr/>
          <p:nvPr/>
        </p:nvGrpSpPr>
        <p:grpSpPr>
          <a:xfrm>
            <a:off x="13999925" y="2400964"/>
            <a:ext cx="519600" cy="1236436"/>
            <a:chOff x="4246325" y="4458364"/>
            <a:chExt cx="519600" cy="1236436"/>
          </a:xfrm>
        </p:grpSpPr>
        <p:cxnSp>
          <p:nvCxnSpPr>
            <p:cNvPr id="77" name="Google Shape;77;p15"/>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78" name="Google Shape;78;p15"/>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79" name="Google Shape;79;p1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80" name="Google Shape;80;p15"/>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a:t>
            </a:r>
            <a:r>
              <a:rPr lang="en-US" b="1" dirty="0" smtClean="0"/>
              <a:t>CLASSIFIED</a:t>
            </a:r>
          </a:p>
          <a:p>
            <a:pPr lvl="0" algn="ctr"/>
            <a:r>
              <a:rPr lang="en-US" b="1" dirty="0" smtClean="0"/>
              <a:t>REL TO CJTF-23</a:t>
            </a:r>
            <a:endParaRPr lang="en-US" b="1" dirty="0"/>
          </a:p>
        </p:txBody>
      </p:sp>
      <p:sp>
        <p:nvSpPr>
          <p:cNvPr id="81" name="Google Shape;81;p1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2"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13"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14"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15" name="Rektangel 14"/>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p:nvPr/>
        </p:nvSpPr>
        <p:spPr>
          <a:xfrm>
            <a:off x="2197600" y="613050"/>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aphicFrame>
        <p:nvGraphicFramePr>
          <p:cNvPr id="156" name="Google Shape;156;p20"/>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DESIRED POINT OF IMPACT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57" name="Google Shape;157;p20"/>
          <p:cNvGrpSpPr/>
          <p:nvPr/>
        </p:nvGrpSpPr>
        <p:grpSpPr>
          <a:xfrm>
            <a:off x="13999925" y="2400964"/>
            <a:ext cx="519600" cy="1236436"/>
            <a:chOff x="4246325" y="4458364"/>
            <a:chExt cx="519600" cy="1236436"/>
          </a:xfrm>
        </p:grpSpPr>
        <p:cxnSp>
          <p:nvCxnSpPr>
            <p:cNvPr id="158" name="Google Shape;158;p20"/>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59" name="Google Shape;159;p20"/>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60" name="Google Shape;160;p20"/>
          <p:cNvGrpSpPr/>
          <p:nvPr/>
        </p:nvGrpSpPr>
        <p:grpSpPr>
          <a:xfrm>
            <a:off x="4165474" y="4450800"/>
            <a:ext cx="1801231" cy="284100"/>
            <a:chOff x="3945100" y="6965375"/>
            <a:chExt cx="1788000" cy="284100"/>
          </a:xfrm>
        </p:grpSpPr>
        <p:sp>
          <p:nvSpPr>
            <p:cNvPr id="161" name="Google Shape;161;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A</a:t>
              </a:r>
              <a:endParaRPr b="1">
                <a:solidFill>
                  <a:schemeClr val="dk1"/>
                </a:solidFill>
              </a:endParaRPr>
            </a:p>
          </p:txBody>
        </p:sp>
        <p:cxnSp>
          <p:nvCxnSpPr>
            <p:cNvPr id="162" name="Google Shape;162;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3" name="Google Shape;163;p20"/>
          <p:cNvGrpSpPr/>
          <p:nvPr/>
        </p:nvGrpSpPr>
        <p:grpSpPr>
          <a:xfrm>
            <a:off x="4165474" y="4734900"/>
            <a:ext cx="1801231" cy="284100"/>
            <a:chOff x="3945100" y="6965375"/>
            <a:chExt cx="1788000" cy="284100"/>
          </a:xfrm>
        </p:grpSpPr>
        <p:sp>
          <p:nvSpPr>
            <p:cNvPr id="164" name="Google Shape;164;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B</a:t>
              </a:r>
              <a:endParaRPr b="1">
                <a:solidFill>
                  <a:schemeClr val="dk1"/>
                </a:solidFill>
              </a:endParaRPr>
            </a:p>
          </p:txBody>
        </p:sp>
        <p:cxnSp>
          <p:nvCxnSpPr>
            <p:cNvPr id="165" name="Google Shape;165;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6" name="Google Shape;166;p20"/>
          <p:cNvGrpSpPr/>
          <p:nvPr/>
        </p:nvGrpSpPr>
        <p:grpSpPr>
          <a:xfrm>
            <a:off x="7897174" y="5397925"/>
            <a:ext cx="1631384" cy="422850"/>
            <a:chOff x="3945100" y="6965375"/>
            <a:chExt cx="1619400" cy="422850"/>
          </a:xfrm>
        </p:grpSpPr>
        <p:sp>
          <p:nvSpPr>
            <p:cNvPr id="167" name="Google Shape;167;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C</a:t>
              </a:r>
              <a:endParaRPr b="1">
                <a:solidFill>
                  <a:schemeClr val="dk1"/>
                </a:solidFill>
              </a:endParaRPr>
            </a:p>
          </p:txBody>
        </p:sp>
        <p:cxnSp>
          <p:nvCxnSpPr>
            <p:cNvPr id="168" name="Google Shape;168;p20"/>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sp>
        <p:nvSpPr>
          <p:cNvPr id="169" name="Google Shape;169;p20"/>
          <p:cNvSpPr txBox="1"/>
          <p:nvPr/>
        </p:nvSpPr>
        <p:spPr>
          <a:xfrm>
            <a:off x="6157225" y="8717975"/>
            <a:ext cx="2540100" cy="78594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SRNTGTXXXB</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0" name="Google Shape;170;p20"/>
          <p:cNvSpPr txBox="1"/>
          <p:nvPr/>
        </p:nvSpPr>
        <p:spPr>
          <a:xfrm>
            <a:off x="8914275" y="8717975"/>
            <a:ext cx="2540100" cy="76649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SRNTGTXXXC</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1" name="Google Shape;171;p20"/>
          <p:cNvSpPr txBox="1"/>
          <p:nvPr/>
        </p:nvSpPr>
        <p:spPr>
          <a:xfrm>
            <a:off x="3400175" y="8717975"/>
            <a:ext cx="2540100" cy="7956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SRNTGTXXXA</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2" name="Google Shape;172;p20"/>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73" name="Google Shape;173;p20"/>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24"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25"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26"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27" name="Rektangel 26"/>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21"/>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WEAPONEERING OPTIONS</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180" name="Google Shape;180;p21"/>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81" name="Google Shape;181;p21"/>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182" name="Google Shape;182;p21"/>
          <p:cNvGraphicFramePr/>
          <p:nvPr/>
        </p:nvGraphicFramePr>
        <p:xfrm>
          <a:off x="-25" y="2586435"/>
          <a:ext cx="15119950" cy="7595106"/>
        </p:xfrm>
        <a:graphic>
          <a:graphicData uri="http://schemas.openxmlformats.org/drawingml/2006/table">
            <a:tbl>
              <a:tblPr>
                <a:noFill/>
                <a:tableStyleId>{85EE82D6-AF98-40BB-A63E-5EA55E4C3481}</a:tableStyleId>
              </a:tblPr>
              <a:tblGrid>
                <a:gridCol w="1308075"/>
                <a:gridCol w="4072450"/>
                <a:gridCol w="1533375"/>
                <a:gridCol w="1533375"/>
                <a:gridCol w="1533375"/>
                <a:gridCol w="2979300"/>
                <a:gridCol w="1080000"/>
                <a:gridCol w="1080000"/>
              </a:tblGrid>
              <a:tr h="304800">
                <a:tc>
                  <a:txBody>
                    <a:bodyPr/>
                    <a:lstStyle/>
                    <a:p>
                      <a:pPr marL="0" lvl="0" indent="0" algn="ctr" rtl="0">
                        <a:lnSpc>
                          <a:spcPct val="115000"/>
                        </a:lnSpc>
                        <a:spcBef>
                          <a:spcPts val="0"/>
                        </a:spcBef>
                        <a:spcAft>
                          <a:spcPts val="0"/>
                        </a:spcAft>
                        <a:buNone/>
                      </a:pPr>
                      <a:r>
                        <a:rPr lang="fr" sz="1600" b="1" dirty="0" smtClean="0">
                          <a:solidFill>
                            <a:schemeClr val="lt1"/>
                          </a:solidFill>
                        </a:rPr>
                        <a:t>DPI</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TLE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WARHEAD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GUIDANCE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DESIRED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IMPACT ANGLE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FUZING</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304800">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1" name="Rektangel 10"/>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188" name="Google Shape;188;p22"/>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b-NO" sz="2000" b="1" dirty="0" smtClean="0"/>
                        <a:t>FACILITY NAME, SRN</a:t>
                      </a:r>
                      <a:endParaRPr sz="2000" b="1"/>
                    </a:p>
                    <a:p>
                      <a:pPr marL="0" lvl="0" indent="0" algn="l" rtl="0">
                        <a:spcBef>
                          <a:spcPts val="0"/>
                        </a:spcBef>
                        <a:spcAft>
                          <a:spcPts val="0"/>
                        </a:spcAft>
                        <a:buNone/>
                      </a:pPr>
                      <a:r>
                        <a:rPr lang="fr" sz="2000" b="1" dirty="0"/>
                        <a:t>COLLATERAL DAMAGE ESTIMATION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smtClean="0"/>
                        <a:t>DECL ON: 2061-01-01(+50 YEARS)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89" name="Google Shape;189;p22"/>
          <p:cNvGrpSpPr/>
          <p:nvPr/>
        </p:nvGrpSpPr>
        <p:grpSpPr>
          <a:xfrm>
            <a:off x="13999925" y="2400964"/>
            <a:ext cx="519600" cy="1236436"/>
            <a:chOff x="4246325" y="4458364"/>
            <a:chExt cx="519600" cy="1236436"/>
          </a:xfrm>
        </p:grpSpPr>
        <p:cxnSp>
          <p:nvCxnSpPr>
            <p:cNvPr id="190" name="Google Shape;190;p22"/>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91" name="Google Shape;191;p22"/>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92" name="Google Shape;192;p22"/>
          <p:cNvGrpSpPr/>
          <p:nvPr/>
        </p:nvGrpSpPr>
        <p:grpSpPr>
          <a:xfrm>
            <a:off x="1820941" y="4661107"/>
            <a:ext cx="1631384" cy="422850"/>
            <a:chOff x="3945100" y="6965375"/>
            <a:chExt cx="1619400" cy="422850"/>
          </a:xfrm>
        </p:grpSpPr>
        <p:sp>
          <p:nvSpPr>
            <p:cNvPr id="193" name="Google Shape;193;p22"/>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X</a:t>
              </a:r>
              <a:endParaRPr b="1">
                <a:solidFill>
                  <a:schemeClr val="dk1"/>
                </a:solidFill>
              </a:endParaRPr>
            </a:p>
          </p:txBody>
        </p:sp>
        <p:cxnSp>
          <p:nvCxnSpPr>
            <p:cNvPr id="194" name="Google Shape;194;p22"/>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grpSp>
        <p:nvGrpSpPr>
          <p:cNvPr id="195" name="Google Shape;195;p22"/>
          <p:cNvGrpSpPr/>
          <p:nvPr/>
        </p:nvGrpSpPr>
        <p:grpSpPr>
          <a:xfrm>
            <a:off x="2077950" y="8366507"/>
            <a:ext cx="4125290" cy="613106"/>
            <a:chOff x="2077950" y="8366507"/>
            <a:chExt cx="4125290" cy="613106"/>
          </a:xfrm>
        </p:grpSpPr>
        <p:sp>
          <p:nvSpPr>
            <p:cNvPr id="196" name="Google Shape;196;p22"/>
            <p:cNvSpPr txBox="1"/>
            <p:nvPr/>
          </p:nvSpPr>
          <p:spPr>
            <a:xfrm>
              <a:off x="2077950" y="8510150"/>
              <a:ext cx="1746900" cy="46946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NCC: [NAME] [TYPE]</a:t>
              </a:r>
              <a:endParaRPr sz="1000" b="1"/>
            </a:p>
            <a:p>
              <a:pPr marL="0" lvl="0" indent="0" algn="l" rtl="0">
                <a:spcBef>
                  <a:spcPts val="0"/>
                </a:spcBef>
                <a:spcAft>
                  <a:spcPts val="0"/>
                </a:spcAft>
                <a:buNone/>
              </a:pPr>
              <a:r>
                <a:rPr lang="fr" sz="1000" b="1" dirty="0"/>
                <a:t>XX FT SW FROM </a:t>
              </a:r>
              <a:r>
                <a:rPr lang="fr" sz="1000" b="1" dirty="0" smtClean="0"/>
                <a:t>DPI X</a:t>
              </a:r>
              <a:endParaRPr sz="1000" b="1"/>
            </a:p>
          </p:txBody>
        </p:sp>
        <p:cxnSp>
          <p:nvCxnSpPr>
            <p:cNvPr id="197" name="Google Shape;197;p22"/>
            <p:cNvCxnSpPr>
              <a:stCxn id="196" idx="3"/>
              <a:endCxn id="198" idx="1"/>
            </p:cNvCxnSpPr>
            <p:nvPr/>
          </p:nvCxnSpPr>
          <p:spPr>
            <a:xfrm flipV="1">
              <a:off x="3824850" y="8664072"/>
              <a:ext cx="1799097" cy="80810"/>
            </a:xfrm>
            <a:prstGeom prst="straightConnector1">
              <a:avLst/>
            </a:prstGeom>
            <a:noFill/>
            <a:ln w="19050" cap="flat" cmpd="sng">
              <a:solidFill>
                <a:srgbClr val="000000"/>
              </a:solidFill>
              <a:prstDash val="solid"/>
              <a:round/>
              <a:headEnd type="none" w="med" len="med"/>
              <a:tailEnd type="none" w="med" len="med"/>
            </a:ln>
          </p:spPr>
        </p:cxnSp>
        <p:sp>
          <p:nvSpPr>
            <p:cNvPr id="198" name="Google Shape;198;p22"/>
            <p:cNvSpPr/>
            <p:nvPr/>
          </p:nvSpPr>
          <p:spPr>
            <a:xfrm rot="-1453820">
              <a:off x="5597254" y="8366507"/>
              <a:ext cx="605986" cy="34643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4" name="Google Shape;204;p22"/>
          <p:cNvSpPr txBox="1"/>
          <p:nvPr/>
        </p:nvSpPr>
        <p:spPr>
          <a:xfrm>
            <a:off x="3186600" y="10141525"/>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[CDE]</a:t>
            </a:r>
            <a:endParaRPr b="1"/>
          </a:p>
        </p:txBody>
      </p:sp>
      <p:sp>
        <p:nvSpPr>
          <p:cNvPr id="205" name="Google Shape;205;p22"/>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a:t>
            </a:r>
            <a:r>
              <a:rPr lang="en-US" b="1" dirty="0" smtClean="0"/>
              <a:t>CLASSIFIED</a:t>
            </a:r>
          </a:p>
          <a:p>
            <a:pPr lvl="0" algn="ctr"/>
            <a:r>
              <a:rPr lang="en-US" b="1" dirty="0" smtClean="0"/>
              <a:t>REL TO CJTF-23</a:t>
            </a:r>
            <a:endParaRPr lang="en-US" b="1" dirty="0"/>
          </a:p>
        </p:txBody>
      </p:sp>
      <p:sp>
        <p:nvSpPr>
          <p:cNvPr id="206" name="Google Shape;206;p22"/>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grpSp>
        <p:nvGrpSpPr>
          <p:cNvPr id="29" name="Gruppe 28"/>
          <p:cNvGrpSpPr/>
          <p:nvPr/>
        </p:nvGrpSpPr>
        <p:grpSpPr>
          <a:xfrm>
            <a:off x="5312270" y="3375499"/>
            <a:ext cx="3903649" cy="3559557"/>
            <a:chOff x="6021186" y="4824155"/>
            <a:chExt cx="5955591" cy="5804504"/>
          </a:xfrm>
        </p:grpSpPr>
        <p:sp>
          <p:nvSpPr>
            <p:cNvPr id="27" name="Google Shape;202;p22"/>
            <p:cNvSpPr/>
            <p:nvPr/>
          </p:nvSpPr>
          <p:spPr>
            <a:xfrm>
              <a:off x="6021186" y="4824155"/>
              <a:ext cx="5955591" cy="5804504"/>
            </a:xfrm>
            <a:prstGeom prst="ellipse">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Ellipse 25"/>
            <p:cNvSpPr/>
            <p:nvPr/>
          </p:nvSpPr>
          <p:spPr>
            <a:xfrm>
              <a:off x="8957439" y="7681340"/>
              <a:ext cx="73027" cy="71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200;p22"/>
          <p:cNvSpPr txBox="1"/>
          <p:nvPr/>
        </p:nvSpPr>
        <p:spPr>
          <a:xfrm>
            <a:off x="9069844" y="2650533"/>
            <a:ext cx="2033921" cy="262097"/>
          </a:xfrm>
          <a:prstGeom prst="rect">
            <a:avLst/>
          </a:prstGeom>
          <a:solidFill>
            <a:schemeClr val="lt1"/>
          </a:solid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b="1" dirty="0" smtClean="0"/>
              <a:t>CER </a:t>
            </a:r>
            <a:r>
              <a:rPr lang="fr" sz="1000" b="1" dirty="0" smtClean="0"/>
              <a:t>XXX</a:t>
            </a:r>
            <a:r>
              <a:rPr lang="fr" sz="1000" b="1" dirty="0" smtClean="0"/>
              <a:t>M </a:t>
            </a:r>
            <a:r>
              <a:rPr lang="fr" sz="1000" b="1" dirty="0" smtClean="0"/>
              <a:t>/ </a:t>
            </a:r>
            <a:r>
              <a:rPr lang="fr" sz="1000" b="1" dirty="0" smtClean="0"/>
              <a:t>XXX</a:t>
            </a:r>
            <a:r>
              <a:rPr lang="fr" sz="1000" b="1" dirty="0" smtClean="0"/>
              <a:t>ft</a:t>
            </a:r>
            <a:endParaRPr sz="1000" b="1"/>
          </a:p>
        </p:txBody>
      </p:sp>
      <p:cxnSp>
        <p:nvCxnSpPr>
          <p:cNvPr id="31" name="Google Shape;194;p22"/>
          <p:cNvCxnSpPr>
            <a:stCxn id="30" idx="2"/>
            <a:endCxn id="27" idx="7"/>
          </p:cNvCxnSpPr>
          <p:nvPr/>
        </p:nvCxnSpPr>
        <p:spPr>
          <a:xfrm rot="5400000">
            <a:off x="8873447" y="2683426"/>
            <a:ext cx="984154" cy="1442563"/>
          </a:xfrm>
          <a:prstGeom prst="straightConnector1">
            <a:avLst/>
          </a:prstGeom>
          <a:noFill/>
          <a:ln w="19050" cap="flat" cmpd="sng">
            <a:solidFill>
              <a:srgbClr val="000000"/>
            </a:solidFill>
            <a:prstDash val="solid"/>
            <a:round/>
            <a:headEnd type="none" w="med" len="med"/>
            <a:tailEnd type="none" w="med" len="med"/>
          </a:ln>
        </p:spPr>
      </p:cxnSp>
      <p:graphicFrame>
        <p:nvGraphicFramePr>
          <p:cNvPr id="36" name="Tabell 35"/>
          <p:cNvGraphicFramePr>
            <a:graphicFrameLocks noGrp="1"/>
          </p:cNvGraphicFramePr>
          <p:nvPr/>
        </p:nvGraphicFramePr>
        <p:xfrm>
          <a:off x="15380413" y="3557998"/>
          <a:ext cx="1972639" cy="2966720"/>
        </p:xfrm>
        <a:graphic>
          <a:graphicData uri="http://schemas.openxmlformats.org/drawingml/2006/table">
            <a:tbl>
              <a:tblPr firstRow="1" bandRow="1">
                <a:tableStyleId>{AE7EAA58-4EDA-4114-B047-75ABB572CC32}</a:tableStyleId>
              </a:tblPr>
              <a:tblGrid>
                <a:gridCol w="858679"/>
                <a:gridCol w="1113960"/>
              </a:tblGrid>
              <a:tr h="370840">
                <a:tc>
                  <a:txBody>
                    <a:bodyPr/>
                    <a:lstStyle/>
                    <a:p>
                      <a:pPr algn="ctr"/>
                      <a:r>
                        <a:rPr lang="en-US" b="1" dirty="0" smtClean="0"/>
                        <a:t>METER</a:t>
                      </a:r>
                      <a:endParaRPr lang="en-US" b="1" dirty="0"/>
                    </a:p>
                  </a:txBody>
                  <a:tcPr>
                    <a:solidFill>
                      <a:schemeClr val="bg1">
                        <a:lumMod val="75000"/>
                      </a:schemeClr>
                    </a:solidFill>
                  </a:tcPr>
                </a:tc>
                <a:tc>
                  <a:txBody>
                    <a:bodyPr/>
                    <a:lstStyle/>
                    <a:p>
                      <a:pPr algn="ctr"/>
                      <a:r>
                        <a:rPr lang="en-US" b="1" dirty="0" smtClean="0"/>
                        <a:t>FEET</a:t>
                      </a:r>
                      <a:endParaRPr lang="en-US" b="1" dirty="0"/>
                    </a:p>
                  </a:txBody>
                  <a:tcPr>
                    <a:solidFill>
                      <a:schemeClr val="bg1">
                        <a:lumMod val="75000"/>
                      </a:schemeClr>
                    </a:solidFill>
                  </a:tcPr>
                </a:tc>
              </a:tr>
              <a:tr h="370840">
                <a:tc>
                  <a:txBody>
                    <a:bodyPr/>
                    <a:lstStyle/>
                    <a:p>
                      <a:r>
                        <a:rPr lang="en-US" dirty="0" smtClean="0"/>
                        <a:t>50</a:t>
                      </a:r>
                      <a:endParaRPr lang="en-US" dirty="0"/>
                    </a:p>
                  </a:txBody>
                  <a:tcPr/>
                </a:tc>
                <a:tc>
                  <a:txBody>
                    <a:bodyPr/>
                    <a:lstStyle/>
                    <a:p>
                      <a:r>
                        <a:rPr lang="en-US" dirty="0" smtClean="0"/>
                        <a:t>165</a:t>
                      </a:r>
                      <a:endParaRPr lang="en-US" dirty="0"/>
                    </a:p>
                  </a:txBody>
                  <a:tcPr/>
                </a:tc>
              </a:tr>
              <a:tr h="370840">
                <a:tc>
                  <a:txBody>
                    <a:bodyPr/>
                    <a:lstStyle/>
                    <a:p>
                      <a:r>
                        <a:rPr lang="en-US" dirty="0" smtClean="0"/>
                        <a:t>75</a:t>
                      </a:r>
                      <a:endParaRPr lang="en-US" dirty="0"/>
                    </a:p>
                  </a:txBody>
                  <a:tcPr/>
                </a:tc>
                <a:tc>
                  <a:txBody>
                    <a:bodyPr/>
                    <a:lstStyle/>
                    <a:p>
                      <a:r>
                        <a:rPr lang="en-US" dirty="0" smtClean="0"/>
                        <a:t>246</a:t>
                      </a:r>
                      <a:endParaRPr lang="en-US" dirty="0"/>
                    </a:p>
                  </a:txBody>
                  <a:tcPr/>
                </a:tc>
              </a:tr>
              <a:tr h="370840">
                <a:tc>
                  <a:txBody>
                    <a:bodyPr/>
                    <a:lstStyle/>
                    <a:p>
                      <a:r>
                        <a:rPr lang="en-US" dirty="0" smtClean="0"/>
                        <a:t>100</a:t>
                      </a:r>
                      <a:endParaRPr lang="en-US" dirty="0"/>
                    </a:p>
                  </a:txBody>
                  <a:tcPr/>
                </a:tc>
                <a:tc>
                  <a:txBody>
                    <a:bodyPr/>
                    <a:lstStyle/>
                    <a:p>
                      <a:r>
                        <a:rPr lang="en-US" dirty="0" smtClean="0"/>
                        <a:t>328</a:t>
                      </a:r>
                      <a:endParaRPr lang="en-US" dirty="0"/>
                    </a:p>
                  </a:txBody>
                  <a:tcPr/>
                </a:tc>
              </a:tr>
              <a:tr h="370840">
                <a:tc>
                  <a:txBody>
                    <a:bodyPr/>
                    <a:lstStyle/>
                    <a:p>
                      <a:r>
                        <a:rPr lang="en-US" dirty="0" smtClean="0"/>
                        <a:t>150</a:t>
                      </a:r>
                      <a:endParaRPr lang="en-US" dirty="0"/>
                    </a:p>
                  </a:txBody>
                  <a:tcPr/>
                </a:tc>
                <a:tc>
                  <a:txBody>
                    <a:bodyPr/>
                    <a:lstStyle/>
                    <a:p>
                      <a:r>
                        <a:rPr lang="en-US" dirty="0" smtClean="0"/>
                        <a:t>492</a:t>
                      </a:r>
                      <a:endParaRPr lang="en-US" dirty="0"/>
                    </a:p>
                  </a:txBody>
                  <a:tcPr/>
                </a:tc>
              </a:tr>
              <a:tr h="370840">
                <a:tc>
                  <a:txBody>
                    <a:bodyPr/>
                    <a:lstStyle/>
                    <a:p>
                      <a:r>
                        <a:rPr lang="en-US" dirty="0" smtClean="0"/>
                        <a:t>200</a:t>
                      </a:r>
                      <a:endParaRPr lang="en-US" dirty="0"/>
                    </a:p>
                  </a:txBody>
                  <a:tcPr/>
                </a:tc>
                <a:tc>
                  <a:txBody>
                    <a:bodyPr/>
                    <a:lstStyle/>
                    <a:p>
                      <a:r>
                        <a:rPr lang="en-US" dirty="0" smtClean="0"/>
                        <a:t>656</a:t>
                      </a:r>
                      <a:endParaRPr lang="en-US" dirty="0"/>
                    </a:p>
                  </a:txBody>
                  <a:tcPr/>
                </a:tc>
              </a:tr>
              <a:tr h="370840">
                <a:tc>
                  <a:txBody>
                    <a:bodyPr/>
                    <a:lstStyle/>
                    <a:p>
                      <a:r>
                        <a:rPr lang="en-US" dirty="0" smtClean="0"/>
                        <a:t>250</a:t>
                      </a:r>
                      <a:endParaRPr lang="en-US" dirty="0"/>
                    </a:p>
                  </a:txBody>
                  <a:tcPr/>
                </a:tc>
                <a:tc>
                  <a:txBody>
                    <a:bodyPr/>
                    <a:lstStyle/>
                    <a:p>
                      <a:r>
                        <a:rPr lang="en-US" dirty="0" smtClean="0"/>
                        <a:t>820</a:t>
                      </a:r>
                      <a:endParaRPr lang="en-US" dirty="0"/>
                    </a:p>
                  </a:txBody>
                  <a:tcPr/>
                </a:tc>
              </a:tr>
              <a:tr h="370840">
                <a:tc>
                  <a:txBody>
                    <a:bodyPr/>
                    <a:lstStyle/>
                    <a:p>
                      <a:r>
                        <a:rPr lang="en-US" dirty="0" smtClean="0"/>
                        <a:t>300</a:t>
                      </a:r>
                      <a:endParaRPr lang="en-US" dirty="0"/>
                    </a:p>
                  </a:txBody>
                  <a:tcPr/>
                </a:tc>
                <a:tc>
                  <a:txBody>
                    <a:bodyPr/>
                    <a:lstStyle/>
                    <a:p>
                      <a:r>
                        <a:rPr lang="en-US" dirty="0" smtClean="0"/>
                        <a:t>984</a:t>
                      </a:r>
                      <a:endParaRPr lang="en-US" dirty="0"/>
                    </a:p>
                  </a:txBody>
                  <a:tcPr/>
                </a:tc>
              </a:tr>
            </a:tbl>
          </a:graphicData>
        </a:graphic>
      </p:graphicFrame>
      <p:pic>
        <p:nvPicPr>
          <p:cNvPr id="37"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38"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39"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40" name="Rektangel 3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uppe 40"/>
          <p:cNvGrpSpPr/>
          <p:nvPr/>
        </p:nvGrpSpPr>
        <p:grpSpPr>
          <a:xfrm>
            <a:off x="-4080023" y="3486802"/>
            <a:ext cx="3903649" cy="3559557"/>
            <a:chOff x="6021186" y="4824155"/>
            <a:chExt cx="5955591" cy="5804504"/>
          </a:xfrm>
        </p:grpSpPr>
        <p:sp>
          <p:nvSpPr>
            <p:cNvPr id="42" name="Google Shape;202;p22"/>
            <p:cNvSpPr/>
            <p:nvPr/>
          </p:nvSpPr>
          <p:spPr>
            <a:xfrm>
              <a:off x="6021186" y="4824155"/>
              <a:ext cx="5955591" cy="5804504"/>
            </a:xfrm>
            <a:prstGeom prst="ellipse">
              <a:avLst/>
            </a:pr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Ellipse 42"/>
            <p:cNvSpPr/>
            <p:nvPr/>
          </p:nvSpPr>
          <p:spPr>
            <a:xfrm>
              <a:off x="8957439" y="7681340"/>
              <a:ext cx="73027" cy="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23"/>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COLLATERAL </a:t>
                      </a:r>
                      <a:r>
                        <a:rPr lang="fr" sz="2000" b="1" dirty="0"/>
                        <a:t>DAMAGES ESTIMATION </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13" name="Google Shape;213;p23"/>
          <p:cNvSpPr txBox="1"/>
          <p:nvPr/>
        </p:nvSpPr>
        <p:spPr>
          <a:xfrm>
            <a:off x="0" y="10151253"/>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214" name="Google Shape;214;p23"/>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215" name="Google Shape;215;p23"/>
          <p:cNvGraphicFramePr/>
          <p:nvPr/>
        </p:nvGraphicFramePr>
        <p:xfrm>
          <a:off x="25" y="2625285"/>
          <a:ext cx="15119925" cy="6339450"/>
        </p:xfrm>
        <a:graphic>
          <a:graphicData uri="http://schemas.openxmlformats.org/drawingml/2006/table">
            <a:tbl>
              <a:tblPr>
                <a:noFill/>
                <a:tableStyleId>{85EE82D6-AF98-40BB-A63E-5EA55E4C3481}</a:tableStyleId>
              </a:tblPr>
              <a:tblGrid>
                <a:gridCol w="1096550"/>
                <a:gridCol w="2864850"/>
                <a:gridCol w="1228650"/>
                <a:gridCol w="2704075"/>
                <a:gridCol w="2704075"/>
                <a:gridCol w="4521725"/>
              </a:tblGrid>
              <a:tr h="487650">
                <a:tc gridSpan="6">
                  <a:txBody>
                    <a:bodyPr/>
                    <a:lstStyle/>
                    <a:p>
                      <a:pPr marL="0" lvl="0" indent="0" algn="ctr" rtl="0">
                        <a:spcBef>
                          <a:spcPts val="0"/>
                        </a:spcBef>
                        <a:spcAft>
                          <a:spcPts val="0"/>
                        </a:spcAft>
                        <a:buClr>
                          <a:schemeClr val="dk1"/>
                        </a:buClr>
                        <a:buSzPts val="1100"/>
                        <a:buFont typeface="Arial"/>
                        <a:buNone/>
                      </a:pPr>
                      <a:r>
                        <a:rPr lang="fr" sz="2000" b="1" dirty="0">
                          <a:solidFill>
                            <a:schemeClr val="dk1"/>
                          </a:solidFill>
                        </a:rPr>
                        <a:t>COLLATERAL DAMAGES WITHIN A 500M RADIUS</a:t>
                      </a:r>
                      <a:endParaRPr sz="20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2">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nb-NO"/>
                    </a:p>
                  </a:txBody>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r>
                        <a:rPr lang="nb-NO" dirty="0" smtClean="0">
                          <a:solidFill>
                            <a:schemeClr val="dk1"/>
                          </a:solidFill>
                        </a:rPr>
                        <a:t>N/A</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6">
                  <a:txBody>
                    <a:bodyPr/>
                    <a:lstStyle/>
                    <a:p>
                      <a:pPr marL="0" lvl="0" indent="0" algn="ctr" rtl="0">
                        <a:spcBef>
                          <a:spcPts val="0"/>
                        </a:spcBef>
                        <a:spcAft>
                          <a:spcPts val="0"/>
                        </a:spcAft>
                        <a:buNone/>
                      </a:pP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6">
                  <a:txBody>
                    <a:bodyPr/>
                    <a:lstStyle/>
                    <a:p>
                      <a:pPr marL="0" lvl="0" indent="0" algn="ctr" rtl="0">
                        <a:spcBef>
                          <a:spcPts val="0"/>
                        </a:spcBef>
                        <a:spcAft>
                          <a:spcPts val="0"/>
                        </a:spcAft>
                        <a:buNone/>
                      </a:pPr>
                      <a:r>
                        <a:rPr lang="fr" sz="2000" b="1">
                          <a:solidFill>
                            <a:schemeClr val="dk1"/>
                          </a:solidFill>
                        </a:rPr>
                        <a:t>NO STRIKE ENTITIES WITHIN A 500M RADIUS</a:t>
                      </a: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a:txBody>
                    <a:bodyPr/>
                    <a:lstStyle/>
                    <a:p>
                      <a:pPr marL="0" lvl="0" indent="0" algn="ctr" rtl="0">
                        <a:spcBef>
                          <a:spcPts val="0"/>
                        </a:spcBef>
                        <a:spcAft>
                          <a:spcPts val="0"/>
                        </a:spcAft>
                        <a:buNone/>
                      </a:pPr>
                      <a:r>
                        <a:rPr lang="fr" sz="1600" b="1">
                          <a:solidFill>
                            <a:schemeClr val="lt1"/>
                          </a:solidFill>
                        </a:rPr>
                        <a:t>NSE ID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0" name="Rektangel 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2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BATTLE DAMAGE ASSESSMENT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2011-XX-XX</a:t>
                      </a:r>
                      <a:r>
                        <a:rPr lang="nb-NO" sz="1500" b="1" baseline="0" dirty="0" smtClean="0"/>
                        <a:t> </a:t>
                      </a:r>
                      <a:r>
                        <a:rPr lang="nb-NO" sz="1500" b="1" dirty="0" smtClean="0"/>
                        <a:t>DOI: 2011-XX-XX</a:t>
                      </a:r>
                      <a:r>
                        <a:rPr lang="nb-NO" sz="1500" b="1" baseline="0" dirty="0" smtClean="0"/>
                        <a:t>  (Or </a:t>
                      </a:r>
                      <a:r>
                        <a:rPr lang="nb-NO" sz="1500" b="1" baseline="0" dirty="0" err="1" smtClean="0"/>
                        <a:t>reference</a:t>
                      </a:r>
                      <a:r>
                        <a:rPr lang="nb-NO" sz="1500" b="1" baseline="0" dirty="0" smtClean="0"/>
                        <a:t> ATO Day)</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57" name="Google Shape;257;p26"/>
          <p:cNvSpPr/>
          <p:nvPr/>
        </p:nvSpPr>
        <p:spPr>
          <a:xfrm>
            <a:off x="7941200" y="1907025"/>
            <a:ext cx="7179000" cy="4173600"/>
          </a:xfrm>
          <a:prstGeom prst="rect">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58" name="Google Shape;258;p26"/>
          <p:cNvGrpSpPr/>
          <p:nvPr/>
        </p:nvGrpSpPr>
        <p:grpSpPr>
          <a:xfrm>
            <a:off x="207725" y="2629564"/>
            <a:ext cx="519600" cy="1236436"/>
            <a:chOff x="4246325" y="4458364"/>
            <a:chExt cx="519600" cy="1236436"/>
          </a:xfrm>
        </p:grpSpPr>
        <p:cxnSp>
          <p:nvCxnSpPr>
            <p:cNvPr id="259" name="Google Shape;259;p26"/>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60" name="Google Shape;260;p26"/>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261" name="Google Shape;261;p26"/>
          <p:cNvGrpSpPr/>
          <p:nvPr/>
        </p:nvGrpSpPr>
        <p:grpSpPr>
          <a:xfrm>
            <a:off x="1522925" y="4158450"/>
            <a:ext cx="4103108" cy="2016000"/>
            <a:chOff x="3671523" y="6965375"/>
            <a:chExt cx="1459350" cy="2016000"/>
          </a:xfrm>
        </p:grpSpPr>
        <p:sp>
          <p:nvSpPr>
            <p:cNvPr id="262" name="Google Shape;262;p26"/>
            <p:cNvSpPr txBox="1"/>
            <p:nvPr/>
          </p:nvSpPr>
          <p:spPr>
            <a:xfrm>
              <a:off x="3671523" y="6965375"/>
              <a:ext cx="1166100" cy="675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TARGET OBJECTIVE</a:t>
              </a:r>
              <a:endParaRPr b="1">
                <a:solidFill>
                  <a:schemeClr val="dk1"/>
                </a:solidFill>
              </a:endParaRPr>
            </a:p>
            <a:p>
              <a:pPr marL="0" lvl="0" indent="0" algn="ctr" rtl="0">
                <a:spcBef>
                  <a:spcPts val="0"/>
                </a:spcBef>
                <a:spcAft>
                  <a:spcPts val="0"/>
                </a:spcAft>
                <a:buNone/>
              </a:pPr>
              <a:r>
                <a:rPr lang="fr" b="1" dirty="0">
                  <a:solidFill>
                    <a:schemeClr val="dk1"/>
                  </a:solidFill>
                </a:rPr>
                <a:t>DAMAGE/CHANGE ASSESSMENT</a:t>
              </a:r>
              <a:endParaRPr b="1">
                <a:solidFill>
                  <a:schemeClr val="dk1"/>
                </a:solidFill>
              </a:endParaRPr>
            </a:p>
            <a:p>
              <a:pPr marL="0" lvl="0" indent="0" algn="ctr" rtl="0">
                <a:spcBef>
                  <a:spcPts val="0"/>
                </a:spcBef>
                <a:spcAft>
                  <a:spcPts val="0"/>
                </a:spcAft>
                <a:buNone/>
              </a:pPr>
              <a:r>
                <a:rPr lang="fr" b="1" dirty="0" smtClean="0">
                  <a:solidFill>
                    <a:schemeClr val="dk1"/>
                  </a:solidFill>
                </a:rPr>
                <a:t>DPI:[SRNTGTXXX]</a:t>
              </a:r>
              <a:endParaRPr b="1">
                <a:solidFill>
                  <a:schemeClr val="dk1"/>
                </a:solidFill>
              </a:endParaRPr>
            </a:p>
          </p:txBody>
        </p:sp>
        <p:cxnSp>
          <p:nvCxnSpPr>
            <p:cNvPr id="263" name="Google Shape;263;p26"/>
            <p:cNvCxnSpPr>
              <a:stCxn id="262" idx="2"/>
            </p:cNvCxnSpPr>
            <p:nvPr/>
          </p:nvCxnSpPr>
          <p:spPr>
            <a:xfrm>
              <a:off x="4254573" y="7641275"/>
              <a:ext cx="876300" cy="1340100"/>
            </a:xfrm>
            <a:prstGeom prst="straightConnector1">
              <a:avLst/>
            </a:prstGeom>
            <a:noFill/>
            <a:ln w="19050" cap="flat" cmpd="sng">
              <a:solidFill>
                <a:srgbClr val="000000"/>
              </a:solidFill>
              <a:prstDash val="solid"/>
              <a:round/>
              <a:headEnd type="none" w="med" len="med"/>
              <a:tailEnd type="none" w="med" len="med"/>
            </a:ln>
          </p:spPr>
        </p:cxnSp>
      </p:grpSp>
      <p:sp>
        <p:nvSpPr>
          <p:cNvPr id="264" name="Google Shape;264;p26"/>
          <p:cNvSpPr txBox="1"/>
          <p:nvPr/>
        </p:nvSpPr>
        <p:spPr>
          <a:xfrm>
            <a:off x="3186600" y="10083157"/>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BDA REMARK: [CLASSIFICATION] [DISSEMINATION]</a:t>
            </a:r>
            <a:r>
              <a:rPr lang="fr" b="1"/>
              <a:t> </a:t>
            </a:r>
            <a:r>
              <a:rPr lang="fr"/>
              <a:t>Assessment: Physical Damage/change, Collateral Damage, Functional Damage/change, Munitions Effectiveness, Reattack Recommendation, Additional/Collateral Effects</a:t>
            </a:r>
            <a:endParaRPr/>
          </a:p>
        </p:txBody>
      </p:sp>
      <p:sp>
        <p:nvSpPr>
          <p:cNvPr id="266" name="Google Shape;266;p2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267" name="Google Shape;267;p26"/>
          <p:cNvSpPr txBox="1"/>
          <p:nvPr/>
        </p:nvSpPr>
        <p:spPr>
          <a:xfrm>
            <a:off x="11309400"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PRE-STRIKE</a:t>
            </a:r>
            <a:endParaRPr sz="1600" b="1">
              <a:solidFill>
                <a:schemeClr val="dk1"/>
              </a:solidFill>
            </a:endParaRPr>
          </a:p>
        </p:txBody>
      </p:sp>
      <p:sp>
        <p:nvSpPr>
          <p:cNvPr id="268" name="Google Shape;268;p26"/>
          <p:cNvSpPr txBox="1"/>
          <p:nvPr/>
        </p:nvSpPr>
        <p:spPr>
          <a:xfrm>
            <a:off x="5392275"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POST-STRIKE</a:t>
            </a:r>
            <a:endParaRPr sz="1600" b="1">
              <a:solidFill>
                <a:schemeClr val="dk1"/>
              </a:solidFill>
            </a:endParaRPr>
          </a:p>
        </p:txBody>
      </p:sp>
      <p:sp>
        <p:nvSpPr>
          <p:cNvPr id="17" name="Google Shape;213;p23"/>
          <p:cNvSpPr txBox="1"/>
          <p:nvPr/>
        </p:nvSpPr>
        <p:spPr>
          <a:xfrm>
            <a:off x="0" y="10087583"/>
            <a:ext cx="3186600" cy="61395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pic>
        <p:nvPicPr>
          <p:cNvPr id="1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0241"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20" name="Rektangel 1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Google Shape;65;p14"/>
          <p:cNvCxnSpPr/>
          <p:nvPr/>
        </p:nvCxnSpPr>
        <p:spPr>
          <a:xfrm rot="10800000">
            <a:off x="-991782" y="2471171"/>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22" name="Google Shape;66;p14"/>
          <p:cNvSpPr txBox="1"/>
          <p:nvPr/>
        </p:nvSpPr>
        <p:spPr>
          <a:xfrm>
            <a:off x="-974382" y="3061107"/>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BAKCUP SLIDES AFTER THIS</a:t>
            </a:r>
            <a:endParaRPr lang="en-US" dirty="0"/>
          </a:p>
        </p:txBody>
      </p:sp>
    </p:spTree>
  </p:cSld>
  <p:clrMapOvr>
    <a:masterClrMapping/>
  </p:clrMapOv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2403</Words>
  <PresentationFormat>Egendefinert</PresentationFormat>
  <Paragraphs>517</Paragraphs>
  <Slides>21</Slides>
  <Notes>20</Notes>
  <HiddenSlides>13</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21</vt:i4>
      </vt:variant>
    </vt:vector>
  </HeadingPairs>
  <TitlesOfParts>
    <vt:vector size="25" baseType="lpstr">
      <vt:lpstr>Arial</vt:lpstr>
      <vt:lpstr>Calibri</vt:lpstr>
      <vt:lpstr>Times New Roman</vt:lpstr>
      <vt:lpstr>Simple Light</vt:lpstr>
      <vt:lpstr>TARGET FOLDER  XXXXXXX  [FACILITY NAME, SRN]</vt:lpstr>
      <vt:lpstr>Lysbilde 2</vt:lpstr>
      <vt:lpstr>Lysbilde 3</vt:lpstr>
      <vt:lpstr>Lysbilde 4</vt:lpstr>
      <vt:lpstr>Lysbilde 5</vt:lpstr>
      <vt:lpstr>Lysbilde 6</vt:lpstr>
      <vt:lpstr>Lysbilde 7</vt:lpstr>
      <vt:lpstr>Lysbilde 8</vt:lpstr>
      <vt:lpstr>BAKCUP SLIDES AFTER THIS</vt:lpstr>
      <vt:lpstr>Lysbilde 10</vt:lpstr>
      <vt:lpstr>Lysbilde 11</vt:lpstr>
      <vt:lpstr>Lysbilde 12</vt:lpstr>
      <vt:lpstr>Lysbilde 13</vt:lpstr>
      <vt:lpstr>Lysbilde 14</vt:lpstr>
      <vt:lpstr>Lysbilde 15</vt:lpstr>
      <vt:lpstr>Lysbilde 16</vt:lpstr>
      <vt:lpstr>Lysbilde 17</vt:lpstr>
      <vt:lpstr>Lysbilde 18</vt:lpstr>
      <vt:lpstr>Lysbilde 19</vt:lpstr>
      <vt:lpstr>Lysbilde 20</vt:lpstr>
      <vt:lpstr>Lysbilde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FOLDER  XXXXXXX  [FACILITY NAME, COUNTRY CODE]</dc:title>
  <cp:lastModifiedBy>Frode Nakken</cp:lastModifiedBy>
  <cp:revision>6</cp:revision>
  <dcterms:modified xsi:type="dcterms:W3CDTF">2025-01-05T22:11:07Z</dcterms:modified>
</cp:coreProperties>
</file>