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367" r:id="rId2"/>
    <p:sldId id="370" r:id="rId3"/>
    <p:sldId id="371" r:id="rId4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11" d="100"/>
          <a:sy n="211" d="100"/>
        </p:scale>
        <p:origin x="192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04.01.2025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795207EB-3669-07E5-38D3-A3FCEC16DD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grayscl/>
          </a:blip>
          <a:stretch>
            <a:fillRect/>
          </a:stretch>
        </p:blipFill>
        <p:spPr>
          <a:xfrm>
            <a:off x="15025" y="764492"/>
            <a:ext cx="5222507" cy="3157883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B478E8CA-9F45-BD09-52E4-9A64FDFA68F4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5629137" y="1515817"/>
            <a:ext cx="3388048" cy="238903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err="1"/>
              <a:t>SRNTGT089</a:t>
            </a:r>
            <a:r>
              <a:rPr lang="en-US" sz="1800"/>
              <a:t>	SCUD Facility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04.79</a:t>
            </a:r>
            <a:r>
              <a:rPr lang="hu-HU" sz="1100">
                <a:solidFill>
                  <a:schemeClr val="tx1"/>
                </a:solidFill>
              </a:rPr>
              <a:t>8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52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A</a:t>
            </a:r>
            <a:r>
              <a:rPr lang="hu-HU" sz="1100">
                <a:solidFill>
                  <a:schemeClr val="tx1"/>
                </a:solidFill>
              </a:rPr>
              <a:t>-1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</a:t>
            </a:r>
            <a:r>
              <a:rPr lang="hu-HU" sz="1100">
                <a:solidFill>
                  <a:schemeClr val="tx1"/>
                </a:solidFill>
              </a:rPr>
              <a:t>785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89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A</a:t>
            </a:r>
            <a:r>
              <a:rPr lang="hu-HU" sz="1100">
                <a:solidFill>
                  <a:schemeClr val="tx1"/>
                </a:solidFill>
              </a:rPr>
              <a:t>-2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</a:p>
          <a:p>
            <a:r>
              <a:rPr lang="en-US" sz="1100">
                <a:solidFill>
                  <a:schemeClr val="tx1"/>
                </a:solidFill>
              </a:rPr>
              <a:t>N 68 04.730 E 034 07.576,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B: Headquarter</a:t>
            </a:r>
          </a:p>
          <a:p>
            <a:r>
              <a:rPr lang="en-US" sz="1100">
                <a:solidFill>
                  <a:schemeClr val="tx1"/>
                </a:solidFill>
              </a:rPr>
              <a:t>N 68 04.778 E 034 07.248,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C: Repair facility</a:t>
            </a:r>
          </a:p>
          <a:p>
            <a:r>
              <a:rPr lang="en-US" sz="1100">
                <a:solidFill>
                  <a:schemeClr val="tx1"/>
                </a:solidFill>
              </a:rPr>
              <a:t>N 68 04.805 E 034 07.309,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D: Storage Facility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  <a:stCxn id="21" idx="3"/>
            <a:endCxn id="36" idx="3"/>
          </p:cNvCxnSpPr>
          <p:nvPr/>
        </p:nvCxnSpPr>
        <p:spPr>
          <a:xfrm flipH="1">
            <a:off x="1333850" y="1084038"/>
            <a:ext cx="203554" cy="5602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id="{E49849C0-5340-FFB1-A5AC-D1BDAE90C0E4}"/>
              </a:ext>
            </a:extLst>
          </p:cNvPr>
          <p:cNvSpPr/>
          <p:nvPr/>
        </p:nvSpPr>
        <p:spPr>
          <a:xfrm>
            <a:off x="251520" y="976881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089B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318740" y="952592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id="{436C7B94-5D55-3D78-833F-99BA8488EC5C}"/>
              </a:ext>
            </a:extLst>
          </p:cNvPr>
          <p:cNvSpPr/>
          <p:nvPr/>
        </p:nvSpPr>
        <p:spPr>
          <a:xfrm>
            <a:off x="5626235" y="932090"/>
            <a:ext cx="3390950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pl-PL" sz="1100">
                <a:solidFill>
                  <a:schemeClr val="tx1"/>
                </a:solidFill>
              </a:rPr>
              <a:t>---</a:t>
            </a:r>
            <a:endParaRPr lang="pl-PL" sz="1100" b="1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599FE571-AEAA-6E24-C9CB-1CDF64FC0761}"/>
              </a:ext>
            </a:extLst>
          </p:cNvPr>
          <p:cNvSpPr/>
          <p:nvPr/>
        </p:nvSpPr>
        <p:spPr>
          <a:xfrm>
            <a:off x="8526262" y="2270722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849F8394-CDE0-9EB4-0A10-314515E83EC0}"/>
              </a:ext>
            </a:extLst>
          </p:cNvPr>
          <p:cNvSpPr/>
          <p:nvPr/>
        </p:nvSpPr>
        <p:spPr>
          <a:xfrm>
            <a:off x="1376980" y="1876147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77" y="3639418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400" y="2443871"/>
            <a:ext cx="401241" cy="267494"/>
          </a:xfrm>
          <a:prstGeom prst="rect">
            <a:avLst/>
          </a:prstGeom>
        </p:spPr>
      </p:pic>
      <p:sp>
        <p:nvSpPr>
          <p:cNvPr id="17" name="Prostokąt 33">
            <a:extLst>
              <a:ext uri="{FF2B5EF4-FFF2-40B4-BE49-F238E27FC236}">
                <a16:creationId xmlns:a16="http://schemas.microsoft.com/office/drawing/2014/main" id="{0C119320-E844-2356-CE88-5BE9128D3F54}"/>
              </a:ext>
            </a:extLst>
          </p:cNvPr>
          <p:cNvSpPr/>
          <p:nvPr/>
        </p:nvSpPr>
        <p:spPr>
          <a:xfrm>
            <a:off x="250684" y="3243795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089C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id="{2957189A-8EAC-6CA2-3F49-BDC76160A06F}"/>
              </a:ext>
            </a:extLst>
          </p:cNvPr>
          <p:cNvCxnSpPr>
            <a:cxnSpLocks/>
            <a:stCxn id="17" idx="0"/>
            <a:endCxn id="32" idx="0"/>
          </p:cNvCxnSpPr>
          <p:nvPr/>
        </p:nvCxnSpPr>
        <p:spPr>
          <a:xfrm flipV="1">
            <a:off x="893626" y="2697896"/>
            <a:ext cx="13184" cy="5458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33">
            <a:extLst>
              <a:ext uri="{FF2B5EF4-FFF2-40B4-BE49-F238E27FC236}">
                <a16:creationId xmlns:a16="http://schemas.microsoft.com/office/drawing/2014/main" id="{D14162A1-C602-9651-EA6D-E5E59993497E}"/>
              </a:ext>
            </a:extLst>
          </p:cNvPr>
          <p:cNvSpPr/>
          <p:nvPr/>
        </p:nvSpPr>
        <p:spPr>
          <a:xfrm>
            <a:off x="1952095" y="98052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089A 1,2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2" name="Prostokąt 33">
            <a:extLst>
              <a:ext uri="{FF2B5EF4-FFF2-40B4-BE49-F238E27FC236}">
                <a16:creationId xmlns:a16="http://schemas.microsoft.com/office/drawing/2014/main" id="{933EC81A-1BD1-2A9F-470A-866B8D012D26}"/>
              </a:ext>
            </a:extLst>
          </p:cNvPr>
          <p:cNvSpPr/>
          <p:nvPr/>
        </p:nvSpPr>
        <p:spPr>
          <a:xfrm>
            <a:off x="3419872" y="342510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089D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id="{0218E878-AE98-0B97-D16B-F2588A59B547}"/>
              </a:ext>
            </a:extLst>
          </p:cNvPr>
          <p:cNvCxnSpPr>
            <a:cxnSpLocks/>
          </p:cNvCxnSpPr>
          <p:nvPr/>
        </p:nvCxnSpPr>
        <p:spPr>
          <a:xfrm flipH="1">
            <a:off x="2002312" y="1212366"/>
            <a:ext cx="584658" cy="8065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1">
            <a:extLst>
              <a:ext uri="{FF2B5EF4-FFF2-40B4-BE49-F238E27FC236}">
                <a16:creationId xmlns:a16="http://schemas.microsoft.com/office/drawing/2014/main" id="{D29197B5-311F-7DD6-4223-AE047302F212}"/>
              </a:ext>
            </a:extLst>
          </p:cNvPr>
          <p:cNvCxnSpPr>
            <a:cxnSpLocks/>
            <a:stCxn id="22" idx="0"/>
            <a:endCxn id="38" idx="3"/>
          </p:cNvCxnSpPr>
          <p:nvPr/>
        </p:nvCxnSpPr>
        <p:spPr>
          <a:xfrm flipH="1" flipV="1">
            <a:off x="3741490" y="3078760"/>
            <a:ext cx="321324" cy="3463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abadkézi sokszög: alakzat 31">
            <a:extLst>
              <a:ext uri="{FF2B5EF4-FFF2-40B4-BE49-F238E27FC236}">
                <a16:creationId xmlns:a16="http://schemas.microsoft.com/office/drawing/2014/main" id="{3D98A03A-12E4-CF5D-944A-ECFA2C4D2E3F}"/>
              </a:ext>
            </a:extLst>
          </p:cNvPr>
          <p:cNvSpPr/>
          <p:nvPr/>
        </p:nvSpPr>
        <p:spPr>
          <a:xfrm>
            <a:off x="539552" y="2217669"/>
            <a:ext cx="651883" cy="480227"/>
          </a:xfrm>
          <a:custGeom>
            <a:avLst/>
            <a:gdLst>
              <a:gd name="connsiteX0" fmla="*/ 335560 w 595619"/>
              <a:gd name="connsiteY0" fmla="*/ 461394 h 461394"/>
              <a:gd name="connsiteX1" fmla="*/ 595619 w 595619"/>
              <a:gd name="connsiteY1" fmla="*/ 218113 h 461394"/>
              <a:gd name="connsiteX2" fmla="*/ 226503 w 595619"/>
              <a:gd name="connsiteY2" fmla="*/ 0 h 461394"/>
              <a:gd name="connsiteX3" fmla="*/ 0 w 595619"/>
              <a:gd name="connsiteY3" fmla="*/ 268447 h 461394"/>
              <a:gd name="connsiteX4" fmla="*/ 335560 w 595619"/>
              <a:gd name="connsiteY4" fmla="*/ 461394 h 46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619" h="461394">
                <a:moveTo>
                  <a:pt x="335560" y="461394"/>
                </a:moveTo>
                <a:lnTo>
                  <a:pt x="595619" y="218113"/>
                </a:lnTo>
                <a:lnTo>
                  <a:pt x="226503" y="0"/>
                </a:lnTo>
                <a:lnTo>
                  <a:pt x="0" y="268447"/>
                </a:lnTo>
                <a:lnTo>
                  <a:pt x="335560" y="46139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abadkézi sokszög: alakzat 34">
            <a:extLst>
              <a:ext uri="{FF2B5EF4-FFF2-40B4-BE49-F238E27FC236}">
                <a16:creationId xmlns:a16="http://schemas.microsoft.com/office/drawing/2014/main" id="{C47978EF-5F7A-BC35-CE9A-89F76FD3BE67}"/>
              </a:ext>
            </a:extLst>
          </p:cNvPr>
          <p:cNvSpPr/>
          <p:nvPr/>
        </p:nvSpPr>
        <p:spPr>
          <a:xfrm>
            <a:off x="1350628" y="1853967"/>
            <a:ext cx="1015067" cy="662730"/>
          </a:xfrm>
          <a:custGeom>
            <a:avLst/>
            <a:gdLst>
              <a:gd name="connsiteX0" fmla="*/ 0 w 1015067"/>
              <a:gd name="connsiteY0" fmla="*/ 318782 h 662730"/>
              <a:gd name="connsiteX1" fmla="*/ 335559 w 1015067"/>
              <a:gd name="connsiteY1" fmla="*/ 0 h 662730"/>
              <a:gd name="connsiteX2" fmla="*/ 1015067 w 1015067"/>
              <a:gd name="connsiteY2" fmla="*/ 343949 h 662730"/>
              <a:gd name="connsiteX3" fmla="*/ 696286 w 1015067"/>
              <a:gd name="connsiteY3" fmla="*/ 662730 h 662730"/>
              <a:gd name="connsiteX4" fmla="*/ 0 w 1015067"/>
              <a:gd name="connsiteY4" fmla="*/ 318782 h 66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7" h="662730">
                <a:moveTo>
                  <a:pt x="0" y="318782"/>
                </a:moveTo>
                <a:lnTo>
                  <a:pt x="335559" y="0"/>
                </a:lnTo>
                <a:lnTo>
                  <a:pt x="1015067" y="343949"/>
                </a:lnTo>
                <a:lnTo>
                  <a:pt x="696286" y="662730"/>
                </a:lnTo>
                <a:lnTo>
                  <a:pt x="0" y="31878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lt1"/>
              </a:solidFill>
            </a:endParaRPr>
          </a:p>
        </p:txBody>
      </p:sp>
      <p:sp>
        <p:nvSpPr>
          <p:cNvPr id="36" name="Szabadkézi sokszög: alakzat 35">
            <a:extLst>
              <a:ext uri="{FF2B5EF4-FFF2-40B4-BE49-F238E27FC236}">
                <a16:creationId xmlns:a16="http://schemas.microsoft.com/office/drawing/2014/main" id="{BC27F3A5-BBE1-1C7B-A337-2033D6C6A3E8}"/>
              </a:ext>
            </a:extLst>
          </p:cNvPr>
          <p:cNvSpPr/>
          <p:nvPr/>
        </p:nvSpPr>
        <p:spPr>
          <a:xfrm>
            <a:off x="855677" y="1644242"/>
            <a:ext cx="830510" cy="696286"/>
          </a:xfrm>
          <a:custGeom>
            <a:avLst/>
            <a:gdLst>
              <a:gd name="connsiteX0" fmla="*/ 0 w 830510"/>
              <a:gd name="connsiteY0" fmla="*/ 536896 h 696286"/>
              <a:gd name="connsiteX1" fmla="*/ 302004 w 830510"/>
              <a:gd name="connsiteY1" fmla="*/ 696286 h 696286"/>
              <a:gd name="connsiteX2" fmla="*/ 830510 w 830510"/>
              <a:gd name="connsiteY2" fmla="*/ 192947 h 696286"/>
              <a:gd name="connsiteX3" fmla="*/ 478173 w 830510"/>
              <a:gd name="connsiteY3" fmla="*/ 0 h 696286"/>
              <a:gd name="connsiteX4" fmla="*/ 0 w 830510"/>
              <a:gd name="connsiteY4" fmla="*/ 536896 h 69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10" h="696286">
                <a:moveTo>
                  <a:pt x="0" y="536896"/>
                </a:moveTo>
                <a:lnTo>
                  <a:pt x="302004" y="696286"/>
                </a:lnTo>
                <a:lnTo>
                  <a:pt x="830510" y="192947"/>
                </a:lnTo>
                <a:lnTo>
                  <a:pt x="478173" y="0"/>
                </a:lnTo>
                <a:lnTo>
                  <a:pt x="0" y="53689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Szabadkézi sokszög: alakzat 37">
            <a:extLst>
              <a:ext uri="{FF2B5EF4-FFF2-40B4-BE49-F238E27FC236}">
                <a16:creationId xmlns:a16="http://schemas.microsoft.com/office/drawing/2014/main" id="{FD98C947-9DCC-BA3A-178D-19E8C5D0DC12}"/>
              </a:ext>
            </a:extLst>
          </p:cNvPr>
          <p:cNvSpPr/>
          <p:nvPr/>
        </p:nvSpPr>
        <p:spPr>
          <a:xfrm>
            <a:off x="3447875" y="2659310"/>
            <a:ext cx="545285" cy="419450"/>
          </a:xfrm>
          <a:custGeom>
            <a:avLst/>
            <a:gdLst>
              <a:gd name="connsiteX0" fmla="*/ 0 w 545285"/>
              <a:gd name="connsiteY0" fmla="*/ 285226 h 419450"/>
              <a:gd name="connsiteX1" fmla="*/ 251670 w 545285"/>
              <a:gd name="connsiteY1" fmla="*/ 0 h 419450"/>
              <a:gd name="connsiteX2" fmla="*/ 545285 w 545285"/>
              <a:gd name="connsiteY2" fmla="*/ 167780 h 419450"/>
              <a:gd name="connsiteX3" fmla="*/ 293615 w 545285"/>
              <a:gd name="connsiteY3" fmla="*/ 419450 h 419450"/>
              <a:gd name="connsiteX4" fmla="*/ 0 w 545285"/>
              <a:gd name="connsiteY4" fmla="*/ 285226 h 4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285" h="419450">
                <a:moveTo>
                  <a:pt x="0" y="285226"/>
                </a:moveTo>
                <a:lnTo>
                  <a:pt x="251670" y="0"/>
                </a:lnTo>
                <a:lnTo>
                  <a:pt x="545285" y="167780"/>
                </a:lnTo>
                <a:lnTo>
                  <a:pt x="293615" y="419450"/>
                </a:lnTo>
                <a:lnTo>
                  <a:pt x="0" y="28522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27DA4757-DBD8-0B4D-ADDE-10CCC0C49967}"/>
              </a:ext>
            </a:extLst>
          </p:cNvPr>
          <p:cNvSpPr/>
          <p:nvPr/>
        </p:nvSpPr>
        <p:spPr>
          <a:xfrm>
            <a:off x="1693402" y="2029236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AE187-F9B5-598F-AC85-BACD21D80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>
            <a:extLst>
              <a:ext uri="{FF2B5EF4-FFF2-40B4-BE49-F238E27FC236}">
                <a16:creationId xmlns:a16="http://schemas.microsoft.com/office/drawing/2014/main" id="{5C62DF22-54F8-22D9-A644-1507AD1ABAA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grayscl/>
          </a:blip>
          <a:stretch>
            <a:fillRect/>
          </a:stretch>
        </p:blipFill>
        <p:spPr>
          <a:xfrm>
            <a:off x="15025" y="764492"/>
            <a:ext cx="5222507" cy="3157883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AA724D68-8815-FF9F-119F-0EDFD1C1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err="1"/>
              <a:t>SRNTGT089</a:t>
            </a:r>
            <a:r>
              <a:rPr lang="en-US" sz="1800"/>
              <a:t>	SCUD Facility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B5460009-0817-623C-012E-7208E7630A51}"/>
              </a:ext>
            </a:extLst>
          </p:cNvPr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lnSpcReduction="10000"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04.79</a:t>
            </a:r>
            <a:r>
              <a:rPr lang="hu-HU" sz="1100">
                <a:solidFill>
                  <a:schemeClr val="tx1"/>
                </a:solidFill>
              </a:rPr>
              <a:t>8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52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-1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N 68 04.</a:t>
            </a:r>
            <a:r>
              <a:rPr lang="hu-HU" sz="1100">
                <a:solidFill>
                  <a:schemeClr val="tx1"/>
                </a:solidFill>
              </a:rPr>
              <a:t>785</a:t>
            </a:r>
            <a:r>
              <a:rPr lang="en-US" sz="1100">
                <a:solidFill>
                  <a:schemeClr val="tx1"/>
                </a:solidFill>
              </a:rPr>
              <a:t> E 034 07.3</a:t>
            </a:r>
            <a:r>
              <a:rPr lang="hu-HU" sz="1100">
                <a:solidFill>
                  <a:schemeClr val="tx1"/>
                </a:solidFill>
              </a:rPr>
              <a:t>89</a:t>
            </a:r>
            <a:r>
              <a:rPr lang="en-US" sz="1100">
                <a:solidFill>
                  <a:schemeClr val="tx1"/>
                </a:solidFill>
              </a:rPr>
              <a:t>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-2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</a:p>
          <a:p>
            <a:r>
              <a:rPr lang="en-US" sz="1100">
                <a:solidFill>
                  <a:schemeClr val="tx1"/>
                </a:solidFill>
              </a:rPr>
              <a:t>N 68 04.730 E 034 07.576,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B</a:t>
            </a:r>
            <a:r>
              <a:rPr lang="en-US" sz="1100">
                <a:solidFill>
                  <a:schemeClr val="tx1"/>
                </a:solidFill>
              </a:rPr>
              <a:t>: Headquarter</a:t>
            </a:r>
          </a:p>
          <a:p>
            <a:r>
              <a:rPr lang="en-US" sz="1100">
                <a:solidFill>
                  <a:schemeClr val="tx1"/>
                </a:solidFill>
              </a:rPr>
              <a:t>N 68 04.778 E 034 07.248,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C</a:t>
            </a:r>
            <a:r>
              <a:rPr lang="en-US" sz="1100">
                <a:solidFill>
                  <a:schemeClr val="tx1"/>
                </a:solidFill>
              </a:rPr>
              <a:t>: Repair facility</a:t>
            </a:r>
          </a:p>
          <a:p>
            <a:r>
              <a:rPr lang="en-US" sz="1100">
                <a:solidFill>
                  <a:schemeClr val="tx1"/>
                </a:solidFill>
              </a:rPr>
              <a:t>N 68 04.805 E 034 07.309,</a:t>
            </a:r>
            <a:r>
              <a:rPr lang="hu-HU" sz="1100">
                <a:solidFill>
                  <a:schemeClr val="tx1"/>
                </a:solidFill>
              </a:rPr>
              <a:t> - 865 ft - </a:t>
            </a:r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D</a:t>
            </a:r>
            <a:r>
              <a:rPr lang="en-US" sz="1100">
                <a:solidFill>
                  <a:schemeClr val="tx1"/>
                </a:solidFill>
              </a:rPr>
              <a:t>: Storage Facility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B038B3F-CB37-4A1D-C4D2-A6417E838AB9}"/>
              </a:ext>
            </a:extLst>
          </p:cNvPr>
          <p:cNvCxnSpPr>
            <a:cxnSpLocks/>
            <a:stCxn id="21" idx="3"/>
            <a:endCxn id="36" idx="3"/>
          </p:cNvCxnSpPr>
          <p:nvPr/>
        </p:nvCxnSpPr>
        <p:spPr>
          <a:xfrm flipH="1">
            <a:off x="1333850" y="1084038"/>
            <a:ext cx="203554" cy="5602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id="{E2BABC2C-6F56-E2D0-CF98-95052FCE85DE}"/>
              </a:ext>
            </a:extLst>
          </p:cNvPr>
          <p:cNvSpPr/>
          <p:nvPr/>
        </p:nvSpPr>
        <p:spPr>
          <a:xfrm>
            <a:off x="251520" y="976881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089D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>
            <a:extLst>
              <a:ext uri="{FF2B5EF4-FFF2-40B4-BE49-F238E27FC236}">
                <a16:creationId xmlns:a16="http://schemas.microsoft.com/office/drawing/2014/main" id="{973C69C4-027D-842B-3670-3C2FB9394EC5}"/>
              </a:ext>
            </a:extLst>
          </p:cNvPr>
          <p:cNvSpPr/>
          <p:nvPr/>
        </p:nvSpPr>
        <p:spPr>
          <a:xfrm>
            <a:off x="4318740" y="952592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id="{31262739-4A1D-C1AB-53B5-EA214C304090}"/>
              </a:ext>
            </a:extLst>
          </p:cNvPr>
          <p:cNvSpPr/>
          <p:nvPr/>
        </p:nvSpPr>
        <p:spPr>
          <a:xfrm>
            <a:off x="5252557" y="789075"/>
            <a:ext cx="3764628" cy="31332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WPN TYPE: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-1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At least 1x 1,000 lbs advised</a:t>
            </a: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A</a:t>
            </a:r>
            <a:r>
              <a:rPr lang="hu-HU" sz="1100" b="1">
                <a:solidFill>
                  <a:schemeClr val="tx1"/>
                </a:solidFill>
              </a:rPr>
              <a:t>-2</a:t>
            </a:r>
            <a:r>
              <a:rPr lang="en-US" sz="1100">
                <a:solidFill>
                  <a:schemeClr val="tx1"/>
                </a:solidFill>
              </a:rPr>
              <a:t>: Rocket propellant storage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At least 1x 1,000 lbs advised</a:t>
            </a: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B</a:t>
            </a:r>
            <a:r>
              <a:rPr lang="en-US" sz="1100">
                <a:solidFill>
                  <a:schemeClr val="tx1"/>
                </a:solidFill>
              </a:rPr>
              <a:t>: Headquarter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Light office building for command staff, 1x500 lbs weapon sufficient</a:t>
            </a: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C</a:t>
            </a:r>
            <a:r>
              <a:rPr lang="en-US" sz="1100">
                <a:solidFill>
                  <a:schemeClr val="tx1"/>
                </a:solidFill>
              </a:rPr>
              <a:t>: Repair facility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The actual target is the facility’s crane structure – 1x1,000lbs weapon is sufficient</a:t>
            </a:r>
            <a:endParaRPr lang="en-US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SRNTGT089 </a:t>
            </a:r>
            <a:r>
              <a:rPr lang="en-US" sz="1100" b="1">
                <a:solidFill>
                  <a:schemeClr val="tx1"/>
                </a:solidFill>
              </a:rPr>
              <a:t>D</a:t>
            </a:r>
            <a:r>
              <a:rPr lang="en-US" sz="1100">
                <a:solidFill>
                  <a:schemeClr val="tx1"/>
                </a:solidFill>
              </a:rPr>
              <a:t>: Storage Facility</a:t>
            </a:r>
            <a:endParaRPr lang="hu-HU" sz="1100">
              <a:solidFill>
                <a:schemeClr val="tx1"/>
              </a:solidFill>
            </a:endParaRPr>
          </a:p>
          <a:p>
            <a:r>
              <a:rPr lang="hu-HU" sz="1100">
                <a:solidFill>
                  <a:schemeClr val="tx1"/>
                </a:solidFill>
              </a:rPr>
              <a:t>Hard concrete structure with basement as target – 1x2,000lbs class weapon advised, possible effectiveness with 2x1,000 lbs.</a:t>
            </a:r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7562C6C3-BF97-7D8E-8F74-E1A488282CC8}"/>
              </a:ext>
            </a:extLst>
          </p:cNvPr>
          <p:cNvSpPr/>
          <p:nvPr/>
        </p:nvSpPr>
        <p:spPr>
          <a:xfrm>
            <a:off x="1376980" y="1876147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</a:p>
        </p:txBody>
      </p:sp>
      <p:sp>
        <p:nvSpPr>
          <p:cNvPr id="17" name="Prostokąt 33">
            <a:extLst>
              <a:ext uri="{FF2B5EF4-FFF2-40B4-BE49-F238E27FC236}">
                <a16:creationId xmlns:a16="http://schemas.microsoft.com/office/drawing/2014/main" id="{8320D5D2-33EF-7FFC-9E77-F9222E8D66A0}"/>
              </a:ext>
            </a:extLst>
          </p:cNvPr>
          <p:cNvSpPr/>
          <p:nvPr/>
        </p:nvSpPr>
        <p:spPr>
          <a:xfrm>
            <a:off x="250684" y="3243795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089C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51">
            <a:extLst>
              <a:ext uri="{FF2B5EF4-FFF2-40B4-BE49-F238E27FC236}">
                <a16:creationId xmlns:a16="http://schemas.microsoft.com/office/drawing/2014/main" id="{755E25D7-B3BC-80B8-FA10-3F956C540249}"/>
              </a:ext>
            </a:extLst>
          </p:cNvPr>
          <p:cNvCxnSpPr>
            <a:cxnSpLocks/>
            <a:stCxn id="17" idx="0"/>
            <a:endCxn id="32" idx="0"/>
          </p:cNvCxnSpPr>
          <p:nvPr/>
        </p:nvCxnSpPr>
        <p:spPr>
          <a:xfrm flipV="1">
            <a:off x="893626" y="2697896"/>
            <a:ext cx="13184" cy="54589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ostokąt 33">
            <a:extLst>
              <a:ext uri="{FF2B5EF4-FFF2-40B4-BE49-F238E27FC236}">
                <a16:creationId xmlns:a16="http://schemas.microsoft.com/office/drawing/2014/main" id="{88D17248-401D-E1BB-8A56-57635CECB561}"/>
              </a:ext>
            </a:extLst>
          </p:cNvPr>
          <p:cNvSpPr/>
          <p:nvPr/>
        </p:nvSpPr>
        <p:spPr>
          <a:xfrm>
            <a:off x="1952095" y="98052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089A 1,2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22" name="Prostokąt 33">
            <a:extLst>
              <a:ext uri="{FF2B5EF4-FFF2-40B4-BE49-F238E27FC236}">
                <a16:creationId xmlns:a16="http://schemas.microsoft.com/office/drawing/2014/main" id="{40D71F45-066C-6916-1866-7C12DF4E0AB6}"/>
              </a:ext>
            </a:extLst>
          </p:cNvPr>
          <p:cNvSpPr/>
          <p:nvPr/>
        </p:nvSpPr>
        <p:spPr>
          <a:xfrm>
            <a:off x="3419872" y="3425104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089B</a:t>
            </a:r>
            <a:endParaRPr lang="pl-PL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51">
            <a:extLst>
              <a:ext uri="{FF2B5EF4-FFF2-40B4-BE49-F238E27FC236}">
                <a16:creationId xmlns:a16="http://schemas.microsoft.com/office/drawing/2014/main" id="{88F0D667-1D03-EBAD-7A05-6D8E875CEB77}"/>
              </a:ext>
            </a:extLst>
          </p:cNvPr>
          <p:cNvCxnSpPr>
            <a:cxnSpLocks/>
          </p:cNvCxnSpPr>
          <p:nvPr/>
        </p:nvCxnSpPr>
        <p:spPr>
          <a:xfrm flipH="1">
            <a:off x="2002312" y="1212366"/>
            <a:ext cx="584658" cy="80652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51">
            <a:extLst>
              <a:ext uri="{FF2B5EF4-FFF2-40B4-BE49-F238E27FC236}">
                <a16:creationId xmlns:a16="http://schemas.microsoft.com/office/drawing/2014/main" id="{E027AEFE-5F3C-93AF-F816-5406681DD948}"/>
              </a:ext>
            </a:extLst>
          </p:cNvPr>
          <p:cNvCxnSpPr>
            <a:cxnSpLocks/>
            <a:stCxn id="22" idx="0"/>
            <a:endCxn id="38" idx="3"/>
          </p:cNvCxnSpPr>
          <p:nvPr/>
        </p:nvCxnSpPr>
        <p:spPr>
          <a:xfrm flipH="1" flipV="1">
            <a:off x="3741490" y="3078760"/>
            <a:ext cx="321324" cy="34634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abadkézi sokszög: alakzat 31">
            <a:extLst>
              <a:ext uri="{FF2B5EF4-FFF2-40B4-BE49-F238E27FC236}">
                <a16:creationId xmlns:a16="http://schemas.microsoft.com/office/drawing/2014/main" id="{133E067E-ED97-0561-F920-45FDDBF7DDD6}"/>
              </a:ext>
            </a:extLst>
          </p:cNvPr>
          <p:cNvSpPr/>
          <p:nvPr/>
        </p:nvSpPr>
        <p:spPr>
          <a:xfrm>
            <a:off x="539552" y="2217669"/>
            <a:ext cx="651883" cy="480227"/>
          </a:xfrm>
          <a:custGeom>
            <a:avLst/>
            <a:gdLst>
              <a:gd name="connsiteX0" fmla="*/ 335560 w 595619"/>
              <a:gd name="connsiteY0" fmla="*/ 461394 h 461394"/>
              <a:gd name="connsiteX1" fmla="*/ 595619 w 595619"/>
              <a:gd name="connsiteY1" fmla="*/ 218113 h 461394"/>
              <a:gd name="connsiteX2" fmla="*/ 226503 w 595619"/>
              <a:gd name="connsiteY2" fmla="*/ 0 h 461394"/>
              <a:gd name="connsiteX3" fmla="*/ 0 w 595619"/>
              <a:gd name="connsiteY3" fmla="*/ 268447 h 461394"/>
              <a:gd name="connsiteX4" fmla="*/ 335560 w 595619"/>
              <a:gd name="connsiteY4" fmla="*/ 461394 h 461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619" h="461394">
                <a:moveTo>
                  <a:pt x="335560" y="461394"/>
                </a:moveTo>
                <a:lnTo>
                  <a:pt x="595619" y="218113"/>
                </a:lnTo>
                <a:lnTo>
                  <a:pt x="226503" y="0"/>
                </a:lnTo>
                <a:lnTo>
                  <a:pt x="0" y="268447"/>
                </a:lnTo>
                <a:lnTo>
                  <a:pt x="335560" y="461394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Szabadkézi sokszög: alakzat 34">
            <a:extLst>
              <a:ext uri="{FF2B5EF4-FFF2-40B4-BE49-F238E27FC236}">
                <a16:creationId xmlns:a16="http://schemas.microsoft.com/office/drawing/2014/main" id="{FBDF5B3B-729B-04E5-0E1C-EDC6597BE424}"/>
              </a:ext>
            </a:extLst>
          </p:cNvPr>
          <p:cNvSpPr/>
          <p:nvPr/>
        </p:nvSpPr>
        <p:spPr>
          <a:xfrm>
            <a:off x="1350628" y="1853967"/>
            <a:ext cx="1015067" cy="662730"/>
          </a:xfrm>
          <a:custGeom>
            <a:avLst/>
            <a:gdLst>
              <a:gd name="connsiteX0" fmla="*/ 0 w 1015067"/>
              <a:gd name="connsiteY0" fmla="*/ 318782 h 662730"/>
              <a:gd name="connsiteX1" fmla="*/ 335559 w 1015067"/>
              <a:gd name="connsiteY1" fmla="*/ 0 h 662730"/>
              <a:gd name="connsiteX2" fmla="*/ 1015067 w 1015067"/>
              <a:gd name="connsiteY2" fmla="*/ 343949 h 662730"/>
              <a:gd name="connsiteX3" fmla="*/ 696286 w 1015067"/>
              <a:gd name="connsiteY3" fmla="*/ 662730 h 662730"/>
              <a:gd name="connsiteX4" fmla="*/ 0 w 1015067"/>
              <a:gd name="connsiteY4" fmla="*/ 318782 h 66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7" h="662730">
                <a:moveTo>
                  <a:pt x="0" y="318782"/>
                </a:moveTo>
                <a:lnTo>
                  <a:pt x="335559" y="0"/>
                </a:lnTo>
                <a:lnTo>
                  <a:pt x="1015067" y="343949"/>
                </a:lnTo>
                <a:lnTo>
                  <a:pt x="696286" y="662730"/>
                </a:lnTo>
                <a:lnTo>
                  <a:pt x="0" y="31878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lt1"/>
              </a:solidFill>
            </a:endParaRPr>
          </a:p>
        </p:txBody>
      </p:sp>
      <p:sp>
        <p:nvSpPr>
          <p:cNvPr id="36" name="Szabadkézi sokszög: alakzat 35">
            <a:extLst>
              <a:ext uri="{FF2B5EF4-FFF2-40B4-BE49-F238E27FC236}">
                <a16:creationId xmlns:a16="http://schemas.microsoft.com/office/drawing/2014/main" id="{5811F118-105F-CFB7-C2B0-08EFA7C0A49F}"/>
              </a:ext>
            </a:extLst>
          </p:cNvPr>
          <p:cNvSpPr/>
          <p:nvPr/>
        </p:nvSpPr>
        <p:spPr>
          <a:xfrm>
            <a:off x="855677" y="1644242"/>
            <a:ext cx="830510" cy="696286"/>
          </a:xfrm>
          <a:custGeom>
            <a:avLst/>
            <a:gdLst>
              <a:gd name="connsiteX0" fmla="*/ 0 w 830510"/>
              <a:gd name="connsiteY0" fmla="*/ 536896 h 696286"/>
              <a:gd name="connsiteX1" fmla="*/ 302004 w 830510"/>
              <a:gd name="connsiteY1" fmla="*/ 696286 h 696286"/>
              <a:gd name="connsiteX2" fmla="*/ 830510 w 830510"/>
              <a:gd name="connsiteY2" fmla="*/ 192947 h 696286"/>
              <a:gd name="connsiteX3" fmla="*/ 478173 w 830510"/>
              <a:gd name="connsiteY3" fmla="*/ 0 h 696286"/>
              <a:gd name="connsiteX4" fmla="*/ 0 w 830510"/>
              <a:gd name="connsiteY4" fmla="*/ 536896 h 69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510" h="696286">
                <a:moveTo>
                  <a:pt x="0" y="536896"/>
                </a:moveTo>
                <a:lnTo>
                  <a:pt x="302004" y="696286"/>
                </a:lnTo>
                <a:lnTo>
                  <a:pt x="830510" y="192947"/>
                </a:lnTo>
                <a:lnTo>
                  <a:pt x="478173" y="0"/>
                </a:lnTo>
                <a:lnTo>
                  <a:pt x="0" y="53689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Szabadkézi sokszög: alakzat 37">
            <a:extLst>
              <a:ext uri="{FF2B5EF4-FFF2-40B4-BE49-F238E27FC236}">
                <a16:creationId xmlns:a16="http://schemas.microsoft.com/office/drawing/2014/main" id="{E64F177F-4178-4ADC-DB52-BDDC3AB2161D}"/>
              </a:ext>
            </a:extLst>
          </p:cNvPr>
          <p:cNvSpPr/>
          <p:nvPr/>
        </p:nvSpPr>
        <p:spPr>
          <a:xfrm>
            <a:off x="3447875" y="2659310"/>
            <a:ext cx="545285" cy="419450"/>
          </a:xfrm>
          <a:custGeom>
            <a:avLst/>
            <a:gdLst>
              <a:gd name="connsiteX0" fmla="*/ 0 w 545285"/>
              <a:gd name="connsiteY0" fmla="*/ 285226 h 419450"/>
              <a:gd name="connsiteX1" fmla="*/ 251670 w 545285"/>
              <a:gd name="connsiteY1" fmla="*/ 0 h 419450"/>
              <a:gd name="connsiteX2" fmla="*/ 545285 w 545285"/>
              <a:gd name="connsiteY2" fmla="*/ 167780 h 419450"/>
              <a:gd name="connsiteX3" fmla="*/ 293615 w 545285"/>
              <a:gd name="connsiteY3" fmla="*/ 419450 h 419450"/>
              <a:gd name="connsiteX4" fmla="*/ 0 w 545285"/>
              <a:gd name="connsiteY4" fmla="*/ 285226 h 41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285" h="419450">
                <a:moveTo>
                  <a:pt x="0" y="285226"/>
                </a:moveTo>
                <a:lnTo>
                  <a:pt x="251670" y="0"/>
                </a:lnTo>
                <a:lnTo>
                  <a:pt x="545285" y="167780"/>
                </a:lnTo>
                <a:lnTo>
                  <a:pt x="293615" y="419450"/>
                </a:lnTo>
                <a:lnTo>
                  <a:pt x="0" y="285226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54B2D455-FE5F-E8DA-7CEE-8D0D53E1EBA5}"/>
              </a:ext>
            </a:extLst>
          </p:cNvPr>
          <p:cNvSpPr/>
          <p:nvPr/>
        </p:nvSpPr>
        <p:spPr>
          <a:xfrm>
            <a:off x="1693402" y="2029236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2194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991EF-1D8F-5F36-C518-095883917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492B325-5E8D-EEF7-3959-C4EEC8920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 dirty="0" err="1"/>
              <a:t>SRNTGT089</a:t>
            </a:r>
            <a:r>
              <a:rPr lang="en-US" sz="1800"/>
              <a:t>	SCUD Facility</a:t>
            </a:r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42881CF9-A79B-4A4B-E42F-1CE6A6D1B671}"/>
              </a:ext>
            </a:extLst>
          </p:cNvPr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pPr algn="ctr"/>
            <a:r>
              <a:rPr lang="pl-PL" sz="1100">
                <a:solidFill>
                  <a:schemeClr val="tx1"/>
                </a:solidFill>
              </a:rPr>
              <a:t>SECONDARY IMPLICATION</a:t>
            </a:r>
          </a:p>
          <a:p>
            <a:pPr algn="ctr"/>
            <a:endParaRPr lang="pl-PL" sz="1100" b="1">
              <a:solidFill>
                <a:schemeClr val="tx1"/>
              </a:solidFill>
            </a:endParaRPr>
          </a:p>
          <a:p>
            <a:pPr algn="ctr"/>
            <a:r>
              <a:rPr lang="pl-PL" sz="1100" b="1">
                <a:solidFill>
                  <a:schemeClr val="tx1"/>
                </a:solidFill>
              </a:rPr>
              <a:t>In event of TGP attack, secondary is to recon the nearby launch pads to the south-east and further south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2DCE21C-6F42-16EC-3A4D-F6147734DE0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8" y="794775"/>
            <a:ext cx="3159069" cy="17769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29D505A-CE45-4192-7112-B0529DBA39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764118"/>
            <a:ext cx="5645837" cy="3175783"/>
          </a:xfrm>
          <a:prstGeom prst="rect">
            <a:avLst/>
          </a:prstGeom>
        </p:spPr>
      </p:pic>
      <p:sp>
        <p:nvSpPr>
          <p:cNvPr id="55" name="Pil opp 2">
            <a:extLst>
              <a:ext uri="{FF2B5EF4-FFF2-40B4-BE49-F238E27FC236}">
                <a16:creationId xmlns:a16="http://schemas.microsoft.com/office/drawing/2014/main" id="{BC20D641-2DA6-0D2D-B483-EBE29EF0F29A}"/>
              </a:ext>
            </a:extLst>
          </p:cNvPr>
          <p:cNvSpPr/>
          <p:nvPr/>
        </p:nvSpPr>
        <p:spPr>
          <a:xfrm>
            <a:off x="2561208" y="896722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1E01E49F-DF45-7C96-AECB-EAE4514E5E6E}"/>
              </a:ext>
            </a:extLst>
          </p:cNvPr>
          <p:cNvSpPr/>
          <p:nvPr/>
        </p:nvSpPr>
        <p:spPr>
          <a:xfrm>
            <a:off x="5580112" y="3147814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0FE4C27A-B15D-87EE-3993-6118B9297B90}"/>
              </a:ext>
            </a:extLst>
          </p:cNvPr>
          <p:cNvSpPr/>
          <p:nvPr/>
        </p:nvSpPr>
        <p:spPr>
          <a:xfrm>
            <a:off x="6026766" y="3363837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Háromszög 10">
            <a:extLst>
              <a:ext uri="{FF2B5EF4-FFF2-40B4-BE49-F238E27FC236}">
                <a16:creationId xmlns:a16="http://schemas.microsoft.com/office/drawing/2014/main" id="{F88F8F20-76BB-F09D-BF27-280141DFAA73}"/>
              </a:ext>
            </a:extLst>
          </p:cNvPr>
          <p:cNvSpPr/>
          <p:nvPr/>
        </p:nvSpPr>
        <p:spPr>
          <a:xfrm>
            <a:off x="5466406" y="1369218"/>
            <a:ext cx="683487" cy="54975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ADD27E90-11F7-B3DB-41DD-174242B013D8}"/>
              </a:ext>
            </a:extLst>
          </p:cNvPr>
          <p:cNvSpPr/>
          <p:nvPr/>
        </p:nvSpPr>
        <p:spPr>
          <a:xfrm>
            <a:off x="6483226" y="3340612"/>
            <a:ext cx="576064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Prostokąt 33">
            <a:extLst>
              <a:ext uri="{FF2B5EF4-FFF2-40B4-BE49-F238E27FC236}">
                <a16:creationId xmlns:a16="http://schemas.microsoft.com/office/drawing/2014/main" id="{C093B3AD-755D-074D-AE43-9B88919509FB}"/>
              </a:ext>
            </a:extLst>
          </p:cNvPr>
          <p:cNvSpPr/>
          <p:nvPr/>
        </p:nvSpPr>
        <p:spPr>
          <a:xfrm>
            <a:off x="6156176" y="1394542"/>
            <a:ext cx="1622686" cy="40834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089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5" name="Pil opp 2">
            <a:extLst>
              <a:ext uri="{FF2B5EF4-FFF2-40B4-BE49-F238E27FC236}">
                <a16:creationId xmlns:a16="http://schemas.microsoft.com/office/drawing/2014/main" id="{FA60BDFE-6E31-A3FA-40C5-388A662AB19B}"/>
              </a:ext>
            </a:extLst>
          </p:cNvPr>
          <p:cNvSpPr/>
          <p:nvPr/>
        </p:nvSpPr>
        <p:spPr>
          <a:xfrm>
            <a:off x="3680168" y="934909"/>
            <a:ext cx="522547" cy="47720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44D76026-B927-490D-8A8D-7EDF08B475F3}"/>
              </a:ext>
            </a:extLst>
          </p:cNvPr>
          <p:cNvCxnSpPr/>
          <p:nvPr/>
        </p:nvCxnSpPr>
        <p:spPr>
          <a:xfrm>
            <a:off x="5508104" y="3075806"/>
            <a:ext cx="165618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 33">
            <a:extLst>
              <a:ext uri="{FF2B5EF4-FFF2-40B4-BE49-F238E27FC236}">
                <a16:creationId xmlns:a16="http://schemas.microsoft.com/office/drawing/2014/main" id="{DDE17000-82AA-84C4-49C9-9913FB5D7EE8}"/>
              </a:ext>
            </a:extLst>
          </p:cNvPr>
          <p:cNvSpPr/>
          <p:nvPr/>
        </p:nvSpPr>
        <p:spPr>
          <a:xfrm>
            <a:off x="6119583" y="2778337"/>
            <a:ext cx="483247" cy="242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hu-HU" sz="1200">
                <a:solidFill>
                  <a:schemeClr val="tx1"/>
                </a:solidFill>
              </a:rPr>
              <a:t>1 NM</a:t>
            </a:r>
            <a:endParaRPr lang="pl-PL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64142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6085</TotalTime>
  <Words>357</Words>
  <Application>Microsoft Office PowerPoint</Application>
  <PresentationFormat>Diavetítés a képernyőre (16:9 oldalarány)</PresentationFormat>
  <Paragraphs>53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Kontortema</vt:lpstr>
      <vt:lpstr>SRNTGT089 SCUD Facility</vt:lpstr>
      <vt:lpstr>SRNTGT089 SCUD Facility</vt:lpstr>
      <vt:lpstr>SRNTGT089 SCUD Facility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SYTGT059_Chemical_Weapon_Sarqiyha__Research_Centre</dc:title>
  <dc:creator>132nd Virtual Wing;VIS</dc:creator>
  <cp:lastModifiedBy>Levente Tóth</cp:lastModifiedBy>
  <cp:revision>467</cp:revision>
  <dcterms:created xsi:type="dcterms:W3CDTF">2019-03-12T22:01:00Z</dcterms:created>
  <dcterms:modified xsi:type="dcterms:W3CDTF">2025-01-04T07:56:22Z</dcterms:modified>
</cp:coreProperties>
</file>