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7"/>
  </p:notesMasterIdLst>
  <p:sldIdLst>
    <p:sldId id="257" r:id="rId2"/>
    <p:sldId id="366" r:id="rId3"/>
    <p:sldId id="370" r:id="rId4"/>
    <p:sldId id="362" r:id="rId5"/>
    <p:sldId id="371" r:id="rId6"/>
    <p:sldId id="372" r:id="rId7"/>
    <p:sldId id="373" r:id="rId8"/>
    <p:sldId id="369" r:id="rId9"/>
    <p:sldId id="368" r:id="rId10"/>
    <p:sldId id="367" r:id="rId11"/>
    <p:sldId id="365" r:id="rId12"/>
    <p:sldId id="374" r:id="rId13"/>
    <p:sldId id="375" r:id="rId14"/>
    <p:sldId id="376" r:id="rId15"/>
    <p:sldId id="377" r:id="rId16"/>
  </p:sldIdLst>
  <p:sldSz cx="9144000" cy="5143500" type="screen16x9"/>
  <p:notesSz cx="6858000" cy="9144000"/>
  <p:defaultText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iddels stil 2 - aks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iddels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7241" autoAdjust="0"/>
  </p:normalViewPr>
  <p:slideViewPr>
    <p:cSldViewPr>
      <p:cViewPr varScale="1">
        <p:scale>
          <a:sx n="145" d="100"/>
          <a:sy n="145" d="100"/>
        </p:scale>
        <p:origin x="-114" y="-660"/>
      </p:cViewPr>
      <p:guideLst>
        <p:guide orient="horz" pos="162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opptekst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nb-NO"/>
          </a:p>
        </p:txBody>
      </p:sp>
      <p:sp>
        <p:nvSpPr>
          <p:cNvPr id="3" name="Plassholder for dato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0637A30-8EE1-4060-9976-8832FC89EE34}" type="datetimeFigureOut">
              <a:rPr lang="nb-NO" smtClean="0"/>
              <a:pPr/>
              <a:t>02.02.2025</a:t>
            </a:fld>
            <a:endParaRPr lang="nb-NO"/>
          </a:p>
        </p:txBody>
      </p:sp>
      <p:sp>
        <p:nvSpPr>
          <p:cNvPr id="4" name="Plassholder for lysbilde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nb-NO"/>
          </a:p>
        </p:txBody>
      </p:sp>
      <p:sp>
        <p:nvSpPr>
          <p:cNvPr id="5" name="Plassholder for notat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6" name="Plassholder for bunntekst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nb-NO"/>
          </a:p>
        </p:txBody>
      </p:sp>
      <p:sp>
        <p:nvSpPr>
          <p:cNvPr id="7" name="Plassholder for lysbildenumm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E5D362-086D-44A2-94F5-03EC7FA42488}" type="slidenum">
              <a:rPr lang="nb-NO" smtClean="0"/>
              <a:pPr/>
              <a:t>‹#›</a:t>
            </a:fld>
            <a:endParaRPr lang="nb-NO"/>
          </a:p>
        </p:txBody>
      </p:sp>
    </p:spTree>
    <p:extLst>
      <p:ext uri="{BB962C8B-B14F-4D97-AF65-F5344CB8AC3E}">
        <p14:creationId xmlns:p14="http://schemas.microsoft.com/office/powerpoint/2010/main" xmlns="" val="22563313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lassholder for lysbilde 1"/>
          <p:cNvSpPr>
            <a:spLocks noGrp="1" noRot="1" noChangeAspect="1"/>
          </p:cNvSpPr>
          <p:nvPr>
            <p:ph type="sldImg"/>
          </p:nvPr>
        </p:nvSpPr>
        <p:spPr>
          <a:xfrm>
            <a:off x="381000" y="685800"/>
            <a:ext cx="6096000" cy="3429000"/>
          </a:xfrm>
        </p:spPr>
      </p:sp>
      <p:sp>
        <p:nvSpPr>
          <p:cNvPr id="3" name="Plassholder for notater 2"/>
          <p:cNvSpPr>
            <a:spLocks noGrp="1"/>
          </p:cNvSpPr>
          <p:nvPr>
            <p:ph type="body" idx="1"/>
          </p:nvPr>
        </p:nvSpPr>
        <p:spPr/>
        <p:txBody>
          <a:bodyPr>
            <a:normAutofit/>
          </a:bodyPr>
          <a:lstStyle/>
          <a:p>
            <a:endParaRPr lang="en-US" dirty="0"/>
          </a:p>
        </p:txBody>
      </p:sp>
      <p:sp>
        <p:nvSpPr>
          <p:cNvPr id="4" name="Plassholder for lysbildenummer 3"/>
          <p:cNvSpPr>
            <a:spLocks noGrp="1"/>
          </p:cNvSpPr>
          <p:nvPr>
            <p:ph type="sldNum" sz="quarter" idx="10"/>
          </p:nvPr>
        </p:nvSpPr>
        <p:spPr/>
        <p:txBody>
          <a:bodyPr/>
          <a:lstStyle/>
          <a:p>
            <a:fld id="{01E5D362-086D-44A2-94F5-03EC7FA42488}" type="slidenum">
              <a:rPr lang="nb-NO" smtClean="0"/>
              <a:pPr/>
              <a:t>1</a:t>
            </a:fld>
            <a:endParaRPr lang="nb-NO"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685802" y="1597820"/>
            <a:ext cx="7772400" cy="1102519"/>
          </a:xfrm>
        </p:spPr>
        <p:txBody>
          <a:bodyPr/>
          <a:lstStyle/>
          <a:p>
            <a:r>
              <a:rPr lang="nb-NO"/>
              <a:t>Klikk for å redigere tittelstil</a:t>
            </a:r>
          </a:p>
        </p:txBody>
      </p:sp>
      <p:sp>
        <p:nvSpPr>
          <p:cNvPr id="3" name="Undertittel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1792288" y="3600450"/>
            <a:ext cx="5486400" cy="425054"/>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6629399" y="205979"/>
            <a:ext cx="2057401" cy="4388644"/>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457200" y="205979"/>
            <a:ext cx="6019801" cy="4388644"/>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93473"/>
            <a:ext cx="9144000" cy="283532"/>
          </a:xfrm>
        </p:spPr>
        <p:txBody>
          <a:bodyPr/>
          <a:lstStyle>
            <a:lvl1pPr>
              <a:defRPr sz="2400"/>
            </a:lvl1pPr>
          </a:lstStyle>
          <a:p>
            <a:r>
              <a:rPr lang="nb-NO" dirty="0"/>
              <a:t>Klikk for å redigere tittelstil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1_Tittel og innhold">
    <p:spTree>
      <p:nvGrpSpPr>
        <p:cNvPr id="1" name=""/>
        <p:cNvGrpSpPr/>
        <p:nvPr/>
      </p:nvGrpSpPr>
      <p:grpSpPr>
        <a:xfrm>
          <a:off x="0" y="0"/>
          <a:ext cx="0" cy="0"/>
          <a:chOff x="0" y="0"/>
          <a:chExt cx="0" cy="0"/>
        </a:xfrm>
      </p:grpSpPr>
      <p:sp>
        <p:nvSpPr>
          <p:cNvPr id="2" name="Tittel 1"/>
          <p:cNvSpPr>
            <a:spLocks noGrp="1"/>
          </p:cNvSpPr>
          <p:nvPr>
            <p:ph type="title"/>
          </p:nvPr>
        </p:nvSpPr>
        <p:spPr>
          <a:xfrm>
            <a:off x="0" y="262994"/>
            <a:ext cx="9144000" cy="648073"/>
          </a:xfrm>
        </p:spPr>
        <p:txBody>
          <a:bodyPr/>
          <a:lstStyle/>
          <a:p>
            <a:r>
              <a:rPr lang="nb-NO"/>
              <a:t>Klikk for å redigere tittelstil</a:t>
            </a:r>
          </a:p>
        </p:txBody>
      </p:sp>
      <p:sp>
        <p:nvSpPr>
          <p:cNvPr id="3" name="Plassholder for innhold 2"/>
          <p:cNvSpPr>
            <a:spLocks noGrp="1"/>
          </p:cNvSpPr>
          <p:nvPr>
            <p:ph idx="1"/>
          </p:nvPr>
        </p:nvSpPr>
        <p:spPr>
          <a:xfrm>
            <a:off x="0" y="992075"/>
            <a:ext cx="9144000" cy="4027947"/>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722314" y="3305176"/>
            <a:ext cx="7772400" cy="102155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722314"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Plassholder for dato 3"/>
          <p:cNvSpPr>
            <a:spLocks noGrp="1"/>
          </p:cNvSpPr>
          <p:nvPr>
            <p:ph type="dt" sz="half" idx="10"/>
          </p:nvPr>
        </p:nvSpPr>
        <p:spPr>
          <a:xfrm>
            <a:off x="457200" y="4767263"/>
            <a:ext cx="2133600" cy="273844"/>
          </a:xfrm>
          <a:prstGeom prst="rect">
            <a:avLst/>
          </a:prstGeom>
        </p:spPr>
        <p:txBody>
          <a:bodyPr/>
          <a:lstStyle/>
          <a:p>
            <a:endParaRPr lang="nb-NO"/>
          </a:p>
        </p:txBody>
      </p:sp>
      <p:sp>
        <p:nvSpPr>
          <p:cNvPr id="5" name="Plassholder for bunntekst 4"/>
          <p:cNvSpPr>
            <a:spLocks noGrp="1"/>
          </p:cNvSpPr>
          <p:nvPr>
            <p:ph type="ftr" sz="quarter" idx="11"/>
          </p:nvPr>
        </p:nvSpPr>
        <p:spPr>
          <a:xfrm>
            <a:off x="3124202" y="4767263"/>
            <a:ext cx="2895600" cy="273844"/>
          </a:xfrm>
          <a:prstGeom prst="rect">
            <a:avLst/>
          </a:prstGeom>
        </p:spPr>
        <p:txBody>
          <a:bodyPr/>
          <a:lstStyle/>
          <a:p>
            <a:endParaRPr lang="nb-NO"/>
          </a:p>
        </p:txBody>
      </p:sp>
      <p:sp>
        <p:nvSpPr>
          <p:cNvPr id="6" name="Plassholder for lysbildenummer 5"/>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457201"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4648200" y="1200151"/>
            <a:ext cx="4038601"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4645028" y="1151335"/>
            <a:ext cx="4041774"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4645028" y="1631156"/>
            <a:ext cx="4041774"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Plassholder for dato 6"/>
          <p:cNvSpPr>
            <a:spLocks noGrp="1"/>
          </p:cNvSpPr>
          <p:nvPr>
            <p:ph type="dt" sz="half" idx="10"/>
          </p:nvPr>
        </p:nvSpPr>
        <p:spPr>
          <a:xfrm>
            <a:off x="457200" y="4767263"/>
            <a:ext cx="2133600" cy="273844"/>
          </a:xfrm>
          <a:prstGeom prst="rect">
            <a:avLst/>
          </a:prstGeom>
        </p:spPr>
        <p:txBody>
          <a:bodyPr/>
          <a:lstStyle/>
          <a:p>
            <a:endParaRPr lang="nb-NO"/>
          </a:p>
        </p:txBody>
      </p:sp>
      <p:sp>
        <p:nvSpPr>
          <p:cNvPr id="8" name="Plassholder for bunntekst 7"/>
          <p:cNvSpPr>
            <a:spLocks noGrp="1"/>
          </p:cNvSpPr>
          <p:nvPr>
            <p:ph type="ftr" sz="quarter" idx="11"/>
          </p:nvPr>
        </p:nvSpPr>
        <p:spPr>
          <a:xfrm>
            <a:off x="3124202" y="4767263"/>
            <a:ext cx="2895600" cy="273844"/>
          </a:xfrm>
          <a:prstGeom prst="rect">
            <a:avLst/>
          </a:prstGeom>
        </p:spPr>
        <p:txBody>
          <a:bodyPr/>
          <a:lstStyle/>
          <a:p>
            <a:endParaRPr lang="nb-NO"/>
          </a:p>
        </p:txBody>
      </p:sp>
      <p:sp>
        <p:nvSpPr>
          <p:cNvPr id="9" name="Plassholder for lysbildenummer 8"/>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Bare tittel">
    <p:bg>
      <p:bgPr>
        <a:blipFill dpi="0" rotWithShape="1">
          <a:blip r:embed="rId2" cstate="print">
            <a:lum/>
          </a:blip>
          <a:srcRect/>
          <a:stretch>
            <a:fillRect t="-45000" b="-45000"/>
          </a:stretch>
        </a:blipFill>
        <a:effectLst/>
      </p:bgPr>
    </p:b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dato 2"/>
          <p:cNvSpPr>
            <a:spLocks noGrp="1"/>
          </p:cNvSpPr>
          <p:nvPr>
            <p:ph type="dt" sz="half" idx="10"/>
          </p:nvPr>
        </p:nvSpPr>
        <p:spPr>
          <a:xfrm>
            <a:off x="457200" y="4767263"/>
            <a:ext cx="2133600" cy="273844"/>
          </a:xfrm>
          <a:prstGeom prst="rect">
            <a:avLst/>
          </a:prstGeom>
        </p:spPr>
        <p:txBody>
          <a:bodyPr/>
          <a:lstStyle/>
          <a:p>
            <a:endParaRPr lang="nb-NO"/>
          </a:p>
        </p:txBody>
      </p:sp>
      <p:sp>
        <p:nvSpPr>
          <p:cNvPr id="4" name="Plassholder for bunntekst 3"/>
          <p:cNvSpPr>
            <a:spLocks noGrp="1"/>
          </p:cNvSpPr>
          <p:nvPr>
            <p:ph type="ftr" sz="quarter" idx="11"/>
          </p:nvPr>
        </p:nvSpPr>
        <p:spPr>
          <a:xfrm>
            <a:off x="3124202" y="4767263"/>
            <a:ext cx="2895600" cy="273844"/>
          </a:xfrm>
          <a:prstGeom prst="rect">
            <a:avLst/>
          </a:prstGeom>
        </p:spPr>
        <p:txBody>
          <a:bodyPr/>
          <a:lstStyle/>
          <a:p>
            <a:endParaRPr lang="nb-NO"/>
          </a:p>
        </p:txBody>
      </p:sp>
      <p:sp>
        <p:nvSpPr>
          <p:cNvPr id="5" name="Plassholder for lysbildenummer 4"/>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Tomt">
    <p:spTree>
      <p:nvGrpSpPr>
        <p:cNvPr id="1" name=""/>
        <p:cNvGrpSpPr/>
        <p:nvPr/>
      </p:nvGrpSpPr>
      <p:grpSpPr>
        <a:xfrm>
          <a:off x="0" y="0"/>
          <a:ext cx="0" cy="0"/>
          <a:chOff x="0" y="0"/>
          <a:chExt cx="0" cy="0"/>
        </a:xfrm>
      </p:grpSpPr>
      <p:sp>
        <p:nvSpPr>
          <p:cNvPr id="2" name="Plassholder for dato 1"/>
          <p:cNvSpPr>
            <a:spLocks noGrp="1"/>
          </p:cNvSpPr>
          <p:nvPr>
            <p:ph type="dt" sz="half" idx="10"/>
          </p:nvPr>
        </p:nvSpPr>
        <p:spPr>
          <a:xfrm>
            <a:off x="457200" y="4767263"/>
            <a:ext cx="2133600" cy="273844"/>
          </a:xfrm>
          <a:prstGeom prst="rect">
            <a:avLst/>
          </a:prstGeom>
        </p:spPr>
        <p:txBody>
          <a:bodyPr/>
          <a:lstStyle/>
          <a:p>
            <a:endParaRPr lang="nb-NO"/>
          </a:p>
        </p:txBody>
      </p:sp>
      <p:sp>
        <p:nvSpPr>
          <p:cNvPr id="3" name="Plassholder for bunntekst 2"/>
          <p:cNvSpPr>
            <a:spLocks noGrp="1"/>
          </p:cNvSpPr>
          <p:nvPr>
            <p:ph type="ftr" sz="quarter" idx="11"/>
          </p:nvPr>
        </p:nvSpPr>
        <p:spPr>
          <a:xfrm>
            <a:off x="3124202" y="4767263"/>
            <a:ext cx="2895600" cy="273844"/>
          </a:xfrm>
          <a:prstGeom prst="rect">
            <a:avLst/>
          </a:prstGeom>
        </p:spPr>
        <p:txBody>
          <a:bodyPr/>
          <a:lstStyle/>
          <a:p>
            <a:endParaRPr lang="nb-NO"/>
          </a:p>
        </p:txBody>
      </p:sp>
      <p:sp>
        <p:nvSpPr>
          <p:cNvPr id="4" name="Plassholder for lysbildenummer 3"/>
          <p:cNvSpPr>
            <a:spLocks noGrp="1"/>
          </p:cNvSpPr>
          <p:nvPr>
            <p:ph type="sldNum" sz="quarter" idx="12"/>
          </p:nvPr>
        </p:nvSpPr>
        <p:spPr>
          <a:xfrm>
            <a:off x="8540441" y="5042524"/>
            <a:ext cx="603559" cy="100976"/>
          </a:xfrm>
          <a:prstGeom prst="rect">
            <a:avLst/>
          </a:prstGeom>
        </p:spPr>
        <p:txBody>
          <a:bodyPr/>
          <a:lstStyle>
            <a:lvl1pPr>
              <a:defRPr sz="1000"/>
            </a:lvl1pPr>
          </a:lstStyle>
          <a:p>
            <a:fld id="{FAEFB388-42AA-4DF2-851A-CCA4A06B24AA}" type="slidenum">
              <a:rPr lang="nb-NO" smtClean="0"/>
              <a:pPr/>
              <a:t>‹#›</a:t>
            </a:fld>
            <a:endParaRPr lang="nb-N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457202" y="204787"/>
            <a:ext cx="3008313" cy="871538"/>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3575052" y="204789"/>
            <a:ext cx="5111749"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457202"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Plassholder for dato 4"/>
          <p:cNvSpPr>
            <a:spLocks noGrp="1"/>
          </p:cNvSpPr>
          <p:nvPr>
            <p:ph type="dt" sz="half" idx="10"/>
          </p:nvPr>
        </p:nvSpPr>
        <p:spPr>
          <a:xfrm>
            <a:off x="457200" y="4767263"/>
            <a:ext cx="2133600" cy="273844"/>
          </a:xfrm>
          <a:prstGeom prst="rect">
            <a:avLst/>
          </a:prstGeom>
        </p:spPr>
        <p:txBody>
          <a:bodyPr/>
          <a:lstStyle/>
          <a:p>
            <a:endParaRPr lang="nb-NO"/>
          </a:p>
        </p:txBody>
      </p:sp>
      <p:sp>
        <p:nvSpPr>
          <p:cNvPr id="6" name="Plassholder for bunntekst 5"/>
          <p:cNvSpPr>
            <a:spLocks noGrp="1"/>
          </p:cNvSpPr>
          <p:nvPr>
            <p:ph type="ftr" sz="quarter" idx="11"/>
          </p:nvPr>
        </p:nvSpPr>
        <p:spPr>
          <a:xfrm>
            <a:off x="3124202" y="4767263"/>
            <a:ext cx="2895600" cy="273844"/>
          </a:xfrm>
          <a:prstGeom prst="rect">
            <a:avLst/>
          </a:prstGeom>
        </p:spPr>
        <p:txBody>
          <a:bodyPr/>
          <a:lstStyle/>
          <a:p>
            <a:endParaRPr lang="nb-NO"/>
          </a:p>
        </p:txBody>
      </p:sp>
      <p:sp>
        <p:nvSpPr>
          <p:cNvPr id="7" name="Plassholder for lysbildenummer 6"/>
          <p:cNvSpPr>
            <a:spLocks noGrp="1"/>
          </p:cNvSpPr>
          <p:nvPr>
            <p:ph type="sldNum" sz="quarter" idx="12"/>
          </p:nvPr>
        </p:nvSpPr>
        <p:spPr>
          <a:xfrm>
            <a:off x="6553200" y="4767263"/>
            <a:ext cx="2133600" cy="273844"/>
          </a:xfrm>
          <a:prstGeom prst="rect">
            <a:avLst/>
          </a:prstGeom>
        </p:spPr>
        <p:txBody>
          <a:bodyPr/>
          <a:lstStyle/>
          <a:p>
            <a:fld id="{FAEFB388-42AA-4DF2-851A-CCA4A06B24AA}" type="slidenum">
              <a:rPr lang="nb-NO" smtClean="0"/>
              <a:pPr/>
              <a:t>‹#›</a:t>
            </a:fld>
            <a:endParaRPr lang="nb-N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0" y="262994"/>
            <a:ext cx="9144000" cy="648073"/>
          </a:xfrm>
          <a:prstGeom prst="rect">
            <a:avLst/>
          </a:prstGeom>
        </p:spPr>
        <p:txBody>
          <a:bodyPr vert="horz" lIns="91440" tIns="45720" rIns="91440" bIns="45720" rtlCol="0" anchor="ctr">
            <a:noAutofit/>
          </a:bodyPr>
          <a:lstStyle/>
          <a:p>
            <a:r>
              <a:rPr lang="nb-NO" dirty="0"/>
              <a:t>Klikk for å redigere tittelstil</a:t>
            </a:r>
          </a:p>
        </p:txBody>
      </p:sp>
      <p:sp>
        <p:nvSpPr>
          <p:cNvPr id="3" name="Plassholder for tekst 2"/>
          <p:cNvSpPr>
            <a:spLocks noGrp="1"/>
          </p:cNvSpPr>
          <p:nvPr>
            <p:ph type="body" idx="1"/>
          </p:nvPr>
        </p:nvSpPr>
        <p:spPr>
          <a:xfrm>
            <a:off x="0" y="1113588"/>
            <a:ext cx="9144000" cy="3906434"/>
          </a:xfrm>
          <a:prstGeom prst="rect">
            <a:avLst/>
          </a:prstGeom>
        </p:spPr>
        <p:txBody>
          <a:bodyPr vert="horz" lIns="91440" tIns="45720" rIns="91440" bIns="45720" rtlCol="0">
            <a:normAutofit/>
          </a:body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
        <p:nvSpPr>
          <p:cNvPr id="9" name="Rektangel 8"/>
          <p:cNvSpPr/>
          <p:nvPr/>
        </p:nvSpPr>
        <p:spPr>
          <a:xfrm>
            <a:off x="0" y="0"/>
            <a:ext cx="9144000" cy="262994"/>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0" name="Rektangel 9"/>
          <p:cNvSpPr/>
          <p:nvPr/>
        </p:nvSpPr>
        <p:spPr>
          <a:xfrm>
            <a:off x="0" y="5020022"/>
            <a:ext cx="9144000" cy="123478"/>
          </a:xfrm>
          <a:prstGeom prst="rect">
            <a:avLst/>
          </a:prstGeom>
          <a:solidFill>
            <a:schemeClr val="tx1">
              <a:lumMod val="65000"/>
              <a:lumOff val="3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p>
        </p:txBody>
      </p:sp>
      <p:sp>
        <p:nvSpPr>
          <p:cNvPr id="11" name="TekstSylinder 10"/>
          <p:cNvSpPr txBox="1"/>
          <p:nvPr/>
        </p:nvSpPr>
        <p:spPr>
          <a:xfrm>
            <a:off x="251520" y="21273"/>
            <a:ext cx="6272697" cy="246221"/>
          </a:xfrm>
          <a:prstGeom prst="rect">
            <a:avLst/>
          </a:prstGeom>
          <a:noFill/>
        </p:spPr>
        <p:txBody>
          <a:bodyPr wrap="square" rtlCol="0">
            <a:spAutoFit/>
          </a:bodyPr>
          <a:lstStyle/>
          <a:p>
            <a:r>
              <a:rPr lang="nb-NO" sz="1000" b="0" dirty="0" err="1">
                <a:solidFill>
                  <a:schemeClr val="tx1"/>
                </a:solidFill>
                <a:latin typeface="Arial Black" pitchFamily="34" charset="0"/>
                <a:cs typeface="Arial" pitchFamily="34" charset="0"/>
              </a:rPr>
              <a:t>Virtual</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Intelligence</a:t>
            </a:r>
            <a:r>
              <a:rPr lang="nb-NO" sz="1000" b="0" dirty="0">
                <a:solidFill>
                  <a:schemeClr val="tx1"/>
                </a:solidFill>
                <a:latin typeface="Arial Black" pitchFamily="34" charset="0"/>
                <a:cs typeface="Arial" pitchFamily="34" charset="0"/>
              </a:rPr>
              <a:t> </a:t>
            </a:r>
            <a:r>
              <a:rPr lang="nb-NO" sz="1000" b="0" dirty="0" err="1">
                <a:solidFill>
                  <a:schemeClr val="tx1"/>
                </a:solidFill>
                <a:latin typeface="Arial Black" pitchFamily="34" charset="0"/>
                <a:cs typeface="Arial" pitchFamily="34" charset="0"/>
              </a:rPr>
              <a:t>Directorate</a:t>
            </a:r>
            <a:endParaRPr lang="nb-NO" sz="1000" b="0" dirty="0">
              <a:solidFill>
                <a:schemeClr val="tx1"/>
              </a:solidFill>
              <a:latin typeface="Arial Black" pitchFamily="34" charset="0"/>
              <a:cs typeface="Arial" pitchFamily="34" charset="0"/>
            </a:endParaRPr>
          </a:p>
        </p:txBody>
      </p:sp>
      <p:sp>
        <p:nvSpPr>
          <p:cNvPr id="12" name="TekstSylinder 11"/>
          <p:cNvSpPr txBox="1"/>
          <p:nvPr/>
        </p:nvSpPr>
        <p:spPr>
          <a:xfrm>
            <a:off x="0" y="5028547"/>
            <a:ext cx="9144000" cy="107722"/>
          </a:xfrm>
          <a:prstGeom prst="rect">
            <a:avLst/>
          </a:prstGeom>
          <a:noFill/>
        </p:spPr>
        <p:txBody>
          <a:bodyPr wrap="square" lIns="0" tIns="0" rIns="0" bIns="0" rtlCol="0">
            <a:spAutoFit/>
          </a:bodyPr>
          <a:lstStyle/>
          <a:p>
            <a:pPr algn="ctr"/>
            <a:r>
              <a:rPr lang="nb-NO" sz="700" b="1" i="1" dirty="0">
                <a:solidFill>
                  <a:schemeClr val="bg1"/>
                </a:solidFill>
                <a:latin typeface="Arial Black" pitchFamily="34" charset="0"/>
              </a:rPr>
              <a:t>OMNIA VINCENT SAPIENTA</a:t>
            </a:r>
          </a:p>
        </p:txBody>
      </p:sp>
      <p:sp>
        <p:nvSpPr>
          <p:cNvPr id="13" name="Rektangel 12"/>
          <p:cNvSpPr/>
          <p:nvPr userDrawn="1"/>
        </p:nvSpPr>
        <p:spPr>
          <a:xfrm>
            <a:off x="0" y="0"/>
            <a:ext cx="9144000" cy="51435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descr="D:\DCS_Missions\OPAR-Brief\LOGOS\VID_logo.png"/>
          <p:cNvPicPr>
            <a:picLocks noChangeAspect="1" noChangeArrowheads="1"/>
          </p:cNvPicPr>
          <p:nvPr userDrawn="1"/>
        </p:nvPicPr>
        <p:blipFill>
          <a:blip r:embed="rId14" cstate="print"/>
          <a:srcRect/>
          <a:stretch>
            <a:fillRect/>
          </a:stretch>
        </p:blipFill>
        <p:spPr bwMode="auto">
          <a:xfrm>
            <a:off x="19050" y="9524"/>
            <a:ext cx="294907" cy="267495"/>
          </a:xfrm>
          <a:prstGeom prst="rect">
            <a:avLst/>
          </a:prstGeom>
          <a:noFill/>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hdr="0" ftr="0" dt="0"/>
  <p:txStyles>
    <p:titleStyle>
      <a:lvl1pPr algn="ctr" defTabSz="914400" rtl="0" eaLnBrk="1" latinLnBrk="0" hangingPunct="1">
        <a:spcBef>
          <a:spcPct val="0"/>
        </a:spcBef>
        <a:buNone/>
        <a:defRPr sz="3200" kern="1200">
          <a:solidFill>
            <a:schemeClr val="tx1"/>
          </a:solidFill>
          <a:latin typeface="Arial Black" pitchFamily="34" charset="0"/>
          <a:ea typeface="+mj-ea"/>
          <a:cs typeface="+mj-cs"/>
        </a:defRPr>
      </a:lvl1pPr>
    </p:titleStyle>
    <p:bodyStyle>
      <a:lvl1pPr marL="342900" indent="-3429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16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12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nb-N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4.xml"/><Relationship Id="rId2" Type="http://schemas.openxmlformats.org/officeDocument/2006/relationships/slide" Target="slide3.xml"/><Relationship Id="rId1" Type="http://schemas.openxmlformats.org/officeDocument/2006/relationships/slideLayout" Target="../slideLayouts/slideLayout2.xml"/><Relationship Id="rId4" Type="http://schemas.openxmlformats.org/officeDocument/2006/relationships/slide" Target="slide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kstSylinder 2"/>
          <p:cNvSpPr txBox="1"/>
          <p:nvPr/>
        </p:nvSpPr>
        <p:spPr>
          <a:xfrm>
            <a:off x="0" y="2931790"/>
            <a:ext cx="9144000" cy="1015663"/>
          </a:xfrm>
          <a:prstGeom prst="rect">
            <a:avLst/>
          </a:prstGeom>
          <a:noFill/>
        </p:spPr>
        <p:txBody>
          <a:bodyPr wrap="square" rtlCol="0">
            <a:spAutoFit/>
          </a:bodyPr>
          <a:lstStyle/>
          <a:p>
            <a:pPr algn="ctr"/>
            <a:r>
              <a:rPr lang="nb-NO" sz="2400" b="1" dirty="0" smtClean="0">
                <a:latin typeface="Arial Black" pitchFamily="34" charset="0"/>
                <a:ea typeface="MS Mincho" pitchFamily="49" charset="-128"/>
              </a:rPr>
              <a:t>NOTIAN and KAMBILAND </a:t>
            </a:r>
            <a:r>
              <a:rPr lang="nb-NO" sz="2400" b="1" dirty="0">
                <a:latin typeface="Arial Black" pitchFamily="34" charset="0"/>
                <a:ea typeface="MS Mincho" pitchFamily="49" charset="-128"/>
              </a:rPr>
              <a:t>GROUND COMBAT TACTICS</a:t>
            </a:r>
          </a:p>
          <a:p>
            <a:pPr algn="ctr"/>
            <a:endParaRPr lang="nb-NO" sz="1200" b="1" dirty="0">
              <a:latin typeface="Arial Black" pitchFamily="34" charset="0"/>
              <a:ea typeface="MS Mincho" pitchFamily="49" charset="-128"/>
            </a:endParaRPr>
          </a:p>
          <a:p>
            <a:pPr algn="ctr"/>
            <a:r>
              <a:rPr lang="nb-NO" sz="2400" b="1" dirty="0">
                <a:latin typeface="Arial Black" pitchFamily="34" charset="0"/>
                <a:ea typeface="MS Mincho" pitchFamily="49" charset="-128"/>
              </a:rPr>
              <a:t>INTREP </a:t>
            </a:r>
            <a:r>
              <a:rPr lang="nb-NO" sz="2400" b="1" dirty="0" smtClean="0">
                <a:latin typeface="Arial Black" pitchFamily="34" charset="0"/>
                <a:ea typeface="MS Mincho" pitchFamily="49" charset="-128"/>
              </a:rPr>
              <a:t>VID-OPAC-003</a:t>
            </a:r>
            <a:endParaRPr lang="nb-NO" sz="2400" b="1" dirty="0">
              <a:latin typeface="MS Mincho" pitchFamily="49" charset="-128"/>
              <a:ea typeface="MS Mincho" pitchFamily="49" charset="-128"/>
            </a:endParaRPr>
          </a:p>
        </p:txBody>
      </p:sp>
      <p:sp>
        <p:nvSpPr>
          <p:cNvPr id="6" name="TekstSylinder 5"/>
          <p:cNvSpPr txBox="1"/>
          <p:nvPr/>
        </p:nvSpPr>
        <p:spPr>
          <a:xfrm>
            <a:off x="322899" y="4016463"/>
            <a:ext cx="8542468" cy="600164"/>
          </a:xfrm>
          <a:prstGeom prst="rect">
            <a:avLst/>
          </a:prstGeom>
          <a:noFill/>
          <a:ln w="31750">
            <a:solidFill>
              <a:schemeClr val="tx1"/>
            </a:solidFill>
          </a:ln>
        </p:spPr>
        <p:txBody>
          <a:bodyPr wrap="square" rtlCol="0">
            <a:spAutoFit/>
          </a:bodyPr>
          <a:lstStyle/>
          <a:p>
            <a:pPr algn="ctr"/>
            <a:r>
              <a:rPr lang="nb-NO" sz="1100" b="1" dirty="0"/>
              <a:t>DISCLAIMER: </a:t>
            </a:r>
          </a:p>
          <a:p>
            <a:pPr algn="ctr"/>
            <a:r>
              <a:rPr lang="en-US" sz="1100" dirty="0"/>
              <a:t>This is for multiplayer online gaming using the Digital Combat Systems simulation software published by Eagle Dynamics. The information is not in any way suitable for real world use or operations.</a:t>
            </a:r>
            <a:endParaRPr lang="nb-NO" sz="1100" dirty="0"/>
          </a:p>
        </p:txBody>
      </p:sp>
      <p:sp>
        <p:nvSpPr>
          <p:cNvPr id="8" name="TekstSylinder 7"/>
          <p:cNvSpPr txBox="1"/>
          <p:nvPr/>
        </p:nvSpPr>
        <p:spPr>
          <a:xfrm>
            <a:off x="1371644" y="4766114"/>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Published: </a:t>
            </a:r>
            <a:r>
              <a:rPr lang="en-US" sz="1400" dirty="0" smtClean="0">
                <a:latin typeface="Arial" pitchFamily="34" charset="0"/>
                <a:cs typeface="Arial" pitchFamily="34" charset="0"/>
              </a:rPr>
              <a:t>2025-02-02</a:t>
            </a:r>
            <a:endParaRPr lang="en-US" sz="1400" dirty="0">
              <a:latin typeface="Arial" pitchFamily="34" charset="0"/>
              <a:cs typeface="Arial" pitchFamily="34" charset="0"/>
            </a:endParaRPr>
          </a:p>
        </p:txBody>
      </p:sp>
      <p:sp>
        <p:nvSpPr>
          <p:cNvPr id="9" name="TekstSylinder 8"/>
          <p:cNvSpPr txBox="1"/>
          <p:nvPr/>
        </p:nvSpPr>
        <p:spPr>
          <a:xfrm>
            <a:off x="1371644" y="4585046"/>
            <a:ext cx="6784754" cy="307777"/>
          </a:xfrm>
          <a:prstGeom prst="rect">
            <a:avLst/>
          </a:prstGeom>
          <a:noFill/>
        </p:spPr>
        <p:txBody>
          <a:bodyPr wrap="square" rtlCol="0">
            <a:spAutoFit/>
          </a:bodyPr>
          <a:lstStyle/>
          <a:p>
            <a:pPr algn="ctr"/>
            <a:r>
              <a:rPr lang="en-US" sz="1400" dirty="0">
                <a:latin typeface="Arial" pitchFamily="34" charset="0"/>
                <a:cs typeface="Arial" pitchFamily="34" charset="0"/>
              </a:rPr>
              <a:t>Version: </a:t>
            </a:r>
            <a:r>
              <a:rPr lang="en-US" sz="1400" dirty="0" smtClean="0">
                <a:latin typeface="Arial" pitchFamily="34" charset="0"/>
                <a:cs typeface="Arial" pitchFamily="34" charset="0"/>
              </a:rPr>
              <a:t>1.0</a:t>
            </a:r>
            <a:endParaRPr lang="en-US" sz="1400" dirty="0">
              <a:latin typeface="Arial" pitchFamily="34" charset="0"/>
              <a:cs typeface="Arial" pitchFamily="34" charset="0"/>
            </a:endParaRPr>
          </a:p>
        </p:txBody>
      </p:sp>
      <p:sp>
        <p:nvSpPr>
          <p:cNvPr id="12" name="TekstSylinder 11"/>
          <p:cNvSpPr txBox="1"/>
          <p:nvPr/>
        </p:nvSpPr>
        <p:spPr>
          <a:xfrm>
            <a:off x="0" y="2067694"/>
            <a:ext cx="9143999" cy="738664"/>
          </a:xfrm>
          <a:prstGeom prst="rect">
            <a:avLst/>
          </a:prstGeom>
          <a:noFill/>
        </p:spPr>
        <p:txBody>
          <a:bodyPr wrap="square" rtlCol="0">
            <a:spAutoFit/>
          </a:bodyPr>
          <a:lstStyle/>
          <a:p>
            <a:pPr algn="ctr"/>
            <a:r>
              <a:rPr lang="en-US" sz="2400" b="1" dirty="0">
                <a:solidFill>
                  <a:srgbClr val="35261F"/>
                </a:solidFill>
                <a:latin typeface="Constantia" pitchFamily="18" charset="0"/>
              </a:rPr>
              <a:t>VIRTUAL INTELLIGENCE DIRECTORATE</a:t>
            </a:r>
          </a:p>
          <a:p>
            <a:pPr algn="ctr"/>
            <a:r>
              <a:rPr lang="en-US" b="1" i="1" dirty="0">
                <a:solidFill>
                  <a:srgbClr val="35261F"/>
                </a:solidFill>
                <a:latin typeface="Constantia" pitchFamily="18" charset="0"/>
              </a:rPr>
              <a:t>OMNIA VINCIT SAPIENTIA</a:t>
            </a:r>
          </a:p>
        </p:txBody>
      </p:sp>
      <p:pic>
        <p:nvPicPr>
          <p:cNvPr id="1026" name="Picture 2" descr="D:\DCS_Missions\OPAR-Brief\LOGOS\VID_logo.png"/>
          <p:cNvPicPr>
            <a:picLocks noChangeAspect="1" noChangeArrowheads="1"/>
          </p:cNvPicPr>
          <p:nvPr/>
        </p:nvPicPr>
        <p:blipFill>
          <a:blip r:embed="rId3" cstate="print"/>
          <a:srcRect/>
          <a:stretch>
            <a:fillRect/>
          </a:stretch>
        </p:blipFill>
        <p:spPr bwMode="auto">
          <a:xfrm>
            <a:off x="3563888" y="339502"/>
            <a:ext cx="1906438" cy="1729237"/>
          </a:xfrm>
          <a:prstGeom prst="rect">
            <a:avLst/>
          </a:prstGeom>
          <a:noFill/>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INDICATORS</a:t>
            </a:r>
          </a:p>
        </p:txBody>
      </p:sp>
      <p:sp>
        <p:nvSpPr>
          <p:cNvPr id="6" name="TekstSylinder 5"/>
          <p:cNvSpPr txBox="1"/>
          <p:nvPr/>
        </p:nvSpPr>
        <p:spPr>
          <a:xfrm>
            <a:off x="0" y="624115"/>
            <a:ext cx="8786842" cy="4286280"/>
          </a:xfrm>
          <a:prstGeom prst="rect">
            <a:avLst/>
          </a:prstGeom>
          <a:noFill/>
          <a:ln>
            <a:noFill/>
          </a:ln>
        </p:spPr>
        <p:txBody>
          <a:bodyPr wrap="square" rtlCol="0">
            <a:normAutofit/>
          </a:bodyPr>
          <a:lstStyle/>
          <a:p>
            <a:pPr>
              <a:buFont typeface="Arial" pitchFamily="34" charset="0"/>
              <a:buChar char="•"/>
            </a:pPr>
            <a:endParaRPr lang="nb-NO" sz="1200" dirty="0"/>
          </a:p>
          <a:p>
            <a:pPr>
              <a:buFont typeface="Arial" pitchFamily="34" charset="0"/>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9"/>
          <p:cNvSpPr txBox="1"/>
          <p:nvPr/>
        </p:nvSpPr>
        <p:spPr>
          <a:xfrm rot="18996742">
            <a:off x="4143482" y="2029809"/>
            <a:ext cx="4374292" cy="707886"/>
          </a:xfrm>
          <a:prstGeom prst="rect">
            <a:avLst/>
          </a:prstGeom>
          <a:noFill/>
        </p:spPr>
        <p:txBody>
          <a:bodyPr wrap="square" rtlCol="0">
            <a:spAutoFit/>
          </a:bodyPr>
          <a:lstStyle/>
          <a:p>
            <a:r>
              <a:rPr lang="en-US" sz="4000" b="1" dirty="0">
                <a:solidFill>
                  <a:srgbClr val="FF0000"/>
                </a:solidFill>
                <a:latin typeface="Arial Black" pitchFamily="34" charset="0"/>
              </a:rPr>
              <a:t>DRAFT</a:t>
            </a:r>
          </a:p>
        </p:txBody>
      </p:sp>
      <p:graphicFrame>
        <p:nvGraphicFramePr>
          <p:cNvPr id="3" name="טבלה 2"/>
          <p:cNvGraphicFramePr>
            <a:graphicFrameLocks noGrp="1"/>
          </p:cNvGraphicFramePr>
          <p:nvPr>
            <p:extLst>
              <p:ext uri="{D42A27DB-BD31-4B8C-83A1-F6EECF244321}">
                <p14:modId xmlns:p14="http://schemas.microsoft.com/office/powerpoint/2010/main" xmlns="" val="253851099"/>
              </p:ext>
            </p:extLst>
          </p:nvPr>
        </p:nvGraphicFramePr>
        <p:xfrm>
          <a:off x="404135" y="624115"/>
          <a:ext cx="8187818" cy="3647505"/>
        </p:xfrm>
        <a:graphic>
          <a:graphicData uri="http://schemas.openxmlformats.org/drawingml/2006/table">
            <a:tbl>
              <a:tblPr rtl="1" firstRow="1" bandRow="1">
                <a:tableStyleId>{073A0DAA-6AF3-43AB-8588-CEC1D06C72B9}</a:tableStyleId>
              </a:tblPr>
              <a:tblGrid>
                <a:gridCol w="4877626">
                  <a:extLst>
                    <a:ext uri="{9D8B030D-6E8A-4147-A177-3AD203B41FA5}">
                      <a16:colId xmlns:a16="http://schemas.microsoft.com/office/drawing/2014/main" xmlns="" val="20000"/>
                    </a:ext>
                  </a:extLst>
                </a:gridCol>
                <a:gridCol w="3310192">
                  <a:extLst>
                    <a:ext uri="{9D8B030D-6E8A-4147-A177-3AD203B41FA5}">
                      <a16:colId xmlns:a16="http://schemas.microsoft.com/office/drawing/2014/main" xmlns="" val="20001"/>
                    </a:ext>
                  </a:extLst>
                </a:gridCol>
              </a:tblGrid>
              <a:tr h="523305">
                <a:tc>
                  <a:txBody>
                    <a:bodyPr/>
                    <a:lstStyle/>
                    <a:p>
                      <a:pPr algn="l" rtl="0"/>
                      <a:r>
                        <a:rPr lang="en-US" dirty="0"/>
                        <a:t>Indication</a:t>
                      </a:r>
                      <a:endParaRPr lang="he-IL" dirty="0"/>
                    </a:p>
                  </a:txBody>
                  <a:tcPr anchor="ctr"/>
                </a:tc>
                <a:tc>
                  <a:txBody>
                    <a:bodyPr/>
                    <a:lstStyle/>
                    <a:p>
                      <a:pPr algn="l" rtl="0"/>
                      <a:r>
                        <a:rPr lang="en-US" dirty="0"/>
                        <a:t>Observed/reported</a:t>
                      </a:r>
                      <a:r>
                        <a:rPr lang="en-US" baseline="0" dirty="0"/>
                        <a:t> activity</a:t>
                      </a:r>
                      <a:endParaRPr lang="he-IL" dirty="0"/>
                    </a:p>
                  </a:txBody>
                  <a:tcPr anchor="ctr"/>
                </a:tc>
                <a:extLst>
                  <a:ext uri="{0D108BD9-81ED-4DB2-BD59-A6C34878D82A}">
                    <a16:rowId xmlns:a16="http://schemas.microsoft.com/office/drawing/2014/main" xmlns="" val="10000"/>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he-IL" sz="1200" dirty="0"/>
                        <a:t> </a:t>
                      </a:r>
                      <a:r>
                        <a:rPr lang="nb-NO" sz="1200" dirty="0"/>
                        <a:t>Preparing offensive / Attack </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(1-2</a:t>
                      </a:r>
                      <a:r>
                        <a:rPr lang="nb-NO" sz="1200" baseline="0" dirty="0"/>
                        <a:t> hours prior to offensive maneuver begins)</a:t>
                      </a:r>
                      <a:endParaRPr lang="nb-NO" sz="1200" dirty="0"/>
                    </a:p>
                  </a:txBody>
                  <a:tcPr anchor="ctr"/>
                </a:tc>
                <a:tc>
                  <a:txBody>
                    <a:bodyPr/>
                    <a:lstStyle/>
                    <a:p>
                      <a:pPr algn="l" rtl="0">
                        <a:buFont typeface="Arial" pitchFamily="34" charset="0"/>
                        <a:buNone/>
                      </a:pPr>
                      <a:r>
                        <a:rPr lang="nb-NO" sz="1200" dirty="0"/>
                        <a:t>BM-21 launch or movement into firing positions. </a:t>
                      </a:r>
                    </a:p>
                  </a:txBody>
                  <a:tcPr anchor="ctr"/>
                </a:tc>
                <a:extLst>
                  <a:ext uri="{0D108BD9-81ED-4DB2-BD59-A6C34878D82A}">
                    <a16:rowId xmlns:a16="http://schemas.microsoft.com/office/drawing/2014/main" xmlns="" val="10001"/>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Insertion of Long Range Recon</a:t>
                      </a:r>
                    </a:p>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(0-96 hrs prior to offensive)</a:t>
                      </a:r>
                    </a:p>
                  </a:txBody>
                  <a:tcPr anchor="ctr"/>
                </a:tc>
                <a:tc>
                  <a:txBody>
                    <a:bodyPr/>
                    <a:lstStyle/>
                    <a:p>
                      <a:pPr algn="l" rtl="0">
                        <a:buFont typeface="Arial" pitchFamily="34" charset="0"/>
                        <a:buNone/>
                      </a:pPr>
                      <a:r>
                        <a:rPr lang="nb-NO" sz="1200" dirty="0"/>
                        <a:t>RW activity deep into enemy territory</a:t>
                      </a:r>
                    </a:p>
                  </a:txBody>
                  <a:tcPr anchor="ctr"/>
                </a:tc>
                <a:extLst>
                  <a:ext uri="{0D108BD9-81ED-4DB2-BD59-A6C34878D82A}">
                    <a16:rowId xmlns:a16="http://schemas.microsoft.com/office/drawing/2014/main" xmlns="" val="10002"/>
                  </a:ext>
                </a:extLst>
              </a:tr>
              <a:tr h="370840">
                <a:tc>
                  <a:txBody>
                    <a:bodyPr/>
                    <a:lstStyle/>
                    <a:p>
                      <a:pPr lvl="0">
                        <a:buFont typeface="Arial" pitchFamily="34" charset="0"/>
                        <a:buNone/>
                      </a:pPr>
                      <a:r>
                        <a:rPr lang="nb-NO" sz="1200" dirty="0"/>
                        <a:t>*Airborne Assault ( Many FW transports)</a:t>
                      </a:r>
                    </a:p>
                    <a:p>
                      <a:pPr lvl="0">
                        <a:buFont typeface="Arial" pitchFamily="34" charset="0"/>
                        <a:buNone/>
                      </a:pPr>
                      <a:r>
                        <a:rPr lang="nb-NO" sz="1200" dirty="0"/>
                        <a:t>*</a:t>
                      </a:r>
                      <a:r>
                        <a:rPr lang="nb-NO" sz="1200" baseline="0" dirty="0"/>
                        <a:t> </a:t>
                      </a:r>
                      <a:r>
                        <a:rPr lang="nb-NO" sz="1200" dirty="0"/>
                        <a:t>Long range Recon ( If only a single AC is in use, or flying tactical, low level)</a:t>
                      </a:r>
                    </a:p>
                  </a:txBody>
                  <a:tcPr anchor="ctr"/>
                </a:tc>
                <a:tc>
                  <a:txBody>
                    <a:bodyPr/>
                    <a:lstStyle/>
                    <a:p>
                      <a:pPr>
                        <a:buFont typeface="Arial" pitchFamily="34" charset="0"/>
                        <a:buNone/>
                      </a:pPr>
                      <a:r>
                        <a:rPr lang="nb-NO" sz="1200" dirty="0"/>
                        <a:t>FW (transport) activity deep into enemy territory</a:t>
                      </a:r>
                    </a:p>
                  </a:txBody>
                  <a:tcPr anchor="ctr"/>
                </a:tc>
                <a:extLst>
                  <a:ext uri="{0D108BD9-81ED-4DB2-BD59-A6C34878D82A}">
                    <a16:rowId xmlns:a16="http://schemas.microsoft.com/office/drawing/2014/main" xmlns="" val="10003"/>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Trying to kill the target</a:t>
                      </a:r>
                    </a:p>
                  </a:txBody>
                  <a:tcPr anchor="ctr"/>
                </a:tc>
                <a:tc>
                  <a:txBody>
                    <a:bodyPr/>
                    <a:lstStyle/>
                    <a:p>
                      <a:pPr>
                        <a:buFont typeface="Arial" pitchFamily="34" charset="0"/>
                        <a:buNone/>
                      </a:pPr>
                      <a:r>
                        <a:rPr lang="nb-NO" sz="1200" dirty="0"/>
                        <a:t>Artillery at a certain point (point target)</a:t>
                      </a:r>
                    </a:p>
                  </a:txBody>
                  <a:tcPr anchor="ctr"/>
                </a:tc>
                <a:extLst>
                  <a:ext uri="{0D108BD9-81ED-4DB2-BD59-A6C34878D82A}">
                    <a16:rowId xmlns:a16="http://schemas.microsoft.com/office/drawing/2014/main" xmlns="" val="10004"/>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Suppression, to cover for movement / attack</a:t>
                      </a:r>
                    </a:p>
                  </a:txBody>
                  <a:tcPr anchor="ctr"/>
                </a:tc>
                <a:tc>
                  <a:txBody>
                    <a:bodyPr/>
                    <a:lstStyle/>
                    <a:p>
                      <a:pPr>
                        <a:buFont typeface="Arial" pitchFamily="34" charset="0"/>
                        <a:buNone/>
                      </a:pPr>
                      <a:r>
                        <a:rPr lang="nb-NO" sz="1200" dirty="0"/>
                        <a:t>Artillery at an area</a:t>
                      </a:r>
                    </a:p>
                  </a:txBody>
                  <a:tcPr anchor="ctr"/>
                </a:tc>
                <a:extLst>
                  <a:ext uri="{0D108BD9-81ED-4DB2-BD59-A6C34878D82A}">
                    <a16:rowId xmlns:a16="http://schemas.microsoft.com/office/drawing/2014/main" xmlns="" val="10005"/>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Setting</a:t>
                      </a:r>
                      <a:r>
                        <a:rPr lang="nb-NO" sz="1200" baseline="0" dirty="0"/>
                        <a:t> up for offensive </a:t>
                      </a:r>
                      <a:endParaRPr lang="nb-NO" sz="1200" dirty="0"/>
                    </a:p>
                  </a:txBody>
                  <a:tcPr anchor="ctr"/>
                </a:tc>
                <a:tc>
                  <a:txBody>
                    <a:bodyPr/>
                    <a:lstStyle/>
                    <a:p>
                      <a:pPr>
                        <a:buFont typeface="Arial" pitchFamily="34" charset="0"/>
                        <a:buNone/>
                      </a:pPr>
                      <a:r>
                        <a:rPr lang="nb-NO" sz="1200" dirty="0"/>
                        <a:t>Manuevering</a:t>
                      </a:r>
                      <a:r>
                        <a:rPr lang="nb-NO" sz="1200" baseline="0" dirty="0"/>
                        <a:t> units assuming assault formations</a:t>
                      </a:r>
                      <a:endParaRPr lang="nb-NO" sz="1200" dirty="0"/>
                    </a:p>
                  </a:txBody>
                  <a:tcPr anchor="ctr"/>
                </a:tc>
                <a:extLst>
                  <a:ext uri="{0D108BD9-81ED-4DB2-BD59-A6C34878D82A}">
                    <a16:rowId xmlns:a16="http://schemas.microsoft.com/office/drawing/2014/main" xmlns="" val="10008"/>
                  </a:ext>
                </a:extLst>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nb-NO" sz="1200" dirty="0"/>
                        <a:t>Division</a:t>
                      </a:r>
                      <a:r>
                        <a:rPr lang="nb-NO" sz="1200" baseline="0" dirty="0"/>
                        <a:t> is resupplying in preparation for further missions (Duration up to 72 hrs)</a:t>
                      </a:r>
                      <a:endParaRPr lang="nb-NO" sz="1200" dirty="0"/>
                    </a:p>
                  </a:txBody>
                  <a:tcPr anchor="ctr"/>
                </a:tc>
                <a:tc>
                  <a:txBody>
                    <a:bodyPr/>
                    <a:lstStyle/>
                    <a:p>
                      <a:pPr marL="0" indent="0">
                        <a:buFontTx/>
                        <a:buNone/>
                      </a:pPr>
                      <a:r>
                        <a:rPr lang="nb-NO" sz="1200" dirty="0"/>
                        <a:t>* Combat vehicles arranged in non-combat formations (lines/raws, tight together)</a:t>
                      </a:r>
                    </a:p>
                    <a:p>
                      <a:pPr marL="0" indent="0">
                        <a:buFontTx/>
                        <a:buNone/>
                      </a:pPr>
                      <a:r>
                        <a:rPr lang="nb-NO" sz="1200" dirty="0"/>
                        <a:t>* Supply trucks in close vicinity</a:t>
                      </a:r>
                    </a:p>
                  </a:txBody>
                  <a:tcPr anchor="ctr"/>
                </a:tc>
                <a:extLst>
                  <a:ext uri="{0D108BD9-81ED-4DB2-BD59-A6C34878D82A}">
                    <a16:rowId xmlns:a16="http://schemas.microsoft.com/office/drawing/2014/main" xmlns="" val="10009"/>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INTELLIGENCE GAPS</a:t>
            </a:r>
          </a:p>
        </p:txBody>
      </p:sp>
      <p:sp>
        <p:nvSpPr>
          <p:cNvPr id="5" name="Rektangel 4"/>
          <p:cNvSpPr/>
          <p:nvPr/>
        </p:nvSpPr>
        <p:spPr>
          <a:xfrm>
            <a:off x="3428960" y="642924"/>
            <a:ext cx="5715040" cy="4286280"/>
          </a:xfrm>
          <a:prstGeom prst="rect">
            <a:avLst/>
          </a:prstGeom>
          <a:solidFill>
            <a:schemeClr val="tx2">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dirty="0"/>
              <a:t>INSERT MAP HERE</a:t>
            </a:r>
          </a:p>
        </p:txBody>
      </p:sp>
      <p:sp>
        <p:nvSpPr>
          <p:cNvPr id="6" name="TekstSylinder 5"/>
          <p:cNvSpPr txBox="1"/>
          <p:nvPr/>
        </p:nvSpPr>
        <p:spPr>
          <a:xfrm>
            <a:off x="0" y="642924"/>
            <a:ext cx="3428992" cy="4286280"/>
          </a:xfrm>
          <a:prstGeom prst="rect">
            <a:avLst/>
          </a:prstGeom>
          <a:noFill/>
          <a:ln>
            <a:solidFill>
              <a:schemeClr val="tx1"/>
            </a:solidFill>
          </a:ln>
        </p:spPr>
        <p:txBody>
          <a:bodyPr wrap="square" rtlCol="0">
            <a:normAutofit/>
          </a:bodyPr>
          <a:lstStyle/>
          <a:p>
            <a:pPr>
              <a:buFontTx/>
              <a:buChar char="-"/>
            </a:pPr>
            <a:r>
              <a:rPr lang="nb-NO" sz="1200" dirty="0"/>
              <a:t>Provide a list of questions or gaps in intelligence, where taskings can be generated to collect information</a:t>
            </a:r>
          </a:p>
          <a:p>
            <a:pPr>
              <a:buFontTx/>
              <a:buChar char="-"/>
            </a:pPr>
            <a:endParaRPr lang="nb-NO" sz="1200"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smtClean="0"/>
              <a:t>March/Movement</a:t>
            </a:r>
            <a:endParaRPr lang="en-US" dirty="0"/>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928662" y="1214428"/>
            <a:ext cx="6643734" cy="1600438"/>
          </a:xfrm>
          <a:prstGeom prst="rect">
            <a:avLst/>
          </a:prstGeom>
          <a:noFill/>
        </p:spPr>
        <p:txBody>
          <a:bodyPr wrap="square" rtlCol="0">
            <a:spAutoFit/>
          </a:bodyPr>
          <a:lstStyle/>
          <a:p>
            <a:pPr marL="177800" indent="-177800">
              <a:buFont typeface="Arial" pitchFamily="34" charset="0"/>
              <a:buChar char="•"/>
            </a:pPr>
            <a:r>
              <a:rPr lang="en-US" sz="1400" dirty="0" smtClean="0"/>
              <a:t>Army units that are in transport mode (march/movement) will use hardball roads for all movements.</a:t>
            </a:r>
            <a:endParaRPr lang="en-US" sz="1400" dirty="0" smtClean="0"/>
          </a:p>
          <a:p>
            <a:pPr marL="177800" indent="-177800">
              <a:buFont typeface="Arial" pitchFamily="34" charset="0"/>
              <a:buChar char="•"/>
            </a:pPr>
            <a:r>
              <a:rPr lang="en-US" sz="1400" dirty="0" smtClean="0"/>
              <a:t>Army units will travel by a speed 20kts when in a non-tactical movement.</a:t>
            </a:r>
          </a:p>
          <a:p>
            <a:pPr marL="177800" indent="-177800">
              <a:buFont typeface="Arial" pitchFamily="34" charset="0"/>
              <a:buChar char="•"/>
            </a:pPr>
            <a:r>
              <a:rPr lang="en-US" sz="1400" dirty="0" smtClean="0"/>
              <a:t>Army units will travel in sizes of company/battery and if under transport in larger formations will have 1 nautical miles between each company/battery.</a:t>
            </a:r>
            <a:endParaRPr lang="en-US" sz="1400" dirty="0" smtClean="0"/>
          </a:p>
          <a:p>
            <a:pPr marL="177800" indent="-177800">
              <a:buFont typeface="Arial" pitchFamily="34" charset="0"/>
              <a:buChar char="•"/>
            </a:pPr>
            <a:r>
              <a:rPr lang="en-US" sz="1400" dirty="0" smtClean="0"/>
              <a:t>Army units will stop non-combat movement 5 nautical miles from </a:t>
            </a:r>
            <a:r>
              <a:rPr lang="en-US" sz="1400" dirty="0" err="1" smtClean="0"/>
              <a:t>anticpated</a:t>
            </a:r>
            <a:r>
              <a:rPr lang="en-US" sz="1400" dirty="0" smtClean="0"/>
              <a:t> combat area, and will transform into combat formations.</a:t>
            </a:r>
            <a:endParaRPr lang="en-US" sz="1400" dirty="0" smtClean="0"/>
          </a:p>
        </p:txBody>
      </p:sp>
    </p:spTree>
    <p:extLst>
      <p:ext uri="{BB962C8B-B14F-4D97-AF65-F5344CB8AC3E}">
        <p14:creationId xmlns:p14="http://schemas.microsoft.com/office/powerpoint/2010/main" xmlns="" val="25486483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a:t>Combat movement offensive</a:t>
            </a:r>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1500166" y="1142990"/>
            <a:ext cx="6357982" cy="1384995"/>
          </a:xfrm>
          <a:prstGeom prst="rect">
            <a:avLst/>
          </a:prstGeom>
          <a:noFill/>
        </p:spPr>
        <p:txBody>
          <a:bodyPr wrap="square" rtlCol="0">
            <a:spAutoFit/>
          </a:bodyPr>
          <a:lstStyle/>
          <a:p>
            <a:r>
              <a:rPr lang="en-US" sz="1400" b="1" dirty="0" smtClean="0"/>
              <a:t>Battalion offensive</a:t>
            </a:r>
          </a:p>
          <a:p>
            <a:pPr marL="177800" indent="-177800">
              <a:buFont typeface="Arial" pitchFamily="34" charset="0"/>
              <a:buChar char="•"/>
              <a:tabLst>
                <a:tab pos="92075" algn="l"/>
              </a:tabLst>
            </a:pPr>
            <a:r>
              <a:rPr lang="en-US" sz="1400" dirty="0" smtClean="0"/>
              <a:t>As soon as the maneuver forces arrive within 5 nm from the frontline or intended </a:t>
            </a:r>
            <a:r>
              <a:rPr lang="en-US" sz="1400" dirty="0" err="1" smtClean="0"/>
              <a:t>figithing</a:t>
            </a:r>
            <a:r>
              <a:rPr lang="en-US" sz="1400" dirty="0" smtClean="0"/>
              <a:t> area, they will disperse into the available terrain in order to get as many vehicles on a line toward the enemy as possible.</a:t>
            </a:r>
          </a:p>
          <a:p>
            <a:pPr marL="177800" indent="-177800">
              <a:buFont typeface="Arial" pitchFamily="34" charset="0"/>
              <a:buChar char="•"/>
              <a:tabLst>
                <a:tab pos="92075" algn="l"/>
              </a:tabLst>
            </a:pPr>
            <a:r>
              <a:rPr lang="en-US" sz="1400" dirty="0" smtClean="0"/>
              <a:t>Depending on the terrain (open area, hilly or </a:t>
            </a:r>
            <a:r>
              <a:rPr lang="en-US" sz="1400" dirty="0" err="1" smtClean="0"/>
              <a:t>forrests</a:t>
            </a:r>
            <a:r>
              <a:rPr lang="en-US" sz="1400" dirty="0" smtClean="0"/>
              <a:t>), they will disperse as much as possible and move in a tactical formation until they reach the enemy.</a:t>
            </a:r>
          </a:p>
        </p:txBody>
      </p:sp>
    </p:spTree>
    <p:extLst>
      <p:ext uri="{BB962C8B-B14F-4D97-AF65-F5344CB8AC3E}">
        <p14:creationId xmlns:p14="http://schemas.microsoft.com/office/powerpoint/2010/main" xmlns="" val="4312109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82C3DB40-AD8A-4EAE-B71F-603F0BE2490F}"/>
              </a:ext>
            </a:extLst>
          </p:cNvPr>
          <p:cNvSpPr>
            <a:spLocks noGrp="1"/>
          </p:cNvSpPr>
          <p:nvPr>
            <p:ph type="title"/>
          </p:nvPr>
        </p:nvSpPr>
        <p:spPr/>
        <p:txBody>
          <a:bodyPr/>
          <a:lstStyle/>
          <a:p>
            <a:r>
              <a:rPr lang="en-US" dirty="0"/>
              <a:t>Defensive disposition</a:t>
            </a:r>
          </a:p>
        </p:txBody>
      </p:sp>
      <p:sp>
        <p:nvSpPr>
          <p:cNvPr id="3" name="TekstSylinder 2">
            <a:extLst>
              <a:ext uri="{FF2B5EF4-FFF2-40B4-BE49-F238E27FC236}">
                <a16:creationId xmlns:a16="http://schemas.microsoft.com/office/drawing/2014/main" xmlns="" id="{C1F2D31E-D705-42D8-AAA2-091978AFAB91}"/>
              </a:ext>
            </a:extLst>
          </p:cNvPr>
          <p:cNvSpPr txBox="1"/>
          <p:nvPr/>
        </p:nvSpPr>
        <p:spPr>
          <a:xfrm>
            <a:off x="1214414" y="785800"/>
            <a:ext cx="6429420" cy="3108543"/>
          </a:xfrm>
          <a:prstGeom prst="rect">
            <a:avLst/>
          </a:prstGeom>
          <a:noFill/>
        </p:spPr>
        <p:txBody>
          <a:bodyPr wrap="square" rtlCol="0">
            <a:spAutoFit/>
          </a:bodyPr>
          <a:lstStyle/>
          <a:p>
            <a:pPr marL="177800" indent="-177800"/>
            <a:r>
              <a:rPr lang="en-US" sz="1400" b="1" dirty="0" smtClean="0"/>
              <a:t>Battalion defense (frontline):</a:t>
            </a:r>
          </a:p>
          <a:p>
            <a:pPr marL="177800" indent="-177800">
              <a:buFont typeface="Arial" pitchFamily="34" charset="0"/>
              <a:buChar char="•"/>
            </a:pPr>
            <a:r>
              <a:rPr lang="en-US" sz="1400" dirty="0" smtClean="0"/>
              <a:t>In the defense, the Army use platoon level units at the frontline in static, defensive positions.</a:t>
            </a:r>
          </a:p>
          <a:p>
            <a:pPr marL="177800" indent="-177800">
              <a:buFont typeface="Arial" pitchFamily="34" charset="0"/>
              <a:buChar char="•"/>
            </a:pPr>
            <a:r>
              <a:rPr lang="en-US" sz="1400" dirty="0" smtClean="0"/>
              <a:t>3nm behind the 3 platoons, close to road junction (if available), another company is staged ready to react in several directions.</a:t>
            </a:r>
          </a:p>
          <a:p>
            <a:pPr marL="177800" indent="-177800">
              <a:buFont typeface="Arial" pitchFamily="34" charset="0"/>
              <a:buChar char="•"/>
            </a:pPr>
            <a:r>
              <a:rPr lang="en-US" sz="1400" dirty="0" smtClean="0"/>
              <a:t>Further 3 nm behind is another company resting and ready as the reserve</a:t>
            </a:r>
          </a:p>
          <a:p>
            <a:pPr marL="177800" indent="-177800">
              <a:buFont typeface="Arial" pitchFamily="34" charset="0"/>
              <a:buChar char="•"/>
            </a:pPr>
            <a:r>
              <a:rPr lang="en-US" sz="1400" dirty="0" smtClean="0"/>
              <a:t>Located IVO the reserve is also any artillery support in place to support the defensive.</a:t>
            </a:r>
          </a:p>
          <a:p>
            <a:pPr marL="177800" indent="-177800">
              <a:buFont typeface="Arial" pitchFamily="34" charset="0"/>
              <a:buChar char="•"/>
            </a:pPr>
            <a:r>
              <a:rPr lang="en-US" sz="1400" dirty="0" smtClean="0"/>
              <a:t>If there is only one road in the area, and the area is important, one can have one battalion on one side of the road, and another battalion on the other side of the road.</a:t>
            </a:r>
          </a:p>
          <a:p>
            <a:pPr marL="177800" indent="-177800">
              <a:buFont typeface="Arial" pitchFamily="34" charset="0"/>
              <a:buChar char="•"/>
            </a:pPr>
            <a:r>
              <a:rPr lang="en-US" sz="1400" dirty="0" smtClean="0"/>
              <a:t>If this is a defensive position that the Army intends to use for a while, or there are axis of advance that is not intended for use, the army forces may use mines to block off, or try to channelize forces into kill zones covered by artillery</a:t>
            </a:r>
            <a:endParaRPr lang="en-US" sz="1400" dirty="0" smtClean="0"/>
          </a:p>
        </p:txBody>
      </p:sp>
    </p:spTree>
    <p:extLst>
      <p:ext uri="{BB962C8B-B14F-4D97-AF65-F5344CB8AC3E}">
        <p14:creationId xmlns:p14="http://schemas.microsoft.com/office/powerpoint/2010/main" xmlns="" val="26868951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a:extLst>
              <a:ext uri="{FF2B5EF4-FFF2-40B4-BE49-F238E27FC236}">
                <a16:creationId xmlns:a16="http://schemas.microsoft.com/office/drawing/2014/main" xmlns="" id="{4A48007C-00A6-4108-8C57-9DA36E26FE29}"/>
              </a:ext>
            </a:extLst>
          </p:cNvPr>
          <p:cNvSpPr>
            <a:spLocks noGrp="1"/>
          </p:cNvSpPr>
          <p:nvPr>
            <p:ph type="title"/>
          </p:nvPr>
        </p:nvSpPr>
        <p:spPr/>
        <p:txBody>
          <a:bodyPr/>
          <a:lstStyle/>
          <a:p>
            <a:r>
              <a:rPr lang="en-US" dirty="0"/>
              <a:t>Artillery support</a:t>
            </a:r>
          </a:p>
        </p:txBody>
      </p:sp>
      <p:sp>
        <p:nvSpPr>
          <p:cNvPr id="3" name="TekstSylinder 2">
            <a:extLst>
              <a:ext uri="{FF2B5EF4-FFF2-40B4-BE49-F238E27FC236}">
                <a16:creationId xmlns:a16="http://schemas.microsoft.com/office/drawing/2014/main" xmlns="" id="{A3A71D47-87EC-494D-9F7D-2A46746C317E}"/>
              </a:ext>
            </a:extLst>
          </p:cNvPr>
          <p:cNvSpPr txBox="1"/>
          <p:nvPr/>
        </p:nvSpPr>
        <p:spPr>
          <a:xfrm>
            <a:off x="899592" y="1000115"/>
            <a:ext cx="5886986" cy="1600438"/>
          </a:xfrm>
          <a:prstGeom prst="rect">
            <a:avLst/>
          </a:prstGeom>
          <a:noFill/>
        </p:spPr>
        <p:txBody>
          <a:bodyPr wrap="square" rtlCol="0">
            <a:spAutoFit/>
          </a:bodyPr>
          <a:lstStyle/>
          <a:p>
            <a:r>
              <a:rPr lang="en-US" sz="1400" b="1" dirty="0" smtClean="0"/>
              <a:t>Waiting area</a:t>
            </a:r>
          </a:p>
          <a:p>
            <a:r>
              <a:rPr lang="en-US" sz="1400" dirty="0" smtClean="0"/>
              <a:t>Artillery units will generally use forests for dispersal and hide in the tree line when they are not in a firing position.</a:t>
            </a:r>
          </a:p>
          <a:p>
            <a:endParaRPr lang="en-US" sz="1400" dirty="0" smtClean="0"/>
          </a:p>
          <a:p>
            <a:r>
              <a:rPr lang="en-US" sz="1400" b="1" dirty="0" smtClean="0"/>
              <a:t>Firing position</a:t>
            </a:r>
          </a:p>
          <a:p>
            <a:pPr marL="177800" indent="-177800">
              <a:buFontTx/>
              <a:buChar char="-"/>
            </a:pPr>
            <a:r>
              <a:rPr lang="en-US" sz="1400" dirty="0" smtClean="0"/>
              <a:t> Artillery require an open area 1500ftx1500ft for a battery sized unit. </a:t>
            </a:r>
          </a:p>
          <a:p>
            <a:pPr marL="177800" indent="-177800">
              <a:buFontTx/>
              <a:buChar char="-"/>
            </a:pPr>
            <a:r>
              <a:rPr lang="en-US" sz="1400" dirty="0" smtClean="0"/>
              <a:t> </a:t>
            </a:r>
            <a:r>
              <a:rPr lang="en-US" sz="1400" dirty="0" smtClean="0"/>
              <a:t>Ideally there are several roads in vicinity of the firing position.</a:t>
            </a:r>
            <a:endParaRPr lang="en-US" sz="1400" dirty="0"/>
          </a:p>
        </p:txBody>
      </p:sp>
    </p:spTree>
    <p:extLst>
      <p:ext uri="{BB962C8B-B14F-4D97-AF65-F5344CB8AC3E}">
        <p14:creationId xmlns:p14="http://schemas.microsoft.com/office/powerpoint/2010/main" xmlns="" val="251277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INTRODUCTION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42844" y="1000114"/>
            <a:ext cx="4286280" cy="1600438"/>
          </a:xfrm>
          <a:prstGeom prst="rect">
            <a:avLst/>
          </a:prstGeom>
          <a:noFill/>
        </p:spPr>
        <p:txBody>
          <a:bodyPr wrap="square" rtlCol="0">
            <a:spAutoFit/>
          </a:bodyPr>
          <a:lstStyle/>
          <a:p>
            <a:r>
              <a:rPr lang="nb-NO" sz="1400" b="1" u="sng" dirty="0" err="1">
                <a:latin typeface="Arial" pitchFamily="34" charset="0"/>
                <a:cs typeface="Arial" pitchFamily="34" charset="0"/>
              </a:rPr>
              <a:t>Aim</a:t>
            </a:r>
            <a:r>
              <a:rPr lang="nb-NO" sz="1400" b="1" u="sng" dirty="0">
                <a:latin typeface="Arial" pitchFamily="34" charset="0"/>
                <a:cs typeface="Arial" pitchFamily="34" charset="0"/>
              </a:rPr>
              <a:t>:</a:t>
            </a:r>
          </a:p>
          <a:p>
            <a:r>
              <a:rPr lang="nb-NO" sz="1400" dirty="0">
                <a:latin typeface="Arial" pitchFamily="34" charset="0"/>
                <a:cs typeface="Arial" pitchFamily="34" charset="0"/>
              </a:rPr>
              <a:t>This document describes </a:t>
            </a:r>
            <a:r>
              <a:rPr lang="nb-NO" sz="1400" dirty="0" err="1">
                <a:latin typeface="Arial" pitchFamily="34" charset="0"/>
                <a:cs typeface="Arial" pitchFamily="34" charset="0"/>
              </a:rPr>
              <a:t>how</a:t>
            </a:r>
            <a:r>
              <a:rPr lang="nb-NO" sz="1400" dirty="0">
                <a:latin typeface="Arial" pitchFamily="34" charset="0"/>
                <a:cs typeface="Arial" pitchFamily="34" charset="0"/>
              </a:rPr>
              <a:t> </a:t>
            </a:r>
            <a:r>
              <a:rPr lang="nb-NO" sz="1400" dirty="0" smtClean="0">
                <a:latin typeface="Arial" pitchFamily="34" charset="0"/>
                <a:cs typeface="Arial" pitchFamily="34" charset="0"/>
              </a:rPr>
              <a:t>Notian and Kambiland </a:t>
            </a:r>
            <a:r>
              <a:rPr lang="nb-NO" sz="1400" dirty="0">
                <a:latin typeface="Arial" pitchFamily="34" charset="0"/>
                <a:cs typeface="Arial" pitchFamily="34" charset="0"/>
              </a:rPr>
              <a:t>ground </a:t>
            </a:r>
            <a:r>
              <a:rPr lang="nb-NO" sz="1400" dirty="0" err="1">
                <a:latin typeface="Arial" pitchFamily="34" charset="0"/>
                <a:cs typeface="Arial" pitchFamily="34" charset="0"/>
              </a:rPr>
              <a:t>forces</a:t>
            </a:r>
            <a:r>
              <a:rPr lang="nb-NO" sz="1400" dirty="0">
                <a:latin typeface="Arial" pitchFamily="34" charset="0"/>
                <a:cs typeface="Arial" pitchFamily="34" charset="0"/>
              </a:rPr>
              <a:t> </a:t>
            </a:r>
            <a:r>
              <a:rPr lang="nb-NO" sz="1400" dirty="0" err="1" smtClean="0">
                <a:latin typeface="Arial" pitchFamily="34" charset="0"/>
                <a:cs typeface="Arial" pitchFamily="34" charset="0"/>
              </a:rPr>
              <a:t>operate</a:t>
            </a:r>
            <a:r>
              <a:rPr lang="nb-NO" sz="1400" dirty="0" smtClean="0">
                <a:latin typeface="Arial" pitchFamily="34" charset="0"/>
                <a:cs typeface="Arial" pitchFamily="34" charset="0"/>
              </a:rPr>
              <a:t>.</a:t>
            </a:r>
            <a:endParaRPr lang="nb-NO" sz="1400" dirty="0">
              <a:latin typeface="Arial" pitchFamily="34" charset="0"/>
              <a:cs typeface="Arial" pitchFamily="34" charset="0"/>
            </a:endParaRPr>
          </a:p>
          <a:p>
            <a:endParaRPr lang="nb-NO" sz="1400" dirty="0">
              <a:latin typeface="Arial" pitchFamily="34" charset="0"/>
              <a:cs typeface="Arial" pitchFamily="34" charset="0"/>
            </a:endParaRPr>
          </a:p>
          <a:p>
            <a:r>
              <a:rPr lang="nb-NO" sz="1400" b="1" u="sng" dirty="0" err="1">
                <a:latin typeface="Arial" pitchFamily="34" charset="0"/>
                <a:cs typeface="Arial" pitchFamily="34" charset="0"/>
              </a:rPr>
              <a:t>Reference</a:t>
            </a:r>
            <a:r>
              <a:rPr lang="nb-NO" sz="1400" b="1" u="sng" dirty="0">
                <a:latin typeface="Arial" pitchFamily="34" charset="0"/>
                <a:cs typeface="Arial" pitchFamily="34" charset="0"/>
              </a:rPr>
              <a:t>: </a:t>
            </a:r>
          </a:p>
          <a:p>
            <a:r>
              <a:rPr lang="en-US" sz="1400" dirty="0">
                <a:latin typeface="Arial" pitchFamily="34" charset="0"/>
                <a:cs typeface="Arial" pitchFamily="34" charset="0"/>
              </a:rPr>
              <a:t>INTREP VID B-001 Generic Ground Force Structure v2.0</a:t>
            </a:r>
            <a:endParaRPr lang="nb-NO" sz="1400" dirty="0">
              <a:latin typeface="Arial" pitchFamily="34" charset="0"/>
              <a:cs typeface="Arial" pitchFamily="34" charset="0"/>
            </a:endParaRPr>
          </a:p>
        </p:txBody>
      </p:sp>
      <p:sp>
        <p:nvSpPr>
          <p:cNvPr id="20" name="TekstSylinder 19"/>
          <p:cNvSpPr txBox="1"/>
          <p:nvPr/>
        </p:nvSpPr>
        <p:spPr>
          <a:xfrm>
            <a:off x="4500562" y="1142990"/>
            <a:ext cx="4357718" cy="1600438"/>
          </a:xfrm>
          <a:prstGeom prst="rect">
            <a:avLst/>
          </a:prstGeom>
          <a:noFill/>
        </p:spPr>
        <p:txBody>
          <a:bodyPr wrap="square" rtlCol="0">
            <a:spAutoFit/>
          </a:bodyPr>
          <a:lstStyle/>
          <a:p>
            <a:r>
              <a:rPr lang="nb-NO" sz="1400" b="1" u="sng" dirty="0" err="1">
                <a:latin typeface="Arial" pitchFamily="34" charset="0"/>
                <a:cs typeface="Arial" pitchFamily="34" charset="0"/>
              </a:rPr>
              <a:t>Content</a:t>
            </a:r>
            <a:r>
              <a:rPr lang="nb-NO" sz="1400" b="1" u="sng" dirty="0">
                <a:latin typeface="Arial" pitchFamily="34" charset="0"/>
                <a:cs typeface="Arial" pitchFamily="34" charset="0"/>
              </a:rPr>
              <a:t>:</a:t>
            </a:r>
          </a:p>
          <a:p>
            <a:r>
              <a:rPr lang="nb-NO" sz="1400" dirty="0">
                <a:latin typeface="Arial" pitchFamily="34" charset="0"/>
                <a:cs typeface="Arial" pitchFamily="34" charset="0"/>
                <a:hlinkClick r:id="rId2" action="ppaction://hlinksldjump"/>
              </a:rPr>
              <a:t>Division offensive</a:t>
            </a:r>
            <a:endParaRPr lang="nb-NO" sz="1400" dirty="0">
              <a:latin typeface="Arial" pitchFamily="34" charset="0"/>
              <a:cs typeface="Arial" pitchFamily="34" charset="0"/>
            </a:endParaRPr>
          </a:p>
          <a:p>
            <a:r>
              <a:rPr lang="nb-NO" sz="1400" dirty="0">
                <a:latin typeface="Arial" pitchFamily="34" charset="0"/>
                <a:cs typeface="Arial" pitchFamily="34" charset="0"/>
                <a:hlinkClick r:id="rId3" action="ppaction://hlinksldjump"/>
              </a:rPr>
              <a:t>Indicators</a:t>
            </a:r>
            <a:endParaRPr lang="nb-NO" sz="1400" dirty="0">
              <a:latin typeface="Arial" pitchFamily="34" charset="0"/>
              <a:cs typeface="Arial" pitchFamily="34" charset="0"/>
            </a:endParaRPr>
          </a:p>
          <a:p>
            <a:r>
              <a:rPr lang="nb-NO" sz="1400" dirty="0">
                <a:latin typeface="Arial" pitchFamily="34" charset="0"/>
                <a:cs typeface="Arial" pitchFamily="34" charset="0"/>
                <a:hlinkClick r:id="rId4" action="ppaction://hlinksldjump"/>
              </a:rPr>
              <a:t>Intelligence gaps</a:t>
            </a:r>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a:p>
            <a:endParaRPr lang="nb-NO" sz="1400" dirty="0">
              <a:latin typeface="Arial" pitchFamily="34" charset="0"/>
              <a:cs typeface="Arial"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OFFENSIVE</a:t>
            </a:r>
          </a:p>
        </p:txBody>
      </p:sp>
      <p:sp>
        <p:nvSpPr>
          <p:cNvPr id="20" name="Avrundet rektangel 19"/>
          <p:cNvSpPr/>
          <p:nvPr/>
        </p:nvSpPr>
        <p:spPr>
          <a:xfrm>
            <a:off x="4077925" y="2836943"/>
            <a:ext cx="693210" cy="286506"/>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DIV HQ</a:t>
            </a:r>
          </a:p>
        </p:txBody>
      </p:sp>
      <p:cxnSp>
        <p:nvCxnSpPr>
          <p:cNvPr id="25" name="Rett linje 24"/>
          <p:cNvCxnSpPr/>
          <p:nvPr/>
        </p:nvCxnSpPr>
        <p:spPr>
          <a:xfrm>
            <a:off x="441299" y="1272752"/>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Rett linje 25"/>
          <p:cNvCxnSpPr/>
          <p:nvPr/>
        </p:nvCxnSpPr>
        <p:spPr>
          <a:xfrm>
            <a:off x="461934" y="4572014"/>
            <a:ext cx="5143536" cy="15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4" name="Ellipse 43"/>
          <p:cNvSpPr/>
          <p:nvPr/>
        </p:nvSpPr>
        <p:spPr>
          <a:xfrm>
            <a:off x="586624" y="1274340"/>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48" name="Avrundet rektangel 47"/>
          <p:cNvSpPr/>
          <p:nvPr/>
        </p:nvSpPr>
        <p:spPr>
          <a:xfrm>
            <a:off x="2292394" y="1595810"/>
            <a:ext cx="857256" cy="428628"/>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ROCKETARTY BN</a:t>
            </a:r>
          </a:p>
        </p:txBody>
      </p:sp>
      <p:sp>
        <p:nvSpPr>
          <p:cNvPr id="49" name="Avrundet rektangel 48"/>
          <p:cNvSpPr/>
          <p:nvPr/>
        </p:nvSpPr>
        <p:spPr>
          <a:xfrm>
            <a:off x="4211960" y="2465485"/>
            <a:ext cx="1080120" cy="253765"/>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LOGISTIC BN</a:t>
            </a:r>
          </a:p>
        </p:txBody>
      </p:sp>
      <p:sp>
        <p:nvSpPr>
          <p:cNvPr id="50" name="Avrundet rektangel 49"/>
          <p:cNvSpPr/>
          <p:nvPr/>
        </p:nvSpPr>
        <p:spPr>
          <a:xfrm>
            <a:off x="2292394" y="1315195"/>
            <a:ext cx="857256" cy="250032"/>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SA-8 BN</a:t>
            </a:r>
          </a:p>
        </p:txBody>
      </p:sp>
      <p:sp>
        <p:nvSpPr>
          <p:cNvPr id="51" name="Avrundet rektangel 50"/>
          <p:cNvSpPr/>
          <p:nvPr/>
        </p:nvSpPr>
        <p:spPr>
          <a:xfrm>
            <a:off x="4303346" y="3197829"/>
            <a:ext cx="857256" cy="214314"/>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SA-15 BN</a:t>
            </a:r>
          </a:p>
        </p:txBody>
      </p:sp>
      <p:cxnSp>
        <p:nvCxnSpPr>
          <p:cNvPr id="53" name="Rett linje 52"/>
          <p:cNvCxnSpPr/>
          <p:nvPr/>
        </p:nvCxnSpPr>
        <p:spPr>
          <a:xfrm flipV="1">
            <a:off x="899592" y="417084"/>
            <a:ext cx="0" cy="4289217"/>
          </a:xfrm>
          <a:prstGeom prst="line">
            <a:avLst/>
          </a:prstGeom>
          <a:ln w="31750">
            <a:solidFill>
              <a:schemeClr val="tx1">
                <a:lumMod val="65000"/>
                <a:lumOff val="35000"/>
              </a:schemeClr>
            </a:solidFill>
            <a:prstDash val="lgDash"/>
          </a:ln>
        </p:spPr>
        <p:style>
          <a:lnRef idx="1">
            <a:schemeClr val="accent1"/>
          </a:lnRef>
          <a:fillRef idx="0">
            <a:schemeClr val="accent1"/>
          </a:fillRef>
          <a:effectRef idx="0">
            <a:schemeClr val="accent1"/>
          </a:effectRef>
          <a:fontRef idx="minor">
            <a:schemeClr val="tx1"/>
          </a:fontRef>
        </p:style>
      </p:cxnSp>
      <p:sp>
        <p:nvSpPr>
          <p:cNvPr id="59" name="TekstSylinder 58"/>
          <p:cNvSpPr txBox="1"/>
          <p:nvPr/>
        </p:nvSpPr>
        <p:spPr>
          <a:xfrm>
            <a:off x="1771074" y="558830"/>
            <a:ext cx="849323"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#1</a:t>
            </a:r>
          </a:p>
        </p:txBody>
      </p:sp>
      <p:cxnSp>
        <p:nvCxnSpPr>
          <p:cNvPr id="63" name="Rett pil 62"/>
          <p:cNvCxnSpPr>
            <a:stCxn id="59" idx="2"/>
            <a:endCxn id="44" idx="7"/>
          </p:cNvCxnSpPr>
          <p:nvPr/>
        </p:nvCxnSpPr>
        <p:spPr>
          <a:xfrm flipH="1">
            <a:off x="1960087" y="989717"/>
            <a:ext cx="235649" cy="52098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2" name="TekstSylinder 71"/>
          <p:cNvSpPr txBox="1"/>
          <p:nvPr/>
        </p:nvSpPr>
        <p:spPr>
          <a:xfrm rot="16200000">
            <a:off x="247999" y="588478"/>
            <a:ext cx="857256" cy="369332"/>
          </a:xfrm>
          <a:prstGeom prst="rect">
            <a:avLst/>
          </a:prstGeom>
          <a:noFill/>
        </p:spPr>
        <p:txBody>
          <a:bodyPr wrap="square" rtlCol="0">
            <a:spAutoFit/>
          </a:bodyPr>
          <a:lstStyle/>
          <a:p>
            <a:r>
              <a:rPr lang="nb-NO" dirty="0">
                <a:latin typeface="Arial" pitchFamily="34" charset="0"/>
                <a:cs typeface="Arial" pitchFamily="34" charset="0"/>
              </a:rPr>
              <a:t>FLOT</a:t>
            </a:r>
          </a:p>
        </p:txBody>
      </p:sp>
      <p:sp>
        <p:nvSpPr>
          <p:cNvPr id="41" name="Avrundet rektangel 31"/>
          <p:cNvSpPr/>
          <p:nvPr/>
        </p:nvSpPr>
        <p:spPr>
          <a:xfrm>
            <a:off x="889051" y="1517604"/>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2" name="Avrundet rektangel 31"/>
          <p:cNvSpPr/>
          <p:nvPr/>
        </p:nvSpPr>
        <p:spPr>
          <a:xfrm>
            <a:off x="1406166" y="18842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43" name="Avrundet rektangel 31"/>
          <p:cNvSpPr/>
          <p:nvPr/>
        </p:nvSpPr>
        <p:spPr>
          <a:xfrm>
            <a:off x="902110" y="2277961"/>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3" name="Ellipse 43"/>
          <p:cNvSpPr/>
          <p:nvPr/>
        </p:nvSpPr>
        <p:spPr>
          <a:xfrm>
            <a:off x="601610" y="2960514"/>
            <a:ext cx="1609112"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74" name="TekstSylinder 58"/>
          <p:cNvSpPr txBox="1"/>
          <p:nvPr/>
        </p:nvSpPr>
        <p:spPr>
          <a:xfrm>
            <a:off x="2232267" y="4141127"/>
            <a:ext cx="92869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Front brigade #2</a:t>
            </a:r>
          </a:p>
        </p:txBody>
      </p:sp>
      <p:cxnSp>
        <p:nvCxnSpPr>
          <p:cNvPr id="75" name="Rett pil 62"/>
          <p:cNvCxnSpPr>
            <a:stCxn id="74" idx="1"/>
            <a:endCxn id="73" idx="5"/>
          </p:cNvCxnSpPr>
          <p:nvPr/>
        </p:nvCxnSpPr>
        <p:spPr>
          <a:xfrm flipH="1" flipV="1">
            <a:off x="1975073" y="4338134"/>
            <a:ext cx="257194" cy="18437"/>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76" name="Avrundet rektangel 31"/>
          <p:cNvSpPr/>
          <p:nvPr/>
        </p:nvSpPr>
        <p:spPr>
          <a:xfrm>
            <a:off x="917096" y="3195195"/>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7" name="Avrundet rektangel 31"/>
          <p:cNvSpPr/>
          <p:nvPr/>
        </p:nvSpPr>
        <p:spPr>
          <a:xfrm>
            <a:off x="1421152" y="3570433"/>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8" name="Avrundet rektangel 31"/>
          <p:cNvSpPr/>
          <p:nvPr/>
        </p:nvSpPr>
        <p:spPr>
          <a:xfrm>
            <a:off x="890853" y="3972558"/>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79" name="Ellipse 43"/>
          <p:cNvSpPr/>
          <p:nvPr/>
        </p:nvSpPr>
        <p:spPr>
          <a:xfrm>
            <a:off x="2512905" y="2153523"/>
            <a:ext cx="1555039" cy="1613982"/>
          </a:xfrm>
          <a:prstGeom prst="ellipse">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b-NO">
              <a:latin typeface="Arial" pitchFamily="34" charset="0"/>
              <a:cs typeface="Arial" pitchFamily="34" charset="0"/>
            </a:endParaRPr>
          </a:p>
        </p:txBody>
      </p:sp>
      <p:sp>
        <p:nvSpPr>
          <p:cNvPr id="80" name="TekstSylinder 58"/>
          <p:cNvSpPr txBox="1"/>
          <p:nvPr/>
        </p:nvSpPr>
        <p:spPr>
          <a:xfrm>
            <a:off x="3372156" y="3972558"/>
            <a:ext cx="839804" cy="430887"/>
          </a:xfrm>
          <a:prstGeom prst="rect">
            <a:avLst/>
          </a:prstGeom>
          <a:solidFill>
            <a:schemeClr val="bg1">
              <a:alpha val="48000"/>
            </a:schemeClr>
          </a:solidFill>
          <a:ln>
            <a:solidFill>
              <a:schemeClr val="tx1"/>
            </a:solidFill>
          </a:ln>
        </p:spPr>
        <p:txBody>
          <a:bodyPr wrap="square" rtlCol="0">
            <a:spAutoFit/>
          </a:bodyPr>
          <a:lstStyle/>
          <a:p>
            <a:pPr algn="ctr"/>
            <a:r>
              <a:rPr lang="nb-NO" sz="1100" dirty="0">
                <a:latin typeface="Arial" pitchFamily="34" charset="0"/>
                <a:cs typeface="Arial" pitchFamily="34" charset="0"/>
              </a:rPr>
              <a:t>Rear brigade</a:t>
            </a:r>
          </a:p>
        </p:txBody>
      </p:sp>
      <p:cxnSp>
        <p:nvCxnSpPr>
          <p:cNvPr id="81" name="Rett pil 62"/>
          <p:cNvCxnSpPr>
            <a:stCxn id="80" idx="0"/>
            <a:endCxn id="79" idx="5"/>
          </p:cNvCxnSpPr>
          <p:nvPr/>
        </p:nvCxnSpPr>
        <p:spPr>
          <a:xfrm flipV="1">
            <a:off x="3792058" y="3531143"/>
            <a:ext cx="48156" cy="441415"/>
          </a:xfrm>
          <a:prstGeom prst="straightConnector1">
            <a:avLst/>
          </a:prstGeom>
          <a:ln w="1270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2" name="Avrundet rektangel 31"/>
          <p:cNvSpPr/>
          <p:nvPr/>
        </p:nvSpPr>
        <p:spPr>
          <a:xfrm>
            <a:off x="2750364" y="2549959"/>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3" name="Avrundet rektangel 31"/>
          <p:cNvSpPr/>
          <p:nvPr/>
        </p:nvSpPr>
        <p:spPr>
          <a:xfrm>
            <a:off x="3303777" y="282014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4" name="Avrundet rektangel 31"/>
          <p:cNvSpPr/>
          <p:nvPr/>
        </p:nvSpPr>
        <p:spPr>
          <a:xfrm>
            <a:off x="2750364" y="3053450"/>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1050" dirty="0">
                <a:latin typeface="Arial" pitchFamily="34" charset="0"/>
                <a:cs typeface="Arial" pitchFamily="34" charset="0"/>
              </a:rPr>
              <a:t>BN</a:t>
            </a:r>
          </a:p>
        </p:txBody>
      </p:sp>
      <p:sp>
        <p:nvSpPr>
          <p:cNvPr id="89" name="TekstSylinder 18"/>
          <p:cNvSpPr txBox="1"/>
          <p:nvPr/>
        </p:nvSpPr>
        <p:spPr>
          <a:xfrm>
            <a:off x="5897027" y="627534"/>
            <a:ext cx="3214678" cy="4360246"/>
          </a:xfrm>
          <a:prstGeom prst="rect">
            <a:avLst/>
          </a:prstGeom>
          <a:solidFill>
            <a:schemeClr val="accent1">
              <a:lumMod val="20000"/>
              <a:lumOff val="80000"/>
            </a:schemeClr>
          </a:solidFill>
          <a:ln>
            <a:solidFill>
              <a:schemeClr val="tx1"/>
            </a:solidFill>
          </a:ln>
        </p:spPr>
        <p:txBody>
          <a:bodyPr wrap="square" rtlCol="0">
            <a:normAutofit lnSpcReduction="10000"/>
          </a:bodyPr>
          <a:lstStyle/>
          <a:p>
            <a:r>
              <a:rPr lang="nb-NO" sz="1100" dirty="0">
                <a:latin typeface="Arial" pitchFamily="34" charset="0"/>
                <a:cs typeface="Arial" pitchFamily="34" charset="0"/>
              </a:rPr>
              <a:t>The basic fighting formation in </a:t>
            </a:r>
            <a:r>
              <a:rPr lang="nb-NO" sz="1100" dirty="0" err="1">
                <a:latin typeface="Arial" pitchFamily="34" charset="0"/>
                <a:cs typeface="Arial" pitchFamily="34" charset="0"/>
              </a:rPr>
              <a:t>the</a:t>
            </a:r>
            <a:r>
              <a:rPr lang="nb-NO" sz="1100" dirty="0">
                <a:latin typeface="Arial" pitchFamily="34" charset="0"/>
                <a:cs typeface="Arial" pitchFamily="34" charset="0"/>
              </a:rPr>
              <a:t> </a:t>
            </a:r>
            <a:r>
              <a:rPr lang="nb-NO" sz="1100" dirty="0" err="1" smtClean="0">
                <a:latin typeface="Arial" pitchFamily="34" charset="0"/>
                <a:cs typeface="Arial" pitchFamily="34" charset="0"/>
              </a:rPr>
              <a:t>army</a:t>
            </a:r>
            <a:r>
              <a:rPr lang="nb-NO" sz="1100" dirty="0" smtClean="0">
                <a:latin typeface="Arial" pitchFamily="34" charset="0"/>
                <a:cs typeface="Arial" pitchFamily="34" charset="0"/>
              </a:rPr>
              <a:t> </a:t>
            </a:r>
            <a:r>
              <a:rPr lang="nb-NO" sz="1100" dirty="0">
                <a:latin typeface="Arial" pitchFamily="34" charset="0"/>
                <a:cs typeface="Arial" pitchFamily="34" charset="0"/>
              </a:rPr>
              <a:t>is the division. Here is a representation of a division during an offansive.</a:t>
            </a:r>
          </a:p>
          <a:p>
            <a:endParaRPr lang="nb-NO" sz="1100" dirty="0">
              <a:latin typeface="Arial" pitchFamily="34" charset="0"/>
              <a:cs typeface="Arial" pitchFamily="34" charset="0"/>
            </a:endParaRPr>
          </a:p>
          <a:p>
            <a:r>
              <a:rPr lang="nb-NO" sz="1100" dirty="0">
                <a:latin typeface="Arial" pitchFamily="34" charset="0"/>
                <a:cs typeface="Arial" pitchFamily="34" charset="0"/>
              </a:rPr>
              <a:t>The three manuevering brigades (Composed of armor and mechanized forces) are arranged in a «2-front, 1-rear» formation. This arrangement allows for an offensive over a wide front with a lot of firepower, while still having the 3rd brigade close behind. The rear-brigade is ready to support any of the front two brigades in case of high enemy resistance, or to exploit a success breakthrough, and pushing a fresh force forward into the enemy teritorry. The movement of the rear brigade forward may be done between the two front brigades, or directly «through» one of them – depending on terrain, roads and tactical situation.</a:t>
            </a:r>
          </a:p>
          <a:p>
            <a:r>
              <a:rPr lang="nb-NO" sz="1100" dirty="0">
                <a:latin typeface="Arial" pitchFamily="34" charset="0"/>
                <a:cs typeface="Arial" pitchFamily="34" charset="0"/>
              </a:rPr>
              <a:t>One of the frontal brigades will be designated as the Main Effort (ME). This brigade will have priority in receiving support from the division-level assets. As shown here, Front Brigade #1 is the ME and is supported by the division’s Rocket-ARTY BN.</a:t>
            </a:r>
          </a:p>
          <a:p>
            <a:r>
              <a:rPr lang="nb-NO" sz="1100" dirty="0">
                <a:latin typeface="Arial" pitchFamily="34" charset="0"/>
                <a:cs typeface="Arial" pitchFamily="34" charset="0"/>
              </a:rPr>
              <a:t>Further to the back are the divisional HQ, the logistics BN and an SA-15 BN protecting them.</a:t>
            </a:r>
          </a:p>
          <a:p>
            <a:r>
              <a:rPr lang="nb-NO" sz="1100" dirty="0">
                <a:latin typeface="Arial" pitchFamily="34" charset="0"/>
                <a:cs typeface="Arial" pitchFamily="34" charset="0"/>
              </a:rPr>
              <a:t>A second BN of SA-8 will be close to the divisional Rocket-ARTY BN, defending it.</a:t>
            </a:r>
          </a:p>
        </p:txBody>
      </p:sp>
      <p:sp>
        <p:nvSpPr>
          <p:cNvPr id="32" name="Avrundet rektangel 31"/>
          <p:cNvSpPr/>
          <p:nvPr/>
        </p:nvSpPr>
        <p:spPr>
          <a:xfrm>
            <a:off x="1619672" y="2139702"/>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4" name="Avrundet rektangel 33"/>
          <p:cNvSpPr/>
          <p:nvPr/>
        </p:nvSpPr>
        <p:spPr>
          <a:xfrm>
            <a:off x="1619672" y="379588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
        <p:nvSpPr>
          <p:cNvPr id="35" name="Avrundet rektangel 34"/>
          <p:cNvSpPr/>
          <p:nvPr/>
        </p:nvSpPr>
        <p:spPr>
          <a:xfrm>
            <a:off x="3453780" y="3075806"/>
            <a:ext cx="504056" cy="375049"/>
          </a:xfrm>
          <a:prstGeom prst="roundRect">
            <a:avLst/>
          </a:prstGeom>
          <a:solidFill>
            <a:schemeClr val="accent2"/>
          </a:solidFill>
          <a:ln w="127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nb-NO" sz="800" dirty="0">
                <a:latin typeface="Arial" pitchFamily="34" charset="0"/>
                <a:cs typeface="Arial" pitchFamily="34" charset="0"/>
              </a:rPr>
              <a:t>ARTY BN</a:t>
            </a:r>
          </a:p>
        </p:txBody>
      </p:sp>
    </p:spTree>
    <p:extLst>
      <p:ext uri="{BB962C8B-B14F-4D97-AF65-F5344CB8AC3E}">
        <p14:creationId xmlns:p14="http://schemas.microsoft.com/office/powerpoint/2010/main" xmlns="" val="11775418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PHASES IN AN OFFENSIVE OPERATION</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357290" y="1428742"/>
            <a:ext cx="6286544" cy="2308324"/>
          </a:xfrm>
          <a:prstGeom prst="rect">
            <a:avLst/>
          </a:prstGeom>
          <a:noFill/>
        </p:spPr>
        <p:txBody>
          <a:bodyPr wrap="square" rtlCol="0">
            <a:spAutoFit/>
          </a:bodyPr>
          <a:lstStyle/>
          <a:p>
            <a:pPr marL="285750" indent="-285750">
              <a:buFont typeface="Arial" panose="020B0604020202020204" pitchFamily="34" charset="0"/>
              <a:buChar char="•"/>
            </a:pPr>
            <a:r>
              <a:rPr lang="nb-NO" dirty="0"/>
              <a:t>Resupply</a:t>
            </a:r>
          </a:p>
          <a:p>
            <a:pPr marL="285750" indent="-285750">
              <a:buFont typeface="Arial" panose="020B0604020202020204" pitchFamily="34" charset="0"/>
              <a:buChar char="•"/>
            </a:pPr>
            <a:r>
              <a:rPr lang="nb-NO" dirty="0"/>
              <a:t>Staging</a:t>
            </a:r>
          </a:p>
          <a:p>
            <a:pPr marL="285750" indent="-285750">
              <a:buFont typeface="Arial" panose="020B0604020202020204" pitchFamily="34" charset="0"/>
              <a:buChar char="•"/>
            </a:pPr>
            <a:r>
              <a:rPr lang="nb-NO" dirty="0"/>
              <a:t>Shaping</a:t>
            </a:r>
          </a:p>
          <a:p>
            <a:pPr marL="285750" indent="-285750">
              <a:buFont typeface="Arial" panose="020B0604020202020204" pitchFamily="34" charset="0"/>
              <a:buChar char="•"/>
            </a:pPr>
            <a:r>
              <a:rPr lang="nb-NO" dirty="0"/>
              <a:t>Assault</a:t>
            </a:r>
          </a:p>
          <a:p>
            <a:pPr marL="285750" indent="-285750">
              <a:buFont typeface="Arial" panose="020B0604020202020204" pitchFamily="34" charset="0"/>
              <a:buChar char="•"/>
            </a:pPr>
            <a:r>
              <a:rPr lang="nb-NO" dirty="0"/>
              <a:t>Transition into defensive</a:t>
            </a:r>
          </a:p>
          <a:p>
            <a:pPr marL="285750" indent="-285750">
              <a:buFont typeface="Arial" panose="020B0604020202020204" pitchFamily="34" charset="0"/>
              <a:buChar char="•"/>
            </a:pPr>
            <a:r>
              <a:rPr lang="nb-NO" dirty="0"/>
              <a:t>Recondition, rearm, reload</a:t>
            </a:r>
          </a:p>
          <a:p>
            <a:endParaRPr lang="nb-NO" dirty="0"/>
          </a:p>
          <a:p>
            <a:r>
              <a:rPr lang="nb-NO" dirty="0"/>
              <a:t>(With indicators on each of the phases if possible)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483518"/>
            <a:ext cx="9144000" cy="283532"/>
          </a:xfrm>
        </p:spPr>
        <p:txBody>
          <a:bodyPr/>
          <a:lstStyle/>
          <a:p>
            <a:r>
              <a:rPr lang="en-US" dirty="0"/>
              <a:t>PHASES IN AN OFFENSIVE OPERATION: </a:t>
            </a:r>
            <a:br>
              <a:rPr lang="en-US" dirty="0"/>
            </a:br>
            <a:r>
              <a:rPr lang="en-US" dirty="0"/>
              <a:t>RESUPPLY / </a:t>
            </a:r>
            <a:r>
              <a:rPr lang="en-US" dirty="0" smtClean="0"/>
              <a:t>REST / RECOVERY</a:t>
            </a:r>
            <a:endParaRPr lang="en-US" dirty="0"/>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192753"/>
            <a:ext cx="8496944" cy="3323987"/>
          </a:xfrm>
          <a:prstGeom prst="rect">
            <a:avLst/>
          </a:prstGeom>
          <a:noFill/>
        </p:spPr>
        <p:txBody>
          <a:bodyPr wrap="square" rtlCol="0">
            <a:spAutoFit/>
          </a:bodyPr>
          <a:lstStyle/>
          <a:p>
            <a:r>
              <a:rPr lang="nb-NO" sz="1400" b="1" dirty="0"/>
              <a:t>Purpose:</a:t>
            </a:r>
          </a:p>
          <a:p>
            <a:r>
              <a:rPr lang="nb-NO" sz="1400" dirty="0"/>
              <a:t>Provide all combat teams and vehicles with all supply needed for the coming offensive</a:t>
            </a:r>
          </a:p>
          <a:p>
            <a:endParaRPr lang="nb-NO" sz="1400" dirty="0"/>
          </a:p>
          <a:p>
            <a:r>
              <a:rPr lang="nb-NO" sz="1400" b="1" dirty="0"/>
              <a:t>Activity:</a:t>
            </a:r>
          </a:p>
          <a:p>
            <a:pPr marL="285750" indent="-285750">
              <a:buFontTx/>
              <a:buChar char="-"/>
            </a:pPr>
            <a:r>
              <a:rPr lang="nb-NO" sz="1400" dirty="0"/>
              <a:t>Combat vehicles mostly gathered in </a:t>
            </a:r>
            <a:r>
              <a:rPr lang="nb-NO" sz="1400" dirty="0" err="1"/>
              <a:t>parking</a:t>
            </a:r>
            <a:r>
              <a:rPr lang="nb-NO" sz="1400" dirty="0"/>
              <a:t> </a:t>
            </a:r>
            <a:r>
              <a:rPr lang="nb-NO" sz="1400" dirty="0" smtClean="0"/>
              <a:t>lots or </a:t>
            </a:r>
            <a:r>
              <a:rPr lang="nb-NO" sz="1400" dirty="0" err="1" smtClean="0"/>
              <a:t>open</a:t>
            </a:r>
            <a:r>
              <a:rPr lang="nb-NO" sz="1400" dirty="0" smtClean="0"/>
              <a:t> areas  </a:t>
            </a:r>
            <a:r>
              <a:rPr lang="nb-NO" sz="1400" dirty="0"/>
              <a:t>(With exception of vehicles standing guard on frontline and </a:t>
            </a:r>
            <a:r>
              <a:rPr lang="nb-NO" sz="1400" dirty="0" err="1"/>
              <a:t>active</a:t>
            </a:r>
            <a:r>
              <a:rPr lang="nb-NO" sz="1400" dirty="0"/>
              <a:t> </a:t>
            </a:r>
            <a:r>
              <a:rPr lang="nb-NO" sz="1400" dirty="0" smtClean="0"/>
              <a:t>air </a:t>
            </a:r>
            <a:r>
              <a:rPr lang="nb-NO" sz="1400" dirty="0" err="1" smtClean="0"/>
              <a:t>defense</a:t>
            </a:r>
            <a:r>
              <a:rPr lang="nb-NO" sz="1400" dirty="0" smtClean="0"/>
              <a:t> </a:t>
            </a:r>
            <a:r>
              <a:rPr lang="nb-NO" sz="1400" dirty="0" err="1" smtClean="0"/>
              <a:t>units</a:t>
            </a:r>
            <a:r>
              <a:rPr lang="nb-NO" sz="1400" dirty="0" smtClean="0"/>
              <a:t>)</a:t>
            </a:r>
            <a:endParaRPr lang="nb-NO" sz="1400" dirty="0"/>
          </a:p>
          <a:p>
            <a:pPr marL="285750" indent="-285750">
              <a:buFontTx/>
              <a:buChar char="-"/>
            </a:pPr>
            <a:r>
              <a:rPr lang="nb-NO" sz="1400" dirty="0"/>
              <a:t>Resupply trucks delivering supplies to combat vehicles and personnel</a:t>
            </a:r>
          </a:p>
          <a:p>
            <a:pPr marL="285750" indent="-285750">
              <a:buFontTx/>
              <a:buChar char="-"/>
            </a:pPr>
            <a:r>
              <a:rPr lang="nb-NO" sz="1400" dirty="0"/>
              <a:t>Some vehicles undergoing maintenance and will not be combat-ready</a:t>
            </a:r>
          </a:p>
          <a:p>
            <a:endParaRPr lang="nb-NO" sz="1400" dirty="0"/>
          </a:p>
          <a:p>
            <a:r>
              <a:rPr lang="nb-NO" sz="1400" b="1" dirty="0"/>
              <a:t>Indicators:</a:t>
            </a:r>
          </a:p>
          <a:p>
            <a:pPr marL="285750" indent="-285750">
              <a:buFontTx/>
              <a:buChar char="-"/>
            </a:pPr>
            <a:r>
              <a:rPr lang="nb-NO" sz="1400" dirty="0"/>
              <a:t>Combat vehicles arranged in non-combat formations (lines/raws, tight together)</a:t>
            </a:r>
          </a:p>
          <a:p>
            <a:pPr marL="285750" indent="-285750">
              <a:buFontTx/>
              <a:buChar char="-"/>
            </a:pPr>
            <a:r>
              <a:rPr lang="nb-NO" sz="1400" dirty="0"/>
              <a:t>Supply trucks in </a:t>
            </a:r>
            <a:r>
              <a:rPr lang="nb-NO" sz="1400" dirty="0" err="1"/>
              <a:t>close</a:t>
            </a:r>
            <a:r>
              <a:rPr lang="nb-NO" sz="1400" dirty="0"/>
              <a:t> </a:t>
            </a:r>
            <a:r>
              <a:rPr lang="nb-NO" sz="1400" dirty="0" err="1" smtClean="0"/>
              <a:t>vicinity</a:t>
            </a:r>
            <a:endParaRPr lang="nb-NO" sz="1400" dirty="0" smtClean="0"/>
          </a:p>
          <a:p>
            <a:pPr marL="285750" indent="-285750">
              <a:buFontTx/>
              <a:buChar char="-"/>
            </a:pPr>
            <a:r>
              <a:rPr lang="nb-NO" sz="1400" dirty="0" err="1" smtClean="0"/>
              <a:t>Combat</a:t>
            </a:r>
            <a:r>
              <a:rPr lang="nb-NO" sz="1400" dirty="0" smtClean="0"/>
              <a:t> </a:t>
            </a:r>
            <a:r>
              <a:rPr lang="nb-NO" sz="1400" dirty="0" err="1" smtClean="0"/>
              <a:t>vechles</a:t>
            </a:r>
            <a:r>
              <a:rPr lang="nb-NO" sz="1400" dirty="0" smtClean="0"/>
              <a:t> </a:t>
            </a:r>
            <a:r>
              <a:rPr lang="nb-NO" sz="1400" dirty="0" err="1" smtClean="0"/>
              <a:t>positioned</a:t>
            </a:r>
            <a:r>
              <a:rPr lang="nb-NO" sz="1400" dirty="0" smtClean="0"/>
              <a:t> </a:t>
            </a:r>
            <a:r>
              <a:rPr lang="nb-NO" sz="1400" dirty="0" err="1" smtClean="0"/>
              <a:t>close</a:t>
            </a:r>
            <a:r>
              <a:rPr lang="nb-NO" sz="1400" dirty="0" smtClean="0"/>
              <a:t> to tents (</a:t>
            </a:r>
            <a:r>
              <a:rPr lang="nb-NO" sz="1400" dirty="0" err="1" smtClean="0"/>
              <a:t>one</a:t>
            </a:r>
            <a:r>
              <a:rPr lang="nb-NO" sz="1400" dirty="0" smtClean="0"/>
              <a:t> </a:t>
            </a:r>
            <a:r>
              <a:rPr lang="nb-NO" sz="1400" dirty="0" err="1" smtClean="0"/>
              <a:t>platoon</a:t>
            </a:r>
            <a:r>
              <a:rPr lang="nb-NO" sz="1400" dirty="0" smtClean="0"/>
              <a:t> per tent)</a:t>
            </a:r>
            <a:endParaRPr lang="nb-NO" sz="1400" dirty="0"/>
          </a:p>
          <a:p>
            <a:pPr marL="285750" indent="-285750">
              <a:buFontTx/>
              <a:buChar char="-"/>
            </a:pPr>
            <a:endParaRPr lang="nb-NO" sz="1400" dirty="0"/>
          </a:p>
          <a:p>
            <a:pPr marL="285750" indent="-285750">
              <a:buFontTx/>
              <a:buChar char="-"/>
            </a:pPr>
            <a:endParaRPr lang="nb-NO" sz="1400" dirty="0"/>
          </a:p>
        </p:txBody>
      </p:sp>
    </p:spTree>
    <p:extLst>
      <p:ext uri="{BB962C8B-B14F-4D97-AF65-F5344CB8AC3E}">
        <p14:creationId xmlns:p14="http://schemas.microsoft.com/office/powerpoint/2010/main" xmlns="" val="390204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SHAPING</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3754874"/>
          </a:xfrm>
          <a:prstGeom prst="rect">
            <a:avLst/>
          </a:prstGeom>
          <a:noFill/>
        </p:spPr>
        <p:txBody>
          <a:bodyPr wrap="square" rtlCol="0">
            <a:spAutoFit/>
          </a:bodyPr>
          <a:lstStyle/>
          <a:p>
            <a:r>
              <a:rPr lang="nb-NO" sz="1400" b="1" dirty="0"/>
              <a:t>Purpose:</a:t>
            </a:r>
          </a:p>
          <a:p>
            <a:r>
              <a:rPr lang="nb-NO" sz="1400" dirty="0"/>
              <a:t>Shape the conditions in the battlefield to be in favor of the offensive force by hindering the enemy’s ability to counter the coming offensive.</a:t>
            </a:r>
          </a:p>
          <a:p>
            <a:endParaRPr lang="nb-NO" sz="1400" dirty="0"/>
          </a:p>
          <a:p>
            <a:r>
              <a:rPr lang="nb-NO" sz="1400" b="1" dirty="0"/>
              <a:t>Activity:</a:t>
            </a:r>
          </a:p>
          <a:p>
            <a:pPr marL="285750" indent="-285750">
              <a:buFontTx/>
              <a:buChar char="-"/>
            </a:pPr>
            <a:r>
              <a:rPr lang="nb-NO" sz="1400" dirty="0"/>
              <a:t>Artillery opens fire to harrass, suppress or destroy enemy positions such as observation-posts, command/control positions, communication sites, staging areas , artillery positions etc’</a:t>
            </a:r>
          </a:p>
          <a:p>
            <a:pPr marL="285750" indent="-285750">
              <a:buFontTx/>
              <a:buChar char="-"/>
            </a:pPr>
            <a:r>
              <a:rPr lang="nb-NO" sz="1400" dirty="0"/>
              <a:t>Insertion of special operation forces (SOFs) to deny the enemy of observation points, close roads and chockpoints which may be used by the enemy to move/resupply or reinforce his defending forces</a:t>
            </a:r>
          </a:p>
          <a:p>
            <a:endParaRPr lang="nb-NO" sz="1400" dirty="0"/>
          </a:p>
          <a:p>
            <a:r>
              <a:rPr lang="nb-NO" sz="1400" b="1" dirty="0"/>
              <a:t>Indicators:</a:t>
            </a:r>
          </a:p>
          <a:p>
            <a:pPr marL="285750" indent="-285750">
              <a:buFontTx/>
              <a:buChar char="-"/>
            </a:pPr>
            <a:r>
              <a:rPr lang="nb-NO" sz="1400" dirty="0"/>
              <a:t>Artillery fire falls sustained by units not currently involved in combat</a:t>
            </a:r>
          </a:p>
          <a:p>
            <a:pPr marL="285750" indent="-285750">
              <a:buFontTx/>
              <a:buChar char="-"/>
            </a:pPr>
            <a:r>
              <a:rPr lang="nb-NO" sz="1400" dirty="0"/>
              <a:t>Reports of rear units (convoys or staging areas) reporting being hit by artillery or ambush teams</a:t>
            </a:r>
          </a:p>
          <a:p>
            <a:pPr marL="285750" indent="-285750">
              <a:buFontTx/>
              <a:buChar char="-"/>
            </a:pPr>
            <a:r>
              <a:rPr lang="nb-NO" sz="1400" dirty="0"/>
              <a:t>Loss of contact with observation posts (Suggesting either they’ve fallen to a raid by enemy SOFs or that the communications line have been severed by enemy artillery/SOF activity</a:t>
            </a:r>
          </a:p>
          <a:p>
            <a:pPr marL="285750" indent="-285750">
              <a:buFontTx/>
              <a:buChar char="-"/>
            </a:pPr>
            <a:endParaRPr lang="nb-NO" sz="1400" dirty="0"/>
          </a:p>
          <a:p>
            <a:pPr marL="285750" indent="-285750">
              <a:buFontTx/>
              <a:buChar char="-"/>
            </a:pPr>
            <a:endParaRPr lang="nb-NO" sz="1400" dirty="0"/>
          </a:p>
        </p:txBody>
      </p:sp>
    </p:spTree>
    <p:extLst>
      <p:ext uri="{BB962C8B-B14F-4D97-AF65-F5344CB8AC3E}">
        <p14:creationId xmlns:p14="http://schemas.microsoft.com/office/powerpoint/2010/main" xmlns="" val="40638695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a:xfrm>
            <a:off x="-71438" y="339503"/>
            <a:ext cx="9144000" cy="767768"/>
          </a:xfrm>
        </p:spPr>
        <p:txBody>
          <a:bodyPr/>
          <a:lstStyle/>
          <a:p>
            <a:r>
              <a:rPr lang="en-US" dirty="0"/>
              <a:t>PHASES IN AN OFFENSIVE OPERATION: </a:t>
            </a:r>
            <a:br>
              <a:rPr lang="en-US" dirty="0"/>
            </a:br>
            <a:r>
              <a:rPr lang="en-US" dirty="0"/>
              <a:t>ASSAULT</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2893100"/>
          </a:xfrm>
          <a:prstGeom prst="rect">
            <a:avLst/>
          </a:prstGeom>
          <a:noFill/>
        </p:spPr>
        <p:txBody>
          <a:bodyPr wrap="square" rtlCol="0">
            <a:spAutoFit/>
          </a:bodyPr>
          <a:lstStyle/>
          <a:p>
            <a:r>
              <a:rPr lang="nb-NO" sz="1400" b="1" dirty="0"/>
              <a:t>Purpose:</a:t>
            </a:r>
          </a:p>
          <a:p>
            <a:r>
              <a:rPr lang="nb-NO" sz="1400" dirty="0"/>
              <a:t>Utilize the unit’s manuevering forces to achieve the objective of the offensive (territorial gain or tactical or strategic condition).</a:t>
            </a:r>
          </a:p>
          <a:p>
            <a:endParaRPr lang="nb-NO" sz="1400" dirty="0"/>
          </a:p>
          <a:p>
            <a:r>
              <a:rPr lang="nb-NO" sz="1400" b="1" dirty="0"/>
              <a:t>Activity:</a:t>
            </a:r>
          </a:p>
          <a:p>
            <a:pPr marL="285750" indent="-285750">
              <a:buFontTx/>
              <a:buChar char="-"/>
            </a:pPr>
            <a:r>
              <a:rPr lang="nb-NO" sz="1400" dirty="0"/>
              <a:t>Attack conducted by the manuevering brigades</a:t>
            </a:r>
          </a:p>
          <a:p>
            <a:pPr marL="285750" indent="-285750">
              <a:buFontTx/>
              <a:buChar char="-"/>
            </a:pPr>
            <a:r>
              <a:rPr lang="nb-NO" sz="1400" dirty="0"/>
              <a:t>Utilization of supporting assets such as artillery and air-support</a:t>
            </a:r>
          </a:p>
          <a:p>
            <a:endParaRPr lang="nb-NO" sz="1400" dirty="0"/>
          </a:p>
          <a:p>
            <a:r>
              <a:rPr lang="nb-NO" sz="1400" b="1" dirty="0"/>
              <a:t>Indicators:</a:t>
            </a:r>
          </a:p>
          <a:p>
            <a:pPr marL="285750" indent="-285750">
              <a:buFontTx/>
              <a:buChar char="-"/>
            </a:pPr>
            <a:r>
              <a:rPr lang="nb-NO" sz="1400" dirty="0"/>
              <a:t>Movement by some or all of the manuevering brigades pushing the FLOT</a:t>
            </a:r>
          </a:p>
          <a:p>
            <a:pPr marL="285750" indent="-285750">
              <a:buFontTx/>
              <a:buChar char="-"/>
            </a:pPr>
            <a:endParaRPr lang="nb-NO" sz="1400" dirty="0"/>
          </a:p>
          <a:p>
            <a:pPr marL="285750" indent="-285750">
              <a:buFontTx/>
              <a:buChar char="-"/>
            </a:pPr>
            <a:endParaRPr lang="nb-NO" sz="1400" dirty="0"/>
          </a:p>
          <a:p>
            <a:pPr marL="285750" indent="-285750">
              <a:buFontTx/>
              <a:buChar char="-"/>
            </a:pPr>
            <a:endParaRPr lang="nb-NO" sz="1400" dirty="0"/>
          </a:p>
        </p:txBody>
      </p:sp>
    </p:spTree>
    <p:extLst>
      <p:ext uri="{BB962C8B-B14F-4D97-AF65-F5344CB8AC3E}">
        <p14:creationId xmlns:p14="http://schemas.microsoft.com/office/powerpoint/2010/main" xmlns="" val="33495760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en-US" dirty="0"/>
              <a:t>DIVISION DEFENSIVE</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4524315"/>
          </a:xfrm>
          <a:prstGeom prst="rect">
            <a:avLst/>
          </a:prstGeom>
          <a:noFill/>
        </p:spPr>
        <p:txBody>
          <a:bodyPr wrap="square" rtlCol="0">
            <a:spAutoFit/>
          </a:bodyPr>
          <a:lstStyle/>
          <a:p>
            <a:r>
              <a:rPr lang="nb-NO" sz="1600" b="1" dirty="0"/>
              <a:t>Purpose:</a:t>
            </a:r>
          </a:p>
          <a:p>
            <a:pPr marL="285750" indent="-285750">
              <a:buFontTx/>
              <a:buChar char="-"/>
            </a:pPr>
            <a:r>
              <a:rPr lang="nb-NO" sz="1600" dirty="0"/>
              <a:t>Defend the territory held or seized by the division’s menuevering units against enemy expected counter attacks</a:t>
            </a:r>
          </a:p>
          <a:p>
            <a:pPr marL="285750" indent="-285750">
              <a:buFontTx/>
              <a:buChar char="-"/>
            </a:pPr>
            <a:r>
              <a:rPr lang="nb-NO" sz="1600" dirty="0"/>
              <a:t>Optionally: Hold ground and provide cover for another division moving through seized area to continue the Corp’s offensive</a:t>
            </a:r>
          </a:p>
          <a:p>
            <a:endParaRPr lang="nb-NO" sz="1600" dirty="0"/>
          </a:p>
          <a:p>
            <a:endParaRPr lang="nb-NO" sz="1600" dirty="0"/>
          </a:p>
          <a:p>
            <a:r>
              <a:rPr lang="nb-NO" sz="1600" b="1" dirty="0"/>
              <a:t>Activity:</a:t>
            </a:r>
          </a:p>
          <a:p>
            <a:pPr marL="285750" indent="-285750">
              <a:buFontTx/>
              <a:buChar char="-"/>
            </a:pPr>
            <a:r>
              <a:rPr lang="nb-NO" sz="1600" dirty="0"/>
              <a:t>Combat vehicles taking defensive positions. Most preferrably on high grounds, elevated positions or revetments to be used as static positions for observation and fire</a:t>
            </a:r>
          </a:p>
          <a:p>
            <a:endParaRPr lang="nb-NO" sz="1600" dirty="0"/>
          </a:p>
          <a:p>
            <a:r>
              <a:rPr lang="nb-NO" sz="1600" b="1" dirty="0"/>
              <a:t>Indicators:</a:t>
            </a:r>
          </a:p>
          <a:p>
            <a:pPr marL="285750" indent="-285750">
              <a:buFontTx/>
              <a:buChar char="-"/>
            </a:pPr>
            <a:r>
              <a:rPr lang="nb-NO" sz="1600" dirty="0"/>
              <a:t>Combat vehicles in static positions, usually on elevated grounds</a:t>
            </a:r>
          </a:p>
          <a:p>
            <a:pPr marL="285750" indent="-285750">
              <a:buFontTx/>
              <a:buChar char="-"/>
            </a:pPr>
            <a:r>
              <a:rPr lang="nb-NO" sz="1600" dirty="0"/>
              <a:t>Possible presence of logistics vehicles in/near defensive positions to resupply/service combat vehicles and personnel</a:t>
            </a:r>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tel 1"/>
          <p:cNvSpPr>
            <a:spLocks noGrp="1"/>
          </p:cNvSpPr>
          <p:nvPr>
            <p:ph type="title"/>
          </p:nvPr>
        </p:nvSpPr>
        <p:spPr>
          <a:xfrm>
            <a:off x="36512" y="267494"/>
            <a:ext cx="9144000" cy="732620"/>
          </a:xfrm>
        </p:spPr>
        <p:txBody>
          <a:bodyPr/>
          <a:lstStyle/>
          <a:p>
            <a:r>
              <a:rPr lang="en-US" sz="2000" dirty="0"/>
              <a:t>USE OF SHOCK BATTALIONS / Special Operations forces</a:t>
            </a:r>
          </a:p>
        </p:txBody>
      </p:sp>
      <p:sp>
        <p:nvSpPr>
          <p:cNvPr id="7" name="Ellipse 6"/>
          <p:cNvSpPr/>
          <p:nvPr/>
        </p:nvSpPr>
        <p:spPr>
          <a:xfrm>
            <a:off x="-928726"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8" name="Ellipse 7"/>
          <p:cNvSpPr/>
          <p:nvPr/>
        </p:nvSpPr>
        <p:spPr>
          <a:xfrm>
            <a:off x="-642974" y="100011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A</a:t>
            </a:r>
          </a:p>
        </p:txBody>
      </p:sp>
      <p:sp>
        <p:nvSpPr>
          <p:cNvPr id="9" name="Ellipse 8"/>
          <p:cNvSpPr/>
          <p:nvPr/>
        </p:nvSpPr>
        <p:spPr>
          <a:xfrm>
            <a:off x="-928726"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0" name="Ellipse 9"/>
          <p:cNvSpPr/>
          <p:nvPr/>
        </p:nvSpPr>
        <p:spPr>
          <a:xfrm>
            <a:off x="-642974" y="1285866"/>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B</a:t>
            </a:r>
          </a:p>
        </p:txBody>
      </p:sp>
      <p:sp>
        <p:nvSpPr>
          <p:cNvPr id="11" name="Ellipse 10"/>
          <p:cNvSpPr/>
          <p:nvPr/>
        </p:nvSpPr>
        <p:spPr>
          <a:xfrm>
            <a:off x="-928726"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2" name="Ellipse 11"/>
          <p:cNvSpPr/>
          <p:nvPr/>
        </p:nvSpPr>
        <p:spPr>
          <a:xfrm>
            <a:off x="-642974" y="1571618"/>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C</a:t>
            </a:r>
          </a:p>
        </p:txBody>
      </p:sp>
      <p:sp>
        <p:nvSpPr>
          <p:cNvPr id="13" name="Ellipse 12"/>
          <p:cNvSpPr/>
          <p:nvPr/>
        </p:nvSpPr>
        <p:spPr>
          <a:xfrm>
            <a:off x="-928726"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4" name="Ellipse 13"/>
          <p:cNvSpPr/>
          <p:nvPr/>
        </p:nvSpPr>
        <p:spPr>
          <a:xfrm>
            <a:off x="-642974" y="1857370"/>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D</a:t>
            </a:r>
          </a:p>
        </p:txBody>
      </p:sp>
      <p:sp>
        <p:nvSpPr>
          <p:cNvPr id="15" name="Ellipse 14"/>
          <p:cNvSpPr/>
          <p:nvPr/>
        </p:nvSpPr>
        <p:spPr>
          <a:xfrm>
            <a:off x="-928726"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6" name="Ellipse 15"/>
          <p:cNvSpPr/>
          <p:nvPr/>
        </p:nvSpPr>
        <p:spPr>
          <a:xfrm>
            <a:off x="-642974" y="2143122"/>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E</a:t>
            </a:r>
          </a:p>
        </p:txBody>
      </p:sp>
      <p:sp>
        <p:nvSpPr>
          <p:cNvPr id="17" name="Ellipse 16"/>
          <p:cNvSpPr/>
          <p:nvPr/>
        </p:nvSpPr>
        <p:spPr>
          <a:xfrm>
            <a:off x="-928726"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8" name="Ellipse 17"/>
          <p:cNvSpPr/>
          <p:nvPr/>
        </p:nvSpPr>
        <p:spPr>
          <a:xfrm>
            <a:off x="-642974" y="2428874"/>
            <a:ext cx="214314" cy="214314"/>
          </a:xfrm>
          <a:prstGeom prst="ellipse">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nb-NO" sz="1200" dirty="0"/>
              <a:t>F</a:t>
            </a:r>
          </a:p>
        </p:txBody>
      </p:sp>
      <p:sp>
        <p:nvSpPr>
          <p:cNvPr id="19" name="TekstSylinder 18"/>
          <p:cNvSpPr txBox="1"/>
          <p:nvPr/>
        </p:nvSpPr>
        <p:spPr>
          <a:xfrm>
            <a:off x="179512" y="1000114"/>
            <a:ext cx="8496944" cy="5016758"/>
          </a:xfrm>
          <a:prstGeom prst="rect">
            <a:avLst/>
          </a:prstGeom>
          <a:noFill/>
        </p:spPr>
        <p:txBody>
          <a:bodyPr wrap="square" rtlCol="0">
            <a:spAutoFit/>
          </a:bodyPr>
          <a:lstStyle/>
          <a:p>
            <a:r>
              <a:rPr lang="nb-NO" sz="1600" b="1" dirty="0"/>
              <a:t>Purpose:</a:t>
            </a:r>
          </a:p>
          <a:p>
            <a:pPr marL="285750" indent="-285750">
              <a:buFontTx/>
              <a:buChar char="-"/>
            </a:pPr>
            <a:r>
              <a:rPr lang="nb-NO" sz="1600" dirty="0"/>
              <a:t>Use of small forces to shape conditions for the main offensive effort</a:t>
            </a:r>
          </a:p>
          <a:p>
            <a:endParaRPr lang="nb-NO" sz="1600" dirty="0"/>
          </a:p>
          <a:p>
            <a:r>
              <a:rPr lang="nb-NO" sz="1600" b="1" dirty="0"/>
              <a:t>Activity:</a:t>
            </a:r>
          </a:p>
          <a:p>
            <a:pPr marL="285750" indent="-285750">
              <a:buFontTx/>
              <a:buChar char="-"/>
            </a:pPr>
            <a:r>
              <a:rPr lang="nb-NO" sz="1600" dirty="0"/>
              <a:t>Move ahead of main Divisional forces for intelligence gathering, scouting and assesing enemy strength and deployments (finding week areas etc)</a:t>
            </a:r>
          </a:p>
          <a:p>
            <a:pPr marL="285750" indent="-285750">
              <a:buFontTx/>
              <a:buChar char="-"/>
            </a:pPr>
            <a:r>
              <a:rPr lang="nb-NO" sz="1600" dirty="0"/>
              <a:t>Infiltrate into enemy-held areas for specific operations such as:</a:t>
            </a:r>
          </a:p>
          <a:p>
            <a:pPr marL="742950" lvl="1" indent="-285750">
              <a:buFontTx/>
              <a:buChar char="-"/>
            </a:pPr>
            <a:r>
              <a:rPr lang="nb-NO" sz="1600" dirty="0"/>
              <a:t>Destroy bridges/ mine roads / place IEDs / set ambush points -  to disrupt enemy movements (reinforcements and maneuvers)</a:t>
            </a:r>
          </a:p>
          <a:p>
            <a:pPr marL="742950" lvl="1" indent="-285750">
              <a:buFontTx/>
              <a:buChar char="-"/>
            </a:pPr>
            <a:r>
              <a:rPr lang="nb-NO" sz="1600" dirty="0"/>
              <a:t>Attack command posts and communication sites to disrupt enemy Command&amp;Control capabilities</a:t>
            </a:r>
          </a:p>
          <a:p>
            <a:endParaRPr lang="nb-NO" sz="1600" dirty="0"/>
          </a:p>
          <a:p>
            <a:r>
              <a:rPr lang="nb-NO" sz="1600" b="1" dirty="0"/>
              <a:t>Indicators:</a:t>
            </a:r>
          </a:p>
          <a:p>
            <a:pPr marL="285750" indent="-285750">
              <a:buFontTx/>
              <a:buChar char="-"/>
            </a:pPr>
            <a:r>
              <a:rPr lang="nb-NO" sz="1600" dirty="0"/>
              <a:t>Signs of attacks / hostile activities inside friendly soil, up to several miles from the FLOT that are NOT part of a major offensive</a:t>
            </a:r>
          </a:p>
          <a:p>
            <a:pPr marL="285750" indent="-285750">
              <a:buFontTx/>
              <a:buChar char="-"/>
            </a:pPr>
            <a:r>
              <a:rPr lang="nb-NO" sz="1600" dirty="0"/>
              <a:t>Loss of contact with outposts or units </a:t>
            </a:r>
          </a:p>
          <a:p>
            <a:pPr lvl="1"/>
            <a:endParaRPr lang="nb-NO" sz="1600" dirty="0"/>
          </a:p>
          <a:p>
            <a:pPr marL="285750" indent="-285750">
              <a:buFontTx/>
              <a:buChar char="-"/>
            </a:pPr>
            <a:endParaRPr lang="nb-NO" sz="1600" dirty="0"/>
          </a:p>
          <a:p>
            <a:pPr marL="285750" indent="-285750">
              <a:buFontTx/>
              <a:buChar char="-"/>
            </a:pPr>
            <a:endParaRPr lang="nb-NO" sz="1600" dirty="0"/>
          </a:p>
          <a:p>
            <a:pPr marL="285750" indent="-285750">
              <a:buFontTx/>
              <a:buChar char="-"/>
            </a:pPr>
            <a:endParaRPr lang="nb-NO" sz="1600" dirty="0"/>
          </a:p>
        </p:txBody>
      </p:sp>
    </p:spTree>
  </p:cSld>
  <p:clrMapOvr>
    <a:masterClrMapping/>
  </p:clrMapOvr>
  <p:transition/>
</p:sld>
</file>

<file path=ppt/theme/theme1.xml><?xml version="1.0" encoding="utf-8"?>
<a:theme xmlns:a="http://schemas.openxmlformats.org/drawingml/2006/main" name="Kontortema">
  <a:themeElements>
    <a:clrScheme name="Kontor">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Kontor">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Kontor">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tema">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6270</TotalTime>
  <Words>1572</Words>
  <Application>Microsoft Office PowerPoint</Application>
  <PresentationFormat>Skjermfremvisning (16:9)</PresentationFormat>
  <Paragraphs>279</Paragraphs>
  <Slides>15</Slides>
  <Notes>1</Notes>
  <HiddenSlides>2</HiddenSlides>
  <MMClips>0</MMClips>
  <ScaleCrop>false</ScaleCrop>
  <HeadingPairs>
    <vt:vector size="4" baseType="variant">
      <vt:variant>
        <vt:lpstr>Tema</vt:lpstr>
      </vt:variant>
      <vt:variant>
        <vt:i4>1</vt:i4>
      </vt:variant>
      <vt:variant>
        <vt:lpstr>Lysbildetitler</vt:lpstr>
      </vt:variant>
      <vt:variant>
        <vt:i4>15</vt:i4>
      </vt:variant>
    </vt:vector>
  </HeadingPairs>
  <TitlesOfParts>
    <vt:vector size="16" baseType="lpstr">
      <vt:lpstr>Kontortema</vt:lpstr>
      <vt:lpstr>Lysbilde 1</vt:lpstr>
      <vt:lpstr>INTRODUCTION</vt:lpstr>
      <vt:lpstr>DIVISION OFFENSIVE</vt:lpstr>
      <vt:lpstr>PHASES IN AN OFFENSIVE OPERATION</vt:lpstr>
      <vt:lpstr>PHASES IN AN OFFENSIVE OPERATION:  RESUPPLY / REST / RECOVERY</vt:lpstr>
      <vt:lpstr>PHASES IN AN OFFENSIVE OPERATION:  SHAPING</vt:lpstr>
      <vt:lpstr>PHASES IN AN OFFENSIVE OPERATION:  ASSAULT</vt:lpstr>
      <vt:lpstr>DIVISION DEFENSIVE</vt:lpstr>
      <vt:lpstr>USE OF SHOCK BATTALIONS / Special Operations forces</vt:lpstr>
      <vt:lpstr>INDICATORS</vt:lpstr>
      <vt:lpstr>INTELLIGENCE GAPS</vt:lpstr>
      <vt:lpstr>March/Movement</vt:lpstr>
      <vt:lpstr>Combat movement offensive</vt:lpstr>
      <vt:lpstr>Defensive disposition</vt:lpstr>
      <vt:lpstr>Artillery support</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INTREP VID OPAC-003 </dc:title>
  <dc:subject>INTREP VID OPAC-003 - Notian and Kambiland ground combat tactics</dc:subject>
  <dc:creator>132nd Virtual Wing;VIS;VID</dc:creator>
  <cp:keywords>INTREP VID OPAC-003</cp:keywords>
  <cp:lastModifiedBy>Frode Nakken</cp:lastModifiedBy>
  <cp:revision>427</cp:revision>
  <dcterms:created xsi:type="dcterms:W3CDTF">2019-03-12T22:01:00Z</dcterms:created>
  <dcterms:modified xsi:type="dcterms:W3CDTF">2025-02-02T11:10:59Z</dcterms:modified>
</cp:coreProperties>
</file>