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66" r:id="rId3"/>
    <p:sldId id="370" r:id="rId4"/>
    <p:sldId id="362" r:id="rId5"/>
    <p:sldId id="371" r:id="rId6"/>
    <p:sldId id="372" r:id="rId7"/>
    <p:sldId id="373" r:id="rId8"/>
    <p:sldId id="369" r:id="rId9"/>
    <p:sldId id="368" r:id="rId10"/>
    <p:sldId id="367" r:id="rId11"/>
    <p:sldId id="365" r:id="rId12"/>
    <p:sldId id="374" r:id="rId13"/>
    <p:sldId id="375" r:id="rId14"/>
    <p:sldId id="376" r:id="rId15"/>
    <p:sldId id="377"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varScale="1">
        <p:scale>
          <a:sx n="190" d="100"/>
          <a:sy n="190" d="100"/>
        </p:scale>
        <p:origin x="-72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16.11.2024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a:solidFill>
                  <a:schemeClr val="bg1"/>
                </a:solidFill>
                <a:latin typeface="Arial Black" pitchFamily="34" charset="0"/>
              </a:rPr>
              <a:t>OMNIA VINCENT SAPIENTA</a:t>
            </a: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a:latin typeface="Arial Black" pitchFamily="34" charset="0"/>
                <a:ea typeface="MS Mincho" pitchFamily="49" charset="-128"/>
              </a:rPr>
              <a:t>SYRIAN GROUND COMBAT TACTICS</a:t>
            </a:r>
          </a:p>
          <a:p>
            <a:pPr algn="ctr"/>
            <a:endParaRPr lang="nb-NO" sz="1400" b="1" dirty="0">
              <a:latin typeface="Arial Black" pitchFamily="34" charset="0"/>
              <a:ea typeface="MS Mincho" pitchFamily="49" charset="-128"/>
            </a:endParaRPr>
          </a:p>
          <a:p>
            <a:pPr algn="ctr"/>
            <a:r>
              <a:rPr lang="nb-NO" sz="2800" b="1" dirty="0">
                <a:latin typeface="Arial Black" pitchFamily="34" charset="0"/>
                <a:ea typeface="MS Mincho" pitchFamily="49" charset="-128"/>
              </a:rPr>
              <a:t>INTREP </a:t>
            </a:r>
            <a:r>
              <a:rPr lang="nb-NO" sz="2800" b="1" dirty="0" smtClean="0">
                <a:latin typeface="Arial Black" pitchFamily="34" charset="0"/>
                <a:ea typeface="MS Mincho" pitchFamily="49" charset="-128"/>
              </a:rPr>
              <a:t>VID-OPAT-003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a:t>
            </a:r>
            <a:r>
              <a:rPr lang="en-US" sz="1400" dirty="0" smtClean="0">
                <a:latin typeface="Arial" pitchFamily="34" charset="0"/>
                <a:cs typeface="Arial" pitchFamily="34" charset="0"/>
              </a:rPr>
              <a:t>2024-11-16</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DIRECTORATE</a:t>
            </a:r>
          </a:p>
          <a:p>
            <a:pPr algn="ctr"/>
            <a:r>
              <a:rPr lang="en-US" b="1" i="1" dirty="0">
                <a:solidFill>
                  <a:srgbClr val="35261F"/>
                </a:solidFill>
                <a:latin typeface="Constantia" pitchFamily="18" charset="0"/>
              </a:rPr>
              <a:t>OMNIA VINCIT SAPIENTIA</a:t>
            </a: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INDICATORS</a:t>
            </a:r>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a:p>
          <a:p>
            <a:pPr>
              <a:buFont typeface="Arial" pitchFamily="34" charset="0"/>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a:solidFill>
                  <a:srgbClr val="FF0000"/>
                </a:solidFill>
                <a:latin typeface="Arial Black" pitchFamily="34" charset="0"/>
              </a:rPr>
              <a:t>DRAFT</a:t>
            </a:r>
          </a:p>
        </p:txBody>
      </p:sp>
      <p:graphicFrame>
        <p:nvGraphicFramePr>
          <p:cNvPr id="3" name="טבלה 2"/>
          <p:cNvGraphicFramePr>
            <a:graphicFrameLocks noGrp="1"/>
          </p:cNvGraphicFramePr>
          <p:nvPr>
            <p:extLst>
              <p:ext uri="{D42A27DB-BD31-4B8C-83A1-F6EECF244321}">
                <p14:modId xmlns:p14="http://schemas.microsoft.com/office/powerpoint/2010/main" xmlns=""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extLst>
                    <a:ext uri="{9D8B030D-6E8A-4147-A177-3AD203B41FA5}">
                      <a16:colId xmlns:a16="http://schemas.microsoft.com/office/drawing/2014/main" xmlns="" val="20000"/>
                    </a:ext>
                  </a:extLst>
                </a:gridCol>
                <a:gridCol w="3310192">
                  <a:extLst>
                    <a:ext uri="{9D8B030D-6E8A-4147-A177-3AD203B41FA5}">
                      <a16:colId xmlns:a16="http://schemas.microsoft.com/office/drawing/2014/main" xmlns="" val="20001"/>
                    </a:ext>
                  </a:extLst>
                </a:gridCol>
              </a:tblGrid>
              <a:tr h="523305">
                <a:tc>
                  <a:txBody>
                    <a:bodyPr/>
                    <a:lstStyle/>
                    <a:p>
                      <a:pPr algn="l" rtl="0"/>
                      <a:r>
                        <a:rPr lang="en-US" dirty="0"/>
                        <a:t>Indication</a:t>
                      </a:r>
                      <a:endParaRPr lang="he-IL" dirty="0"/>
                    </a:p>
                  </a:txBody>
                  <a:tcPr anchor="ctr"/>
                </a:tc>
                <a:tc>
                  <a:txBody>
                    <a:bodyPr/>
                    <a:lstStyle/>
                    <a:p>
                      <a:pPr algn="l" rtl="0"/>
                      <a:r>
                        <a:rPr lang="en-US" dirty="0"/>
                        <a:t>Observed/reported</a:t>
                      </a:r>
                      <a:r>
                        <a:rPr lang="en-US" baseline="0" dirty="0"/>
                        <a:t> activity</a:t>
                      </a:r>
                      <a:endParaRPr lang="he-IL" dirty="0"/>
                    </a:p>
                  </a:txBody>
                  <a:tcPr anchor="ctr"/>
                </a:tc>
                <a:extLst>
                  <a:ext uri="{0D108BD9-81ED-4DB2-BD59-A6C34878D82A}">
                    <a16:rowId xmlns:a16="http://schemas.microsoft.com/office/drawing/2014/main" xmlns=""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a:t> </a:t>
                      </a:r>
                      <a:r>
                        <a:rPr lang="nb-NO" sz="1200" dirty="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(1-2</a:t>
                      </a:r>
                      <a:r>
                        <a:rPr lang="nb-NO" sz="1200" baseline="0" dirty="0"/>
                        <a:t> hours prior to offensive maneuver begins)</a:t>
                      </a:r>
                      <a:endParaRPr lang="nb-NO" sz="1200" dirty="0"/>
                    </a:p>
                  </a:txBody>
                  <a:tcPr anchor="ctr"/>
                </a:tc>
                <a:tc>
                  <a:txBody>
                    <a:bodyPr/>
                    <a:lstStyle/>
                    <a:p>
                      <a:pPr algn="l" rtl="0">
                        <a:buFont typeface="Arial" pitchFamily="34" charset="0"/>
                        <a:buNone/>
                      </a:pPr>
                      <a:r>
                        <a:rPr lang="nb-NO" sz="1200" dirty="0"/>
                        <a:t>BM-21 launch or movement into firing positions. </a:t>
                      </a:r>
                    </a:p>
                  </a:txBody>
                  <a:tcPr anchor="ctr"/>
                </a:tc>
                <a:extLst>
                  <a:ext uri="{0D108BD9-81ED-4DB2-BD59-A6C34878D82A}">
                    <a16:rowId xmlns:a16="http://schemas.microsoft.com/office/drawing/2014/main" xmlns=""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(0-96 hrs prior to offensive)</a:t>
                      </a:r>
                    </a:p>
                  </a:txBody>
                  <a:tcPr anchor="ctr"/>
                </a:tc>
                <a:tc>
                  <a:txBody>
                    <a:bodyPr/>
                    <a:lstStyle/>
                    <a:p>
                      <a:pPr algn="l" rtl="0">
                        <a:buFont typeface="Arial" pitchFamily="34" charset="0"/>
                        <a:buNone/>
                      </a:pPr>
                      <a:r>
                        <a:rPr lang="nb-NO" sz="1200" dirty="0"/>
                        <a:t>RW activity deep into enemy territory</a:t>
                      </a:r>
                    </a:p>
                  </a:txBody>
                  <a:tcPr anchor="ctr"/>
                </a:tc>
                <a:extLst>
                  <a:ext uri="{0D108BD9-81ED-4DB2-BD59-A6C34878D82A}">
                    <a16:rowId xmlns:a16="http://schemas.microsoft.com/office/drawing/2014/main" xmlns="" val="10002"/>
                  </a:ext>
                </a:extLst>
              </a:tr>
              <a:tr h="370840">
                <a:tc>
                  <a:txBody>
                    <a:bodyPr/>
                    <a:lstStyle/>
                    <a:p>
                      <a:pPr lvl="0">
                        <a:buFont typeface="Arial" pitchFamily="34" charset="0"/>
                        <a:buNone/>
                      </a:pPr>
                      <a:r>
                        <a:rPr lang="nb-NO" sz="1200" dirty="0"/>
                        <a:t>*Airborne Assault ( Many FW transports)</a:t>
                      </a:r>
                    </a:p>
                    <a:p>
                      <a:pPr lvl="0">
                        <a:buFont typeface="Arial" pitchFamily="34" charset="0"/>
                        <a:buNone/>
                      </a:pPr>
                      <a:r>
                        <a:rPr lang="nb-NO" sz="1200" dirty="0"/>
                        <a:t>*</a:t>
                      </a:r>
                      <a:r>
                        <a:rPr lang="nb-NO" sz="1200" baseline="0" dirty="0"/>
                        <a:t> </a:t>
                      </a:r>
                      <a:r>
                        <a:rPr lang="nb-NO" sz="1200" dirty="0"/>
                        <a:t>Long range Recon ( If only a single AC is in use, or flying tactical, low level)</a:t>
                      </a:r>
                    </a:p>
                  </a:txBody>
                  <a:tcPr anchor="ctr"/>
                </a:tc>
                <a:tc>
                  <a:txBody>
                    <a:bodyPr/>
                    <a:lstStyle/>
                    <a:p>
                      <a:pPr>
                        <a:buFont typeface="Arial" pitchFamily="34" charset="0"/>
                        <a:buNone/>
                      </a:pPr>
                      <a:r>
                        <a:rPr lang="nb-NO" sz="1200" dirty="0"/>
                        <a:t>FW (transport) activity deep into enemy territory</a:t>
                      </a:r>
                    </a:p>
                  </a:txBody>
                  <a:tcPr anchor="ctr"/>
                </a:tc>
                <a:extLst>
                  <a:ext uri="{0D108BD9-81ED-4DB2-BD59-A6C34878D82A}">
                    <a16:rowId xmlns:a16="http://schemas.microsoft.com/office/drawing/2014/main" xmlns=""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Trying to kill the target</a:t>
                      </a:r>
                    </a:p>
                  </a:txBody>
                  <a:tcPr anchor="ctr"/>
                </a:tc>
                <a:tc>
                  <a:txBody>
                    <a:bodyPr/>
                    <a:lstStyle/>
                    <a:p>
                      <a:pPr>
                        <a:buFont typeface="Arial" pitchFamily="34" charset="0"/>
                        <a:buNone/>
                      </a:pPr>
                      <a:r>
                        <a:rPr lang="nb-NO" sz="1200" dirty="0"/>
                        <a:t>Artillery at a certain point (point target)</a:t>
                      </a:r>
                    </a:p>
                  </a:txBody>
                  <a:tcPr anchor="ctr"/>
                </a:tc>
                <a:extLst>
                  <a:ext uri="{0D108BD9-81ED-4DB2-BD59-A6C34878D82A}">
                    <a16:rowId xmlns:a16="http://schemas.microsoft.com/office/drawing/2014/main" xmlns=""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Suppression, to cover for movement / attack</a:t>
                      </a:r>
                    </a:p>
                  </a:txBody>
                  <a:tcPr anchor="ctr"/>
                </a:tc>
                <a:tc>
                  <a:txBody>
                    <a:bodyPr/>
                    <a:lstStyle/>
                    <a:p>
                      <a:pPr>
                        <a:buFont typeface="Arial" pitchFamily="34" charset="0"/>
                        <a:buNone/>
                      </a:pPr>
                      <a:r>
                        <a:rPr lang="nb-NO" sz="1200" dirty="0"/>
                        <a:t>Artillery at an area</a:t>
                      </a:r>
                    </a:p>
                  </a:txBody>
                  <a:tcPr anchor="ctr"/>
                </a:tc>
                <a:extLst>
                  <a:ext uri="{0D108BD9-81ED-4DB2-BD59-A6C34878D82A}">
                    <a16:rowId xmlns:a16="http://schemas.microsoft.com/office/drawing/2014/main" xmlns="" val="10005"/>
                  </a:ext>
                </a:extLst>
              </a:tr>
              <a:tr h="370840">
                <a:tc>
                  <a:txBody>
                    <a:bodyPr/>
                    <a:lstStyle/>
                    <a:p>
                      <a:pPr lvl="0">
                        <a:buFont typeface="Arial" pitchFamily="34" charset="0"/>
                        <a:buNone/>
                      </a:pPr>
                      <a:r>
                        <a:rPr lang="nb-NO" sz="1200" dirty="0"/>
                        <a:t>Upcoming division-level</a:t>
                      </a:r>
                      <a:r>
                        <a:rPr lang="nb-NO" sz="1200" baseline="0" dirty="0"/>
                        <a:t> </a:t>
                      </a:r>
                      <a:r>
                        <a:rPr lang="nb-NO" sz="1200" dirty="0"/>
                        <a:t>offensive within 0-48 hrs</a:t>
                      </a:r>
                    </a:p>
                  </a:txBody>
                  <a:tcPr anchor="ctr"/>
                </a:tc>
                <a:tc>
                  <a:txBody>
                    <a:bodyPr/>
                    <a:lstStyle/>
                    <a:p>
                      <a:pPr>
                        <a:buFont typeface="Arial" pitchFamily="34" charset="0"/>
                        <a:buNone/>
                      </a:pPr>
                      <a:r>
                        <a:rPr lang="nb-NO" sz="1200" dirty="0"/>
                        <a:t>Convoys</a:t>
                      </a:r>
                      <a:r>
                        <a:rPr lang="nb-NO" sz="1200" baseline="0" dirty="0"/>
                        <a:t> of division-level supply</a:t>
                      </a:r>
                      <a:endParaRPr lang="nb-NO" sz="1200" dirty="0"/>
                    </a:p>
                  </a:txBody>
                  <a:tcPr anchor="ctr"/>
                </a:tc>
                <a:extLst>
                  <a:ext uri="{0D108BD9-81ED-4DB2-BD59-A6C34878D82A}">
                    <a16:rowId xmlns:a16="http://schemas.microsoft.com/office/drawing/2014/main" xmlns="" val="10006"/>
                  </a:ext>
                </a:extLst>
              </a:tr>
              <a:tr h="370840">
                <a:tc>
                  <a:txBody>
                    <a:bodyPr/>
                    <a:lstStyle/>
                    <a:p>
                      <a:pPr lvl="0">
                        <a:buFont typeface="Arial" pitchFamily="34" charset="0"/>
                        <a:buNone/>
                      </a:pPr>
                      <a:r>
                        <a:rPr lang="nb-NO" sz="1200" dirty="0"/>
                        <a:t>Upcoming regiment-level offensive within 0-24 hrs</a:t>
                      </a:r>
                    </a:p>
                  </a:txBody>
                  <a:tcPr anchor="ctr"/>
                </a:tc>
                <a:tc>
                  <a:txBody>
                    <a:bodyPr/>
                    <a:lstStyle/>
                    <a:p>
                      <a:pPr>
                        <a:buFont typeface="Arial" pitchFamily="34" charset="0"/>
                        <a:buNone/>
                      </a:pPr>
                      <a:r>
                        <a:rPr lang="nb-NO" sz="1200" dirty="0"/>
                        <a:t>Convoys</a:t>
                      </a:r>
                      <a:r>
                        <a:rPr lang="nb-NO" sz="1200" baseline="0" dirty="0"/>
                        <a:t> of regiment-level supply</a:t>
                      </a:r>
                      <a:endParaRPr lang="nb-NO" sz="1200" dirty="0"/>
                    </a:p>
                  </a:txBody>
                  <a:tcPr anchor="ctr"/>
                </a:tc>
                <a:extLst>
                  <a:ext uri="{0D108BD9-81ED-4DB2-BD59-A6C34878D82A}">
                    <a16:rowId xmlns:a16="http://schemas.microsoft.com/office/drawing/2014/main" xmlns="" val="10007"/>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Setting</a:t>
                      </a:r>
                      <a:r>
                        <a:rPr lang="nb-NO" sz="1200" baseline="0" dirty="0"/>
                        <a:t> up for offensive </a:t>
                      </a:r>
                      <a:endParaRPr lang="nb-NO" sz="1200" dirty="0"/>
                    </a:p>
                  </a:txBody>
                  <a:tcPr anchor="ctr"/>
                </a:tc>
                <a:tc>
                  <a:txBody>
                    <a:bodyPr/>
                    <a:lstStyle/>
                    <a:p>
                      <a:pPr>
                        <a:buFont typeface="Arial" pitchFamily="34" charset="0"/>
                        <a:buNone/>
                      </a:pPr>
                      <a:r>
                        <a:rPr lang="nb-NO" sz="1200" dirty="0"/>
                        <a:t>Manuevering</a:t>
                      </a:r>
                      <a:r>
                        <a:rPr lang="nb-NO" sz="1200" baseline="0" dirty="0"/>
                        <a:t> units assuming assault formations</a:t>
                      </a:r>
                      <a:endParaRPr lang="nb-NO" sz="1200" dirty="0"/>
                    </a:p>
                  </a:txBody>
                  <a:tcPr anchor="ctr"/>
                </a:tc>
                <a:extLst>
                  <a:ext uri="{0D108BD9-81ED-4DB2-BD59-A6C34878D82A}">
                    <a16:rowId xmlns:a16="http://schemas.microsoft.com/office/drawing/2014/main" xmlns="" val="10008"/>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Division</a:t>
                      </a:r>
                      <a:r>
                        <a:rPr lang="nb-NO" sz="1200" baseline="0" dirty="0"/>
                        <a:t> is resupplying in preparation for further missions (Duration up to 72 hrs)</a:t>
                      </a:r>
                      <a:endParaRPr lang="nb-NO" sz="1200" dirty="0"/>
                    </a:p>
                  </a:txBody>
                  <a:tcPr anchor="ctr"/>
                </a:tc>
                <a:tc>
                  <a:txBody>
                    <a:bodyPr/>
                    <a:lstStyle/>
                    <a:p>
                      <a:pPr marL="0" indent="0">
                        <a:buFontTx/>
                        <a:buNone/>
                      </a:pPr>
                      <a:r>
                        <a:rPr lang="nb-NO" sz="1200" dirty="0"/>
                        <a:t>* Combat vehicles arranged in non-combat formations (lines/raws, tight together)</a:t>
                      </a:r>
                    </a:p>
                    <a:p>
                      <a:pPr marL="0" indent="0">
                        <a:buFontTx/>
                        <a:buNone/>
                      </a:pPr>
                      <a:r>
                        <a:rPr lang="nb-NO" sz="1200" dirty="0"/>
                        <a:t>* Supply trucks in close vicinity</a:t>
                      </a:r>
                    </a:p>
                  </a:txBody>
                  <a:tcPr anchor="ctr"/>
                </a:tc>
                <a:extLst>
                  <a:ext uri="{0D108BD9-81ED-4DB2-BD59-A6C34878D82A}">
                    <a16:rowId xmlns:a16="http://schemas.microsoft.com/office/drawing/2014/main" xmlns=""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INTELLIGENCE GAPS</a:t>
            </a:r>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INSERT MAP HERE</a:t>
            </a:r>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March</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619672" y="2139702"/>
            <a:ext cx="3384376" cy="1477328"/>
          </a:xfrm>
          <a:prstGeom prst="rect">
            <a:avLst/>
          </a:prstGeom>
          <a:noFill/>
        </p:spPr>
        <p:txBody>
          <a:bodyPr wrap="square" rtlCol="0">
            <a:spAutoFit/>
          </a:bodyPr>
          <a:lstStyle/>
          <a:p>
            <a:r>
              <a:rPr lang="en-US" dirty="0"/>
              <a:t>Distances </a:t>
            </a:r>
          </a:p>
          <a:p>
            <a:r>
              <a:rPr lang="en-US" dirty="0"/>
              <a:t>Roads</a:t>
            </a:r>
          </a:p>
          <a:p>
            <a:r>
              <a:rPr lang="en-US" dirty="0"/>
              <a:t>Terrain</a:t>
            </a:r>
          </a:p>
          <a:p>
            <a:r>
              <a:rPr lang="en-US" dirty="0"/>
              <a:t>Speed</a:t>
            </a:r>
          </a:p>
          <a:p>
            <a:r>
              <a:rPr lang="en-US" dirty="0"/>
              <a:t>Formation sizes</a:t>
            </a:r>
          </a:p>
        </p:txBody>
      </p:sp>
    </p:spTree>
    <p:extLst>
      <p:ext uri="{BB962C8B-B14F-4D97-AF65-F5344CB8AC3E}">
        <p14:creationId xmlns:p14="http://schemas.microsoft.com/office/powerpoint/2010/main" xmlns="" val="25486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Combat movement offensive</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p14="http://schemas.microsoft.com/office/powerpoint/2010/main" xmlns="" val="4312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Defensive disposition</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619672" y="2139702"/>
            <a:ext cx="3384376" cy="2585323"/>
          </a:xfrm>
          <a:prstGeom prst="rect">
            <a:avLst/>
          </a:prstGeom>
          <a:noFill/>
        </p:spPr>
        <p:txBody>
          <a:bodyPr wrap="square" rtlCol="0">
            <a:spAutoFit/>
          </a:bodyPr>
          <a:lstStyle/>
          <a:p>
            <a:r>
              <a:rPr lang="en-US" dirty="0"/>
              <a:t>Platoon – distances between vehicles</a:t>
            </a:r>
          </a:p>
          <a:p>
            <a:endParaRPr lang="en-US" dirty="0"/>
          </a:p>
          <a:p>
            <a:r>
              <a:rPr lang="en-US" dirty="0"/>
              <a:t>Company  -distance between company</a:t>
            </a:r>
          </a:p>
          <a:p>
            <a:endParaRPr lang="en-US" dirty="0"/>
          </a:p>
          <a:p>
            <a:endParaRPr lang="en-US" dirty="0"/>
          </a:p>
          <a:p>
            <a:r>
              <a:rPr lang="en-US" dirty="0"/>
              <a:t>BN -  distance between other BN and artillery</a:t>
            </a:r>
          </a:p>
        </p:txBody>
      </p:sp>
    </p:spTree>
    <p:extLst>
      <p:ext uri="{BB962C8B-B14F-4D97-AF65-F5344CB8AC3E}">
        <p14:creationId xmlns:p14="http://schemas.microsoft.com/office/powerpoint/2010/main" xmlns="" val="268689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4A48007C-00A6-4108-8C57-9DA36E26FE29}"/>
              </a:ext>
            </a:extLst>
          </p:cNvPr>
          <p:cNvSpPr>
            <a:spLocks noGrp="1"/>
          </p:cNvSpPr>
          <p:nvPr>
            <p:ph type="title"/>
          </p:nvPr>
        </p:nvSpPr>
        <p:spPr/>
        <p:txBody>
          <a:bodyPr/>
          <a:lstStyle/>
          <a:p>
            <a:r>
              <a:rPr lang="en-US" dirty="0"/>
              <a:t>Artillery support</a:t>
            </a:r>
          </a:p>
        </p:txBody>
      </p:sp>
      <p:sp>
        <p:nvSpPr>
          <p:cNvPr id="3" name="TekstSylinder 2">
            <a:extLst>
              <a:ext uri="{FF2B5EF4-FFF2-40B4-BE49-F238E27FC236}">
                <a16:creationId xmlns:a16="http://schemas.microsoft.com/office/drawing/2014/main" xmlns="" id="{A3A71D47-87EC-494D-9F7D-2A46746C317E}"/>
              </a:ext>
            </a:extLst>
          </p:cNvPr>
          <p:cNvSpPr txBox="1"/>
          <p:nvPr/>
        </p:nvSpPr>
        <p:spPr>
          <a:xfrm>
            <a:off x="899592" y="1140589"/>
            <a:ext cx="3096344" cy="2862322"/>
          </a:xfrm>
          <a:prstGeom prst="rect">
            <a:avLst/>
          </a:prstGeom>
          <a:noFill/>
        </p:spPr>
        <p:txBody>
          <a:bodyPr wrap="square" rtlCol="0">
            <a:spAutoFit/>
          </a:bodyPr>
          <a:lstStyle/>
          <a:p>
            <a:r>
              <a:rPr lang="en-US" dirty="0"/>
              <a:t>Arty in shaping (suppression)</a:t>
            </a:r>
          </a:p>
          <a:p>
            <a:r>
              <a:rPr lang="en-US" dirty="0"/>
              <a:t>Point targets</a:t>
            </a:r>
          </a:p>
          <a:p>
            <a:r>
              <a:rPr lang="en-US" dirty="0"/>
              <a:t>Timeline</a:t>
            </a:r>
          </a:p>
          <a:p>
            <a:endParaRPr lang="en-US" dirty="0"/>
          </a:p>
          <a:p>
            <a:r>
              <a:rPr lang="en-US" dirty="0"/>
              <a:t>Normal artillery</a:t>
            </a:r>
          </a:p>
          <a:p>
            <a:r>
              <a:rPr lang="en-US" dirty="0"/>
              <a:t>Rocket artillery</a:t>
            </a:r>
          </a:p>
          <a:p>
            <a:endParaRPr lang="en-US" dirty="0"/>
          </a:p>
          <a:p>
            <a:r>
              <a:rPr lang="en-US" dirty="0"/>
              <a:t>Offensive and defensive</a:t>
            </a:r>
          </a:p>
          <a:p>
            <a:endParaRPr lang="en-US" dirty="0"/>
          </a:p>
          <a:p>
            <a:r>
              <a:rPr lang="en-US" dirty="0"/>
              <a:t>(Will aid JTACs)</a:t>
            </a:r>
          </a:p>
        </p:txBody>
      </p:sp>
    </p:spTree>
    <p:extLst>
      <p:ext uri="{BB962C8B-B14F-4D97-AF65-F5344CB8AC3E}">
        <p14:creationId xmlns:p14="http://schemas.microsoft.com/office/powerpoint/2010/main" xmlns="" val="2512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INTRODUCTION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a:latin typeface="Arial" pitchFamily="34" charset="0"/>
                <a:cs typeface="Arial" pitchFamily="34" charset="0"/>
              </a:rPr>
              <a:t>Aim</a:t>
            </a:r>
            <a:r>
              <a:rPr lang="nb-NO" sz="1400" b="1" u="sng" dirty="0">
                <a:latin typeface="Arial" pitchFamily="34" charset="0"/>
                <a:cs typeface="Arial" pitchFamily="34" charset="0"/>
              </a:rPr>
              <a:t>:</a:t>
            </a:r>
          </a:p>
          <a:p>
            <a:r>
              <a:rPr lang="nb-NO" sz="1400" dirty="0">
                <a:latin typeface="Arial" pitchFamily="34" charset="0"/>
                <a:cs typeface="Arial" pitchFamily="34" charset="0"/>
              </a:rPr>
              <a:t>This document describes how Syrian ground forces operate</a:t>
            </a:r>
          </a:p>
          <a:p>
            <a:endParaRPr lang="nb-NO" sz="1400" dirty="0">
              <a:latin typeface="Arial" pitchFamily="34" charset="0"/>
              <a:cs typeface="Arial" pitchFamily="34" charset="0"/>
            </a:endParaRPr>
          </a:p>
          <a:p>
            <a:r>
              <a:rPr lang="nb-NO" sz="1400" b="1" u="sng" dirty="0" err="1">
                <a:latin typeface="Arial" pitchFamily="34" charset="0"/>
                <a:cs typeface="Arial" pitchFamily="34" charset="0"/>
              </a:rPr>
              <a:t>Reference</a:t>
            </a:r>
            <a:r>
              <a:rPr lang="nb-NO" sz="1400" b="1" u="sng" dirty="0">
                <a:latin typeface="Arial" pitchFamily="34" charset="0"/>
                <a:cs typeface="Arial" pitchFamily="34" charset="0"/>
              </a:rPr>
              <a:t>: </a:t>
            </a:r>
          </a:p>
          <a:p>
            <a:r>
              <a:rPr lang="en-US" sz="1400" dirty="0">
                <a:latin typeface="Arial" pitchFamily="34" charset="0"/>
                <a:cs typeface="Arial" pitchFamily="34" charset="0"/>
              </a:rPr>
              <a:t>INTREP VID B-001 Generic Ground Force Structure v2.0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a:latin typeface="Arial" pitchFamily="34" charset="0"/>
                <a:cs typeface="Arial" pitchFamily="34" charset="0"/>
              </a:rPr>
              <a:t>Content</a:t>
            </a:r>
            <a:r>
              <a:rPr lang="nb-NO" sz="1400" b="1" u="sng" dirty="0">
                <a:latin typeface="Arial" pitchFamily="34" charset="0"/>
                <a:cs typeface="Arial" pitchFamily="34" charset="0"/>
              </a:rPr>
              <a:t>:</a:t>
            </a:r>
          </a:p>
          <a:p>
            <a:r>
              <a:rPr lang="nb-NO" sz="1400" dirty="0">
                <a:latin typeface="Arial" pitchFamily="34" charset="0"/>
                <a:cs typeface="Arial" pitchFamily="34" charset="0"/>
                <a:hlinkClick r:id="rId2" action="ppaction://hlinksldjump"/>
              </a:rPr>
              <a:t>Division offensive</a:t>
            </a:r>
            <a:endParaRPr lang="nb-NO" sz="1400" dirty="0">
              <a:latin typeface="Arial" pitchFamily="34" charset="0"/>
              <a:cs typeface="Arial" pitchFamily="34" charset="0"/>
            </a:endParaRPr>
          </a:p>
          <a:p>
            <a:r>
              <a:rPr lang="nb-NO" sz="1400" dirty="0">
                <a:latin typeface="Arial" pitchFamily="34" charset="0"/>
                <a:cs typeface="Arial" pitchFamily="34" charset="0"/>
                <a:hlinkClick r:id="rId3" action="ppaction://hlinksldjump"/>
              </a:rPr>
              <a:t>Indicators</a:t>
            </a:r>
            <a:endParaRPr lang="nb-NO" sz="1400" dirty="0">
              <a:latin typeface="Arial" pitchFamily="34" charset="0"/>
              <a:cs typeface="Arial" pitchFamily="34" charset="0"/>
            </a:endParaRPr>
          </a:p>
          <a:p>
            <a:r>
              <a:rPr lang="nb-NO" sz="1400" dirty="0">
                <a:latin typeface="Arial" pitchFamily="34" charset="0"/>
                <a:cs typeface="Arial" pitchFamily="34" charset="0"/>
                <a:hlinkClick r:id="rId4" action="ppaction://hlinksldjump"/>
              </a:rPr>
              <a:t>Intelligence gaps</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OFFENSIVE</a:t>
            </a:r>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DIV HQ</a:t>
            </a: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ROCKETARTY BN</a:t>
            </a: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LOGISTIC BN</a:t>
            </a: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SA-8 BN</a:t>
            </a: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SA-15 BN</a:t>
            </a: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#1</a:t>
            </a: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a:latin typeface="Arial" pitchFamily="34" charset="0"/>
                <a:cs typeface="Arial" pitchFamily="34" charset="0"/>
              </a:rPr>
              <a:t>FLOT</a:t>
            </a: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#2</a:t>
            </a: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Rear brigade</a:t>
            </a: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a:latin typeface="Arial" pitchFamily="34" charset="0"/>
                <a:cs typeface="Arial" pitchFamily="34" charset="0"/>
              </a:rPr>
              <a:t>Further to the back are the divisional HQ, the logistics BN and an SA-15 BN protecting them.</a:t>
            </a:r>
          </a:p>
          <a:p>
            <a:r>
              <a:rPr lang="nb-NO" sz="1100" dirty="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Tree>
    <p:extLst>
      <p:ext uri="{BB962C8B-B14F-4D97-AF65-F5344CB8AC3E}">
        <p14:creationId xmlns:p14="http://schemas.microsoft.com/office/powerpoint/2010/main" xmlns="" val="11775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PHASES IN AN OFFENSIVE OPERATION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a:t>Resupply</a:t>
            </a:r>
          </a:p>
          <a:p>
            <a:pPr marL="285750" indent="-285750">
              <a:buFont typeface="Arial" panose="020B0604020202020204" pitchFamily="34" charset="0"/>
              <a:buChar char="•"/>
            </a:pPr>
            <a:r>
              <a:rPr lang="nb-NO" dirty="0"/>
              <a:t>Staging</a:t>
            </a:r>
          </a:p>
          <a:p>
            <a:pPr marL="285750" indent="-285750">
              <a:buFont typeface="Arial" panose="020B0604020202020204" pitchFamily="34" charset="0"/>
              <a:buChar char="•"/>
            </a:pPr>
            <a:r>
              <a:rPr lang="nb-NO" dirty="0"/>
              <a:t>Shaping</a:t>
            </a:r>
          </a:p>
          <a:p>
            <a:pPr marL="285750" indent="-285750">
              <a:buFont typeface="Arial" panose="020B0604020202020204" pitchFamily="34" charset="0"/>
              <a:buChar char="•"/>
            </a:pPr>
            <a:r>
              <a:rPr lang="nb-NO" dirty="0"/>
              <a:t>Assault</a:t>
            </a:r>
          </a:p>
          <a:p>
            <a:pPr marL="285750" indent="-285750">
              <a:buFont typeface="Arial" panose="020B0604020202020204" pitchFamily="34" charset="0"/>
              <a:buChar char="•"/>
            </a:pPr>
            <a:r>
              <a:rPr lang="nb-NO" dirty="0"/>
              <a:t>Transition into defensive</a:t>
            </a:r>
          </a:p>
          <a:p>
            <a:pPr marL="285750" indent="-285750">
              <a:buFont typeface="Arial" panose="020B0604020202020204" pitchFamily="34" charset="0"/>
              <a:buChar char="•"/>
            </a:pPr>
            <a:r>
              <a:rPr lang="nb-NO" dirty="0"/>
              <a:t>Recondition, rearm, reload</a:t>
            </a:r>
          </a:p>
          <a:p>
            <a:endParaRPr lang="nb-NO" dirty="0"/>
          </a:p>
          <a:p>
            <a:r>
              <a:rPr lang="nb-NO" dirty="0"/>
              <a:t>(With indicators on each of the phases if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a:t>PHASES IN AN OFFENSIVE OPERATION: </a:t>
            </a:r>
            <a:br>
              <a:rPr lang="en-US" dirty="0"/>
            </a:br>
            <a:r>
              <a:rPr lang="en-US" dirty="0"/>
              <a:t>RESUPPLY / STAGING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a:t>Purpose:</a:t>
            </a:r>
          </a:p>
          <a:p>
            <a:r>
              <a:rPr lang="nb-NO" dirty="0"/>
              <a:t>Provide all combat teams and vehicles with all supply needed for the coming offensive</a:t>
            </a:r>
          </a:p>
          <a:p>
            <a:endParaRPr lang="nb-NO" dirty="0"/>
          </a:p>
          <a:p>
            <a:r>
              <a:rPr lang="nb-NO" b="1" dirty="0"/>
              <a:t>Activity:</a:t>
            </a:r>
          </a:p>
          <a:p>
            <a:pPr marL="285750" indent="-285750">
              <a:buFontTx/>
              <a:buChar char="-"/>
            </a:pPr>
            <a:r>
              <a:rPr lang="nb-NO" dirty="0"/>
              <a:t>Combat vehicles mostly gathered in parking lots (With exception of vehicles standing guard on frontline and active ADS)</a:t>
            </a:r>
          </a:p>
          <a:p>
            <a:pPr marL="285750" indent="-285750">
              <a:buFontTx/>
              <a:buChar char="-"/>
            </a:pPr>
            <a:r>
              <a:rPr lang="nb-NO" dirty="0"/>
              <a:t>Resupply trucks delivering supplies to combat vehicles and personnel</a:t>
            </a:r>
          </a:p>
          <a:p>
            <a:pPr marL="285750" indent="-285750">
              <a:buFontTx/>
              <a:buChar char="-"/>
            </a:pPr>
            <a:r>
              <a:rPr lang="nb-NO" dirty="0"/>
              <a:t>Some vehicles undergoing maintenance and will not be combat-ready</a:t>
            </a:r>
          </a:p>
          <a:p>
            <a:endParaRPr lang="nb-NO" dirty="0"/>
          </a:p>
          <a:p>
            <a:r>
              <a:rPr lang="nb-NO" b="1" dirty="0"/>
              <a:t>Indicators:</a:t>
            </a:r>
          </a:p>
          <a:p>
            <a:pPr marL="285750" indent="-285750">
              <a:buFontTx/>
              <a:buChar char="-"/>
            </a:pPr>
            <a:r>
              <a:rPr lang="nb-NO" dirty="0"/>
              <a:t>Combat vehicles arranged in non-combat formations (lines/raws, tight together)</a:t>
            </a:r>
          </a:p>
          <a:p>
            <a:pPr marL="285750" indent="-285750">
              <a:buFontTx/>
              <a:buChar char="-"/>
            </a:pPr>
            <a:r>
              <a:rPr lang="nb-NO" dirty="0"/>
              <a:t>Supply trucks in close vicinity</a:t>
            </a:r>
          </a:p>
          <a:p>
            <a:pPr marL="285750" indent="-285750">
              <a:buFontTx/>
              <a:buChar char="-"/>
            </a:pPr>
            <a:endParaRPr lang="nb-NO" dirty="0"/>
          </a:p>
          <a:p>
            <a:pPr marL="285750" indent="-285750">
              <a:buFontTx/>
              <a:buChar char="-"/>
            </a:pPr>
            <a:endParaRPr lang="nb-NO" dirty="0"/>
          </a:p>
        </p:txBody>
      </p:sp>
    </p:spTree>
    <p:extLst>
      <p:ext uri="{BB962C8B-B14F-4D97-AF65-F5344CB8AC3E}">
        <p14:creationId xmlns:p14="http://schemas.microsoft.com/office/powerpoint/2010/main" xmlns="" val="390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SHAPING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a:t>Purpose:</a:t>
            </a:r>
          </a:p>
          <a:p>
            <a:r>
              <a:rPr lang="nb-NO" sz="1600" dirty="0"/>
              <a:t>Shape the conditions in the battlefield to be in favor of the offensive force by hindering the enemy’s ability to counter the coming offensive.</a:t>
            </a:r>
          </a:p>
          <a:p>
            <a:endParaRPr lang="nb-NO" sz="1600" dirty="0"/>
          </a:p>
          <a:p>
            <a:r>
              <a:rPr lang="nb-NO" sz="1600" b="1" dirty="0"/>
              <a:t>Activity:</a:t>
            </a:r>
          </a:p>
          <a:p>
            <a:pPr marL="285750" indent="-285750">
              <a:buFontTx/>
              <a:buChar char="-"/>
            </a:pPr>
            <a:r>
              <a:rPr lang="nb-NO" sz="1600" dirty="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a:t>Insertion of special operation forces (SOFs) to deny the enemy of observation points, close roads and chockpoints which may be used by the enemy to move/resupply or reinforce his defending forces</a:t>
            </a:r>
          </a:p>
          <a:p>
            <a:endParaRPr lang="nb-NO" sz="1600" dirty="0"/>
          </a:p>
          <a:p>
            <a:r>
              <a:rPr lang="nb-NO" sz="1600" b="1" dirty="0"/>
              <a:t>Indicators:</a:t>
            </a:r>
          </a:p>
          <a:p>
            <a:pPr marL="285750" indent="-285750">
              <a:buFontTx/>
              <a:buChar char="-"/>
            </a:pPr>
            <a:r>
              <a:rPr lang="nb-NO" sz="1600" dirty="0"/>
              <a:t>Artillery fire falls sustained by units not currently involved in combat</a:t>
            </a:r>
          </a:p>
          <a:p>
            <a:pPr marL="285750" indent="-285750">
              <a:buFontTx/>
              <a:buChar char="-"/>
            </a:pPr>
            <a:r>
              <a:rPr lang="nb-NO" sz="1600" dirty="0"/>
              <a:t>Reports of rear units (convoys or staging areas) reporting being hit by artillery or ambush teams</a:t>
            </a:r>
          </a:p>
          <a:p>
            <a:pPr marL="285750" indent="-285750">
              <a:buFontTx/>
              <a:buChar char="-"/>
            </a:pPr>
            <a:r>
              <a:rPr lang="nb-NO" sz="1600" dirty="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p14="http://schemas.microsoft.com/office/powerpoint/2010/main" xmlns="" val="40638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ASSAULT</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a:t>Purpose:</a:t>
            </a:r>
          </a:p>
          <a:p>
            <a:r>
              <a:rPr lang="nb-NO" sz="1600" dirty="0"/>
              <a:t>Utilize the unit’s manuevering forces to achieve the objective of the offensive (territorial gain or tactical or strategic condition).</a:t>
            </a:r>
          </a:p>
          <a:p>
            <a:endParaRPr lang="nb-NO" sz="1600" dirty="0"/>
          </a:p>
          <a:p>
            <a:r>
              <a:rPr lang="nb-NO" sz="1600" b="1" dirty="0"/>
              <a:t>Activity:</a:t>
            </a:r>
          </a:p>
          <a:p>
            <a:pPr marL="285750" indent="-285750">
              <a:buFontTx/>
              <a:buChar char="-"/>
            </a:pPr>
            <a:r>
              <a:rPr lang="nb-NO" sz="1600" dirty="0"/>
              <a:t>Attack conducted by the manuevering brigades</a:t>
            </a:r>
          </a:p>
          <a:p>
            <a:pPr marL="285750" indent="-285750">
              <a:buFontTx/>
              <a:buChar char="-"/>
            </a:pPr>
            <a:r>
              <a:rPr lang="nb-NO" sz="1600" dirty="0"/>
              <a:t>Utilization of supporting assets such as artillery and air-support</a:t>
            </a:r>
          </a:p>
          <a:p>
            <a:endParaRPr lang="nb-NO" sz="1600" dirty="0"/>
          </a:p>
          <a:p>
            <a:r>
              <a:rPr lang="nb-NO" sz="1600" b="1" dirty="0"/>
              <a:t>Indicators:</a:t>
            </a:r>
          </a:p>
          <a:p>
            <a:pPr marL="285750" indent="-285750">
              <a:buFontTx/>
              <a:buChar char="-"/>
            </a:pPr>
            <a:r>
              <a:rPr lang="nb-NO" sz="1600" dirty="0"/>
              <a:t>Movement by some or all of the manuevering brigades pushing the FLOT</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extLst>
      <p:ext uri="{BB962C8B-B14F-4D97-AF65-F5344CB8AC3E}">
        <p14:creationId xmlns:p14="http://schemas.microsoft.com/office/powerpoint/2010/main" xmlns="" val="33495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DEFENSIVE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a:t>Purpose:</a:t>
            </a:r>
          </a:p>
          <a:p>
            <a:pPr marL="285750" indent="-285750">
              <a:buFontTx/>
              <a:buChar char="-"/>
            </a:pPr>
            <a:r>
              <a:rPr lang="nb-NO" sz="1600" dirty="0"/>
              <a:t>Defend the territory held or seized by the division’s menuevering units against enemy expected counter attacks</a:t>
            </a:r>
          </a:p>
          <a:p>
            <a:pPr marL="285750" indent="-285750">
              <a:buFontTx/>
              <a:buChar char="-"/>
            </a:pPr>
            <a:r>
              <a:rPr lang="nb-NO" sz="1600" dirty="0"/>
              <a:t>Optionally: Hold ground and provide cover for another division moving through seized area to continue the Corp’s offensive</a:t>
            </a:r>
          </a:p>
          <a:p>
            <a:endParaRPr lang="nb-NO" sz="1600" dirty="0"/>
          </a:p>
          <a:p>
            <a:endParaRPr lang="nb-NO" sz="1600" dirty="0"/>
          </a:p>
          <a:p>
            <a:r>
              <a:rPr lang="nb-NO" sz="1600" b="1" dirty="0"/>
              <a:t>Activity:</a:t>
            </a:r>
          </a:p>
          <a:p>
            <a:pPr marL="285750" indent="-285750">
              <a:buFontTx/>
              <a:buChar char="-"/>
            </a:pPr>
            <a:r>
              <a:rPr lang="nb-NO" sz="1600" dirty="0"/>
              <a:t>Combat vehicles taking defensive positions. Most preferrably on high grounds, elevated positions or revetments to be used as static positions for observation and fire</a:t>
            </a:r>
          </a:p>
          <a:p>
            <a:endParaRPr lang="nb-NO" sz="1600" dirty="0"/>
          </a:p>
          <a:p>
            <a:r>
              <a:rPr lang="nb-NO" sz="1600" b="1" dirty="0"/>
              <a:t>Indicators:</a:t>
            </a:r>
          </a:p>
          <a:p>
            <a:pPr marL="285750" indent="-285750">
              <a:buFontTx/>
              <a:buChar char="-"/>
            </a:pPr>
            <a:r>
              <a:rPr lang="nb-NO" sz="1600" dirty="0"/>
              <a:t>Combat vehicles in static positions, usually on elevated grounds</a:t>
            </a:r>
          </a:p>
          <a:p>
            <a:pPr marL="285750" indent="-285750">
              <a:buFontTx/>
              <a:buChar char="-"/>
            </a:pPr>
            <a:r>
              <a:rPr lang="nb-NO" sz="1600" dirty="0"/>
              <a:t>Possible presence of logistics vehicles in/near defensive positions to resupply/service combat vehicles and personnel</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a:t>USE OF SHOCK BATTALIONS / Special Operations forces</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a:t>Purpose:</a:t>
            </a:r>
          </a:p>
          <a:p>
            <a:pPr marL="285750" indent="-285750">
              <a:buFontTx/>
              <a:buChar char="-"/>
            </a:pPr>
            <a:r>
              <a:rPr lang="nb-NO" sz="1600" dirty="0"/>
              <a:t>Use of small forces to shape conditions for the main offensive effort</a:t>
            </a:r>
          </a:p>
          <a:p>
            <a:endParaRPr lang="nb-NO" sz="1600" dirty="0"/>
          </a:p>
          <a:p>
            <a:r>
              <a:rPr lang="nb-NO" sz="1600" b="1" dirty="0"/>
              <a:t>Activity:</a:t>
            </a:r>
          </a:p>
          <a:p>
            <a:pPr marL="285750" indent="-285750">
              <a:buFontTx/>
              <a:buChar char="-"/>
            </a:pPr>
            <a:r>
              <a:rPr lang="nb-NO" sz="1600" dirty="0"/>
              <a:t>Move ahead of main Divisional forces for intelligence gathering, scouting and assesing enemy strength and deployments (finding week areas etc)</a:t>
            </a:r>
          </a:p>
          <a:p>
            <a:pPr marL="285750" indent="-285750">
              <a:buFontTx/>
              <a:buChar char="-"/>
            </a:pPr>
            <a:r>
              <a:rPr lang="nb-NO" sz="1600" dirty="0"/>
              <a:t>Infiltrate into enemy-held areas for specific operations such as:</a:t>
            </a:r>
          </a:p>
          <a:p>
            <a:pPr marL="742950" lvl="1" indent="-285750">
              <a:buFontTx/>
              <a:buChar char="-"/>
            </a:pPr>
            <a:r>
              <a:rPr lang="nb-NO" sz="1600" dirty="0"/>
              <a:t>Destroy bridges/ mine roads / place IEDs / set ambush points -  to disrupt enemy movements (reinforcements and maneuvers)</a:t>
            </a:r>
          </a:p>
          <a:p>
            <a:pPr marL="742950" lvl="1" indent="-285750">
              <a:buFontTx/>
              <a:buChar char="-"/>
            </a:pPr>
            <a:r>
              <a:rPr lang="nb-NO" sz="1600" dirty="0"/>
              <a:t>Attack command posts and communication sites to disrupt enemy Command&amp;Control capabilities</a:t>
            </a:r>
          </a:p>
          <a:p>
            <a:endParaRPr lang="nb-NO" sz="1600" dirty="0"/>
          </a:p>
          <a:p>
            <a:r>
              <a:rPr lang="nb-NO" sz="1600" b="1" dirty="0"/>
              <a:t>Indicators:</a:t>
            </a:r>
          </a:p>
          <a:p>
            <a:pPr marL="285750" indent="-285750">
              <a:buFontTx/>
              <a:buChar char="-"/>
            </a:pPr>
            <a:r>
              <a:rPr lang="nb-NO" sz="1600" dirty="0"/>
              <a:t>Signs of attacks / hostile activities inside friendly soil, up to several miles from the FLOT that are NOT part of a major offensive</a:t>
            </a:r>
          </a:p>
          <a:p>
            <a:pPr marL="285750" indent="-285750">
              <a:buFontTx/>
              <a:buChar char="-"/>
            </a:pPr>
            <a:r>
              <a:rPr lang="nb-NO" sz="1600" dirty="0"/>
              <a:t>Loss of contact with outposts or units </a:t>
            </a:r>
          </a:p>
          <a:p>
            <a:pPr lvl="1"/>
            <a:endParaRPr lang="nb-NO" sz="1600" dirty="0"/>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6192</TotalTime>
  <Words>1263</Words>
  <Application>Microsoft Office PowerPoint</Application>
  <PresentationFormat>Skjermfremvisning (16:9)</PresentationFormat>
  <Paragraphs>289</Paragraphs>
  <Slides>15</Slides>
  <Notes>1</Notes>
  <HiddenSlides>2</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lpstr>March</vt:lpstr>
      <vt:lpstr>Combat movement offensive</vt:lpstr>
      <vt:lpstr>Defensive disposition</vt:lpstr>
      <vt:lpstr>Artillery 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OPAR-003</dc:title>
  <dc:creator>132nd Virtual Wing;VIS</dc:creator>
  <cp:keywords>INTREP VIS OPAR-001 - Syrian ground combat tactics</cp:keywords>
  <cp:lastModifiedBy>Frode Nakken</cp:lastModifiedBy>
  <cp:revision>416</cp:revision>
  <dcterms:created xsi:type="dcterms:W3CDTF">2019-03-12T22:01:00Z</dcterms:created>
  <dcterms:modified xsi:type="dcterms:W3CDTF">2024-11-16T22:32:36Z</dcterms:modified>
</cp:coreProperties>
</file>