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2">
  <p:sldMasterIdLst>
    <p:sldMasterId id="2147483659" r:id="rId1"/>
  </p:sldMasterIdLst>
  <p:notesMasterIdLst>
    <p:notesMasterId r:id="rId23"/>
  </p:notesMasterIdLst>
  <p:sldIdLst>
    <p:sldId id="256" r:id="rId2"/>
    <p:sldId id="257" r:id="rId3"/>
    <p:sldId id="258" r:id="rId4"/>
    <p:sldId id="263" r:id="rId5"/>
    <p:sldId id="264" r:id="rId6"/>
    <p:sldId id="265" r:id="rId7"/>
    <p:sldId id="266" r:id="rId8"/>
    <p:sldId id="269" r:id="rId9"/>
    <p:sldId id="274" r:id="rId10"/>
    <p:sldId id="267" r:id="rId11"/>
    <p:sldId id="268" r:id="rId12"/>
    <p:sldId id="259" r:id="rId13"/>
    <p:sldId id="260" r:id="rId14"/>
    <p:sldId id="261" r:id="rId15"/>
    <p:sldId id="262" r:id="rId16"/>
    <p:sldId id="270" r:id="rId17"/>
    <p:sldId id="271" r:id="rId18"/>
    <p:sldId id="276" r:id="rId19"/>
    <p:sldId id="275" r:id="rId20"/>
    <p:sldId id="272" r:id="rId21"/>
    <p:sldId id="273" r:id="rId22"/>
  </p:sldIdLst>
  <p:sldSz cx="15119350" cy="10691813"/>
  <p:notesSz cx="6858000" cy="9144000"/>
  <p:embeddedFontLst>
    <p:embeddedFont>
      <p:font typeface="Calibri"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368">
          <p15:clr>
            <a:srgbClr val="747775"/>
          </p15:clr>
        </p15:guide>
        <p15:guide id="2" pos="4762">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AE7EAA58-4EDA-4114-B047-75ABB572CC32}">
  <a:tblStyle styleId="{AE7EAA58-4EDA-4114-B047-75ABB572CC3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5EE82D6-AF98-40BB-A63E-5EA55E4C3481}"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626" autoAdjust="0"/>
    <p:restoredTop sz="91980" autoAdjust="0"/>
  </p:normalViewPr>
  <p:slideViewPr>
    <p:cSldViewPr snapToGrid="0">
      <p:cViewPr>
        <p:scale>
          <a:sx n="93" d="100"/>
          <a:sy n="93" d="100"/>
        </p:scale>
        <p:origin x="-2070" y="-168"/>
      </p:cViewPr>
      <p:guideLst>
        <p:guide orient="horz" pos="3368"/>
        <p:guide pos="4762"/>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04762" y="685800"/>
            <a:ext cx="4849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1e36d61812_1_10: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1e36d61812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16b4128d45_0_148:notes"/>
          <p:cNvSpPr>
            <a:spLocks noGrp="1" noRot="1" noChangeAspect="1"/>
          </p:cNvSpPr>
          <p:nvPr>
            <p:ph type="sldImg" idx="2"/>
          </p:nvPr>
        </p:nvSpPr>
        <p:spPr>
          <a:xfrm>
            <a:off x="1004762" y="685800"/>
            <a:ext cx="48492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316b4128d45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16b4128d45_0_134: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16b4128d45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16b4128d45_0_12: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16b4128d4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16b4128d45_0_27: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16b4128d4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16b4128d45_0_53: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16b4128d45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d67c7422a4_0_238:notes"/>
          <p:cNvSpPr>
            <a:spLocks noGrp="1" noRot="1" noChangeAspect="1"/>
          </p:cNvSpPr>
          <p:nvPr>
            <p:ph type="sldImg" idx="2"/>
          </p:nvPr>
        </p:nvSpPr>
        <p:spPr>
          <a:xfrm>
            <a:off x="1004762" y="685800"/>
            <a:ext cx="48492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d67c7422a4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d67c7422a4_0_238: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d67c7422a4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d67c7422a4_0_358: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d67c7422a4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d67c7422a4_0_238: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d67c7422a4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d67c7422a4_0_238: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d67c7422a4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d67c7422a4_0_52: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d67c7422a4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d67c7422a4_0_238: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d67c7422a4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1703bccef0_0_0: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1703bccef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16b4128d45_0_80: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16b4128d45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d67c7422a4_0_126: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d67c7422a4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b-NO" dirty="0" smtClean="0"/>
              <a:t>TLE 1: 0-6m</a:t>
            </a:r>
          </a:p>
          <a:p>
            <a:pPr marL="0" lvl="0" indent="0" algn="l" rtl="0">
              <a:spcBef>
                <a:spcPts val="0"/>
              </a:spcBef>
              <a:spcAft>
                <a:spcPts val="0"/>
              </a:spcAft>
              <a:buNone/>
            </a:pPr>
            <a:r>
              <a:rPr lang="nb-NO" dirty="0" smtClean="0"/>
              <a:t>TLE 2:7-15m</a:t>
            </a:r>
          </a:p>
          <a:p>
            <a:pPr marL="0" lvl="0" indent="0" algn="l" rtl="0">
              <a:spcBef>
                <a:spcPts val="0"/>
              </a:spcBef>
              <a:spcAft>
                <a:spcPts val="0"/>
              </a:spcAft>
              <a:buNone/>
            </a:pPr>
            <a:r>
              <a:rPr lang="nb-NO" dirty="0" smtClean="0"/>
              <a:t>TLE 3:16-30m</a:t>
            </a:r>
          </a:p>
          <a:p>
            <a:pPr marL="0" lvl="0" indent="0" algn="l" rtl="0">
              <a:spcBef>
                <a:spcPts val="0"/>
              </a:spcBef>
              <a:spcAft>
                <a:spcPts val="0"/>
              </a:spcAft>
              <a:buNone/>
            </a:pPr>
            <a:r>
              <a:rPr lang="nb-NO" dirty="0" smtClean="0"/>
              <a:t>TLE 4:31-91m</a:t>
            </a:r>
          </a:p>
          <a:p>
            <a:pPr marL="0" lvl="0" indent="0" algn="l" rtl="0">
              <a:spcBef>
                <a:spcPts val="0"/>
              </a:spcBef>
              <a:spcAft>
                <a:spcPts val="0"/>
              </a:spcAft>
              <a:buNone/>
            </a:pPr>
            <a:r>
              <a:rPr lang="nb-NO" dirty="0" smtClean="0"/>
              <a:t>TLE 5:92-305</a:t>
            </a:r>
          </a:p>
          <a:p>
            <a:pPr marL="0" lvl="0" indent="0" algn="l" rtl="0">
              <a:spcBef>
                <a:spcPts val="0"/>
              </a:spcBef>
              <a:spcAft>
                <a:spcPts val="0"/>
              </a:spcAft>
              <a:buNone/>
            </a:pPr>
            <a:r>
              <a:rPr lang="nb-NO" dirty="0" smtClean="0"/>
              <a:t>TLE 6: &gt;305m</a:t>
            </a:r>
          </a:p>
          <a:p>
            <a:pPr marL="0" lvl="0" indent="0" algn="l" rtl="0">
              <a:spcBef>
                <a:spcPts val="0"/>
              </a:spcBef>
              <a:spcAft>
                <a:spcPts val="0"/>
              </a:spcAft>
              <a:buNone/>
            </a:pPr>
            <a:endParaRPr lang="nb-NO" dirty="0" smtClean="0"/>
          </a:p>
          <a:p>
            <a:pPr marL="0" lvl="0" indent="0" algn="l" rtl="0">
              <a:spcBef>
                <a:spcPts val="0"/>
              </a:spcBef>
              <a:spcAft>
                <a:spcPts val="0"/>
              </a:spcAft>
              <a:buNone/>
            </a:pPr>
            <a:r>
              <a:rPr lang="nb-NO" dirty="0" err="1" smtClean="0"/>
              <a:t>Warhead</a:t>
            </a:r>
            <a:r>
              <a:rPr lang="nb-NO" dirty="0" smtClean="0"/>
              <a:t>: 500Ibs,</a:t>
            </a:r>
            <a:r>
              <a:rPr lang="nb-NO" baseline="0" dirty="0" smtClean="0"/>
              <a:t> 1000Ibs, 2000Ibs</a:t>
            </a:r>
          </a:p>
          <a:p>
            <a:pPr marL="0" lvl="0" indent="0" algn="l" rtl="0">
              <a:spcBef>
                <a:spcPts val="0"/>
              </a:spcBef>
              <a:spcAft>
                <a:spcPts val="0"/>
              </a:spcAft>
              <a:buNone/>
            </a:pPr>
            <a:endParaRPr lang="nb-NO" baseline="0" dirty="0" smtClean="0"/>
          </a:p>
          <a:p>
            <a:pPr marL="0" lvl="0" indent="0" algn="l" rtl="0">
              <a:spcBef>
                <a:spcPts val="0"/>
              </a:spcBef>
              <a:spcAft>
                <a:spcPts val="0"/>
              </a:spcAft>
              <a:buNone/>
            </a:pPr>
            <a:r>
              <a:rPr lang="nb-NO" baseline="0" dirty="0" err="1" smtClean="0"/>
              <a:t>Guidance</a:t>
            </a:r>
            <a:r>
              <a:rPr lang="nb-NO" baseline="0" dirty="0" smtClean="0"/>
              <a:t>: N/A, </a:t>
            </a:r>
            <a:r>
              <a:rPr lang="nb-NO" baseline="0" dirty="0" err="1" smtClean="0"/>
              <a:t>Laserguided</a:t>
            </a:r>
            <a:r>
              <a:rPr lang="nb-NO" baseline="0" dirty="0" smtClean="0"/>
              <a:t>, INS/GPS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16b4128d45_0_102: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16b4128d45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b-NO" dirty="0" smtClean="0"/>
              <a:t>CDE</a:t>
            </a:r>
            <a:r>
              <a:rPr lang="nb-NO" baseline="0" dirty="0" smtClean="0"/>
              <a:t> 1: No </a:t>
            </a:r>
            <a:r>
              <a:rPr lang="nb-NO" baseline="0" dirty="0" err="1" smtClean="0"/>
              <a:t>restriction</a:t>
            </a:r>
            <a:endParaRPr lang="nb-NO" baseline="0" dirty="0" smtClean="0"/>
          </a:p>
          <a:p>
            <a:pPr marL="0" lvl="0" indent="0" algn="l" rtl="0">
              <a:spcBef>
                <a:spcPts val="0"/>
              </a:spcBef>
              <a:spcAft>
                <a:spcPts val="0"/>
              </a:spcAft>
              <a:buNone/>
            </a:pPr>
            <a:r>
              <a:rPr lang="nb-NO" baseline="0" dirty="0" smtClean="0"/>
              <a:t>CDE 2: </a:t>
            </a:r>
            <a:r>
              <a:rPr lang="nb-NO" baseline="0" dirty="0" err="1" smtClean="0"/>
              <a:t>Unitary</a:t>
            </a:r>
            <a:r>
              <a:rPr lang="nb-NO" baseline="0" dirty="0" smtClean="0"/>
              <a:t> </a:t>
            </a:r>
            <a:r>
              <a:rPr lang="nb-NO" baseline="0" dirty="0" err="1" smtClean="0"/>
              <a:t>warhead</a:t>
            </a:r>
            <a:r>
              <a:rPr lang="nb-NO" baseline="0" dirty="0" smtClean="0"/>
              <a:t> </a:t>
            </a:r>
            <a:r>
              <a:rPr lang="nb-NO" baseline="0" dirty="0" err="1" smtClean="0"/>
              <a:t>only</a:t>
            </a:r>
            <a:r>
              <a:rPr lang="nb-NO" baseline="0" dirty="0" smtClean="0"/>
              <a:t> (</a:t>
            </a:r>
            <a:r>
              <a:rPr lang="nb-NO" baseline="0" dirty="0" err="1" smtClean="0"/>
              <a:t>no</a:t>
            </a:r>
            <a:r>
              <a:rPr lang="nb-NO" baseline="0" dirty="0" smtClean="0"/>
              <a:t> </a:t>
            </a:r>
            <a:r>
              <a:rPr lang="nb-NO" baseline="0" dirty="0" err="1" smtClean="0"/>
              <a:t>cluster</a:t>
            </a:r>
            <a:r>
              <a:rPr lang="nb-NO" baseline="0" dirty="0" smtClean="0"/>
              <a:t> </a:t>
            </a:r>
            <a:r>
              <a:rPr lang="nb-NO" baseline="0" dirty="0" err="1" smtClean="0"/>
              <a:t>munition</a:t>
            </a:r>
            <a:r>
              <a:rPr lang="nb-NO" baseline="0" dirty="0" smtClean="0"/>
              <a:t>), and FAH </a:t>
            </a:r>
            <a:r>
              <a:rPr lang="nb-NO" baseline="0" dirty="0" err="1" smtClean="0"/>
              <a:t>restrictions</a:t>
            </a:r>
            <a:r>
              <a:rPr lang="nb-NO" baseline="0" dirty="0" smtClean="0"/>
              <a:t> to </a:t>
            </a:r>
            <a:r>
              <a:rPr lang="nb-NO" baseline="0" dirty="0" err="1" smtClean="0"/>
              <a:t>minimize</a:t>
            </a:r>
            <a:r>
              <a:rPr lang="nb-NO" baseline="0" dirty="0" smtClean="0"/>
              <a:t> </a:t>
            </a:r>
            <a:r>
              <a:rPr lang="nb-NO" baseline="0" dirty="0" err="1" smtClean="0"/>
              <a:t>collateral</a:t>
            </a:r>
            <a:r>
              <a:rPr lang="nb-NO" baseline="0" dirty="0" smtClean="0"/>
              <a:t> </a:t>
            </a:r>
            <a:r>
              <a:rPr lang="nb-NO" baseline="0" dirty="0" err="1" smtClean="0"/>
              <a:t>damage</a:t>
            </a:r>
            <a:endParaRPr lang="nb-NO" baseline="0" dirty="0" smtClean="0"/>
          </a:p>
          <a:p>
            <a:pPr marL="0" lvl="0" indent="0" algn="l" rtl="0">
              <a:spcBef>
                <a:spcPts val="0"/>
              </a:spcBef>
              <a:spcAft>
                <a:spcPts val="0"/>
              </a:spcAft>
              <a:buNone/>
            </a:pPr>
            <a:r>
              <a:rPr lang="nb-NO" baseline="0" dirty="0" smtClean="0"/>
              <a:t>CDE 3: PGM, </a:t>
            </a:r>
            <a:r>
              <a:rPr lang="nb-NO" baseline="0" dirty="0" err="1" smtClean="0"/>
              <a:t>unitary</a:t>
            </a:r>
            <a:endParaRPr lang="nb-NO" baseline="0" dirty="0" smtClean="0"/>
          </a:p>
          <a:p>
            <a:pPr marL="0" lvl="0" indent="0" algn="l" rtl="0">
              <a:spcBef>
                <a:spcPts val="0"/>
              </a:spcBef>
              <a:spcAft>
                <a:spcPts val="0"/>
              </a:spcAft>
              <a:buNone/>
            </a:pPr>
            <a:r>
              <a:rPr lang="nb-NO" baseline="0" dirty="0" smtClean="0"/>
              <a:t>CDE 4: </a:t>
            </a:r>
            <a:r>
              <a:rPr lang="nb-NO" baseline="0" dirty="0" err="1" smtClean="0"/>
              <a:t>Weaponeering</a:t>
            </a:r>
            <a:r>
              <a:rPr lang="nb-NO" baseline="0" dirty="0" smtClean="0"/>
              <a:t> (</a:t>
            </a:r>
            <a:r>
              <a:rPr lang="nb-NO" baseline="0" dirty="0" err="1" smtClean="0"/>
              <a:t>Fuze</a:t>
            </a:r>
            <a:r>
              <a:rPr lang="nb-NO" baseline="0" dirty="0" smtClean="0"/>
              <a:t> setting, FAH, smallest </a:t>
            </a:r>
            <a:r>
              <a:rPr lang="nb-NO" baseline="0" dirty="0" err="1" smtClean="0"/>
              <a:t>possible</a:t>
            </a:r>
            <a:r>
              <a:rPr lang="nb-NO" baseline="0" dirty="0" smtClean="0"/>
              <a:t> bomb)</a:t>
            </a:r>
          </a:p>
          <a:p>
            <a:pPr marL="0" lvl="0" indent="0" algn="l" rtl="0">
              <a:spcBef>
                <a:spcPts val="0"/>
              </a:spcBef>
              <a:spcAft>
                <a:spcPts val="0"/>
              </a:spcAft>
              <a:buNone/>
            </a:pPr>
            <a:r>
              <a:rPr lang="nb-NO" baseline="0" dirty="0" smtClean="0"/>
              <a:t>CDE 5: CJTF-HQ </a:t>
            </a:r>
            <a:r>
              <a:rPr lang="nb-NO" baseline="0" dirty="0" err="1" smtClean="0"/>
              <a:t>approval</a:t>
            </a:r>
            <a:r>
              <a:rPr lang="nb-NO" baseline="0" dirty="0" smtClean="0"/>
              <a:t> </a:t>
            </a:r>
            <a:r>
              <a:rPr lang="nb-NO" baseline="0" dirty="0" err="1" smtClean="0"/>
              <a:t>needed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d67c7422a4_0_182: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d67c7422a4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nb-NO" dirty="0" smtClean="0"/>
              <a:t>Location </a:t>
            </a:r>
            <a:r>
              <a:rPr lang="nb-NO" dirty="0" err="1" smtClean="0"/>
              <a:t>Example</a:t>
            </a:r>
            <a:r>
              <a:rPr lang="nb-NO" dirty="0" smtClean="0"/>
              <a:t>: </a:t>
            </a:r>
            <a:r>
              <a:rPr lang="en-US" dirty="0" smtClean="0"/>
              <a:t>247˚/ 680ft</a:t>
            </a:r>
            <a:r>
              <a:rPr lang="en-US" baseline="0" dirty="0" smtClean="0"/>
              <a:t> from DPI D</a:t>
            </a:r>
            <a:endParaRPr lang="en-US" dirty="0" smtClean="0"/>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1703bccef0_0_30: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1703bccef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notes"/>
          <p:cNvSpPr>
            <a:spLocks noGrp="1" noRot="1" noChangeAspect="1"/>
          </p:cNvSpPr>
          <p:nvPr>
            <p:ph type="sldImg" idx="2"/>
          </p:nvPr>
        </p:nvSpPr>
        <p:spPr>
          <a:xfrm>
            <a:off x="1004762" y="685800"/>
            <a:ext cx="48492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515423" y="1547778"/>
            <a:ext cx="14089200" cy="4266900"/>
          </a:xfrm>
          <a:prstGeom prst="rect">
            <a:avLst/>
          </a:prstGeom>
        </p:spPr>
        <p:txBody>
          <a:bodyPr spcFirstLastPara="1" wrap="square" lIns="164125" tIns="164125" rIns="164125" bIns="164125" anchor="b" anchorCtr="0">
            <a:normAutofit/>
          </a:bodyPr>
          <a:lstStyle>
            <a:lvl1pPr lvl="0" algn="ctr">
              <a:spcBef>
                <a:spcPts val="0"/>
              </a:spcBef>
              <a:spcAft>
                <a:spcPts val="0"/>
              </a:spcAft>
              <a:buSzPts val="9300"/>
              <a:buNone/>
              <a:defRPr sz="9300"/>
            </a:lvl1pPr>
            <a:lvl2pPr lvl="1" algn="ctr">
              <a:spcBef>
                <a:spcPts val="0"/>
              </a:spcBef>
              <a:spcAft>
                <a:spcPts val="0"/>
              </a:spcAft>
              <a:buSzPts val="9300"/>
              <a:buNone/>
              <a:defRPr sz="9300"/>
            </a:lvl2pPr>
            <a:lvl3pPr lvl="2" algn="ctr">
              <a:spcBef>
                <a:spcPts val="0"/>
              </a:spcBef>
              <a:spcAft>
                <a:spcPts val="0"/>
              </a:spcAft>
              <a:buSzPts val="9300"/>
              <a:buNone/>
              <a:defRPr sz="9300"/>
            </a:lvl3pPr>
            <a:lvl4pPr lvl="3" algn="ctr">
              <a:spcBef>
                <a:spcPts val="0"/>
              </a:spcBef>
              <a:spcAft>
                <a:spcPts val="0"/>
              </a:spcAft>
              <a:buSzPts val="9300"/>
              <a:buNone/>
              <a:defRPr sz="9300"/>
            </a:lvl4pPr>
            <a:lvl5pPr lvl="4" algn="ctr">
              <a:spcBef>
                <a:spcPts val="0"/>
              </a:spcBef>
              <a:spcAft>
                <a:spcPts val="0"/>
              </a:spcAft>
              <a:buSzPts val="9300"/>
              <a:buNone/>
              <a:defRPr sz="9300"/>
            </a:lvl5pPr>
            <a:lvl6pPr lvl="5" algn="ctr">
              <a:spcBef>
                <a:spcPts val="0"/>
              </a:spcBef>
              <a:spcAft>
                <a:spcPts val="0"/>
              </a:spcAft>
              <a:buSzPts val="9300"/>
              <a:buNone/>
              <a:defRPr sz="9300"/>
            </a:lvl6pPr>
            <a:lvl7pPr lvl="6" algn="ctr">
              <a:spcBef>
                <a:spcPts val="0"/>
              </a:spcBef>
              <a:spcAft>
                <a:spcPts val="0"/>
              </a:spcAft>
              <a:buSzPts val="9300"/>
              <a:buNone/>
              <a:defRPr sz="9300"/>
            </a:lvl7pPr>
            <a:lvl8pPr lvl="7" algn="ctr">
              <a:spcBef>
                <a:spcPts val="0"/>
              </a:spcBef>
              <a:spcAft>
                <a:spcPts val="0"/>
              </a:spcAft>
              <a:buSzPts val="9300"/>
              <a:buNone/>
              <a:defRPr sz="9300"/>
            </a:lvl8pPr>
            <a:lvl9pPr lvl="8" algn="ctr">
              <a:spcBef>
                <a:spcPts val="0"/>
              </a:spcBef>
              <a:spcAft>
                <a:spcPts val="0"/>
              </a:spcAft>
              <a:buSzPts val="9300"/>
              <a:buNone/>
              <a:defRPr sz="9300"/>
            </a:lvl9pPr>
          </a:lstStyle>
          <a:p>
            <a:endParaRPr/>
          </a:p>
        </p:txBody>
      </p:sp>
      <p:sp>
        <p:nvSpPr>
          <p:cNvPr id="11" name="Google Shape;11;p2"/>
          <p:cNvSpPr txBox="1">
            <a:spLocks noGrp="1"/>
          </p:cNvSpPr>
          <p:nvPr>
            <p:ph type="subTitle" idx="1"/>
          </p:nvPr>
        </p:nvSpPr>
        <p:spPr>
          <a:xfrm>
            <a:off x="515409" y="5891409"/>
            <a:ext cx="14089200" cy="1647600"/>
          </a:xfrm>
          <a:prstGeom prst="rect">
            <a:avLst/>
          </a:prstGeom>
        </p:spPr>
        <p:txBody>
          <a:bodyPr spcFirstLastPara="1" wrap="square" lIns="164125" tIns="164125" rIns="164125" bIns="164125" anchor="t" anchorCtr="0">
            <a:normAutofit/>
          </a:bodyPr>
          <a:lstStyle>
            <a:lvl1pPr lvl="0" algn="ctr">
              <a:lnSpc>
                <a:spcPct val="100000"/>
              </a:lnSpc>
              <a:spcBef>
                <a:spcPts val="0"/>
              </a:spcBef>
              <a:spcAft>
                <a:spcPts val="0"/>
              </a:spcAft>
              <a:buSzPts val="5000"/>
              <a:buNone/>
              <a:defRPr sz="5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12" name="Google Shape;12;p2"/>
          <p:cNvSpPr txBox="1">
            <a:spLocks noGrp="1"/>
          </p:cNvSpPr>
          <p:nvPr>
            <p:ph type="sldNum" idx="12"/>
          </p:nvPr>
        </p:nvSpPr>
        <p:spPr>
          <a:xfrm>
            <a:off x="14009576" y="9693616"/>
            <a:ext cx="907200" cy="818100"/>
          </a:xfrm>
          <a:prstGeom prst="rect">
            <a:avLst/>
          </a:prstGeom>
        </p:spPr>
        <p:txBody>
          <a:bodyPr spcFirstLastPara="1" wrap="square" lIns="164125" tIns="164125" rIns="164125" bIns="164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515409" y="2299346"/>
            <a:ext cx="14089200" cy="4081500"/>
          </a:xfrm>
          <a:prstGeom prst="rect">
            <a:avLst/>
          </a:prstGeom>
        </p:spPr>
        <p:txBody>
          <a:bodyPr spcFirstLastPara="1" wrap="square" lIns="164125" tIns="164125" rIns="164125" bIns="164125" anchor="b" anchorCtr="0">
            <a:normAutofit/>
          </a:bodyPr>
          <a:lstStyle>
            <a:lvl1pPr lvl="0" algn="ctr">
              <a:spcBef>
                <a:spcPts val="0"/>
              </a:spcBef>
              <a:spcAft>
                <a:spcPts val="0"/>
              </a:spcAft>
              <a:buSzPts val="21500"/>
              <a:buNone/>
              <a:defRPr sz="21500"/>
            </a:lvl1pPr>
            <a:lvl2pPr lvl="1" algn="ctr">
              <a:spcBef>
                <a:spcPts val="0"/>
              </a:spcBef>
              <a:spcAft>
                <a:spcPts val="0"/>
              </a:spcAft>
              <a:buSzPts val="21500"/>
              <a:buNone/>
              <a:defRPr sz="21500"/>
            </a:lvl2pPr>
            <a:lvl3pPr lvl="2" algn="ctr">
              <a:spcBef>
                <a:spcPts val="0"/>
              </a:spcBef>
              <a:spcAft>
                <a:spcPts val="0"/>
              </a:spcAft>
              <a:buSzPts val="21500"/>
              <a:buNone/>
              <a:defRPr sz="21500"/>
            </a:lvl3pPr>
            <a:lvl4pPr lvl="3" algn="ctr">
              <a:spcBef>
                <a:spcPts val="0"/>
              </a:spcBef>
              <a:spcAft>
                <a:spcPts val="0"/>
              </a:spcAft>
              <a:buSzPts val="21500"/>
              <a:buNone/>
              <a:defRPr sz="21500"/>
            </a:lvl4pPr>
            <a:lvl5pPr lvl="4" algn="ctr">
              <a:spcBef>
                <a:spcPts val="0"/>
              </a:spcBef>
              <a:spcAft>
                <a:spcPts val="0"/>
              </a:spcAft>
              <a:buSzPts val="21500"/>
              <a:buNone/>
              <a:defRPr sz="21500"/>
            </a:lvl5pPr>
            <a:lvl6pPr lvl="5" algn="ctr">
              <a:spcBef>
                <a:spcPts val="0"/>
              </a:spcBef>
              <a:spcAft>
                <a:spcPts val="0"/>
              </a:spcAft>
              <a:buSzPts val="21500"/>
              <a:buNone/>
              <a:defRPr sz="21500"/>
            </a:lvl6pPr>
            <a:lvl7pPr lvl="6" algn="ctr">
              <a:spcBef>
                <a:spcPts val="0"/>
              </a:spcBef>
              <a:spcAft>
                <a:spcPts val="0"/>
              </a:spcAft>
              <a:buSzPts val="21500"/>
              <a:buNone/>
              <a:defRPr sz="21500"/>
            </a:lvl7pPr>
            <a:lvl8pPr lvl="7" algn="ctr">
              <a:spcBef>
                <a:spcPts val="0"/>
              </a:spcBef>
              <a:spcAft>
                <a:spcPts val="0"/>
              </a:spcAft>
              <a:buSzPts val="21500"/>
              <a:buNone/>
              <a:defRPr sz="21500"/>
            </a:lvl8pPr>
            <a:lvl9pPr lvl="8" algn="ctr">
              <a:spcBef>
                <a:spcPts val="0"/>
              </a:spcBef>
              <a:spcAft>
                <a:spcPts val="0"/>
              </a:spcAft>
              <a:buSzPts val="21500"/>
              <a:buNone/>
              <a:defRPr sz="21500"/>
            </a:lvl9pPr>
          </a:lstStyle>
          <a:p>
            <a:r>
              <a:t>xx%</a:t>
            </a:r>
          </a:p>
        </p:txBody>
      </p:sp>
      <p:sp>
        <p:nvSpPr>
          <p:cNvPr id="46" name="Google Shape;46;p11"/>
          <p:cNvSpPr txBox="1">
            <a:spLocks noGrp="1"/>
          </p:cNvSpPr>
          <p:nvPr>
            <p:ph type="body" idx="1"/>
          </p:nvPr>
        </p:nvSpPr>
        <p:spPr>
          <a:xfrm>
            <a:off x="515409" y="6552657"/>
            <a:ext cx="14089200" cy="2703900"/>
          </a:xfrm>
          <a:prstGeom prst="rect">
            <a:avLst/>
          </a:prstGeom>
        </p:spPr>
        <p:txBody>
          <a:bodyPr spcFirstLastPara="1" wrap="square" lIns="164125" tIns="164125" rIns="164125" bIns="164125" anchor="t" anchorCtr="0">
            <a:normAutofit/>
          </a:bodyPr>
          <a:lstStyle>
            <a:lvl1pPr marL="457200" lvl="0" indent="-431800" algn="ctr">
              <a:spcBef>
                <a:spcPts val="0"/>
              </a:spcBef>
              <a:spcAft>
                <a:spcPts val="0"/>
              </a:spcAft>
              <a:buSzPts val="3200"/>
              <a:buChar char="●"/>
              <a:defRPr/>
            </a:lvl1pPr>
            <a:lvl2pPr marL="914400" lvl="1" indent="-387350" algn="ctr">
              <a:spcBef>
                <a:spcPts val="0"/>
              </a:spcBef>
              <a:spcAft>
                <a:spcPts val="0"/>
              </a:spcAft>
              <a:buSzPts val="2500"/>
              <a:buChar char="○"/>
              <a:defRPr/>
            </a:lvl2pPr>
            <a:lvl3pPr marL="1371600" lvl="2" indent="-387350" algn="ctr">
              <a:spcBef>
                <a:spcPts val="0"/>
              </a:spcBef>
              <a:spcAft>
                <a:spcPts val="0"/>
              </a:spcAft>
              <a:buSzPts val="2500"/>
              <a:buChar char="■"/>
              <a:defRPr/>
            </a:lvl3pPr>
            <a:lvl4pPr marL="1828800" lvl="3" indent="-387350" algn="ctr">
              <a:spcBef>
                <a:spcPts val="0"/>
              </a:spcBef>
              <a:spcAft>
                <a:spcPts val="0"/>
              </a:spcAft>
              <a:buSzPts val="2500"/>
              <a:buChar char="●"/>
              <a:defRPr/>
            </a:lvl4pPr>
            <a:lvl5pPr marL="2286000" lvl="4" indent="-387350" algn="ctr">
              <a:spcBef>
                <a:spcPts val="0"/>
              </a:spcBef>
              <a:spcAft>
                <a:spcPts val="0"/>
              </a:spcAft>
              <a:buSzPts val="2500"/>
              <a:buChar char="○"/>
              <a:defRPr/>
            </a:lvl5pPr>
            <a:lvl6pPr marL="2743200" lvl="5" indent="-387350" algn="ctr">
              <a:spcBef>
                <a:spcPts val="0"/>
              </a:spcBef>
              <a:spcAft>
                <a:spcPts val="0"/>
              </a:spcAft>
              <a:buSzPts val="2500"/>
              <a:buChar char="■"/>
              <a:defRPr/>
            </a:lvl6pPr>
            <a:lvl7pPr marL="3200400" lvl="6" indent="-387350" algn="ctr">
              <a:spcBef>
                <a:spcPts val="0"/>
              </a:spcBef>
              <a:spcAft>
                <a:spcPts val="0"/>
              </a:spcAft>
              <a:buSzPts val="2500"/>
              <a:buChar char="●"/>
              <a:defRPr/>
            </a:lvl7pPr>
            <a:lvl8pPr marL="3657600" lvl="7" indent="-387350" algn="ctr">
              <a:spcBef>
                <a:spcPts val="0"/>
              </a:spcBef>
              <a:spcAft>
                <a:spcPts val="0"/>
              </a:spcAft>
              <a:buSzPts val="2500"/>
              <a:buChar char="○"/>
              <a:defRPr/>
            </a:lvl8pPr>
            <a:lvl9pPr marL="4114800" lvl="8" indent="-387350" algn="ctr">
              <a:spcBef>
                <a:spcPts val="0"/>
              </a:spcBef>
              <a:spcAft>
                <a:spcPts val="0"/>
              </a:spcAft>
              <a:buSzPts val="2500"/>
              <a:buChar char="■"/>
              <a:defRPr/>
            </a:lvl9pPr>
          </a:lstStyle>
          <a:p>
            <a:endParaRPr/>
          </a:p>
        </p:txBody>
      </p:sp>
      <p:sp>
        <p:nvSpPr>
          <p:cNvPr id="47" name="Google Shape;47;p11"/>
          <p:cNvSpPr txBox="1">
            <a:spLocks noGrp="1"/>
          </p:cNvSpPr>
          <p:nvPr>
            <p:ph type="sldNum" idx="12"/>
          </p:nvPr>
        </p:nvSpPr>
        <p:spPr>
          <a:xfrm>
            <a:off x="14009576" y="9693616"/>
            <a:ext cx="907200" cy="818100"/>
          </a:xfrm>
          <a:prstGeom prst="rect">
            <a:avLst/>
          </a:prstGeom>
        </p:spPr>
        <p:txBody>
          <a:bodyPr spcFirstLastPara="1" wrap="square" lIns="164125" tIns="164125" rIns="164125" bIns="164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4009576" y="9693616"/>
            <a:ext cx="907200" cy="818100"/>
          </a:xfrm>
          <a:prstGeom prst="rect">
            <a:avLst/>
          </a:prstGeom>
        </p:spPr>
        <p:txBody>
          <a:bodyPr spcFirstLastPara="1" wrap="square" lIns="164125" tIns="164125" rIns="164125" bIns="164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515409" y="4471058"/>
            <a:ext cx="14089200" cy="1749900"/>
          </a:xfrm>
          <a:prstGeom prst="rect">
            <a:avLst/>
          </a:prstGeom>
        </p:spPr>
        <p:txBody>
          <a:bodyPr spcFirstLastPara="1" wrap="square" lIns="164125" tIns="164125" rIns="164125" bIns="164125" anchor="ctr" anchorCtr="0">
            <a:normAutofit/>
          </a:bodyPr>
          <a:lstStyle>
            <a:lvl1pPr lvl="0" algn="ctr">
              <a:spcBef>
                <a:spcPts val="0"/>
              </a:spcBef>
              <a:spcAft>
                <a:spcPts val="0"/>
              </a:spcAft>
              <a:buSzPts val="6500"/>
              <a:buNone/>
              <a:defRPr sz="6500"/>
            </a:lvl1pPr>
            <a:lvl2pPr lvl="1" algn="ctr">
              <a:spcBef>
                <a:spcPts val="0"/>
              </a:spcBef>
              <a:spcAft>
                <a:spcPts val="0"/>
              </a:spcAft>
              <a:buSzPts val="6500"/>
              <a:buNone/>
              <a:defRPr sz="6500"/>
            </a:lvl2pPr>
            <a:lvl3pPr lvl="2" algn="ctr">
              <a:spcBef>
                <a:spcPts val="0"/>
              </a:spcBef>
              <a:spcAft>
                <a:spcPts val="0"/>
              </a:spcAft>
              <a:buSzPts val="6500"/>
              <a:buNone/>
              <a:defRPr sz="6500"/>
            </a:lvl3pPr>
            <a:lvl4pPr lvl="3" algn="ctr">
              <a:spcBef>
                <a:spcPts val="0"/>
              </a:spcBef>
              <a:spcAft>
                <a:spcPts val="0"/>
              </a:spcAft>
              <a:buSzPts val="6500"/>
              <a:buNone/>
              <a:defRPr sz="6500"/>
            </a:lvl4pPr>
            <a:lvl5pPr lvl="4" algn="ctr">
              <a:spcBef>
                <a:spcPts val="0"/>
              </a:spcBef>
              <a:spcAft>
                <a:spcPts val="0"/>
              </a:spcAft>
              <a:buSzPts val="6500"/>
              <a:buNone/>
              <a:defRPr sz="6500"/>
            </a:lvl5pPr>
            <a:lvl6pPr lvl="5" algn="ctr">
              <a:spcBef>
                <a:spcPts val="0"/>
              </a:spcBef>
              <a:spcAft>
                <a:spcPts val="0"/>
              </a:spcAft>
              <a:buSzPts val="6500"/>
              <a:buNone/>
              <a:defRPr sz="6500"/>
            </a:lvl6pPr>
            <a:lvl7pPr lvl="6" algn="ctr">
              <a:spcBef>
                <a:spcPts val="0"/>
              </a:spcBef>
              <a:spcAft>
                <a:spcPts val="0"/>
              </a:spcAft>
              <a:buSzPts val="6500"/>
              <a:buNone/>
              <a:defRPr sz="6500"/>
            </a:lvl7pPr>
            <a:lvl8pPr lvl="7" algn="ctr">
              <a:spcBef>
                <a:spcPts val="0"/>
              </a:spcBef>
              <a:spcAft>
                <a:spcPts val="0"/>
              </a:spcAft>
              <a:buSzPts val="6500"/>
              <a:buNone/>
              <a:defRPr sz="6500"/>
            </a:lvl8pPr>
            <a:lvl9pPr lvl="8" algn="ctr">
              <a:spcBef>
                <a:spcPts val="0"/>
              </a:spcBef>
              <a:spcAft>
                <a:spcPts val="0"/>
              </a:spcAft>
              <a:buSzPts val="6500"/>
              <a:buNone/>
              <a:defRPr sz="6500"/>
            </a:lvl9pPr>
          </a:lstStyle>
          <a:p>
            <a:endParaRPr/>
          </a:p>
        </p:txBody>
      </p:sp>
      <p:sp>
        <p:nvSpPr>
          <p:cNvPr id="15" name="Google Shape;15;p3"/>
          <p:cNvSpPr txBox="1">
            <a:spLocks noGrp="1"/>
          </p:cNvSpPr>
          <p:nvPr>
            <p:ph type="sldNum" idx="12"/>
          </p:nvPr>
        </p:nvSpPr>
        <p:spPr>
          <a:xfrm>
            <a:off x="14009576" y="9693616"/>
            <a:ext cx="907200" cy="818100"/>
          </a:xfrm>
          <a:prstGeom prst="rect">
            <a:avLst/>
          </a:prstGeom>
        </p:spPr>
        <p:txBody>
          <a:bodyPr spcFirstLastPara="1" wrap="square" lIns="164125" tIns="164125" rIns="164125" bIns="164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515409" y="925091"/>
            <a:ext cx="14089200" cy="1190400"/>
          </a:xfrm>
          <a:prstGeom prst="rect">
            <a:avLst/>
          </a:prstGeom>
        </p:spPr>
        <p:txBody>
          <a:bodyPr spcFirstLastPara="1" wrap="square" lIns="164125" tIns="164125" rIns="164125" bIns="164125" anchor="t" anchorCtr="0">
            <a:norm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a:endParaRPr/>
          </a:p>
        </p:txBody>
      </p:sp>
      <p:sp>
        <p:nvSpPr>
          <p:cNvPr id="18" name="Google Shape;18;p4"/>
          <p:cNvSpPr txBox="1">
            <a:spLocks noGrp="1"/>
          </p:cNvSpPr>
          <p:nvPr>
            <p:ph type="body" idx="1"/>
          </p:nvPr>
        </p:nvSpPr>
        <p:spPr>
          <a:xfrm>
            <a:off x="515409" y="2395696"/>
            <a:ext cx="14089200" cy="7101900"/>
          </a:xfrm>
          <a:prstGeom prst="rect">
            <a:avLst/>
          </a:prstGeom>
        </p:spPr>
        <p:txBody>
          <a:bodyPr spcFirstLastPara="1" wrap="square" lIns="164125" tIns="164125" rIns="164125" bIns="164125" anchor="t" anchorCtr="0">
            <a:normAutofit/>
          </a:bodyPr>
          <a:lstStyle>
            <a:lvl1pPr marL="457200" lvl="0" indent="-431800">
              <a:spcBef>
                <a:spcPts val="0"/>
              </a:spcBef>
              <a:spcAft>
                <a:spcPts val="0"/>
              </a:spcAft>
              <a:buSzPts val="3200"/>
              <a:buChar char="●"/>
              <a:defRPr/>
            </a:lvl1pPr>
            <a:lvl2pPr marL="914400" lvl="1" indent="-387350">
              <a:spcBef>
                <a:spcPts val="0"/>
              </a:spcBef>
              <a:spcAft>
                <a:spcPts val="0"/>
              </a:spcAft>
              <a:buSzPts val="2500"/>
              <a:buChar char="○"/>
              <a:defRPr/>
            </a:lvl2pPr>
            <a:lvl3pPr marL="1371600" lvl="2" indent="-387350">
              <a:spcBef>
                <a:spcPts val="0"/>
              </a:spcBef>
              <a:spcAft>
                <a:spcPts val="0"/>
              </a:spcAft>
              <a:buSzPts val="2500"/>
              <a:buChar char="■"/>
              <a:defRPr/>
            </a:lvl3pPr>
            <a:lvl4pPr marL="1828800" lvl="3" indent="-387350">
              <a:spcBef>
                <a:spcPts val="0"/>
              </a:spcBef>
              <a:spcAft>
                <a:spcPts val="0"/>
              </a:spcAft>
              <a:buSzPts val="2500"/>
              <a:buChar char="●"/>
              <a:defRPr/>
            </a:lvl4pPr>
            <a:lvl5pPr marL="2286000" lvl="4" indent="-387350">
              <a:spcBef>
                <a:spcPts val="0"/>
              </a:spcBef>
              <a:spcAft>
                <a:spcPts val="0"/>
              </a:spcAft>
              <a:buSzPts val="2500"/>
              <a:buChar char="○"/>
              <a:defRPr/>
            </a:lvl5pPr>
            <a:lvl6pPr marL="2743200" lvl="5" indent="-387350">
              <a:spcBef>
                <a:spcPts val="0"/>
              </a:spcBef>
              <a:spcAft>
                <a:spcPts val="0"/>
              </a:spcAft>
              <a:buSzPts val="2500"/>
              <a:buChar char="■"/>
              <a:defRPr/>
            </a:lvl6pPr>
            <a:lvl7pPr marL="3200400" lvl="6" indent="-387350">
              <a:spcBef>
                <a:spcPts val="0"/>
              </a:spcBef>
              <a:spcAft>
                <a:spcPts val="0"/>
              </a:spcAft>
              <a:buSzPts val="2500"/>
              <a:buChar char="●"/>
              <a:defRPr/>
            </a:lvl7pPr>
            <a:lvl8pPr marL="3657600" lvl="7" indent="-387350">
              <a:spcBef>
                <a:spcPts val="0"/>
              </a:spcBef>
              <a:spcAft>
                <a:spcPts val="0"/>
              </a:spcAft>
              <a:buSzPts val="2500"/>
              <a:buChar char="○"/>
              <a:defRPr/>
            </a:lvl8pPr>
            <a:lvl9pPr marL="4114800" lvl="8" indent="-387350">
              <a:spcBef>
                <a:spcPts val="0"/>
              </a:spcBef>
              <a:spcAft>
                <a:spcPts val="0"/>
              </a:spcAft>
              <a:buSzPts val="2500"/>
              <a:buChar char="■"/>
              <a:defRPr/>
            </a:lvl9pPr>
          </a:lstStyle>
          <a:p>
            <a:endParaRPr/>
          </a:p>
        </p:txBody>
      </p:sp>
      <p:sp>
        <p:nvSpPr>
          <p:cNvPr id="19" name="Google Shape;19;p4"/>
          <p:cNvSpPr txBox="1">
            <a:spLocks noGrp="1"/>
          </p:cNvSpPr>
          <p:nvPr>
            <p:ph type="sldNum" idx="12"/>
          </p:nvPr>
        </p:nvSpPr>
        <p:spPr>
          <a:xfrm>
            <a:off x="14009576" y="9693616"/>
            <a:ext cx="907200" cy="818100"/>
          </a:xfrm>
          <a:prstGeom prst="rect">
            <a:avLst/>
          </a:prstGeom>
        </p:spPr>
        <p:txBody>
          <a:bodyPr spcFirstLastPara="1" wrap="square" lIns="164125" tIns="164125" rIns="164125" bIns="164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515409" y="925091"/>
            <a:ext cx="14089200" cy="1190400"/>
          </a:xfrm>
          <a:prstGeom prst="rect">
            <a:avLst/>
          </a:prstGeom>
        </p:spPr>
        <p:txBody>
          <a:bodyPr spcFirstLastPara="1" wrap="square" lIns="164125" tIns="164125" rIns="164125" bIns="164125" anchor="t" anchorCtr="0">
            <a:norm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a:endParaRPr/>
          </a:p>
        </p:txBody>
      </p:sp>
      <p:sp>
        <p:nvSpPr>
          <p:cNvPr id="22" name="Google Shape;22;p5"/>
          <p:cNvSpPr txBox="1">
            <a:spLocks noGrp="1"/>
          </p:cNvSpPr>
          <p:nvPr>
            <p:ph type="body" idx="1"/>
          </p:nvPr>
        </p:nvSpPr>
        <p:spPr>
          <a:xfrm>
            <a:off x="515409" y="2395696"/>
            <a:ext cx="6614100" cy="7101900"/>
          </a:xfrm>
          <a:prstGeom prst="rect">
            <a:avLst/>
          </a:prstGeom>
        </p:spPr>
        <p:txBody>
          <a:bodyPr spcFirstLastPara="1" wrap="square" lIns="164125" tIns="164125" rIns="164125" bIns="164125" anchor="t" anchorCtr="0">
            <a:normAutofit/>
          </a:bodyPr>
          <a:lstStyle>
            <a:lvl1pPr marL="457200" lvl="0" indent="-387350">
              <a:spcBef>
                <a:spcPts val="0"/>
              </a:spcBef>
              <a:spcAft>
                <a:spcPts val="0"/>
              </a:spcAft>
              <a:buSzPts val="2500"/>
              <a:buChar char="●"/>
              <a:defRPr sz="25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23" name="Google Shape;23;p5"/>
          <p:cNvSpPr txBox="1">
            <a:spLocks noGrp="1"/>
          </p:cNvSpPr>
          <p:nvPr>
            <p:ph type="body" idx="2"/>
          </p:nvPr>
        </p:nvSpPr>
        <p:spPr>
          <a:xfrm>
            <a:off x="7990583" y="2395696"/>
            <a:ext cx="6614100" cy="7101900"/>
          </a:xfrm>
          <a:prstGeom prst="rect">
            <a:avLst/>
          </a:prstGeom>
        </p:spPr>
        <p:txBody>
          <a:bodyPr spcFirstLastPara="1" wrap="square" lIns="164125" tIns="164125" rIns="164125" bIns="164125" anchor="t" anchorCtr="0">
            <a:normAutofit/>
          </a:bodyPr>
          <a:lstStyle>
            <a:lvl1pPr marL="457200" lvl="0" indent="-387350">
              <a:spcBef>
                <a:spcPts val="0"/>
              </a:spcBef>
              <a:spcAft>
                <a:spcPts val="0"/>
              </a:spcAft>
              <a:buSzPts val="2500"/>
              <a:buChar char="●"/>
              <a:defRPr sz="25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24" name="Google Shape;24;p5"/>
          <p:cNvSpPr txBox="1">
            <a:spLocks noGrp="1"/>
          </p:cNvSpPr>
          <p:nvPr>
            <p:ph type="sldNum" idx="12"/>
          </p:nvPr>
        </p:nvSpPr>
        <p:spPr>
          <a:xfrm>
            <a:off x="14009576" y="9693616"/>
            <a:ext cx="907200" cy="818100"/>
          </a:xfrm>
          <a:prstGeom prst="rect">
            <a:avLst/>
          </a:prstGeom>
        </p:spPr>
        <p:txBody>
          <a:bodyPr spcFirstLastPara="1" wrap="square" lIns="164125" tIns="164125" rIns="164125" bIns="164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515409" y="925091"/>
            <a:ext cx="14089200" cy="1190400"/>
          </a:xfrm>
          <a:prstGeom prst="rect">
            <a:avLst/>
          </a:prstGeom>
        </p:spPr>
        <p:txBody>
          <a:bodyPr spcFirstLastPara="1" wrap="square" lIns="164125" tIns="164125" rIns="164125" bIns="164125" anchor="t" anchorCtr="0">
            <a:norm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a:endParaRPr/>
          </a:p>
        </p:txBody>
      </p:sp>
      <p:sp>
        <p:nvSpPr>
          <p:cNvPr id="27" name="Google Shape;27;p6"/>
          <p:cNvSpPr txBox="1">
            <a:spLocks noGrp="1"/>
          </p:cNvSpPr>
          <p:nvPr>
            <p:ph type="sldNum" idx="12"/>
          </p:nvPr>
        </p:nvSpPr>
        <p:spPr>
          <a:xfrm>
            <a:off x="14009576" y="9693616"/>
            <a:ext cx="907200" cy="818100"/>
          </a:xfrm>
          <a:prstGeom prst="rect">
            <a:avLst/>
          </a:prstGeom>
        </p:spPr>
        <p:txBody>
          <a:bodyPr spcFirstLastPara="1" wrap="square" lIns="164125" tIns="164125" rIns="164125" bIns="164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515409" y="1154948"/>
            <a:ext cx="4643100" cy="1570800"/>
          </a:xfrm>
          <a:prstGeom prst="rect">
            <a:avLst/>
          </a:prstGeom>
        </p:spPr>
        <p:txBody>
          <a:bodyPr spcFirstLastPara="1" wrap="square" lIns="164125" tIns="164125" rIns="164125" bIns="164125" anchor="b" anchorCtr="0">
            <a:normAutofit/>
          </a:bodyPr>
          <a:lstStyle>
            <a:lvl1pPr lvl="0">
              <a:spcBef>
                <a:spcPts val="0"/>
              </a:spcBef>
              <a:spcAft>
                <a:spcPts val="0"/>
              </a:spcAft>
              <a:buSzPts val="4300"/>
              <a:buNone/>
              <a:defRPr sz="4300"/>
            </a:lvl1pPr>
            <a:lvl2pPr lvl="1">
              <a:spcBef>
                <a:spcPts val="0"/>
              </a:spcBef>
              <a:spcAft>
                <a:spcPts val="0"/>
              </a:spcAft>
              <a:buSzPts val="4300"/>
              <a:buNone/>
              <a:defRPr sz="4300"/>
            </a:lvl2pPr>
            <a:lvl3pPr lvl="2">
              <a:spcBef>
                <a:spcPts val="0"/>
              </a:spcBef>
              <a:spcAft>
                <a:spcPts val="0"/>
              </a:spcAft>
              <a:buSzPts val="4300"/>
              <a:buNone/>
              <a:defRPr sz="4300"/>
            </a:lvl3pPr>
            <a:lvl4pPr lvl="3">
              <a:spcBef>
                <a:spcPts val="0"/>
              </a:spcBef>
              <a:spcAft>
                <a:spcPts val="0"/>
              </a:spcAft>
              <a:buSzPts val="4300"/>
              <a:buNone/>
              <a:defRPr sz="4300"/>
            </a:lvl4pPr>
            <a:lvl5pPr lvl="4">
              <a:spcBef>
                <a:spcPts val="0"/>
              </a:spcBef>
              <a:spcAft>
                <a:spcPts val="0"/>
              </a:spcAft>
              <a:buSzPts val="4300"/>
              <a:buNone/>
              <a:defRPr sz="4300"/>
            </a:lvl5pPr>
            <a:lvl6pPr lvl="5">
              <a:spcBef>
                <a:spcPts val="0"/>
              </a:spcBef>
              <a:spcAft>
                <a:spcPts val="0"/>
              </a:spcAft>
              <a:buSzPts val="4300"/>
              <a:buNone/>
              <a:defRPr sz="4300"/>
            </a:lvl6pPr>
            <a:lvl7pPr lvl="6">
              <a:spcBef>
                <a:spcPts val="0"/>
              </a:spcBef>
              <a:spcAft>
                <a:spcPts val="0"/>
              </a:spcAft>
              <a:buSzPts val="4300"/>
              <a:buNone/>
              <a:defRPr sz="4300"/>
            </a:lvl7pPr>
            <a:lvl8pPr lvl="7">
              <a:spcBef>
                <a:spcPts val="0"/>
              </a:spcBef>
              <a:spcAft>
                <a:spcPts val="0"/>
              </a:spcAft>
              <a:buSzPts val="4300"/>
              <a:buNone/>
              <a:defRPr sz="4300"/>
            </a:lvl8pPr>
            <a:lvl9pPr lvl="8">
              <a:spcBef>
                <a:spcPts val="0"/>
              </a:spcBef>
              <a:spcAft>
                <a:spcPts val="0"/>
              </a:spcAft>
              <a:buSzPts val="4300"/>
              <a:buNone/>
              <a:defRPr sz="4300"/>
            </a:lvl9pPr>
          </a:lstStyle>
          <a:p>
            <a:endParaRPr/>
          </a:p>
        </p:txBody>
      </p:sp>
      <p:sp>
        <p:nvSpPr>
          <p:cNvPr id="30" name="Google Shape;30;p7"/>
          <p:cNvSpPr txBox="1">
            <a:spLocks noGrp="1"/>
          </p:cNvSpPr>
          <p:nvPr>
            <p:ph type="body" idx="1"/>
          </p:nvPr>
        </p:nvSpPr>
        <p:spPr>
          <a:xfrm>
            <a:off x="515409" y="2888617"/>
            <a:ext cx="4643100" cy="6609000"/>
          </a:xfrm>
          <a:prstGeom prst="rect">
            <a:avLst/>
          </a:prstGeom>
        </p:spPr>
        <p:txBody>
          <a:bodyPr spcFirstLastPara="1" wrap="square" lIns="164125" tIns="164125" rIns="164125" bIns="164125" anchor="t" anchorCtr="0">
            <a:normAutofit/>
          </a:bodyPr>
          <a:lstStyle>
            <a:lvl1pPr marL="457200" lvl="0" indent="-368300">
              <a:spcBef>
                <a:spcPts val="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31" name="Google Shape;31;p7"/>
          <p:cNvSpPr txBox="1">
            <a:spLocks noGrp="1"/>
          </p:cNvSpPr>
          <p:nvPr>
            <p:ph type="sldNum" idx="12"/>
          </p:nvPr>
        </p:nvSpPr>
        <p:spPr>
          <a:xfrm>
            <a:off x="14009576" y="9693616"/>
            <a:ext cx="907200" cy="818100"/>
          </a:xfrm>
          <a:prstGeom prst="rect">
            <a:avLst/>
          </a:prstGeom>
        </p:spPr>
        <p:txBody>
          <a:bodyPr spcFirstLastPara="1" wrap="square" lIns="164125" tIns="164125" rIns="164125" bIns="164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810650" y="935745"/>
            <a:ext cx="10529400" cy="8503800"/>
          </a:xfrm>
          <a:prstGeom prst="rect">
            <a:avLst/>
          </a:prstGeom>
        </p:spPr>
        <p:txBody>
          <a:bodyPr spcFirstLastPara="1" wrap="square" lIns="164125" tIns="164125" rIns="164125" bIns="164125" anchor="ctr" anchorCtr="0">
            <a:normAutofit/>
          </a:bodyPr>
          <a:lstStyle>
            <a:lvl1pPr lvl="0">
              <a:spcBef>
                <a:spcPts val="0"/>
              </a:spcBef>
              <a:spcAft>
                <a:spcPts val="0"/>
              </a:spcAft>
              <a:buSzPts val="8600"/>
              <a:buNone/>
              <a:defRPr sz="8600"/>
            </a:lvl1pPr>
            <a:lvl2pPr lvl="1">
              <a:spcBef>
                <a:spcPts val="0"/>
              </a:spcBef>
              <a:spcAft>
                <a:spcPts val="0"/>
              </a:spcAft>
              <a:buSzPts val="8600"/>
              <a:buNone/>
              <a:defRPr sz="8600"/>
            </a:lvl2pPr>
            <a:lvl3pPr lvl="2">
              <a:spcBef>
                <a:spcPts val="0"/>
              </a:spcBef>
              <a:spcAft>
                <a:spcPts val="0"/>
              </a:spcAft>
              <a:buSzPts val="8600"/>
              <a:buNone/>
              <a:defRPr sz="8600"/>
            </a:lvl3pPr>
            <a:lvl4pPr lvl="3">
              <a:spcBef>
                <a:spcPts val="0"/>
              </a:spcBef>
              <a:spcAft>
                <a:spcPts val="0"/>
              </a:spcAft>
              <a:buSzPts val="8600"/>
              <a:buNone/>
              <a:defRPr sz="8600"/>
            </a:lvl4pPr>
            <a:lvl5pPr lvl="4">
              <a:spcBef>
                <a:spcPts val="0"/>
              </a:spcBef>
              <a:spcAft>
                <a:spcPts val="0"/>
              </a:spcAft>
              <a:buSzPts val="8600"/>
              <a:buNone/>
              <a:defRPr sz="8600"/>
            </a:lvl5pPr>
            <a:lvl6pPr lvl="5">
              <a:spcBef>
                <a:spcPts val="0"/>
              </a:spcBef>
              <a:spcAft>
                <a:spcPts val="0"/>
              </a:spcAft>
              <a:buSzPts val="8600"/>
              <a:buNone/>
              <a:defRPr sz="8600"/>
            </a:lvl6pPr>
            <a:lvl7pPr lvl="6">
              <a:spcBef>
                <a:spcPts val="0"/>
              </a:spcBef>
              <a:spcAft>
                <a:spcPts val="0"/>
              </a:spcAft>
              <a:buSzPts val="8600"/>
              <a:buNone/>
              <a:defRPr sz="8600"/>
            </a:lvl7pPr>
            <a:lvl8pPr lvl="7">
              <a:spcBef>
                <a:spcPts val="0"/>
              </a:spcBef>
              <a:spcAft>
                <a:spcPts val="0"/>
              </a:spcAft>
              <a:buSzPts val="8600"/>
              <a:buNone/>
              <a:defRPr sz="8600"/>
            </a:lvl8pPr>
            <a:lvl9pPr lvl="8">
              <a:spcBef>
                <a:spcPts val="0"/>
              </a:spcBef>
              <a:spcAft>
                <a:spcPts val="0"/>
              </a:spcAft>
              <a:buSzPts val="8600"/>
              <a:buNone/>
              <a:defRPr sz="8600"/>
            </a:lvl9pPr>
          </a:lstStyle>
          <a:p>
            <a:endParaRPr/>
          </a:p>
        </p:txBody>
      </p:sp>
      <p:sp>
        <p:nvSpPr>
          <p:cNvPr id="34" name="Google Shape;34;p8"/>
          <p:cNvSpPr txBox="1">
            <a:spLocks noGrp="1"/>
          </p:cNvSpPr>
          <p:nvPr>
            <p:ph type="sldNum" idx="12"/>
          </p:nvPr>
        </p:nvSpPr>
        <p:spPr>
          <a:xfrm>
            <a:off x="14009576" y="9693616"/>
            <a:ext cx="907200" cy="818100"/>
          </a:xfrm>
          <a:prstGeom prst="rect">
            <a:avLst/>
          </a:prstGeom>
        </p:spPr>
        <p:txBody>
          <a:bodyPr spcFirstLastPara="1" wrap="square" lIns="164125" tIns="164125" rIns="164125" bIns="164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7560000" y="-260"/>
            <a:ext cx="7560000" cy="10692000"/>
          </a:xfrm>
          <a:prstGeom prst="rect">
            <a:avLst/>
          </a:prstGeom>
          <a:solidFill>
            <a:schemeClr val="lt2"/>
          </a:solidFill>
          <a:ln>
            <a:noFill/>
          </a:ln>
        </p:spPr>
        <p:txBody>
          <a:bodyPr spcFirstLastPara="1" wrap="square" lIns="164125" tIns="164125" rIns="164125" bIns="1641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439016" y="2563450"/>
            <a:ext cx="6688800" cy="3081300"/>
          </a:xfrm>
          <a:prstGeom prst="rect">
            <a:avLst/>
          </a:prstGeom>
        </p:spPr>
        <p:txBody>
          <a:bodyPr spcFirstLastPara="1" wrap="square" lIns="164125" tIns="164125" rIns="164125" bIns="164125" anchor="b" anchorCtr="0">
            <a:normAutofit/>
          </a:bodyPr>
          <a:lstStyle>
            <a:lvl1pPr lvl="0" algn="ctr">
              <a:spcBef>
                <a:spcPts val="0"/>
              </a:spcBef>
              <a:spcAft>
                <a:spcPts val="0"/>
              </a:spcAft>
              <a:buSzPts val="7500"/>
              <a:buNone/>
              <a:defRPr sz="7500"/>
            </a:lvl1pPr>
            <a:lvl2pPr lvl="1" algn="ctr">
              <a:spcBef>
                <a:spcPts val="0"/>
              </a:spcBef>
              <a:spcAft>
                <a:spcPts val="0"/>
              </a:spcAft>
              <a:buSzPts val="7500"/>
              <a:buNone/>
              <a:defRPr sz="7500"/>
            </a:lvl2pPr>
            <a:lvl3pPr lvl="2" algn="ctr">
              <a:spcBef>
                <a:spcPts val="0"/>
              </a:spcBef>
              <a:spcAft>
                <a:spcPts val="0"/>
              </a:spcAft>
              <a:buSzPts val="7500"/>
              <a:buNone/>
              <a:defRPr sz="7500"/>
            </a:lvl3pPr>
            <a:lvl4pPr lvl="3" algn="ctr">
              <a:spcBef>
                <a:spcPts val="0"/>
              </a:spcBef>
              <a:spcAft>
                <a:spcPts val="0"/>
              </a:spcAft>
              <a:buSzPts val="7500"/>
              <a:buNone/>
              <a:defRPr sz="7500"/>
            </a:lvl4pPr>
            <a:lvl5pPr lvl="4" algn="ctr">
              <a:spcBef>
                <a:spcPts val="0"/>
              </a:spcBef>
              <a:spcAft>
                <a:spcPts val="0"/>
              </a:spcAft>
              <a:buSzPts val="7500"/>
              <a:buNone/>
              <a:defRPr sz="7500"/>
            </a:lvl5pPr>
            <a:lvl6pPr lvl="5" algn="ctr">
              <a:spcBef>
                <a:spcPts val="0"/>
              </a:spcBef>
              <a:spcAft>
                <a:spcPts val="0"/>
              </a:spcAft>
              <a:buSzPts val="7500"/>
              <a:buNone/>
              <a:defRPr sz="7500"/>
            </a:lvl6pPr>
            <a:lvl7pPr lvl="6" algn="ctr">
              <a:spcBef>
                <a:spcPts val="0"/>
              </a:spcBef>
              <a:spcAft>
                <a:spcPts val="0"/>
              </a:spcAft>
              <a:buSzPts val="7500"/>
              <a:buNone/>
              <a:defRPr sz="7500"/>
            </a:lvl7pPr>
            <a:lvl8pPr lvl="7" algn="ctr">
              <a:spcBef>
                <a:spcPts val="0"/>
              </a:spcBef>
              <a:spcAft>
                <a:spcPts val="0"/>
              </a:spcAft>
              <a:buSzPts val="7500"/>
              <a:buNone/>
              <a:defRPr sz="7500"/>
            </a:lvl8pPr>
            <a:lvl9pPr lvl="8" algn="ctr">
              <a:spcBef>
                <a:spcPts val="0"/>
              </a:spcBef>
              <a:spcAft>
                <a:spcPts val="0"/>
              </a:spcAft>
              <a:buSzPts val="7500"/>
              <a:buNone/>
              <a:defRPr sz="7500"/>
            </a:lvl9pPr>
          </a:lstStyle>
          <a:p>
            <a:endParaRPr/>
          </a:p>
        </p:txBody>
      </p:sp>
      <p:sp>
        <p:nvSpPr>
          <p:cNvPr id="38" name="Google Shape;38;p9"/>
          <p:cNvSpPr txBox="1">
            <a:spLocks noGrp="1"/>
          </p:cNvSpPr>
          <p:nvPr>
            <p:ph type="subTitle" idx="1"/>
          </p:nvPr>
        </p:nvSpPr>
        <p:spPr>
          <a:xfrm>
            <a:off x="439016" y="5826865"/>
            <a:ext cx="6688800" cy="2567400"/>
          </a:xfrm>
          <a:prstGeom prst="rect">
            <a:avLst/>
          </a:prstGeom>
        </p:spPr>
        <p:txBody>
          <a:bodyPr spcFirstLastPara="1" wrap="square" lIns="164125" tIns="164125" rIns="164125" bIns="164125" anchor="t" anchorCtr="0">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39" name="Google Shape;39;p9"/>
          <p:cNvSpPr txBox="1">
            <a:spLocks noGrp="1"/>
          </p:cNvSpPr>
          <p:nvPr>
            <p:ph type="body" idx="2"/>
          </p:nvPr>
        </p:nvSpPr>
        <p:spPr>
          <a:xfrm>
            <a:off x="8167677" y="1505164"/>
            <a:ext cx="6344700" cy="7681200"/>
          </a:xfrm>
          <a:prstGeom prst="rect">
            <a:avLst/>
          </a:prstGeom>
        </p:spPr>
        <p:txBody>
          <a:bodyPr spcFirstLastPara="1" wrap="square" lIns="164125" tIns="164125" rIns="164125" bIns="164125" anchor="ctr" anchorCtr="0">
            <a:normAutofit/>
          </a:bodyPr>
          <a:lstStyle>
            <a:lvl1pPr marL="457200" lvl="0" indent="-431800">
              <a:spcBef>
                <a:spcPts val="0"/>
              </a:spcBef>
              <a:spcAft>
                <a:spcPts val="0"/>
              </a:spcAft>
              <a:buSzPts val="3200"/>
              <a:buChar char="●"/>
              <a:defRPr/>
            </a:lvl1pPr>
            <a:lvl2pPr marL="914400" lvl="1" indent="-387350">
              <a:spcBef>
                <a:spcPts val="0"/>
              </a:spcBef>
              <a:spcAft>
                <a:spcPts val="0"/>
              </a:spcAft>
              <a:buSzPts val="2500"/>
              <a:buChar char="○"/>
              <a:defRPr/>
            </a:lvl2pPr>
            <a:lvl3pPr marL="1371600" lvl="2" indent="-387350">
              <a:spcBef>
                <a:spcPts val="0"/>
              </a:spcBef>
              <a:spcAft>
                <a:spcPts val="0"/>
              </a:spcAft>
              <a:buSzPts val="2500"/>
              <a:buChar char="■"/>
              <a:defRPr/>
            </a:lvl3pPr>
            <a:lvl4pPr marL="1828800" lvl="3" indent="-387350">
              <a:spcBef>
                <a:spcPts val="0"/>
              </a:spcBef>
              <a:spcAft>
                <a:spcPts val="0"/>
              </a:spcAft>
              <a:buSzPts val="2500"/>
              <a:buChar char="●"/>
              <a:defRPr/>
            </a:lvl4pPr>
            <a:lvl5pPr marL="2286000" lvl="4" indent="-387350">
              <a:spcBef>
                <a:spcPts val="0"/>
              </a:spcBef>
              <a:spcAft>
                <a:spcPts val="0"/>
              </a:spcAft>
              <a:buSzPts val="2500"/>
              <a:buChar char="○"/>
              <a:defRPr/>
            </a:lvl5pPr>
            <a:lvl6pPr marL="2743200" lvl="5" indent="-387350">
              <a:spcBef>
                <a:spcPts val="0"/>
              </a:spcBef>
              <a:spcAft>
                <a:spcPts val="0"/>
              </a:spcAft>
              <a:buSzPts val="2500"/>
              <a:buChar char="■"/>
              <a:defRPr/>
            </a:lvl6pPr>
            <a:lvl7pPr marL="3200400" lvl="6" indent="-387350">
              <a:spcBef>
                <a:spcPts val="0"/>
              </a:spcBef>
              <a:spcAft>
                <a:spcPts val="0"/>
              </a:spcAft>
              <a:buSzPts val="2500"/>
              <a:buChar char="●"/>
              <a:defRPr/>
            </a:lvl7pPr>
            <a:lvl8pPr marL="3657600" lvl="7" indent="-387350">
              <a:spcBef>
                <a:spcPts val="0"/>
              </a:spcBef>
              <a:spcAft>
                <a:spcPts val="0"/>
              </a:spcAft>
              <a:buSzPts val="2500"/>
              <a:buChar char="○"/>
              <a:defRPr/>
            </a:lvl8pPr>
            <a:lvl9pPr marL="4114800" lvl="8" indent="-387350">
              <a:spcBef>
                <a:spcPts val="0"/>
              </a:spcBef>
              <a:spcAft>
                <a:spcPts val="0"/>
              </a:spcAft>
              <a:buSzPts val="2500"/>
              <a:buChar char="■"/>
              <a:defRPr/>
            </a:lvl9pPr>
          </a:lstStyle>
          <a:p>
            <a:endParaRPr/>
          </a:p>
        </p:txBody>
      </p:sp>
      <p:sp>
        <p:nvSpPr>
          <p:cNvPr id="40" name="Google Shape;40;p9"/>
          <p:cNvSpPr txBox="1">
            <a:spLocks noGrp="1"/>
          </p:cNvSpPr>
          <p:nvPr>
            <p:ph type="sldNum" idx="12"/>
          </p:nvPr>
        </p:nvSpPr>
        <p:spPr>
          <a:xfrm>
            <a:off x="14009576" y="9693616"/>
            <a:ext cx="907200" cy="818100"/>
          </a:xfrm>
          <a:prstGeom prst="rect">
            <a:avLst/>
          </a:prstGeom>
        </p:spPr>
        <p:txBody>
          <a:bodyPr spcFirstLastPara="1" wrap="square" lIns="164125" tIns="164125" rIns="164125" bIns="164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515409" y="8794266"/>
            <a:ext cx="9919200" cy="1257900"/>
          </a:xfrm>
          <a:prstGeom prst="rect">
            <a:avLst/>
          </a:prstGeom>
        </p:spPr>
        <p:txBody>
          <a:bodyPr spcFirstLastPara="1" wrap="square" lIns="164125" tIns="164125" rIns="164125" bIns="164125" anchor="ctr" anchorCtr="0">
            <a:normAutofit/>
          </a:bodyPr>
          <a:lstStyle>
            <a:lvl1pPr marL="457200" lvl="0" indent="-228600">
              <a:lnSpc>
                <a:spcPct val="100000"/>
              </a:lnSpc>
              <a:spcBef>
                <a:spcPts val="0"/>
              </a:spcBef>
              <a:spcAft>
                <a:spcPts val="0"/>
              </a:spcAft>
              <a:buSzPts val="3200"/>
              <a:buNone/>
              <a:defRPr/>
            </a:lvl1pPr>
          </a:lstStyle>
          <a:p>
            <a:endParaRPr/>
          </a:p>
        </p:txBody>
      </p:sp>
      <p:sp>
        <p:nvSpPr>
          <p:cNvPr id="43" name="Google Shape;43;p10"/>
          <p:cNvSpPr txBox="1">
            <a:spLocks noGrp="1"/>
          </p:cNvSpPr>
          <p:nvPr>
            <p:ph type="sldNum" idx="12"/>
          </p:nvPr>
        </p:nvSpPr>
        <p:spPr>
          <a:xfrm>
            <a:off x="14009576" y="9693616"/>
            <a:ext cx="907200" cy="818100"/>
          </a:xfrm>
          <a:prstGeom prst="rect">
            <a:avLst/>
          </a:prstGeom>
        </p:spPr>
        <p:txBody>
          <a:bodyPr spcFirstLastPara="1" wrap="square" lIns="164125" tIns="164125" rIns="164125" bIns="164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5409" y="925091"/>
            <a:ext cx="14089200" cy="1190400"/>
          </a:xfrm>
          <a:prstGeom prst="rect">
            <a:avLst/>
          </a:prstGeom>
          <a:noFill/>
          <a:ln>
            <a:noFill/>
          </a:ln>
        </p:spPr>
        <p:txBody>
          <a:bodyPr spcFirstLastPara="1" wrap="square" lIns="164125" tIns="164125" rIns="164125" bIns="164125" anchor="t" anchorCtr="0">
            <a:normAutofit/>
          </a:bodyPr>
          <a:lstStyle>
            <a:lvl1pPr lvl="0">
              <a:spcBef>
                <a:spcPts val="0"/>
              </a:spcBef>
              <a:spcAft>
                <a:spcPts val="0"/>
              </a:spcAft>
              <a:buClr>
                <a:schemeClr val="dk1"/>
              </a:buClr>
              <a:buSzPts val="5000"/>
              <a:buNone/>
              <a:defRPr sz="5000">
                <a:solidFill>
                  <a:schemeClr val="dk1"/>
                </a:solidFill>
              </a:defRPr>
            </a:lvl1pPr>
            <a:lvl2pPr lvl="1">
              <a:spcBef>
                <a:spcPts val="0"/>
              </a:spcBef>
              <a:spcAft>
                <a:spcPts val="0"/>
              </a:spcAft>
              <a:buClr>
                <a:schemeClr val="dk1"/>
              </a:buClr>
              <a:buSzPts val="5000"/>
              <a:buNone/>
              <a:defRPr sz="5000">
                <a:solidFill>
                  <a:schemeClr val="dk1"/>
                </a:solidFill>
              </a:defRPr>
            </a:lvl2pPr>
            <a:lvl3pPr lvl="2">
              <a:spcBef>
                <a:spcPts val="0"/>
              </a:spcBef>
              <a:spcAft>
                <a:spcPts val="0"/>
              </a:spcAft>
              <a:buClr>
                <a:schemeClr val="dk1"/>
              </a:buClr>
              <a:buSzPts val="5000"/>
              <a:buNone/>
              <a:defRPr sz="5000">
                <a:solidFill>
                  <a:schemeClr val="dk1"/>
                </a:solidFill>
              </a:defRPr>
            </a:lvl3pPr>
            <a:lvl4pPr lvl="3">
              <a:spcBef>
                <a:spcPts val="0"/>
              </a:spcBef>
              <a:spcAft>
                <a:spcPts val="0"/>
              </a:spcAft>
              <a:buClr>
                <a:schemeClr val="dk1"/>
              </a:buClr>
              <a:buSzPts val="5000"/>
              <a:buNone/>
              <a:defRPr sz="5000">
                <a:solidFill>
                  <a:schemeClr val="dk1"/>
                </a:solidFill>
              </a:defRPr>
            </a:lvl4pPr>
            <a:lvl5pPr lvl="4">
              <a:spcBef>
                <a:spcPts val="0"/>
              </a:spcBef>
              <a:spcAft>
                <a:spcPts val="0"/>
              </a:spcAft>
              <a:buClr>
                <a:schemeClr val="dk1"/>
              </a:buClr>
              <a:buSzPts val="5000"/>
              <a:buNone/>
              <a:defRPr sz="5000">
                <a:solidFill>
                  <a:schemeClr val="dk1"/>
                </a:solidFill>
              </a:defRPr>
            </a:lvl5pPr>
            <a:lvl6pPr lvl="5">
              <a:spcBef>
                <a:spcPts val="0"/>
              </a:spcBef>
              <a:spcAft>
                <a:spcPts val="0"/>
              </a:spcAft>
              <a:buClr>
                <a:schemeClr val="dk1"/>
              </a:buClr>
              <a:buSzPts val="5000"/>
              <a:buNone/>
              <a:defRPr sz="5000">
                <a:solidFill>
                  <a:schemeClr val="dk1"/>
                </a:solidFill>
              </a:defRPr>
            </a:lvl6pPr>
            <a:lvl7pPr lvl="6">
              <a:spcBef>
                <a:spcPts val="0"/>
              </a:spcBef>
              <a:spcAft>
                <a:spcPts val="0"/>
              </a:spcAft>
              <a:buClr>
                <a:schemeClr val="dk1"/>
              </a:buClr>
              <a:buSzPts val="5000"/>
              <a:buNone/>
              <a:defRPr sz="5000">
                <a:solidFill>
                  <a:schemeClr val="dk1"/>
                </a:solidFill>
              </a:defRPr>
            </a:lvl7pPr>
            <a:lvl8pPr lvl="7">
              <a:spcBef>
                <a:spcPts val="0"/>
              </a:spcBef>
              <a:spcAft>
                <a:spcPts val="0"/>
              </a:spcAft>
              <a:buClr>
                <a:schemeClr val="dk1"/>
              </a:buClr>
              <a:buSzPts val="5000"/>
              <a:buNone/>
              <a:defRPr sz="5000">
                <a:solidFill>
                  <a:schemeClr val="dk1"/>
                </a:solidFill>
              </a:defRPr>
            </a:lvl8pPr>
            <a:lvl9pPr lvl="8">
              <a:spcBef>
                <a:spcPts val="0"/>
              </a:spcBef>
              <a:spcAft>
                <a:spcPts val="0"/>
              </a:spcAft>
              <a:buClr>
                <a:schemeClr val="dk1"/>
              </a:buClr>
              <a:buSzPts val="5000"/>
              <a:buNone/>
              <a:defRPr sz="5000">
                <a:solidFill>
                  <a:schemeClr val="dk1"/>
                </a:solidFill>
              </a:defRPr>
            </a:lvl9pPr>
          </a:lstStyle>
          <a:p>
            <a:endParaRPr/>
          </a:p>
        </p:txBody>
      </p:sp>
      <p:sp>
        <p:nvSpPr>
          <p:cNvPr id="7" name="Google Shape;7;p1"/>
          <p:cNvSpPr txBox="1">
            <a:spLocks noGrp="1"/>
          </p:cNvSpPr>
          <p:nvPr>
            <p:ph type="body" idx="1"/>
          </p:nvPr>
        </p:nvSpPr>
        <p:spPr>
          <a:xfrm>
            <a:off x="515409" y="2395696"/>
            <a:ext cx="14089200" cy="7101900"/>
          </a:xfrm>
          <a:prstGeom prst="rect">
            <a:avLst/>
          </a:prstGeom>
          <a:noFill/>
          <a:ln>
            <a:noFill/>
          </a:ln>
        </p:spPr>
        <p:txBody>
          <a:bodyPr spcFirstLastPara="1" wrap="square" lIns="164125" tIns="164125" rIns="164125" bIns="164125" anchor="t" anchorCtr="0">
            <a:normAutofit/>
          </a:bodyPr>
          <a:lstStyle>
            <a:lvl1pPr marL="457200" lvl="0" indent="-431800">
              <a:lnSpc>
                <a:spcPct val="115000"/>
              </a:lnSpc>
              <a:spcBef>
                <a:spcPts val="0"/>
              </a:spcBef>
              <a:spcAft>
                <a:spcPts val="0"/>
              </a:spcAft>
              <a:buClr>
                <a:schemeClr val="dk2"/>
              </a:buClr>
              <a:buSzPts val="3200"/>
              <a:buChar char="●"/>
              <a:defRPr sz="3200">
                <a:solidFill>
                  <a:schemeClr val="dk2"/>
                </a:solidFill>
              </a:defRPr>
            </a:lvl1pPr>
            <a:lvl2pPr marL="914400" lvl="1" indent="-387350">
              <a:lnSpc>
                <a:spcPct val="115000"/>
              </a:lnSpc>
              <a:spcBef>
                <a:spcPts val="0"/>
              </a:spcBef>
              <a:spcAft>
                <a:spcPts val="0"/>
              </a:spcAft>
              <a:buClr>
                <a:schemeClr val="dk2"/>
              </a:buClr>
              <a:buSzPts val="2500"/>
              <a:buChar char="○"/>
              <a:defRPr sz="2500">
                <a:solidFill>
                  <a:schemeClr val="dk2"/>
                </a:solidFill>
              </a:defRPr>
            </a:lvl2pPr>
            <a:lvl3pPr marL="1371600" lvl="2" indent="-387350">
              <a:lnSpc>
                <a:spcPct val="115000"/>
              </a:lnSpc>
              <a:spcBef>
                <a:spcPts val="0"/>
              </a:spcBef>
              <a:spcAft>
                <a:spcPts val="0"/>
              </a:spcAft>
              <a:buClr>
                <a:schemeClr val="dk2"/>
              </a:buClr>
              <a:buSzPts val="2500"/>
              <a:buChar char="■"/>
              <a:defRPr sz="2500">
                <a:solidFill>
                  <a:schemeClr val="dk2"/>
                </a:solidFill>
              </a:defRPr>
            </a:lvl3pPr>
            <a:lvl4pPr marL="1828800" lvl="3" indent="-387350">
              <a:lnSpc>
                <a:spcPct val="115000"/>
              </a:lnSpc>
              <a:spcBef>
                <a:spcPts val="0"/>
              </a:spcBef>
              <a:spcAft>
                <a:spcPts val="0"/>
              </a:spcAft>
              <a:buClr>
                <a:schemeClr val="dk2"/>
              </a:buClr>
              <a:buSzPts val="2500"/>
              <a:buChar char="●"/>
              <a:defRPr sz="2500">
                <a:solidFill>
                  <a:schemeClr val="dk2"/>
                </a:solidFill>
              </a:defRPr>
            </a:lvl4pPr>
            <a:lvl5pPr marL="2286000" lvl="4" indent="-387350">
              <a:lnSpc>
                <a:spcPct val="115000"/>
              </a:lnSpc>
              <a:spcBef>
                <a:spcPts val="0"/>
              </a:spcBef>
              <a:spcAft>
                <a:spcPts val="0"/>
              </a:spcAft>
              <a:buClr>
                <a:schemeClr val="dk2"/>
              </a:buClr>
              <a:buSzPts val="2500"/>
              <a:buChar char="○"/>
              <a:defRPr sz="2500">
                <a:solidFill>
                  <a:schemeClr val="dk2"/>
                </a:solidFill>
              </a:defRPr>
            </a:lvl5pPr>
            <a:lvl6pPr marL="2743200" lvl="5" indent="-387350">
              <a:lnSpc>
                <a:spcPct val="115000"/>
              </a:lnSpc>
              <a:spcBef>
                <a:spcPts val="0"/>
              </a:spcBef>
              <a:spcAft>
                <a:spcPts val="0"/>
              </a:spcAft>
              <a:buClr>
                <a:schemeClr val="dk2"/>
              </a:buClr>
              <a:buSzPts val="2500"/>
              <a:buChar char="■"/>
              <a:defRPr sz="2500">
                <a:solidFill>
                  <a:schemeClr val="dk2"/>
                </a:solidFill>
              </a:defRPr>
            </a:lvl6pPr>
            <a:lvl7pPr marL="3200400" lvl="6" indent="-387350">
              <a:lnSpc>
                <a:spcPct val="115000"/>
              </a:lnSpc>
              <a:spcBef>
                <a:spcPts val="0"/>
              </a:spcBef>
              <a:spcAft>
                <a:spcPts val="0"/>
              </a:spcAft>
              <a:buClr>
                <a:schemeClr val="dk2"/>
              </a:buClr>
              <a:buSzPts val="2500"/>
              <a:buChar char="●"/>
              <a:defRPr sz="2500">
                <a:solidFill>
                  <a:schemeClr val="dk2"/>
                </a:solidFill>
              </a:defRPr>
            </a:lvl7pPr>
            <a:lvl8pPr marL="3657600" lvl="7" indent="-387350">
              <a:lnSpc>
                <a:spcPct val="115000"/>
              </a:lnSpc>
              <a:spcBef>
                <a:spcPts val="0"/>
              </a:spcBef>
              <a:spcAft>
                <a:spcPts val="0"/>
              </a:spcAft>
              <a:buClr>
                <a:schemeClr val="dk2"/>
              </a:buClr>
              <a:buSzPts val="2500"/>
              <a:buChar char="○"/>
              <a:defRPr sz="2500">
                <a:solidFill>
                  <a:schemeClr val="dk2"/>
                </a:solidFill>
              </a:defRPr>
            </a:lvl8pPr>
            <a:lvl9pPr marL="4114800" lvl="8" indent="-387350">
              <a:lnSpc>
                <a:spcPct val="115000"/>
              </a:lnSpc>
              <a:spcBef>
                <a:spcPts val="0"/>
              </a:spcBef>
              <a:spcAft>
                <a:spcPts val="0"/>
              </a:spcAft>
              <a:buClr>
                <a:schemeClr val="dk2"/>
              </a:buClr>
              <a:buSzPts val="2500"/>
              <a:buChar char="■"/>
              <a:defRPr sz="2500">
                <a:solidFill>
                  <a:schemeClr val="dk2"/>
                </a:solidFill>
              </a:defRPr>
            </a:lvl9pPr>
          </a:lstStyle>
          <a:p>
            <a:endParaRPr/>
          </a:p>
        </p:txBody>
      </p:sp>
      <p:sp>
        <p:nvSpPr>
          <p:cNvPr id="8" name="Google Shape;8;p1"/>
          <p:cNvSpPr txBox="1">
            <a:spLocks noGrp="1"/>
          </p:cNvSpPr>
          <p:nvPr>
            <p:ph type="sldNum" idx="12"/>
          </p:nvPr>
        </p:nvSpPr>
        <p:spPr>
          <a:xfrm>
            <a:off x="14009576" y="9693616"/>
            <a:ext cx="907200" cy="818100"/>
          </a:xfrm>
          <a:prstGeom prst="rect">
            <a:avLst/>
          </a:prstGeom>
          <a:noFill/>
          <a:ln>
            <a:noFill/>
          </a:ln>
        </p:spPr>
        <p:txBody>
          <a:bodyPr spcFirstLastPara="1" wrap="square" lIns="164125" tIns="164125" rIns="164125" bIns="164125" anchor="ctr" anchorCtr="0">
            <a:normAutofit/>
          </a:bodyPr>
          <a:lstStyle>
            <a:lvl1pPr lvl="0" algn="r">
              <a:buNone/>
              <a:defRPr sz="1800">
                <a:solidFill>
                  <a:schemeClr val="dk2"/>
                </a:solidFill>
              </a:defRPr>
            </a:lvl1pPr>
            <a:lvl2pPr lvl="1" algn="r">
              <a:buNone/>
              <a:defRPr sz="1800">
                <a:solidFill>
                  <a:schemeClr val="dk2"/>
                </a:solidFill>
              </a:defRPr>
            </a:lvl2pPr>
            <a:lvl3pPr lvl="2" algn="r">
              <a:buNone/>
              <a:defRPr sz="1800">
                <a:solidFill>
                  <a:schemeClr val="dk2"/>
                </a:solidFill>
              </a:defRPr>
            </a:lvl3pPr>
            <a:lvl4pPr lvl="3" algn="r">
              <a:buNone/>
              <a:defRPr sz="1800">
                <a:solidFill>
                  <a:schemeClr val="dk2"/>
                </a:solidFill>
              </a:defRPr>
            </a:lvl4pPr>
            <a:lvl5pPr lvl="4" algn="r">
              <a:buNone/>
              <a:defRPr sz="1800">
                <a:solidFill>
                  <a:schemeClr val="dk2"/>
                </a:solidFill>
              </a:defRPr>
            </a:lvl5pPr>
            <a:lvl6pPr lvl="5" algn="r">
              <a:buNone/>
              <a:defRPr sz="1800">
                <a:solidFill>
                  <a:schemeClr val="dk2"/>
                </a:solidFill>
              </a:defRPr>
            </a:lvl6pPr>
            <a:lvl7pPr lvl="6" algn="r">
              <a:buNone/>
              <a:defRPr sz="1800">
                <a:solidFill>
                  <a:schemeClr val="dk2"/>
                </a:solidFill>
              </a:defRPr>
            </a:lvl7pPr>
            <a:lvl8pPr lvl="7" algn="r">
              <a:buNone/>
              <a:defRPr sz="1800">
                <a:solidFill>
                  <a:schemeClr val="dk2"/>
                </a:solidFill>
              </a:defRPr>
            </a:lvl8pPr>
            <a:lvl9pPr lvl="8" algn="r">
              <a:buNone/>
              <a:defRPr sz="1800">
                <a:solidFill>
                  <a:schemeClr val="dk2"/>
                </a:solidFill>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132virtualwing.org/"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hyperlink" Target="http://132virtualwing.org/"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hyperlink" Target="http://132virtualwing.org/"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hyperlink" Target="http://132virtualwing.org/"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hyperlink" Target="http://132virtualwing.org/"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hyperlink" Target="http://132virtualwing.org/"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hyperlink" Target="http://132virtualwing.org/"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hyperlink" Target="http://132virtualwing.org/"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hyperlink" Target="http://132virtualwing.org/"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hyperlink" Target="http://132virtualwing.org/"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hyperlink" Target="http://132virtualwing.org/"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hyperlink" Target="http://132virtualwing.org/"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482600" y="2861100"/>
            <a:ext cx="12154800" cy="4969800"/>
          </a:xfrm>
          <a:prstGeom prst="rect">
            <a:avLst/>
          </a:prstGeom>
          <a:solidFill>
            <a:schemeClr val="lt1"/>
          </a:solidFill>
          <a:ln w="76200" cap="flat" cmpd="sng">
            <a:solidFill>
              <a:schemeClr val="dk1"/>
            </a:solidFill>
            <a:prstDash val="solid"/>
            <a:round/>
            <a:headEnd type="none" w="sm" len="sm"/>
            <a:tailEnd type="none" w="sm" len="sm"/>
          </a:ln>
          <a:effectLst>
            <a:outerShdw blurRad="57150" dist="285750" dir="2700000" algn="bl" rotWithShape="0">
              <a:srgbClr val="000000">
                <a:alpha val="50000"/>
              </a:srgbClr>
            </a:outerShdw>
          </a:effectLst>
        </p:spPr>
        <p:txBody>
          <a:bodyPr spcFirstLastPara="1" wrap="square" lIns="164125" tIns="164125" rIns="164125" bIns="164125" anchor="ctr" anchorCtr="0">
            <a:normAutofit/>
          </a:bodyPr>
          <a:lstStyle/>
          <a:p>
            <a:pPr marL="0" lvl="0" indent="0" algn="ctr" rtl="0">
              <a:spcBef>
                <a:spcPts val="0"/>
              </a:spcBef>
              <a:spcAft>
                <a:spcPts val="0"/>
              </a:spcAft>
              <a:buNone/>
            </a:pPr>
            <a:r>
              <a:rPr lang="fr" sz="6000" b="1" dirty="0"/>
              <a:t>TARGET FOLDER</a:t>
            </a:r>
            <a:endParaRPr sz="4000"/>
          </a:p>
          <a:p>
            <a:pPr marL="0" lvl="0" indent="0" algn="ctr" rtl="0">
              <a:spcBef>
                <a:spcPts val="0"/>
              </a:spcBef>
              <a:spcAft>
                <a:spcPts val="0"/>
              </a:spcAft>
              <a:buNone/>
            </a:pPr>
            <a:endParaRPr sz="4000"/>
          </a:p>
          <a:p>
            <a:pPr marL="0" lvl="0" indent="0" algn="ctr" rtl="0">
              <a:spcBef>
                <a:spcPts val="0"/>
              </a:spcBef>
              <a:spcAft>
                <a:spcPts val="0"/>
              </a:spcAft>
              <a:buNone/>
            </a:pPr>
            <a:r>
              <a:rPr lang="fr" sz="4000" dirty="0"/>
              <a:t>XXXXXXX</a:t>
            </a:r>
            <a:endParaRPr sz="4000"/>
          </a:p>
          <a:p>
            <a:pPr marL="0" lvl="0" indent="0" algn="ctr" rtl="0">
              <a:spcBef>
                <a:spcPts val="0"/>
              </a:spcBef>
              <a:spcAft>
                <a:spcPts val="0"/>
              </a:spcAft>
              <a:buNone/>
            </a:pPr>
            <a:endParaRPr sz="4000"/>
          </a:p>
          <a:p>
            <a:pPr marL="0" lvl="0" indent="0" algn="ctr" rtl="0">
              <a:spcBef>
                <a:spcPts val="0"/>
              </a:spcBef>
              <a:spcAft>
                <a:spcPts val="0"/>
              </a:spcAft>
              <a:buNone/>
            </a:pPr>
            <a:r>
              <a:rPr lang="fr" sz="4000" smtClean="0"/>
              <a:t>FACILITY </a:t>
            </a:r>
            <a:r>
              <a:rPr lang="fr" sz="4000" dirty="0"/>
              <a:t>NAME</a:t>
            </a:r>
            <a:r>
              <a:rPr lang="fr" sz="4000"/>
              <a:t>, </a:t>
            </a:r>
            <a:r>
              <a:rPr lang="fr" sz="4000" smtClean="0"/>
              <a:t>SRN</a:t>
            </a:r>
            <a:endParaRPr sz="4000"/>
          </a:p>
        </p:txBody>
      </p:sp>
      <p:sp>
        <p:nvSpPr>
          <p:cNvPr id="55" name="Google Shape;55;p13"/>
          <p:cNvSpPr txBox="1"/>
          <p:nvPr/>
        </p:nvSpPr>
        <p:spPr>
          <a:xfrm>
            <a:off x="5966700" y="9901750"/>
            <a:ext cx="3186600" cy="6144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lgn="ctr"/>
            <a:r>
              <a:rPr lang="nb-NO" b="1" dirty="0" smtClean="0">
                <a:solidFill>
                  <a:srgbClr val="FF0000"/>
                </a:solidFill>
              </a:rPr>
              <a:t>OPAC CLASSIFIED</a:t>
            </a:r>
          </a:p>
          <a:p>
            <a:pPr marL="0" lvl="0" indent="0" algn="ctr" rtl="0">
              <a:spcBef>
                <a:spcPts val="0"/>
              </a:spcBef>
              <a:spcAft>
                <a:spcPts val="0"/>
              </a:spcAft>
              <a:buNone/>
            </a:pPr>
            <a:r>
              <a:rPr lang="fr" b="1" dirty="0" smtClean="0">
                <a:solidFill>
                  <a:srgbClr val="FF0000"/>
                </a:solidFill>
              </a:rPr>
              <a:t> </a:t>
            </a:r>
            <a:r>
              <a:rPr lang="fr" b="1" dirty="0">
                <a:solidFill>
                  <a:srgbClr val="FF0000"/>
                </a:solidFill>
              </a:rPr>
              <a:t>REL TO </a:t>
            </a:r>
            <a:r>
              <a:rPr lang="fr" b="1" dirty="0" smtClean="0">
                <a:solidFill>
                  <a:srgbClr val="FF0000"/>
                </a:solidFill>
              </a:rPr>
              <a:t>CJTF-23</a:t>
            </a:r>
            <a:endParaRPr b="1">
              <a:solidFill>
                <a:srgbClr val="FF0000"/>
              </a:solidFill>
            </a:endParaRPr>
          </a:p>
        </p:txBody>
      </p:sp>
      <p:sp>
        <p:nvSpPr>
          <p:cNvPr id="56" name="Google Shape;56;p13"/>
          <p:cNvSpPr txBox="1"/>
          <p:nvPr/>
        </p:nvSpPr>
        <p:spPr>
          <a:xfrm>
            <a:off x="5966700" y="175850"/>
            <a:ext cx="3186600" cy="6144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lgn="ctr"/>
            <a:r>
              <a:rPr lang="en-US" b="1" dirty="0" smtClean="0">
                <a:solidFill>
                  <a:srgbClr val="FF0000"/>
                </a:solidFill>
              </a:rPr>
              <a:t>OPAC CLASSIFIED</a:t>
            </a:r>
          </a:p>
          <a:p>
            <a:pPr lvl="0" algn="ctr"/>
            <a:r>
              <a:rPr lang="en-US" b="1" dirty="0" smtClean="0">
                <a:solidFill>
                  <a:srgbClr val="FF0000"/>
                </a:solidFill>
              </a:rPr>
              <a:t> REL TO CJTF-23</a:t>
            </a:r>
            <a:endParaRPr lang="en-US" b="1" dirty="0">
              <a:solidFill>
                <a:srgbClr val="FF0000"/>
              </a:solidFill>
            </a:endParaRPr>
          </a:p>
        </p:txBody>
      </p:sp>
      <p:pic>
        <p:nvPicPr>
          <p:cNvPr id="6" name="Picture 1" descr="D:\GIT PROJECTS\OPAT-background\Virtual Intelligence Service only logo.PNG"/>
          <p:cNvPicPr>
            <a:picLocks noChangeAspect="1" noChangeArrowheads="1"/>
          </p:cNvPicPr>
          <p:nvPr/>
        </p:nvPicPr>
        <p:blipFill>
          <a:blip r:embed="rId3"/>
          <a:srcRect/>
          <a:stretch>
            <a:fillRect/>
          </a:stretch>
        </p:blipFill>
        <p:spPr bwMode="auto">
          <a:xfrm>
            <a:off x="0" y="0"/>
            <a:ext cx="2225675" cy="1958975"/>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220"/>
        <p:cNvGrpSpPr/>
        <p:nvPr/>
      </p:nvGrpSpPr>
      <p:grpSpPr>
        <a:xfrm>
          <a:off x="0" y="0"/>
          <a:ext cx="0" cy="0"/>
          <a:chOff x="0" y="0"/>
          <a:chExt cx="0" cy="0"/>
        </a:xfrm>
      </p:grpSpPr>
      <p:graphicFrame>
        <p:nvGraphicFramePr>
          <p:cNvPr id="221" name="Google Shape;221;p24"/>
          <p:cNvGraphicFramePr/>
          <p:nvPr/>
        </p:nvGraphicFramePr>
        <p:xfrm>
          <a:off x="0" y="0"/>
          <a:ext cx="15120000" cy="10755900"/>
        </p:xfrm>
        <a:graphic>
          <a:graphicData uri="http://schemas.openxmlformats.org/drawingml/2006/table">
            <a:tbl>
              <a:tblPr>
                <a:noFill/>
                <a:tableStyleId>{AE7EAA58-4EDA-4114-B047-75ABB572CC32}</a:tableStyleId>
              </a:tblPr>
              <a:tblGrid>
                <a:gridCol w="2459475"/>
                <a:gridCol w="6659175"/>
                <a:gridCol w="2243000"/>
                <a:gridCol w="3758350"/>
              </a:tblGrid>
              <a:tr h="728550">
                <a:tc rowSpan="2">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fr" sz="2000" b="1"/>
                        <a:t>[FACILITY NAME, COUNTRY CODE]</a:t>
                      </a:r>
                      <a:endParaRPr sz="2000" b="1"/>
                    </a:p>
                    <a:p>
                      <a:pPr marL="0" lvl="0" indent="0" algn="l" rtl="0">
                        <a:spcBef>
                          <a:spcPts val="0"/>
                        </a:spcBef>
                        <a:spcAft>
                          <a:spcPts val="0"/>
                        </a:spcAft>
                        <a:buNone/>
                      </a:pPr>
                      <a:r>
                        <a:rPr lang="fr" sz="2000" b="1"/>
                        <a:t>COLLOCATED FACILITY GRAPHIC</a:t>
                      </a:r>
                      <a:r>
                        <a:rPr lang="fr" sz="2000" b="1">
                          <a:solidFill>
                            <a:schemeClr val="dk1"/>
                          </a:solidFill>
                        </a:rPr>
                        <a:t> [X]</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rowSpan="2">
                  <a:txBody>
                    <a:bodyPr/>
                    <a:lstStyle/>
                    <a:p>
                      <a:pPr marL="0" lvl="0" indent="0" algn="ctr" rtl="0">
                        <a:spcBef>
                          <a:spcPts val="0"/>
                        </a:spcBef>
                        <a:spcAft>
                          <a:spcPts val="0"/>
                        </a:spcAft>
                        <a:buNone/>
                      </a:pPr>
                      <a:r>
                        <a:rPr lang="fr" sz="2000" b="1"/>
                        <a:t>MAP</a:t>
                      </a:r>
                      <a:endParaRPr sz="2000" b="1"/>
                    </a:p>
                    <a:p>
                      <a:pPr marL="0" lvl="0" indent="0" algn="ctr" rtl="0">
                        <a:spcBef>
                          <a:spcPts val="0"/>
                        </a:spcBef>
                        <a:spcAft>
                          <a:spcPts val="0"/>
                        </a:spcAft>
                        <a:buNone/>
                      </a:pPr>
                      <a:r>
                        <a:rPr lang="fr" sz="2000" b="1"/>
                        <a:t>OVERVIEW</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fr" sz="1900" b="1"/>
                        <a:t>[CLASSIFICATION]</a:t>
                      </a:r>
                      <a:endParaRPr sz="1900" b="1"/>
                    </a:p>
                    <a:p>
                      <a:pPr marL="0" lvl="0" indent="0" algn="ctr" rtl="0">
                        <a:spcBef>
                          <a:spcPts val="0"/>
                        </a:spcBef>
                        <a:spcAft>
                          <a:spcPts val="0"/>
                        </a:spcAft>
                        <a:buNone/>
                      </a:pPr>
                      <a:r>
                        <a:rPr lang="fr" sz="1900" b="1"/>
                        <a:t>[DISSEMINATION CONTROLS]</a:t>
                      </a:r>
                      <a:endParaRPr sz="19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1114600">
                <a:tc vMerge="1">
                  <a:txBody>
                    <a:bodyPr/>
                    <a:lstStyle/>
                    <a:p>
                      <a:endParaRPr lang="nb-NO"/>
                    </a:p>
                  </a:txBody>
                  <a:tcPr/>
                </a:tc>
                <a:tc>
                  <a:txBody>
                    <a:bodyPr/>
                    <a:lstStyle/>
                    <a:p>
                      <a:pPr marL="0" lvl="0" indent="0" algn="l" rtl="0">
                        <a:spcBef>
                          <a:spcPts val="0"/>
                        </a:spcBef>
                        <a:spcAft>
                          <a:spcPts val="0"/>
                        </a:spcAft>
                        <a:buClr>
                          <a:schemeClr val="dk1"/>
                        </a:buClr>
                        <a:buSzPts val="1100"/>
                        <a:buFont typeface="Arial"/>
                        <a:buNone/>
                      </a:pPr>
                      <a:r>
                        <a:rPr lang="fr" sz="1500" b="1">
                          <a:solidFill>
                            <a:schemeClr val="dk1"/>
                          </a:solidFill>
                        </a:rPr>
                        <a:t>BE: [XXXXXXX]  CATCODE: XX</a:t>
                      </a:r>
                      <a:endParaRPr sz="1500" b="1">
                        <a:solidFill>
                          <a:schemeClr val="dk1"/>
                        </a:solidFill>
                      </a:endParaRPr>
                    </a:p>
                    <a:p>
                      <a:pPr marL="0" lvl="0" indent="0" algn="l" rtl="0">
                        <a:spcBef>
                          <a:spcPts val="0"/>
                        </a:spcBef>
                        <a:spcAft>
                          <a:spcPts val="0"/>
                        </a:spcAft>
                        <a:buClr>
                          <a:schemeClr val="dk1"/>
                        </a:buClr>
                        <a:buSzPts val="1100"/>
                        <a:buFont typeface="Arial"/>
                        <a:buNone/>
                      </a:pPr>
                      <a:r>
                        <a:rPr lang="fr" sz="1500" b="1">
                          <a:solidFill>
                            <a:schemeClr val="dk1"/>
                          </a:solidFill>
                        </a:rPr>
                        <a:t>MIDB GEO: [DDMM.MMM (N/S)] [DDDMM.MMM(E/W)]</a:t>
                      </a:r>
                      <a:endParaRPr sz="1500" b="1">
                        <a:solidFill>
                          <a:schemeClr val="dk1"/>
                        </a:solidFill>
                      </a:endParaRPr>
                    </a:p>
                    <a:p>
                      <a:pPr marL="0" lvl="0" indent="0" algn="l" rtl="0">
                        <a:spcBef>
                          <a:spcPts val="0"/>
                        </a:spcBef>
                        <a:spcAft>
                          <a:spcPts val="0"/>
                        </a:spcAft>
                        <a:buClr>
                          <a:schemeClr val="dk1"/>
                        </a:buClr>
                        <a:buSzPts val="1100"/>
                        <a:buFont typeface="Arial"/>
                        <a:buNone/>
                      </a:pPr>
                      <a:r>
                        <a:rPr lang="fr" sz="1500" b="1">
                          <a:solidFill>
                            <a:schemeClr val="dk1"/>
                          </a:solidFill>
                        </a:rPr>
                        <a:t>ICOD: [DDMMMYYYY] DOI:[DDMMMYYYY]</a:t>
                      </a:r>
                      <a:endParaRPr sz="15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vMerge="1">
                  <a:txBody>
                    <a:bodyPr/>
                    <a:lstStyle/>
                    <a:p>
                      <a:endParaRPr lang="nb-NO"/>
                    </a:p>
                  </a:txBody>
                  <a:tcPr/>
                </a:tc>
                <a:tc>
                  <a:txBody>
                    <a:bodyPr/>
                    <a:lstStyle/>
                    <a:p>
                      <a:pPr marL="0" lvl="0" indent="0" algn="ctr" rtl="0">
                        <a:spcBef>
                          <a:spcPts val="0"/>
                        </a:spcBef>
                        <a:spcAft>
                          <a:spcPts val="0"/>
                        </a:spcAft>
                        <a:buNone/>
                      </a:pPr>
                      <a:r>
                        <a:rPr lang="fr" sz="1500" b="1"/>
                        <a:t>DECL ON: [YYYYMMDD] (+50 YEARS)</a:t>
                      </a:r>
                      <a:endParaRPr sz="15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8848850">
                <a:tc gridSpan="4">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hMerge="1">
                  <a:txBody>
                    <a:bodyPr/>
                    <a:lstStyle/>
                    <a:p>
                      <a:endParaRPr lang="nb-NO"/>
                    </a:p>
                  </a:txBody>
                  <a:tcPr/>
                </a:tc>
                <a:tc hMerge="1">
                  <a:txBody>
                    <a:bodyPr/>
                    <a:lstStyle/>
                    <a:p>
                      <a:endParaRPr lang="nb-NO"/>
                    </a:p>
                  </a:txBody>
                  <a:tcPr/>
                </a:tc>
                <a:tc hMerge="1">
                  <a:txBody>
                    <a:bodyPr/>
                    <a:lstStyle/>
                    <a:p>
                      <a:endParaRPr lang="nb-NO"/>
                    </a:p>
                  </a:txBody>
                  <a:tcPr/>
                </a:tc>
              </a:tr>
            </a:tbl>
          </a:graphicData>
        </a:graphic>
      </p:graphicFrame>
      <p:sp>
        <p:nvSpPr>
          <p:cNvPr id="222" name="Google Shape;222;p24"/>
          <p:cNvSpPr txBox="1"/>
          <p:nvPr/>
        </p:nvSpPr>
        <p:spPr>
          <a:xfrm>
            <a:off x="99300" y="1998525"/>
            <a:ext cx="31866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solidFill>
                  <a:srgbClr val="FF0000"/>
                </a:solidFill>
              </a:rPr>
              <a:t>[CLASSIFICATION]</a:t>
            </a:r>
            <a:endParaRPr b="1">
              <a:solidFill>
                <a:srgbClr val="FF0000"/>
              </a:solidFill>
            </a:endParaRPr>
          </a:p>
        </p:txBody>
      </p:sp>
      <p:sp>
        <p:nvSpPr>
          <p:cNvPr id="223" name="Google Shape;223;p24"/>
          <p:cNvSpPr txBox="1"/>
          <p:nvPr/>
        </p:nvSpPr>
        <p:spPr>
          <a:xfrm>
            <a:off x="0" y="10141525"/>
            <a:ext cx="3186600" cy="614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t>[CLASSIFICATION]</a:t>
            </a:r>
            <a:endParaRPr b="1"/>
          </a:p>
          <a:p>
            <a:pPr marL="0" lvl="0" indent="0" algn="ctr" rtl="0">
              <a:spcBef>
                <a:spcPts val="0"/>
              </a:spcBef>
              <a:spcAft>
                <a:spcPts val="0"/>
              </a:spcAft>
              <a:buNone/>
            </a:pPr>
            <a:r>
              <a:rPr lang="fr" b="1"/>
              <a:t> [DISSEMINATION CONTROLS]</a:t>
            </a:r>
            <a:endParaRPr b="1"/>
          </a:p>
        </p:txBody>
      </p:sp>
      <p:grpSp>
        <p:nvGrpSpPr>
          <p:cNvPr id="224" name="Google Shape;224;p24"/>
          <p:cNvGrpSpPr/>
          <p:nvPr/>
        </p:nvGrpSpPr>
        <p:grpSpPr>
          <a:xfrm>
            <a:off x="13999925" y="2400964"/>
            <a:ext cx="519600" cy="1236436"/>
            <a:chOff x="4246325" y="4458364"/>
            <a:chExt cx="519600" cy="1236436"/>
          </a:xfrm>
        </p:grpSpPr>
        <p:cxnSp>
          <p:nvCxnSpPr>
            <p:cNvPr id="225" name="Google Shape;225;p24"/>
            <p:cNvCxnSpPr/>
            <p:nvPr/>
          </p:nvCxnSpPr>
          <p:spPr>
            <a:xfrm rot="10800000">
              <a:off x="4246325" y="4458364"/>
              <a:ext cx="17400" cy="1080000"/>
            </a:xfrm>
            <a:prstGeom prst="straightConnector1">
              <a:avLst/>
            </a:prstGeom>
            <a:noFill/>
            <a:ln w="38100" cap="flat" cmpd="sng">
              <a:solidFill>
                <a:srgbClr val="000000"/>
              </a:solidFill>
              <a:prstDash val="solid"/>
              <a:round/>
              <a:headEnd type="none" w="med" len="med"/>
              <a:tailEnd type="triangle" w="med" len="med"/>
            </a:ln>
          </p:spPr>
        </p:cxnSp>
        <p:sp>
          <p:nvSpPr>
            <p:cNvPr id="226" name="Google Shape;226;p24"/>
            <p:cNvSpPr txBox="1"/>
            <p:nvPr/>
          </p:nvSpPr>
          <p:spPr>
            <a:xfrm>
              <a:off x="4263725" y="5048300"/>
              <a:ext cx="502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3000" b="1"/>
                <a:t>N</a:t>
              </a:r>
              <a:endParaRPr sz="3000" b="1"/>
            </a:p>
          </p:txBody>
        </p:sp>
      </p:grpSp>
      <p:sp>
        <p:nvSpPr>
          <p:cNvPr id="227" name="Google Shape;227;p24"/>
          <p:cNvSpPr/>
          <p:nvPr/>
        </p:nvSpPr>
        <p:spPr>
          <a:xfrm rot="6727683">
            <a:off x="6891639" y="6806410"/>
            <a:ext cx="768520" cy="955517"/>
          </a:xfrm>
          <a:custGeom>
            <a:avLst/>
            <a:gdLst/>
            <a:ahLst/>
            <a:cxnLst/>
            <a:rect l="l" t="t" r="r" b="b"/>
            <a:pathLst>
              <a:path w="181495" h="146858" extrusionOk="0">
                <a:moveTo>
                  <a:pt x="1386" y="53340"/>
                </a:moveTo>
                <a:lnTo>
                  <a:pt x="65117" y="0"/>
                </a:lnTo>
                <a:lnTo>
                  <a:pt x="169026" y="58189"/>
                </a:lnTo>
                <a:lnTo>
                  <a:pt x="181495" y="145473"/>
                </a:lnTo>
                <a:lnTo>
                  <a:pt x="63731" y="146858"/>
                </a:lnTo>
                <a:lnTo>
                  <a:pt x="0" y="82435"/>
                </a:lnTo>
                <a:lnTo>
                  <a:pt x="2079" y="53340"/>
                </a:lnTo>
              </a:path>
            </a:pathLst>
          </a:custGeom>
          <a:noFill/>
          <a:ln w="19050" cap="flat" cmpd="sng">
            <a:solidFill>
              <a:srgbClr val="CCCCCC"/>
            </a:solidFill>
            <a:prstDash val="solid"/>
            <a:round/>
            <a:headEnd type="none" w="med" len="med"/>
            <a:tailEnd type="none" w="med" len="med"/>
          </a:ln>
        </p:spPr>
      </p:sp>
      <p:sp>
        <p:nvSpPr>
          <p:cNvPr id="228" name="Google Shape;228;p24"/>
          <p:cNvSpPr/>
          <p:nvPr/>
        </p:nvSpPr>
        <p:spPr>
          <a:xfrm>
            <a:off x="5824730" y="5599900"/>
            <a:ext cx="2249631" cy="2196996"/>
          </a:xfrm>
          <a:custGeom>
            <a:avLst/>
            <a:gdLst/>
            <a:ahLst/>
            <a:cxnLst/>
            <a:rect l="l" t="t" r="r" b="b"/>
            <a:pathLst>
              <a:path w="181495" h="146858" extrusionOk="0">
                <a:moveTo>
                  <a:pt x="1386" y="53340"/>
                </a:moveTo>
                <a:lnTo>
                  <a:pt x="65117" y="0"/>
                </a:lnTo>
                <a:lnTo>
                  <a:pt x="169026" y="58189"/>
                </a:lnTo>
                <a:lnTo>
                  <a:pt x="181495" y="145473"/>
                </a:lnTo>
                <a:lnTo>
                  <a:pt x="63731" y="146858"/>
                </a:lnTo>
                <a:lnTo>
                  <a:pt x="0" y="82435"/>
                </a:lnTo>
                <a:lnTo>
                  <a:pt x="2079" y="53340"/>
                </a:lnTo>
              </a:path>
            </a:pathLst>
          </a:custGeom>
          <a:noFill/>
          <a:ln w="19050" cap="flat" cmpd="sng">
            <a:solidFill>
              <a:schemeClr val="accent6"/>
            </a:solidFill>
            <a:prstDash val="solid"/>
            <a:round/>
            <a:headEnd type="none" w="med" len="med"/>
            <a:tailEnd type="none" w="med" len="med"/>
          </a:ln>
        </p:spPr>
      </p:sp>
      <p:sp>
        <p:nvSpPr>
          <p:cNvPr id="229" name="Google Shape;229;p24"/>
          <p:cNvSpPr/>
          <p:nvPr/>
        </p:nvSpPr>
        <p:spPr>
          <a:xfrm rot="-8527323">
            <a:off x="5215054" y="5130113"/>
            <a:ext cx="768569" cy="955461"/>
          </a:xfrm>
          <a:custGeom>
            <a:avLst/>
            <a:gdLst/>
            <a:ahLst/>
            <a:cxnLst/>
            <a:rect l="l" t="t" r="r" b="b"/>
            <a:pathLst>
              <a:path w="181495" h="146858" extrusionOk="0">
                <a:moveTo>
                  <a:pt x="1386" y="53340"/>
                </a:moveTo>
                <a:lnTo>
                  <a:pt x="65117" y="0"/>
                </a:lnTo>
                <a:lnTo>
                  <a:pt x="169026" y="58189"/>
                </a:lnTo>
                <a:lnTo>
                  <a:pt x="181495" y="145473"/>
                </a:lnTo>
                <a:lnTo>
                  <a:pt x="63731" y="146858"/>
                </a:lnTo>
                <a:lnTo>
                  <a:pt x="0" y="82435"/>
                </a:lnTo>
                <a:lnTo>
                  <a:pt x="2079" y="53340"/>
                </a:lnTo>
              </a:path>
            </a:pathLst>
          </a:custGeom>
          <a:noFill/>
          <a:ln w="19050" cap="flat" cmpd="sng">
            <a:solidFill>
              <a:srgbClr val="CCCCCC"/>
            </a:solidFill>
            <a:prstDash val="solid"/>
            <a:round/>
            <a:headEnd type="none" w="med" len="med"/>
            <a:tailEnd type="none" w="med" len="med"/>
          </a:ln>
        </p:spPr>
      </p:sp>
      <p:grpSp>
        <p:nvGrpSpPr>
          <p:cNvPr id="230" name="Google Shape;230;p24"/>
          <p:cNvGrpSpPr/>
          <p:nvPr/>
        </p:nvGrpSpPr>
        <p:grpSpPr>
          <a:xfrm>
            <a:off x="2875975" y="3530000"/>
            <a:ext cx="2533050" cy="1733100"/>
            <a:chOff x="4206025" y="5185225"/>
            <a:chExt cx="2533050" cy="1733100"/>
          </a:xfrm>
        </p:grpSpPr>
        <p:sp>
          <p:nvSpPr>
            <p:cNvPr id="231" name="Google Shape;231;p24"/>
            <p:cNvSpPr txBox="1"/>
            <p:nvPr/>
          </p:nvSpPr>
          <p:spPr>
            <a:xfrm>
              <a:off x="4206025" y="5185225"/>
              <a:ext cx="21267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b="1">
                  <a:solidFill>
                    <a:schemeClr val="dk1"/>
                  </a:solidFill>
                </a:rPr>
                <a:t>FACILITY NAME</a:t>
              </a:r>
              <a:endParaRPr b="1">
                <a:solidFill>
                  <a:schemeClr val="dk1"/>
                </a:solidFill>
              </a:endParaRPr>
            </a:p>
            <a:p>
              <a:pPr marL="0" lvl="0" indent="0" algn="l" rtl="0">
                <a:spcBef>
                  <a:spcPts val="0"/>
                </a:spcBef>
                <a:spcAft>
                  <a:spcPts val="0"/>
                </a:spcAft>
                <a:buNone/>
              </a:pPr>
              <a:r>
                <a:rPr lang="fr" b="1">
                  <a:solidFill>
                    <a:schemeClr val="dk1"/>
                  </a:solidFill>
                </a:rPr>
                <a:t>XXXXXXX</a:t>
              </a:r>
              <a:endParaRPr b="1">
                <a:solidFill>
                  <a:schemeClr val="dk1"/>
                </a:solidFill>
              </a:endParaRPr>
            </a:p>
          </p:txBody>
        </p:sp>
        <p:cxnSp>
          <p:nvCxnSpPr>
            <p:cNvPr id="232" name="Google Shape;232;p24"/>
            <p:cNvCxnSpPr>
              <a:stCxn id="231" idx="2"/>
            </p:cNvCxnSpPr>
            <p:nvPr/>
          </p:nvCxnSpPr>
          <p:spPr>
            <a:xfrm>
              <a:off x="5269375" y="5687425"/>
              <a:ext cx="1469700" cy="1230900"/>
            </a:xfrm>
            <a:prstGeom prst="straightConnector1">
              <a:avLst/>
            </a:prstGeom>
            <a:noFill/>
            <a:ln w="19050" cap="flat" cmpd="sng">
              <a:solidFill>
                <a:srgbClr val="000000"/>
              </a:solidFill>
              <a:prstDash val="solid"/>
              <a:round/>
              <a:headEnd type="none" w="med" len="med"/>
              <a:tailEnd type="none" w="med" len="med"/>
            </a:ln>
          </p:spPr>
        </p:cxnSp>
      </p:grpSp>
      <p:grpSp>
        <p:nvGrpSpPr>
          <p:cNvPr id="233" name="Google Shape;233;p24"/>
          <p:cNvGrpSpPr/>
          <p:nvPr/>
        </p:nvGrpSpPr>
        <p:grpSpPr>
          <a:xfrm>
            <a:off x="2984625" y="7317825"/>
            <a:ext cx="3765900" cy="502200"/>
            <a:chOff x="4162275" y="4096250"/>
            <a:chExt cx="3765900" cy="502200"/>
          </a:xfrm>
        </p:grpSpPr>
        <p:sp>
          <p:nvSpPr>
            <p:cNvPr id="234" name="Google Shape;234;p24"/>
            <p:cNvSpPr txBox="1"/>
            <p:nvPr/>
          </p:nvSpPr>
          <p:spPr>
            <a:xfrm>
              <a:off x="4162275" y="4096250"/>
              <a:ext cx="21267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b="1">
                  <a:solidFill>
                    <a:schemeClr val="dk1"/>
                  </a:solidFill>
                </a:rPr>
                <a:t>FACILITY NAME</a:t>
              </a:r>
              <a:endParaRPr b="1">
                <a:solidFill>
                  <a:schemeClr val="dk1"/>
                </a:solidFill>
              </a:endParaRPr>
            </a:p>
            <a:p>
              <a:pPr marL="0" lvl="0" indent="0" algn="l" rtl="0">
                <a:spcBef>
                  <a:spcPts val="0"/>
                </a:spcBef>
                <a:spcAft>
                  <a:spcPts val="0"/>
                </a:spcAft>
                <a:buNone/>
              </a:pPr>
              <a:r>
                <a:rPr lang="fr" b="1">
                  <a:solidFill>
                    <a:schemeClr val="dk1"/>
                  </a:solidFill>
                </a:rPr>
                <a:t>XXXXXXX</a:t>
              </a:r>
              <a:endParaRPr b="1">
                <a:solidFill>
                  <a:schemeClr val="dk1"/>
                </a:solidFill>
              </a:endParaRPr>
            </a:p>
          </p:txBody>
        </p:sp>
        <p:cxnSp>
          <p:nvCxnSpPr>
            <p:cNvPr id="235" name="Google Shape;235;p24"/>
            <p:cNvCxnSpPr>
              <a:stCxn id="234" idx="3"/>
            </p:cNvCxnSpPr>
            <p:nvPr/>
          </p:nvCxnSpPr>
          <p:spPr>
            <a:xfrm rot="10800000" flipH="1">
              <a:off x="6288975" y="4231250"/>
              <a:ext cx="1639200" cy="116100"/>
            </a:xfrm>
            <a:prstGeom prst="straightConnector1">
              <a:avLst/>
            </a:prstGeom>
            <a:noFill/>
            <a:ln w="19050" cap="flat" cmpd="sng">
              <a:solidFill>
                <a:srgbClr val="000000"/>
              </a:solidFill>
              <a:prstDash val="solid"/>
              <a:round/>
              <a:headEnd type="none" w="med" len="med"/>
              <a:tailEnd type="none" w="med" len="med"/>
            </a:ln>
          </p:spPr>
        </p:cxnSp>
      </p:grpSp>
      <p:sp>
        <p:nvSpPr>
          <p:cNvPr id="236" name="Google Shape;236;p24"/>
          <p:cNvSpPr txBox="1"/>
          <p:nvPr/>
        </p:nvSpPr>
        <p:spPr>
          <a:xfrm>
            <a:off x="11933400" y="10141525"/>
            <a:ext cx="3186600" cy="614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457200" algn="l" rtl="0">
              <a:spcBef>
                <a:spcPts val="0"/>
              </a:spcBef>
              <a:spcAft>
                <a:spcPts val="0"/>
              </a:spcAft>
              <a:buNone/>
            </a:pPr>
            <a:r>
              <a:rPr lang="fr" b="1"/>
              <a:t>INSTALLATION OUTLINE</a:t>
            </a:r>
            <a:endParaRPr b="1"/>
          </a:p>
          <a:p>
            <a:pPr marL="0" lvl="0" indent="457200" algn="l" rtl="0">
              <a:spcBef>
                <a:spcPts val="0"/>
              </a:spcBef>
              <a:spcAft>
                <a:spcPts val="0"/>
              </a:spcAft>
              <a:buNone/>
            </a:pPr>
            <a:r>
              <a:rPr lang="fr" b="1"/>
              <a:t>FACILITY OUTLINE</a:t>
            </a:r>
            <a:endParaRPr b="1"/>
          </a:p>
        </p:txBody>
      </p:sp>
      <p:cxnSp>
        <p:nvCxnSpPr>
          <p:cNvPr id="237" name="Google Shape;237;p24"/>
          <p:cNvCxnSpPr/>
          <p:nvPr/>
        </p:nvCxnSpPr>
        <p:spPr>
          <a:xfrm>
            <a:off x="12038150" y="10346023"/>
            <a:ext cx="360000" cy="3600"/>
          </a:xfrm>
          <a:prstGeom prst="straightConnector1">
            <a:avLst/>
          </a:prstGeom>
          <a:noFill/>
          <a:ln w="28575" cap="flat" cmpd="sng">
            <a:solidFill>
              <a:schemeClr val="accent6"/>
            </a:solidFill>
            <a:prstDash val="solid"/>
            <a:round/>
            <a:headEnd type="none" w="med" len="med"/>
            <a:tailEnd type="none" w="med" len="med"/>
          </a:ln>
        </p:spPr>
      </p:cxnSp>
      <p:cxnSp>
        <p:nvCxnSpPr>
          <p:cNvPr id="238" name="Google Shape;238;p24"/>
          <p:cNvCxnSpPr/>
          <p:nvPr/>
        </p:nvCxnSpPr>
        <p:spPr>
          <a:xfrm>
            <a:off x="12038150" y="10554896"/>
            <a:ext cx="360000" cy="3600"/>
          </a:xfrm>
          <a:prstGeom prst="straightConnector1">
            <a:avLst/>
          </a:prstGeom>
          <a:noFill/>
          <a:ln w="28575" cap="flat" cmpd="sng">
            <a:solidFill>
              <a:srgbClr val="9E9E9E"/>
            </a:solidFill>
            <a:prstDash val="solid"/>
            <a:round/>
            <a:headEnd type="none" w="med" len="med"/>
            <a:tailEnd type="none" w="med" len="med"/>
          </a:ln>
        </p:spPr>
      </p:cxnSp>
      <p:pic>
        <p:nvPicPr>
          <p:cNvPr id="239" name="Google Shape;239;p24">
            <a:hlinkClick r:id="rId3"/>
          </p:cNvPr>
          <p:cNvPicPr preferRelativeResize="0"/>
          <p:nvPr/>
        </p:nvPicPr>
        <p:blipFill rotWithShape="1">
          <a:blip r:embed="rId4">
            <a:alphaModFix/>
          </a:blip>
          <a:srcRect r="-2532" b="-2501"/>
          <a:stretch/>
        </p:blipFill>
        <p:spPr>
          <a:xfrm>
            <a:off x="435875" y="164488"/>
            <a:ext cx="1575817" cy="1620000"/>
          </a:xfrm>
          <a:prstGeom prst="rect">
            <a:avLst/>
          </a:prstGeom>
          <a:noFill/>
          <a:ln>
            <a:noFill/>
          </a:ln>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243"/>
        <p:cNvGrpSpPr/>
        <p:nvPr/>
      </p:nvGrpSpPr>
      <p:grpSpPr>
        <a:xfrm>
          <a:off x="0" y="0"/>
          <a:ext cx="0" cy="0"/>
          <a:chOff x="0" y="0"/>
          <a:chExt cx="0" cy="0"/>
        </a:xfrm>
      </p:grpSpPr>
      <p:graphicFrame>
        <p:nvGraphicFramePr>
          <p:cNvPr id="244" name="Google Shape;244;p25"/>
          <p:cNvGraphicFramePr/>
          <p:nvPr/>
        </p:nvGraphicFramePr>
        <p:xfrm>
          <a:off x="0" y="0"/>
          <a:ext cx="15120000" cy="10755900"/>
        </p:xfrm>
        <a:graphic>
          <a:graphicData uri="http://schemas.openxmlformats.org/drawingml/2006/table">
            <a:tbl>
              <a:tblPr>
                <a:noFill/>
                <a:tableStyleId>{AE7EAA58-4EDA-4114-B047-75ABB572CC32}</a:tableStyleId>
              </a:tblPr>
              <a:tblGrid>
                <a:gridCol w="2459475"/>
                <a:gridCol w="6659175"/>
                <a:gridCol w="2243000"/>
                <a:gridCol w="3758350"/>
              </a:tblGrid>
              <a:tr h="728550">
                <a:tc rowSpan="2">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fr" sz="2000" b="1"/>
                        <a:t>[INSTALLATION NAME, COUNTRY CODE]</a:t>
                      </a:r>
                      <a:endParaRPr sz="2000" b="1"/>
                    </a:p>
                    <a:p>
                      <a:pPr marL="0" lvl="0" indent="0" algn="l" rtl="0">
                        <a:spcBef>
                          <a:spcPts val="0"/>
                        </a:spcBef>
                        <a:spcAft>
                          <a:spcPts val="0"/>
                        </a:spcAft>
                        <a:buNone/>
                      </a:pPr>
                      <a:r>
                        <a:rPr lang="fr" sz="2000" b="1"/>
                        <a:t>INSTALLATION OUTLINE GRAPHIC [X]</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rowSpan="2">
                  <a:txBody>
                    <a:bodyPr/>
                    <a:lstStyle/>
                    <a:p>
                      <a:pPr marL="0" lvl="0" indent="0" algn="ctr" rtl="0">
                        <a:spcBef>
                          <a:spcPts val="0"/>
                        </a:spcBef>
                        <a:spcAft>
                          <a:spcPts val="0"/>
                        </a:spcAft>
                        <a:buNone/>
                      </a:pPr>
                      <a:r>
                        <a:rPr lang="fr" sz="2000" b="1"/>
                        <a:t>MAP</a:t>
                      </a:r>
                      <a:endParaRPr sz="2000" b="1"/>
                    </a:p>
                    <a:p>
                      <a:pPr marL="0" lvl="0" indent="0" algn="ctr" rtl="0">
                        <a:spcBef>
                          <a:spcPts val="0"/>
                        </a:spcBef>
                        <a:spcAft>
                          <a:spcPts val="0"/>
                        </a:spcAft>
                        <a:buNone/>
                      </a:pPr>
                      <a:r>
                        <a:rPr lang="fr" sz="2000" b="1"/>
                        <a:t>OVERVIEW</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fr" sz="1900" b="1"/>
                        <a:t>[CLASSIFICATION]</a:t>
                      </a:r>
                      <a:endParaRPr sz="1900" b="1"/>
                    </a:p>
                    <a:p>
                      <a:pPr marL="0" lvl="0" indent="0" algn="ctr" rtl="0">
                        <a:spcBef>
                          <a:spcPts val="0"/>
                        </a:spcBef>
                        <a:spcAft>
                          <a:spcPts val="0"/>
                        </a:spcAft>
                        <a:buNone/>
                      </a:pPr>
                      <a:r>
                        <a:rPr lang="fr" sz="1900" b="1"/>
                        <a:t>[DISSEMINATION CONTROLS]</a:t>
                      </a:r>
                      <a:endParaRPr sz="19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1114600">
                <a:tc vMerge="1">
                  <a:txBody>
                    <a:bodyPr/>
                    <a:lstStyle/>
                    <a:p>
                      <a:endParaRPr lang="nb-NO"/>
                    </a:p>
                  </a:txBody>
                  <a:tcPr/>
                </a:tc>
                <a:tc>
                  <a:txBody>
                    <a:bodyPr/>
                    <a:lstStyle/>
                    <a:p>
                      <a:pPr marL="0" lvl="0" indent="0" algn="l" rtl="0">
                        <a:spcBef>
                          <a:spcPts val="0"/>
                        </a:spcBef>
                        <a:spcAft>
                          <a:spcPts val="0"/>
                        </a:spcAft>
                        <a:buClr>
                          <a:schemeClr val="dk1"/>
                        </a:buClr>
                        <a:buSzPts val="1100"/>
                        <a:buFont typeface="Arial"/>
                        <a:buNone/>
                      </a:pPr>
                      <a:r>
                        <a:rPr lang="fr" sz="1500" b="1">
                          <a:solidFill>
                            <a:schemeClr val="dk1"/>
                          </a:solidFill>
                        </a:rPr>
                        <a:t>BE: [XXXXXXX]  CATCODE: XX</a:t>
                      </a:r>
                      <a:endParaRPr sz="1500" b="1">
                        <a:solidFill>
                          <a:schemeClr val="dk1"/>
                        </a:solidFill>
                      </a:endParaRPr>
                    </a:p>
                    <a:p>
                      <a:pPr marL="0" lvl="0" indent="0" algn="l" rtl="0">
                        <a:spcBef>
                          <a:spcPts val="0"/>
                        </a:spcBef>
                        <a:spcAft>
                          <a:spcPts val="0"/>
                        </a:spcAft>
                        <a:buClr>
                          <a:schemeClr val="dk1"/>
                        </a:buClr>
                        <a:buSzPts val="1100"/>
                        <a:buFont typeface="Arial"/>
                        <a:buNone/>
                      </a:pPr>
                      <a:r>
                        <a:rPr lang="fr" sz="1500" b="1">
                          <a:solidFill>
                            <a:schemeClr val="dk1"/>
                          </a:solidFill>
                        </a:rPr>
                        <a:t>MIDB GEO: [DDMM.MMM (N/S)] [DDDMM.MMM(E/W)]</a:t>
                      </a:r>
                      <a:endParaRPr sz="1500" b="1">
                        <a:solidFill>
                          <a:schemeClr val="dk1"/>
                        </a:solidFill>
                      </a:endParaRPr>
                    </a:p>
                    <a:p>
                      <a:pPr marL="0" lvl="0" indent="0" algn="l" rtl="0">
                        <a:spcBef>
                          <a:spcPts val="0"/>
                        </a:spcBef>
                        <a:spcAft>
                          <a:spcPts val="0"/>
                        </a:spcAft>
                        <a:buClr>
                          <a:schemeClr val="dk1"/>
                        </a:buClr>
                        <a:buSzPts val="1100"/>
                        <a:buFont typeface="Arial"/>
                        <a:buNone/>
                      </a:pPr>
                      <a:r>
                        <a:rPr lang="fr" sz="1500" b="1">
                          <a:solidFill>
                            <a:schemeClr val="dk1"/>
                          </a:solidFill>
                        </a:rPr>
                        <a:t>ICOD: [DDMMMYYYY] DOI:[DDMMMYYYY]</a:t>
                      </a:r>
                      <a:endParaRPr sz="15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vMerge="1">
                  <a:txBody>
                    <a:bodyPr/>
                    <a:lstStyle/>
                    <a:p>
                      <a:endParaRPr lang="nb-NO"/>
                    </a:p>
                  </a:txBody>
                  <a:tcPr/>
                </a:tc>
                <a:tc>
                  <a:txBody>
                    <a:bodyPr/>
                    <a:lstStyle/>
                    <a:p>
                      <a:pPr marL="0" lvl="0" indent="0" algn="ctr" rtl="0">
                        <a:spcBef>
                          <a:spcPts val="0"/>
                        </a:spcBef>
                        <a:spcAft>
                          <a:spcPts val="0"/>
                        </a:spcAft>
                        <a:buNone/>
                      </a:pPr>
                      <a:r>
                        <a:rPr lang="fr" sz="1500" b="1"/>
                        <a:t>DECL ON: [YYYYMMDD] (+50 YEARS)</a:t>
                      </a:r>
                      <a:endParaRPr sz="15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8848850">
                <a:tc gridSpan="4">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hMerge="1">
                  <a:txBody>
                    <a:bodyPr/>
                    <a:lstStyle/>
                    <a:p>
                      <a:endParaRPr lang="nb-NO"/>
                    </a:p>
                  </a:txBody>
                  <a:tcPr/>
                </a:tc>
                <a:tc hMerge="1">
                  <a:txBody>
                    <a:bodyPr/>
                    <a:lstStyle/>
                    <a:p>
                      <a:endParaRPr lang="nb-NO"/>
                    </a:p>
                  </a:txBody>
                  <a:tcPr/>
                </a:tc>
                <a:tc hMerge="1">
                  <a:txBody>
                    <a:bodyPr/>
                    <a:lstStyle/>
                    <a:p>
                      <a:endParaRPr lang="nb-NO"/>
                    </a:p>
                  </a:txBody>
                  <a:tcPr/>
                </a:tc>
              </a:tr>
            </a:tbl>
          </a:graphicData>
        </a:graphic>
      </p:graphicFrame>
      <p:grpSp>
        <p:nvGrpSpPr>
          <p:cNvPr id="245" name="Google Shape;245;p25"/>
          <p:cNvGrpSpPr/>
          <p:nvPr/>
        </p:nvGrpSpPr>
        <p:grpSpPr>
          <a:xfrm>
            <a:off x="13999925" y="2400964"/>
            <a:ext cx="519600" cy="1236436"/>
            <a:chOff x="4246325" y="4458364"/>
            <a:chExt cx="519600" cy="1236436"/>
          </a:xfrm>
        </p:grpSpPr>
        <p:cxnSp>
          <p:nvCxnSpPr>
            <p:cNvPr id="246" name="Google Shape;246;p25"/>
            <p:cNvCxnSpPr/>
            <p:nvPr/>
          </p:nvCxnSpPr>
          <p:spPr>
            <a:xfrm rot="10800000">
              <a:off x="4246325" y="4458364"/>
              <a:ext cx="17400" cy="1080000"/>
            </a:xfrm>
            <a:prstGeom prst="straightConnector1">
              <a:avLst/>
            </a:prstGeom>
            <a:noFill/>
            <a:ln w="38100" cap="flat" cmpd="sng">
              <a:solidFill>
                <a:srgbClr val="000000"/>
              </a:solidFill>
              <a:prstDash val="solid"/>
              <a:round/>
              <a:headEnd type="none" w="med" len="med"/>
              <a:tailEnd type="triangle" w="med" len="med"/>
            </a:ln>
          </p:spPr>
        </p:cxnSp>
        <p:sp>
          <p:nvSpPr>
            <p:cNvPr id="247" name="Google Shape;247;p25"/>
            <p:cNvSpPr txBox="1"/>
            <p:nvPr/>
          </p:nvSpPr>
          <p:spPr>
            <a:xfrm>
              <a:off x="4263725" y="5048300"/>
              <a:ext cx="502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3000" b="1"/>
                <a:t>N</a:t>
              </a:r>
              <a:endParaRPr sz="3000" b="1"/>
            </a:p>
          </p:txBody>
        </p:sp>
      </p:grpSp>
      <p:sp>
        <p:nvSpPr>
          <p:cNvPr id="248" name="Google Shape;248;p25"/>
          <p:cNvSpPr/>
          <p:nvPr/>
        </p:nvSpPr>
        <p:spPr>
          <a:xfrm>
            <a:off x="5291313" y="5081150"/>
            <a:ext cx="4537375" cy="3671450"/>
          </a:xfrm>
          <a:custGeom>
            <a:avLst/>
            <a:gdLst/>
            <a:ahLst/>
            <a:cxnLst/>
            <a:rect l="l" t="t" r="r" b="b"/>
            <a:pathLst>
              <a:path w="181495" h="146858" extrusionOk="0">
                <a:moveTo>
                  <a:pt x="1386" y="53340"/>
                </a:moveTo>
                <a:lnTo>
                  <a:pt x="65117" y="0"/>
                </a:lnTo>
                <a:lnTo>
                  <a:pt x="169026" y="58189"/>
                </a:lnTo>
                <a:lnTo>
                  <a:pt x="181495" y="145473"/>
                </a:lnTo>
                <a:lnTo>
                  <a:pt x="63731" y="146858"/>
                </a:lnTo>
                <a:lnTo>
                  <a:pt x="0" y="82435"/>
                </a:lnTo>
                <a:lnTo>
                  <a:pt x="2079" y="53340"/>
                </a:lnTo>
              </a:path>
            </a:pathLst>
          </a:custGeom>
          <a:noFill/>
          <a:ln w="19050" cap="flat" cmpd="sng">
            <a:solidFill>
              <a:schemeClr val="accent6"/>
            </a:solidFill>
            <a:prstDash val="solid"/>
            <a:round/>
            <a:headEnd type="none" w="med" len="med"/>
            <a:tailEnd type="none" w="med" len="med"/>
          </a:ln>
        </p:spPr>
      </p:sp>
      <p:sp>
        <p:nvSpPr>
          <p:cNvPr id="249" name="Google Shape;249;p25"/>
          <p:cNvSpPr txBox="1"/>
          <p:nvPr/>
        </p:nvSpPr>
        <p:spPr>
          <a:xfrm>
            <a:off x="0" y="10141525"/>
            <a:ext cx="3186600" cy="614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t>[CLASSIFICATION]</a:t>
            </a:r>
            <a:endParaRPr b="1"/>
          </a:p>
          <a:p>
            <a:pPr marL="0" lvl="0" indent="0" algn="ctr" rtl="0">
              <a:spcBef>
                <a:spcPts val="0"/>
              </a:spcBef>
              <a:spcAft>
                <a:spcPts val="0"/>
              </a:spcAft>
              <a:buNone/>
            </a:pPr>
            <a:r>
              <a:rPr lang="fr" b="1"/>
              <a:t> [DISSEMINATION CONTROLS]</a:t>
            </a:r>
            <a:endParaRPr b="1"/>
          </a:p>
        </p:txBody>
      </p:sp>
      <p:sp>
        <p:nvSpPr>
          <p:cNvPr id="250" name="Google Shape;250;p25"/>
          <p:cNvSpPr txBox="1"/>
          <p:nvPr/>
        </p:nvSpPr>
        <p:spPr>
          <a:xfrm>
            <a:off x="99300" y="1998525"/>
            <a:ext cx="31866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solidFill>
                  <a:srgbClr val="FF0000"/>
                </a:solidFill>
              </a:rPr>
              <a:t>[CLASSIFICATION]</a:t>
            </a:r>
            <a:endParaRPr b="1">
              <a:solidFill>
                <a:srgbClr val="FF0000"/>
              </a:solidFill>
            </a:endParaRPr>
          </a:p>
        </p:txBody>
      </p:sp>
      <p:pic>
        <p:nvPicPr>
          <p:cNvPr id="251" name="Google Shape;251;p25">
            <a:hlinkClick r:id="rId3"/>
          </p:cNvPr>
          <p:cNvPicPr preferRelativeResize="0"/>
          <p:nvPr/>
        </p:nvPicPr>
        <p:blipFill rotWithShape="1">
          <a:blip r:embed="rId4">
            <a:alphaModFix/>
          </a:blip>
          <a:srcRect r="-2532" b="-2501"/>
          <a:stretch/>
        </p:blipFill>
        <p:spPr>
          <a:xfrm>
            <a:off x="435875" y="164488"/>
            <a:ext cx="1575817" cy="1620000"/>
          </a:xfrm>
          <a:prstGeom prst="rect">
            <a:avLst/>
          </a:prstGeom>
          <a:noFill/>
          <a:ln>
            <a:noFill/>
          </a:ln>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86"/>
        <p:cNvGrpSpPr/>
        <p:nvPr/>
      </p:nvGrpSpPr>
      <p:grpSpPr>
        <a:xfrm>
          <a:off x="0" y="0"/>
          <a:ext cx="0" cy="0"/>
          <a:chOff x="0" y="0"/>
          <a:chExt cx="0" cy="0"/>
        </a:xfrm>
      </p:grpSpPr>
      <p:graphicFrame>
        <p:nvGraphicFramePr>
          <p:cNvPr id="87" name="Google Shape;87;p16"/>
          <p:cNvGraphicFramePr/>
          <p:nvPr/>
        </p:nvGraphicFramePr>
        <p:xfrm>
          <a:off x="0" y="0"/>
          <a:ext cx="15120000" cy="10696535"/>
        </p:xfrm>
        <a:graphic>
          <a:graphicData uri="http://schemas.openxmlformats.org/drawingml/2006/table">
            <a:tbl>
              <a:tblPr>
                <a:noFill/>
                <a:tableStyleId>{AE7EAA58-4EDA-4114-B047-75ABB572CC32}</a:tableStyleId>
              </a:tblPr>
              <a:tblGrid>
                <a:gridCol w="2459475"/>
                <a:gridCol w="6659175"/>
                <a:gridCol w="2243000"/>
                <a:gridCol w="3758350"/>
              </a:tblGrid>
              <a:tr h="787728">
                <a:tc rowSpan="2">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fr" sz="2000" b="1"/>
                        <a:t>[FACILITY NAME, COUNTRY CODE]</a:t>
                      </a:r>
                      <a:endParaRPr sz="2000" b="1"/>
                    </a:p>
                    <a:p>
                      <a:pPr marL="0" lvl="0" indent="0" algn="l" rtl="0">
                        <a:spcBef>
                          <a:spcPts val="0"/>
                        </a:spcBef>
                        <a:spcAft>
                          <a:spcPts val="0"/>
                        </a:spcAft>
                        <a:buNone/>
                      </a:pPr>
                      <a:r>
                        <a:rPr lang="fr" sz="2000" b="1"/>
                        <a:t>COLLOCATED FACILITY GRAPHIC [X]</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rowSpan="2">
                  <a:txBody>
                    <a:bodyPr/>
                    <a:lstStyle/>
                    <a:p>
                      <a:pPr marL="0" lvl="0" indent="0" algn="ctr" rtl="0">
                        <a:spcBef>
                          <a:spcPts val="0"/>
                        </a:spcBef>
                        <a:spcAft>
                          <a:spcPts val="0"/>
                        </a:spcAft>
                        <a:buNone/>
                      </a:pPr>
                      <a:r>
                        <a:rPr lang="fr" sz="2000" b="1"/>
                        <a:t>MAP</a:t>
                      </a:r>
                      <a:endParaRPr sz="2000" b="1"/>
                    </a:p>
                    <a:p>
                      <a:pPr marL="0" lvl="0" indent="0" algn="ctr" rtl="0">
                        <a:spcBef>
                          <a:spcPts val="0"/>
                        </a:spcBef>
                        <a:spcAft>
                          <a:spcPts val="0"/>
                        </a:spcAft>
                        <a:buNone/>
                      </a:pPr>
                      <a:r>
                        <a:rPr lang="fr" sz="2000" b="1"/>
                        <a:t>OVERVIEW</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fr" sz="1900" b="1"/>
                        <a:t>[CLASSIFICATION]</a:t>
                      </a:r>
                      <a:endParaRPr sz="1900" b="1"/>
                    </a:p>
                    <a:p>
                      <a:pPr marL="0" lvl="0" indent="0" algn="ctr" rtl="0">
                        <a:spcBef>
                          <a:spcPts val="0"/>
                        </a:spcBef>
                        <a:spcAft>
                          <a:spcPts val="0"/>
                        </a:spcAft>
                        <a:buNone/>
                      </a:pPr>
                      <a:r>
                        <a:rPr lang="fr" sz="1900" b="1"/>
                        <a:t>[DISSEMINATION CONTROLS]</a:t>
                      </a:r>
                      <a:endParaRPr sz="19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1107959">
                <a:tc vMerge="1">
                  <a:txBody>
                    <a:bodyPr/>
                    <a:lstStyle/>
                    <a:p>
                      <a:endParaRPr lang="nb-NO"/>
                    </a:p>
                  </a:txBody>
                  <a:tcPr/>
                </a:tc>
                <a:tc>
                  <a:txBody>
                    <a:bodyPr/>
                    <a:lstStyle/>
                    <a:p>
                      <a:pPr marL="0" lvl="0" indent="0" algn="l" rtl="0">
                        <a:spcBef>
                          <a:spcPts val="0"/>
                        </a:spcBef>
                        <a:spcAft>
                          <a:spcPts val="0"/>
                        </a:spcAft>
                        <a:buClr>
                          <a:schemeClr val="dk1"/>
                        </a:buClr>
                        <a:buSzPts val="1100"/>
                        <a:buFont typeface="Arial"/>
                        <a:buNone/>
                      </a:pPr>
                      <a:r>
                        <a:rPr lang="fr" sz="1500" b="1">
                          <a:solidFill>
                            <a:schemeClr val="dk1"/>
                          </a:solidFill>
                        </a:rPr>
                        <a:t>BE: [XXXXXXX]  CATCODE: XX</a:t>
                      </a:r>
                      <a:endParaRPr sz="1500" b="1">
                        <a:solidFill>
                          <a:schemeClr val="dk1"/>
                        </a:solidFill>
                      </a:endParaRPr>
                    </a:p>
                    <a:p>
                      <a:pPr marL="0" lvl="0" indent="0" algn="l" rtl="0">
                        <a:spcBef>
                          <a:spcPts val="0"/>
                        </a:spcBef>
                        <a:spcAft>
                          <a:spcPts val="0"/>
                        </a:spcAft>
                        <a:buClr>
                          <a:schemeClr val="dk1"/>
                        </a:buClr>
                        <a:buSzPts val="1100"/>
                        <a:buFont typeface="Arial"/>
                        <a:buNone/>
                      </a:pPr>
                      <a:r>
                        <a:rPr lang="fr" sz="1500" b="1">
                          <a:solidFill>
                            <a:schemeClr val="dk1"/>
                          </a:solidFill>
                        </a:rPr>
                        <a:t>MIDB GEO: [DDMM.MMM (N/S)] [DDDMM.MMM(E/W)]</a:t>
                      </a:r>
                      <a:endParaRPr sz="1500" b="1">
                        <a:solidFill>
                          <a:schemeClr val="dk1"/>
                        </a:solidFill>
                      </a:endParaRPr>
                    </a:p>
                    <a:p>
                      <a:pPr marL="0" lvl="0" indent="0" algn="l" rtl="0">
                        <a:spcBef>
                          <a:spcPts val="0"/>
                        </a:spcBef>
                        <a:spcAft>
                          <a:spcPts val="0"/>
                        </a:spcAft>
                        <a:buClr>
                          <a:schemeClr val="dk1"/>
                        </a:buClr>
                        <a:buSzPts val="1100"/>
                        <a:buFont typeface="Arial"/>
                        <a:buNone/>
                      </a:pPr>
                      <a:r>
                        <a:rPr lang="fr" sz="1500" b="1">
                          <a:solidFill>
                            <a:schemeClr val="dk1"/>
                          </a:solidFill>
                        </a:rPr>
                        <a:t>ICOD: [DDMMMYYYY] DOI:[DDMMMYYYY]</a:t>
                      </a:r>
                      <a:endParaRPr sz="15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vMerge="1">
                  <a:txBody>
                    <a:bodyPr/>
                    <a:lstStyle/>
                    <a:p>
                      <a:endParaRPr lang="nb-NO"/>
                    </a:p>
                  </a:txBody>
                  <a:tcPr/>
                </a:tc>
                <a:tc>
                  <a:txBody>
                    <a:bodyPr/>
                    <a:lstStyle/>
                    <a:p>
                      <a:pPr marL="0" lvl="0" indent="0" algn="ctr" rtl="0">
                        <a:spcBef>
                          <a:spcPts val="0"/>
                        </a:spcBef>
                        <a:spcAft>
                          <a:spcPts val="0"/>
                        </a:spcAft>
                        <a:buNone/>
                      </a:pPr>
                      <a:r>
                        <a:rPr lang="fr" sz="1500" b="1"/>
                        <a:t>DECL ON: [YYYYMMDD] (+50 YEARS)</a:t>
                      </a:r>
                      <a:endParaRPr sz="15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8796126">
                <a:tc gridSpan="4">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hMerge="1">
                  <a:txBody>
                    <a:bodyPr/>
                    <a:lstStyle/>
                    <a:p>
                      <a:endParaRPr lang="nb-NO"/>
                    </a:p>
                  </a:txBody>
                  <a:tcPr/>
                </a:tc>
                <a:tc hMerge="1">
                  <a:txBody>
                    <a:bodyPr/>
                    <a:lstStyle/>
                    <a:p>
                      <a:endParaRPr lang="nb-NO"/>
                    </a:p>
                  </a:txBody>
                  <a:tcPr/>
                </a:tc>
                <a:tc hMerge="1">
                  <a:txBody>
                    <a:bodyPr/>
                    <a:lstStyle/>
                    <a:p>
                      <a:endParaRPr lang="nb-NO"/>
                    </a:p>
                  </a:txBody>
                  <a:tcPr/>
                </a:tc>
              </a:tr>
            </a:tbl>
          </a:graphicData>
        </a:graphic>
      </p:graphicFrame>
      <p:grpSp>
        <p:nvGrpSpPr>
          <p:cNvPr id="88" name="Google Shape;88;p16"/>
          <p:cNvGrpSpPr/>
          <p:nvPr/>
        </p:nvGrpSpPr>
        <p:grpSpPr>
          <a:xfrm>
            <a:off x="13999925" y="2400964"/>
            <a:ext cx="519600" cy="1236436"/>
            <a:chOff x="4246325" y="4458364"/>
            <a:chExt cx="519600" cy="1236436"/>
          </a:xfrm>
        </p:grpSpPr>
        <p:cxnSp>
          <p:nvCxnSpPr>
            <p:cNvPr id="89" name="Google Shape;89;p16"/>
            <p:cNvCxnSpPr/>
            <p:nvPr/>
          </p:nvCxnSpPr>
          <p:spPr>
            <a:xfrm rot="10800000">
              <a:off x="4246325" y="4458364"/>
              <a:ext cx="17400" cy="1080000"/>
            </a:xfrm>
            <a:prstGeom prst="straightConnector1">
              <a:avLst/>
            </a:prstGeom>
            <a:noFill/>
            <a:ln w="38100" cap="flat" cmpd="sng">
              <a:solidFill>
                <a:srgbClr val="000000"/>
              </a:solidFill>
              <a:prstDash val="solid"/>
              <a:round/>
              <a:headEnd type="none" w="med" len="med"/>
              <a:tailEnd type="triangle" w="med" len="med"/>
            </a:ln>
          </p:spPr>
        </p:cxnSp>
        <p:sp>
          <p:nvSpPr>
            <p:cNvPr id="90" name="Google Shape;90;p16"/>
            <p:cNvSpPr txBox="1"/>
            <p:nvPr/>
          </p:nvSpPr>
          <p:spPr>
            <a:xfrm>
              <a:off x="4263725" y="5048300"/>
              <a:ext cx="502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3000" b="1"/>
                <a:t>N</a:t>
              </a:r>
              <a:endParaRPr sz="3000" b="1"/>
            </a:p>
          </p:txBody>
        </p:sp>
      </p:grpSp>
      <p:grpSp>
        <p:nvGrpSpPr>
          <p:cNvPr id="91" name="Google Shape;91;p16"/>
          <p:cNvGrpSpPr/>
          <p:nvPr/>
        </p:nvGrpSpPr>
        <p:grpSpPr>
          <a:xfrm>
            <a:off x="2731650" y="3637400"/>
            <a:ext cx="3315750" cy="2171100"/>
            <a:chOff x="3452100" y="4683025"/>
            <a:chExt cx="3315750" cy="2171100"/>
          </a:xfrm>
        </p:grpSpPr>
        <p:sp>
          <p:nvSpPr>
            <p:cNvPr id="92" name="Google Shape;92;p16"/>
            <p:cNvSpPr txBox="1"/>
            <p:nvPr/>
          </p:nvSpPr>
          <p:spPr>
            <a:xfrm>
              <a:off x="3452100" y="4683025"/>
              <a:ext cx="21267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b="1">
                  <a:solidFill>
                    <a:schemeClr val="dk1"/>
                  </a:solidFill>
                </a:rPr>
                <a:t>FACILITY NAME</a:t>
              </a:r>
              <a:endParaRPr b="1">
                <a:solidFill>
                  <a:schemeClr val="dk1"/>
                </a:solidFill>
              </a:endParaRPr>
            </a:p>
            <a:p>
              <a:pPr marL="0" lvl="0" indent="0" algn="l" rtl="0">
                <a:spcBef>
                  <a:spcPts val="0"/>
                </a:spcBef>
                <a:spcAft>
                  <a:spcPts val="0"/>
                </a:spcAft>
                <a:buNone/>
              </a:pPr>
              <a:r>
                <a:rPr lang="fr" b="1">
                  <a:solidFill>
                    <a:schemeClr val="dk1"/>
                  </a:solidFill>
                </a:rPr>
                <a:t>XXXXCDXXXX/CDX01</a:t>
              </a:r>
              <a:endParaRPr b="1">
                <a:solidFill>
                  <a:schemeClr val="dk1"/>
                </a:solidFill>
              </a:endParaRPr>
            </a:p>
          </p:txBody>
        </p:sp>
        <p:cxnSp>
          <p:nvCxnSpPr>
            <p:cNvPr id="93" name="Google Shape;93;p16"/>
            <p:cNvCxnSpPr>
              <a:stCxn id="92" idx="2"/>
            </p:cNvCxnSpPr>
            <p:nvPr/>
          </p:nvCxnSpPr>
          <p:spPr>
            <a:xfrm>
              <a:off x="4515450" y="5185225"/>
              <a:ext cx="2252400" cy="1668900"/>
            </a:xfrm>
            <a:prstGeom prst="straightConnector1">
              <a:avLst/>
            </a:prstGeom>
            <a:noFill/>
            <a:ln w="19050" cap="flat" cmpd="sng">
              <a:solidFill>
                <a:srgbClr val="000000"/>
              </a:solidFill>
              <a:prstDash val="solid"/>
              <a:round/>
              <a:headEnd type="none" w="med" len="med"/>
              <a:tailEnd type="none" w="med" len="med"/>
            </a:ln>
          </p:spPr>
        </p:cxnSp>
      </p:grpSp>
      <p:sp>
        <p:nvSpPr>
          <p:cNvPr id="94" name="Google Shape;94;p16"/>
          <p:cNvSpPr/>
          <p:nvPr/>
        </p:nvSpPr>
        <p:spPr>
          <a:xfrm>
            <a:off x="5291313" y="5081150"/>
            <a:ext cx="4537375" cy="3671450"/>
          </a:xfrm>
          <a:custGeom>
            <a:avLst/>
            <a:gdLst/>
            <a:ahLst/>
            <a:cxnLst/>
            <a:rect l="l" t="t" r="r" b="b"/>
            <a:pathLst>
              <a:path w="181495" h="146858" extrusionOk="0">
                <a:moveTo>
                  <a:pt x="1386" y="53340"/>
                </a:moveTo>
                <a:lnTo>
                  <a:pt x="65117" y="0"/>
                </a:lnTo>
                <a:lnTo>
                  <a:pt x="169026" y="58189"/>
                </a:lnTo>
                <a:lnTo>
                  <a:pt x="181495" y="145473"/>
                </a:lnTo>
                <a:lnTo>
                  <a:pt x="63731" y="146858"/>
                </a:lnTo>
                <a:lnTo>
                  <a:pt x="0" y="82435"/>
                </a:lnTo>
                <a:lnTo>
                  <a:pt x="2079" y="53340"/>
                </a:lnTo>
              </a:path>
            </a:pathLst>
          </a:custGeom>
          <a:noFill/>
          <a:ln w="19050" cap="flat" cmpd="sng">
            <a:solidFill>
              <a:srgbClr val="CCCCCC"/>
            </a:solidFill>
            <a:prstDash val="solid"/>
            <a:round/>
            <a:headEnd type="none" w="med" len="med"/>
            <a:tailEnd type="none" w="med" len="med"/>
          </a:ln>
        </p:spPr>
      </p:sp>
      <p:sp>
        <p:nvSpPr>
          <p:cNvPr id="95" name="Google Shape;95;p16"/>
          <p:cNvSpPr txBox="1"/>
          <p:nvPr/>
        </p:nvSpPr>
        <p:spPr>
          <a:xfrm>
            <a:off x="0" y="10141525"/>
            <a:ext cx="3186600" cy="614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t>[CLASSIFICATION]</a:t>
            </a:r>
            <a:endParaRPr b="1"/>
          </a:p>
          <a:p>
            <a:pPr marL="0" lvl="0" indent="0" algn="ctr" rtl="0">
              <a:spcBef>
                <a:spcPts val="0"/>
              </a:spcBef>
              <a:spcAft>
                <a:spcPts val="0"/>
              </a:spcAft>
              <a:buNone/>
            </a:pPr>
            <a:r>
              <a:rPr lang="fr" b="1"/>
              <a:t> [DISSEMINATION CONTROLS]</a:t>
            </a:r>
            <a:endParaRPr b="1"/>
          </a:p>
        </p:txBody>
      </p:sp>
      <p:sp>
        <p:nvSpPr>
          <p:cNvPr id="96" name="Google Shape;96;p16"/>
          <p:cNvSpPr txBox="1"/>
          <p:nvPr/>
        </p:nvSpPr>
        <p:spPr>
          <a:xfrm>
            <a:off x="99300" y="1998525"/>
            <a:ext cx="31866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solidFill>
                  <a:srgbClr val="FF0000"/>
                </a:solidFill>
              </a:rPr>
              <a:t>[CLASSIFICATION]</a:t>
            </a:r>
            <a:endParaRPr b="1">
              <a:solidFill>
                <a:srgbClr val="FF0000"/>
              </a:solidFill>
            </a:endParaRPr>
          </a:p>
        </p:txBody>
      </p:sp>
      <p:pic>
        <p:nvPicPr>
          <p:cNvPr id="97" name="Google Shape;97;p16">
            <a:hlinkClick r:id="rId3"/>
          </p:cNvPr>
          <p:cNvPicPr preferRelativeResize="0"/>
          <p:nvPr/>
        </p:nvPicPr>
        <p:blipFill rotWithShape="1">
          <a:blip r:embed="rId4">
            <a:alphaModFix/>
          </a:blip>
          <a:srcRect r="-2532" b="-2501"/>
          <a:stretch/>
        </p:blipFill>
        <p:spPr>
          <a:xfrm>
            <a:off x="435875" y="164488"/>
            <a:ext cx="1575817" cy="1620000"/>
          </a:xfrm>
          <a:prstGeom prst="rect">
            <a:avLst/>
          </a:prstGeom>
          <a:noFill/>
          <a:ln>
            <a:noFill/>
          </a:ln>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101"/>
        <p:cNvGrpSpPr/>
        <p:nvPr/>
      </p:nvGrpSpPr>
      <p:grpSpPr>
        <a:xfrm>
          <a:off x="0" y="0"/>
          <a:ext cx="0" cy="0"/>
          <a:chOff x="0" y="0"/>
          <a:chExt cx="0" cy="0"/>
        </a:xfrm>
      </p:grpSpPr>
      <p:graphicFrame>
        <p:nvGraphicFramePr>
          <p:cNvPr id="102" name="Google Shape;102;p17"/>
          <p:cNvGraphicFramePr/>
          <p:nvPr/>
        </p:nvGraphicFramePr>
        <p:xfrm>
          <a:off x="0" y="0"/>
          <a:ext cx="15120000" cy="10696535"/>
        </p:xfrm>
        <a:graphic>
          <a:graphicData uri="http://schemas.openxmlformats.org/drawingml/2006/table">
            <a:tbl>
              <a:tblPr>
                <a:noFill/>
                <a:tableStyleId>{AE7EAA58-4EDA-4114-B047-75ABB572CC32}</a:tableStyleId>
              </a:tblPr>
              <a:tblGrid>
                <a:gridCol w="2459475"/>
                <a:gridCol w="6659175"/>
                <a:gridCol w="2243000"/>
                <a:gridCol w="3758350"/>
              </a:tblGrid>
              <a:tr h="787728">
                <a:tc rowSpan="2">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fr" sz="2000" b="1"/>
                        <a:t>[FACILITY NAME, COUNTRY CODE]</a:t>
                      </a:r>
                      <a:endParaRPr sz="2000" b="1"/>
                    </a:p>
                    <a:p>
                      <a:pPr marL="0" lvl="0" indent="0" algn="l" rtl="0">
                        <a:spcBef>
                          <a:spcPts val="0"/>
                        </a:spcBef>
                        <a:spcAft>
                          <a:spcPts val="0"/>
                        </a:spcAft>
                        <a:buNone/>
                      </a:pPr>
                      <a:r>
                        <a:rPr lang="fr" sz="2000" b="1"/>
                        <a:t>CRITICAL ELEMENT GRAPHIC [X]</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rowSpan="2">
                  <a:txBody>
                    <a:bodyPr/>
                    <a:lstStyle/>
                    <a:p>
                      <a:pPr marL="0" lvl="0" indent="0" algn="ctr" rtl="0">
                        <a:spcBef>
                          <a:spcPts val="0"/>
                        </a:spcBef>
                        <a:spcAft>
                          <a:spcPts val="0"/>
                        </a:spcAft>
                        <a:buNone/>
                      </a:pPr>
                      <a:r>
                        <a:rPr lang="fr" sz="2000" b="1"/>
                        <a:t>MAP</a:t>
                      </a:r>
                      <a:endParaRPr sz="2000" b="1"/>
                    </a:p>
                    <a:p>
                      <a:pPr marL="0" lvl="0" indent="0" algn="ctr" rtl="0">
                        <a:spcBef>
                          <a:spcPts val="0"/>
                        </a:spcBef>
                        <a:spcAft>
                          <a:spcPts val="0"/>
                        </a:spcAft>
                        <a:buNone/>
                      </a:pPr>
                      <a:r>
                        <a:rPr lang="fr" sz="2000" b="1"/>
                        <a:t>OVERVIEW</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fr" sz="1900" b="1"/>
                        <a:t>[CLASSIFICATION]</a:t>
                      </a:r>
                      <a:endParaRPr sz="1900" b="1"/>
                    </a:p>
                    <a:p>
                      <a:pPr marL="0" lvl="0" indent="0" algn="ctr" rtl="0">
                        <a:spcBef>
                          <a:spcPts val="0"/>
                        </a:spcBef>
                        <a:spcAft>
                          <a:spcPts val="0"/>
                        </a:spcAft>
                        <a:buNone/>
                      </a:pPr>
                      <a:r>
                        <a:rPr lang="fr" sz="1900" b="1"/>
                        <a:t>[DISSEMINATION CONTROLS]</a:t>
                      </a:r>
                      <a:endParaRPr sz="19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1107959">
                <a:tc vMerge="1">
                  <a:txBody>
                    <a:bodyPr/>
                    <a:lstStyle/>
                    <a:p>
                      <a:endParaRPr lang="nb-NO"/>
                    </a:p>
                  </a:txBody>
                  <a:tcPr/>
                </a:tc>
                <a:tc>
                  <a:txBody>
                    <a:bodyPr/>
                    <a:lstStyle/>
                    <a:p>
                      <a:pPr marL="0" lvl="0" indent="0" algn="l" rtl="0">
                        <a:spcBef>
                          <a:spcPts val="0"/>
                        </a:spcBef>
                        <a:spcAft>
                          <a:spcPts val="0"/>
                        </a:spcAft>
                        <a:buNone/>
                      </a:pPr>
                      <a:r>
                        <a:rPr lang="fr" sz="1500" b="1">
                          <a:solidFill>
                            <a:schemeClr val="dk1"/>
                          </a:solidFill>
                        </a:rPr>
                        <a:t>BE: [XXXXXXX]  CATCODE: XX</a:t>
                      </a:r>
                      <a:endParaRPr sz="1500" b="1">
                        <a:solidFill>
                          <a:schemeClr val="dk1"/>
                        </a:solidFill>
                      </a:endParaRPr>
                    </a:p>
                    <a:p>
                      <a:pPr marL="0" lvl="0" indent="0" algn="l" rtl="0">
                        <a:spcBef>
                          <a:spcPts val="0"/>
                        </a:spcBef>
                        <a:spcAft>
                          <a:spcPts val="0"/>
                        </a:spcAft>
                        <a:buNone/>
                      </a:pPr>
                      <a:r>
                        <a:rPr lang="fr" sz="1500" b="1">
                          <a:solidFill>
                            <a:schemeClr val="dk1"/>
                          </a:solidFill>
                        </a:rPr>
                        <a:t>MIDB GEO: [DDMM.MMM (N/S)] [DDDMM.MMM(E/W)]</a:t>
                      </a:r>
                      <a:endParaRPr sz="1500" b="1">
                        <a:solidFill>
                          <a:schemeClr val="dk1"/>
                        </a:solidFill>
                      </a:endParaRPr>
                    </a:p>
                    <a:p>
                      <a:pPr marL="0" lvl="0" indent="0" algn="l" rtl="0">
                        <a:spcBef>
                          <a:spcPts val="0"/>
                        </a:spcBef>
                        <a:spcAft>
                          <a:spcPts val="0"/>
                        </a:spcAft>
                        <a:buNone/>
                      </a:pPr>
                      <a:r>
                        <a:rPr lang="fr" sz="1500" b="1">
                          <a:solidFill>
                            <a:schemeClr val="dk1"/>
                          </a:solidFill>
                        </a:rPr>
                        <a:t>ICOD: [DDMMMYYYY] DOI:[DDMMMYYYY]</a:t>
                      </a:r>
                      <a:endParaRPr sz="15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vMerge="1">
                  <a:txBody>
                    <a:bodyPr/>
                    <a:lstStyle/>
                    <a:p>
                      <a:endParaRPr lang="nb-NO"/>
                    </a:p>
                  </a:txBody>
                  <a:tcPr/>
                </a:tc>
                <a:tc>
                  <a:txBody>
                    <a:bodyPr/>
                    <a:lstStyle/>
                    <a:p>
                      <a:pPr marL="0" lvl="0" indent="0" algn="ctr" rtl="0">
                        <a:spcBef>
                          <a:spcPts val="0"/>
                        </a:spcBef>
                        <a:spcAft>
                          <a:spcPts val="0"/>
                        </a:spcAft>
                        <a:buNone/>
                      </a:pPr>
                      <a:r>
                        <a:rPr lang="fr" sz="1500" b="1"/>
                        <a:t>DECL ON: [YYYYMMDD] (+50 YEARS)</a:t>
                      </a:r>
                      <a:endParaRPr sz="15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8796126">
                <a:tc gridSpan="4">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hMerge="1">
                  <a:txBody>
                    <a:bodyPr/>
                    <a:lstStyle/>
                    <a:p>
                      <a:endParaRPr lang="nb-NO"/>
                    </a:p>
                  </a:txBody>
                  <a:tcPr/>
                </a:tc>
                <a:tc hMerge="1">
                  <a:txBody>
                    <a:bodyPr/>
                    <a:lstStyle/>
                    <a:p>
                      <a:endParaRPr lang="nb-NO"/>
                    </a:p>
                  </a:txBody>
                  <a:tcPr/>
                </a:tc>
                <a:tc hMerge="1">
                  <a:txBody>
                    <a:bodyPr/>
                    <a:lstStyle/>
                    <a:p>
                      <a:endParaRPr lang="nb-NO"/>
                    </a:p>
                  </a:txBody>
                  <a:tcPr/>
                </a:tc>
              </a:tr>
            </a:tbl>
          </a:graphicData>
        </a:graphic>
      </p:graphicFrame>
      <p:grpSp>
        <p:nvGrpSpPr>
          <p:cNvPr id="103" name="Google Shape;103;p17"/>
          <p:cNvGrpSpPr/>
          <p:nvPr/>
        </p:nvGrpSpPr>
        <p:grpSpPr>
          <a:xfrm>
            <a:off x="5433300" y="3550225"/>
            <a:ext cx="3186600" cy="2358900"/>
            <a:chOff x="3452100" y="4159825"/>
            <a:chExt cx="3186600" cy="2358900"/>
          </a:xfrm>
        </p:grpSpPr>
        <p:sp>
          <p:nvSpPr>
            <p:cNvPr id="104" name="Google Shape;104;p17"/>
            <p:cNvSpPr txBox="1"/>
            <p:nvPr/>
          </p:nvSpPr>
          <p:spPr>
            <a:xfrm>
              <a:off x="3452100" y="4159825"/>
              <a:ext cx="3186600" cy="1025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b="1">
                  <a:solidFill>
                    <a:schemeClr val="dk1"/>
                  </a:solidFill>
                </a:rPr>
                <a:t>CE1</a:t>
              </a:r>
              <a:endParaRPr b="1">
                <a:solidFill>
                  <a:schemeClr val="dk1"/>
                </a:solidFill>
              </a:endParaRPr>
            </a:p>
            <a:p>
              <a:pPr marL="0" lvl="0" indent="0" algn="l" rtl="0">
                <a:spcBef>
                  <a:spcPts val="0"/>
                </a:spcBef>
                <a:spcAft>
                  <a:spcPts val="0"/>
                </a:spcAft>
                <a:buNone/>
              </a:pPr>
              <a:r>
                <a:rPr lang="fr" b="1">
                  <a:solidFill>
                    <a:schemeClr val="dk1"/>
                  </a:solidFill>
                </a:rPr>
                <a:t>SUPPORT BLDG 01</a:t>
              </a:r>
              <a:endParaRPr b="1">
                <a:solidFill>
                  <a:schemeClr val="dk1"/>
                </a:solidFill>
              </a:endParaRPr>
            </a:p>
            <a:p>
              <a:pPr marL="0" lvl="0" indent="0" algn="l" rtl="0">
                <a:spcBef>
                  <a:spcPts val="0"/>
                </a:spcBef>
                <a:spcAft>
                  <a:spcPts val="0"/>
                </a:spcAft>
                <a:buNone/>
              </a:pPr>
              <a:r>
                <a:rPr lang="fr" b="1">
                  <a:solidFill>
                    <a:schemeClr val="dk1"/>
                  </a:solidFill>
                </a:rPr>
                <a:t>PV CHAR: xxx xx</a:t>
              </a:r>
              <a:endParaRPr b="1">
                <a:solidFill>
                  <a:schemeClr val="dk1"/>
                </a:solidFill>
              </a:endParaRPr>
            </a:p>
            <a:p>
              <a:pPr marL="0" lvl="0" indent="0" algn="l" rtl="0">
                <a:spcBef>
                  <a:spcPts val="0"/>
                </a:spcBef>
                <a:spcAft>
                  <a:spcPts val="0"/>
                </a:spcAft>
                <a:buNone/>
              </a:pPr>
              <a:r>
                <a:rPr lang="fr" b="1">
                  <a:solidFill>
                    <a:schemeClr val="dk1"/>
                  </a:solidFill>
                </a:rPr>
                <a:t>L = xxx FT, W = xx FT, H = xx FT</a:t>
              </a:r>
              <a:endParaRPr b="1">
                <a:solidFill>
                  <a:schemeClr val="dk1"/>
                </a:solidFill>
              </a:endParaRPr>
            </a:p>
          </p:txBody>
        </p:sp>
        <p:cxnSp>
          <p:nvCxnSpPr>
            <p:cNvPr id="105" name="Google Shape;105;p17"/>
            <p:cNvCxnSpPr>
              <a:stCxn id="104" idx="2"/>
            </p:cNvCxnSpPr>
            <p:nvPr/>
          </p:nvCxnSpPr>
          <p:spPr>
            <a:xfrm>
              <a:off x="5045400" y="5185225"/>
              <a:ext cx="1002000" cy="1333500"/>
            </a:xfrm>
            <a:prstGeom prst="straightConnector1">
              <a:avLst/>
            </a:prstGeom>
            <a:noFill/>
            <a:ln w="19050" cap="flat" cmpd="sng">
              <a:solidFill>
                <a:srgbClr val="000000"/>
              </a:solidFill>
              <a:prstDash val="solid"/>
              <a:round/>
              <a:headEnd type="none" w="med" len="med"/>
              <a:tailEnd type="none" w="med" len="med"/>
            </a:ln>
          </p:spPr>
        </p:cxnSp>
      </p:grpSp>
      <p:grpSp>
        <p:nvGrpSpPr>
          <p:cNvPr id="106" name="Google Shape;106;p17"/>
          <p:cNvGrpSpPr/>
          <p:nvPr/>
        </p:nvGrpSpPr>
        <p:grpSpPr>
          <a:xfrm>
            <a:off x="13999925" y="2400964"/>
            <a:ext cx="519600" cy="1236436"/>
            <a:chOff x="4246325" y="4458364"/>
            <a:chExt cx="519600" cy="1236436"/>
          </a:xfrm>
        </p:grpSpPr>
        <p:cxnSp>
          <p:nvCxnSpPr>
            <p:cNvPr id="107" name="Google Shape;107;p17"/>
            <p:cNvCxnSpPr/>
            <p:nvPr/>
          </p:nvCxnSpPr>
          <p:spPr>
            <a:xfrm rot="10800000">
              <a:off x="4246325" y="4458364"/>
              <a:ext cx="17400" cy="1080000"/>
            </a:xfrm>
            <a:prstGeom prst="straightConnector1">
              <a:avLst/>
            </a:prstGeom>
            <a:noFill/>
            <a:ln w="38100" cap="flat" cmpd="sng">
              <a:solidFill>
                <a:srgbClr val="000000"/>
              </a:solidFill>
              <a:prstDash val="solid"/>
              <a:round/>
              <a:headEnd type="none" w="med" len="med"/>
              <a:tailEnd type="triangle" w="med" len="med"/>
            </a:ln>
          </p:spPr>
        </p:cxnSp>
        <p:sp>
          <p:nvSpPr>
            <p:cNvPr id="108" name="Google Shape;108;p17"/>
            <p:cNvSpPr txBox="1"/>
            <p:nvPr/>
          </p:nvSpPr>
          <p:spPr>
            <a:xfrm>
              <a:off x="4263725" y="5048300"/>
              <a:ext cx="502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3000" b="1"/>
                <a:t>N</a:t>
              </a:r>
              <a:endParaRPr sz="3000" b="1"/>
            </a:p>
          </p:txBody>
        </p:sp>
      </p:grpSp>
      <p:grpSp>
        <p:nvGrpSpPr>
          <p:cNvPr id="109" name="Google Shape;109;p17"/>
          <p:cNvGrpSpPr/>
          <p:nvPr/>
        </p:nvGrpSpPr>
        <p:grpSpPr>
          <a:xfrm>
            <a:off x="1959275" y="7481450"/>
            <a:ext cx="4573200" cy="1025400"/>
            <a:chOff x="1959275" y="7481450"/>
            <a:chExt cx="4573200" cy="1025400"/>
          </a:xfrm>
        </p:grpSpPr>
        <p:sp>
          <p:nvSpPr>
            <p:cNvPr id="110" name="Google Shape;110;p17"/>
            <p:cNvSpPr txBox="1"/>
            <p:nvPr/>
          </p:nvSpPr>
          <p:spPr>
            <a:xfrm>
              <a:off x="1959275" y="7481450"/>
              <a:ext cx="3186600" cy="1025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b="1">
                  <a:solidFill>
                    <a:schemeClr val="dk1"/>
                  </a:solidFill>
                </a:rPr>
                <a:t>CE2</a:t>
              </a:r>
              <a:endParaRPr b="1">
                <a:solidFill>
                  <a:schemeClr val="dk1"/>
                </a:solidFill>
              </a:endParaRPr>
            </a:p>
            <a:p>
              <a:pPr marL="0" lvl="0" indent="0" algn="l" rtl="0">
                <a:spcBef>
                  <a:spcPts val="0"/>
                </a:spcBef>
                <a:spcAft>
                  <a:spcPts val="0"/>
                </a:spcAft>
                <a:buNone/>
              </a:pPr>
              <a:r>
                <a:rPr lang="fr" b="1">
                  <a:solidFill>
                    <a:schemeClr val="dk1"/>
                  </a:solidFill>
                </a:rPr>
                <a:t>SUPPORT BLDG 02</a:t>
              </a:r>
              <a:endParaRPr b="1">
                <a:solidFill>
                  <a:schemeClr val="dk1"/>
                </a:solidFill>
              </a:endParaRPr>
            </a:p>
            <a:p>
              <a:pPr marL="0" lvl="0" indent="0" algn="l" rtl="0">
                <a:spcBef>
                  <a:spcPts val="0"/>
                </a:spcBef>
                <a:spcAft>
                  <a:spcPts val="0"/>
                </a:spcAft>
                <a:buNone/>
              </a:pPr>
              <a:r>
                <a:rPr lang="fr" b="1">
                  <a:solidFill>
                    <a:schemeClr val="dk1"/>
                  </a:solidFill>
                </a:rPr>
                <a:t>PV CHAR: xxx xx</a:t>
              </a:r>
              <a:endParaRPr b="1">
                <a:solidFill>
                  <a:schemeClr val="dk1"/>
                </a:solidFill>
              </a:endParaRPr>
            </a:p>
            <a:p>
              <a:pPr marL="0" lvl="0" indent="0" algn="l" rtl="0">
                <a:spcBef>
                  <a:spcPts val="0"/>
                </a:spcBef>
                <a:spcAft>
                  <a:spcPts val="0"/>
                </a:spcAft>
                <a:buNone/>
              </a:pPr>
              <a:r>
                <a:rPr lang="fr" b="1">
                  <a:solidFill>
                    <a:schemeClr val="dk1"/>
                  </a:solidFill>
                </a:rPr>
                <a:t>L = xxx FT, W = xx FT, H = xx FT</a:t>
              </a:r>
              <a:endParaRPr b="1">
                <a:solidFill>
                  <a:schemeClr val="dk1"/>
                </a:solidFill>
              </a:endParaRPr>
            </a:p>
          </p:txBody>
        </p:sp>
        <p:cxnSp>
          <p:nvCxnSpPr>
            <p:cNvPr id="111" name="Google Shape;111;p17"/>
            <p:cNvCxnSpPr>
              <a:stCxn id="110" idx="3"/>
            </p:cNvCxnSpPr>
            <p:nvPr/>
          </p:nvCxnSpPr>
          <p:spPr>
            <a:xfrm rot="10800000" flipH="1">
              <a:off x="5145875" y="7713650"/>
              <a:ext cx="1386600" cy="280500"/>
            </a:xfrm>
            <a:prstGeom prst="straightConnector1">
              <a:avLst/>
            </a:prstGeom>
            <a:noFill/>
            <a:ln w="19050" cap="flat" cmpd="sng">
              <a:solidFill>
                <a:srgbClr val="000000"/>
              </a:solidFill>
              <a:prstDash val="solid"/>
              <a:round/>
              <a:headEnd type="none" w="med" len="med"/>
              <a:tailEnd type="none" w="med" len="med"/>
            </a:ln>
          </p:spPr>
        </p:cxnSp>
      </p:grpSp>
      <p:sp>
        <p:nvSpPr>
          <p:cNvPr id="112" name="Google Shape;112;p17"/>
          <p:cNvSpPr/>
          <p:nvPr/>
        </p:nvSpPr>
        <p:spPr>
          <a:xfrm>
            <a:off x="5291313" y="5081150"/>
            <a:ext cx="4537375" cy="3671450"/>
          </a:xfrm>
          <a:custGeom>
            <a:avLst/>
            <a:gdLst/>
            <a:ahLst/>
            <a:cxnLst/>
            <a:rect l="l" t="t" r="r" b="b"/>
            <a:pathLst>
              <a:path w="181495" h="146858" extrusionOk="0">
                <a:moveTo>
                  <a:pt x="1386" y="53340"/>
                </a:moveTo>
                <a:lnTo>
                  <a:pt x="65117" y="0"/>
                </a:lnTo>
                <a:lnTo>
                  <a:pt x="169026" y="58189"/>
                </a:lnTo>
                <a:lnTo>
                  <a:pt x="181495" y="145473"/>
                </a:lnTo>
                <a:lnTo>
                  <a:pt x="63731" y="146858"/>
                </a:lnTo>
                <a:lnTo>
                  <a:pt x="0" y="82435"/>
                </a:lnTo>
                <a:lnTo>
                  <a:pt x="2079" y="53340"/>
                </a:lnTo>
              </a:path>
            </a:pathLst>
          </a:custGeom>
          <a:noFill/>
          <a:ln w="19050" cap="flat" cmpd="sng">
            <a:solidFill>
              <a:srgbClr val="CCCCCC"/>
            </a:solidFill>
            <a:prstDash val="solid"/>
            <a:round/>
            <a:headEnd type="none" w="med" len="med"/>
            <a:tailEnd type="none" w="med" len="med"/>
          </a:ln>
        </p:spPr>
      </p:sp>
      <p:sp>
        <p:nvSpPr>
          <p:cNvPr id="113" name="Google Shape;113;p17"/>
          <p:cNvSpPr txBox="1"/>
          <p:nvPr/>
        </p:nvSpPr>
        <p:spPr>
          <a:xfrm>
            <a:off x="0" y="10141525"/>
            <a:ext cx="3186600" cy="614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t>[CLASSIFICATION]</a:t>
            </a:r>
            <a:endParaRPr b="1"/>
          </a:p>
          <a:p>
            <a:pPr marL="0" lvl="0" indent="0" algn="ctr" rtl="0">
              <a:spcBef>
                <a:spcPts val="0"/>
              </a:spcBef>
              <a:spcAft>
                <a:spcPts val="0"/>
              </a:spcAft>
              <a:buNone/>
            </a:pPr>
            <a:r>
              <a:rPr lang="fr" b="1"/>
              <a:t> [DISSEMINATION CONTROLS]</a:t>
            </a:r>
            <a:endParaRPr b="1"/>
          </a:p>
        </p:txBody>
      </p:sp>
      <p:sp>
        <p:nvSpPr>
          <p:cNvPr id="114" name="Google Shape;114;p17"/>
          <p:cNvSpPr txBox="1"/>
          <p:nvPr/>
        </p:nvSpPr>
        <p:spPr>
          <a:xfrm>
            <a:off x="99300" y="1998525"/>
            <a:ext cx="31866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solidFill>
                  <a:srgbClr val="FF0000"/>
                </a:solidFill>
              </a:rPr>
              <a:t>[CLASSIFICATION]</a:t>
            </a:r>
            <a:endParaRPr b="1">
              <a:solidFill>
                <a:srgbClr val="FF0000"/>
              </a:solidFill>
            </a:endParaRPr>
          </a:p>
        </p:txBody>
      </p:sp>
      <p:pic>
        <p:nvPicPr>
          <p:cNvPr id="115" name="Google Shape;115;p17">
            <a:hlinkClick r:id="rId3"/>
          </p:cNvPr>
          <p:cNvPicPr preferRelativeResize="0"/>
          <p:nvPr/>
        </p:nvPicPr>
        <p:blipFill rotWithShape="1">
          <a:blip r:embed="rId4">
            <a:alphaModFix/>
          </a:blip>
          <a:srcRect r="-2532" b="-2501"/>
          <a:stretch/>
        </p:blipFill>
        <p:spPr>
          <a:xfrm>
            <a:off x="435875" y="164488"/>
            <a:ext cx="1575817" cy="1620000"/>
          </a:xfrm>
          <a:prstGeom prst="rect">
            <a:avLst/>
          </a:prstGeom>
          <a:noFill/>
          <a:ln>
            <a:noFill/>
          </a:ln>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119"/>
        <p:cNvGrpSpPr/>
        <p:nvPr/>
      </p:nvGrpSpPr>
      <p:grpSpPr>
        <a:xfrm>
          <a:off x="0" y="0"/>
          <a:ext cx="0" cy="0"/>
          <a:chOff x="0" y="0"/>
          <a:chExt cx="0" cy="0"/>
        </a:xfrm>
      </p:grpSpPr>
      <p:graphicFrame>
        <p:nvGraphicFramePr>
          <p:cNvPr id="120" name="Google Shape;120;p18"/>
          <p:cNvGraphicFramePr/>
          <p:nvPr/>
        </p:nvGraphicFramePr>
        <p:xfrm>
          <a:off x="0" y="0"/>
          <a:ext cx="15120000" cy="10728408"/>
        </p:xfrm>
        <a:graphic>
          <a:graphicData uri="http://schemas.openxmlformats.org/drawingml/2006/table">
            <a:tbl>
              <a:tblPr>
                <a:noFill/>
                <a:tableStyleId>{AE7EAA58-4EDA-4114-B047-75ABB572CC32}</a:tableStyleId>
              </a:tblPr>
              <a:tblGrid>
                <a:gridCol w="2459475"/>
                <a:gridCol w="6659175"/>
                <a:gridCol w="2243000"/>
                <a:gridCol w="3758350"/>
              </a:tblGrid>
              <a:tr h="1060655">
                <a:tc rowSpan="2">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fr" sz="2000" b="1"/>
                        <a:t>[FACILITY NAME, COUNTRY CODE]</a:t>
                      </a:r>
                      <a:endParaRPr sz="2000" b="1"/>
                    </a:p>
                    <a:p>
                      <a:pPr marL="0" lvl="0" indent="0" algn="l" rtl="0">
                        <a:spcBef>
                          <a:spcPts val="0"/>
                        </a:spcBef>
                        <a:spcAft>
                          <a:spcPts val="0"/>
                        </a:spcAft>
                        <a:buNone/>
                      </a:pPr>
                      <a:r>
                        <a:rPr lang="fr" sz="2000" b="1"/>
                        <a:t>CRITICAL ELEMENT GRAPHIC [X]</a:t>
                      </a:r>
                      <a:endParaRPr sz="2000" b="1"/>
                    </a:p>
                    <a:p>
                      <a:pPr marL="0" lvl="0" indent="0" algn="l" rtl="0">
                        <a:spcBef>
                          <a:spcPts val="0"/>
                        </a:spcBef>
                        <a:spcAft>
                          <a:spcPts val="0"/>
                        </a:spcAft>
                        <a:buNone/>
                      </a:pPr>
                      <a:r>
                        <a:rPr lang="fr" sz="2000" b="1"/>
                        <a:t>SPLIT REFERENCE OVERVIEW</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rowSpan="2">
                  <a:txBody>
                    <a:bodyPr/>
                    <a:lstStyle/>
                    <a:p>
                      <a:pPr marL="0" lvl="0" indent="0" algn="ctr" rtl="0">
                        <a:spcBef>
                          <a:spcPts val="0"/>
                        </a:spcBef>
                        <a:spcAft>
                          <a:spcPts val="0"/>
                        </a:spcAft>
                        <a:buNone/>
                      </a:pPr>
                      <a:r>
                        <a:rPr lang="fr" sz="2000" b="1"/>
                        <a:t>MAP</a:t>
                      </a:r>
                      <a:endParaRPr sz="2000" b="1"/>
                    </a:p>
                    <a:p>
                      <a:pPr marL="0" lvl="0" indent="0" algn="ctr" rtl="0">
                        <a:spcBef>
                          <a:spcPts val="0"/>
                        </a:spcBef>
                        <a:spcAft>
                          <a:spcPts val="0"/>
                        </a:spcAft>
                        <a:buNone/>
                      </a:pPr>
                      <a:r>
                        <a:rPr lang="fr" sz="2000" b="1"/>
                        <a:t>OVERVIEW</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fr" sz="1900" b="1"/>
                        <a:t>[CLASSIFICATION]</a:t>
                      </a:r>
                      <a:endParaRPr sz="1900" b="1"/>
                    </a:p>
                    <a:p>
                      <a:pPr marL="0" lvl="0" indent="0" algn="ctr" rtl="0">
                        <a:spcBef>
                          <a:spcPts val="0"/>
                        </a:spcBef>
                        <a:spcAft>
                          <a:spcPts val="0"/>
                        </a:spcAft>
                        <a:buNone/>
                      </a:pPr>
                      <a:r>
                        <a:rPr lang="fr" sz="1900" b="1"/>
                        <a:t>[DISSEMINATION CONTROLS]</a:t>
                      </a:r>
                      <a:endParaRPr sz="19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1077427">
                <a:tc vMerge="1">
                  <a:txBody>
                    <a:bodyPr/>
                    <a:lstStyle/>
                    <a:p>
                      <a:endParaRPr lang="nb-NO"/>
                    </a:p>
                  </a:txBody>
                  <a:tcPr/>
                </a:tc>
                <a:tc>
                  <a:txBody>
                    <a:bodyPr/>
                    <a:lstStyle/>
                    <a:p>
                      <a:pPr marL="0" lvl="0" indent="0" algn="l" rtl="0">
                        <a:spcBef>
                          <a:spcPts val="0"/>
                        </a:spcBef>
                        <a:spcAft>
                          <a:spcPts val="0"/>
                        </a:spcAft>
                        <a:buNone/>
                      </a:pPr>
                      <a:r>
                        <a:rPr lang="fr" sz="1500" b="1">
                          <a:solidFill>
                            <a:schemeClr val="dk1"/>
                          </a:solidFill>
                        </a:rPr>
                        <a:t>BE: [XXXXXXX]  CATCODE: XX</a:t>
                      </a:r>
                      <a:endParaRPr sz="1500" b="1">
                        <a:solidFill>
                          <a:schemeClr val="dk1"/>
                        </a:solidFill>
                      </a:endParaRPr>
                    </a:p>
                    <a:p>
                      <a:pPr marL="0" lvl="0" indent="0" algn="l" rtl="0">
                        <a:spcBef>
                          <a:spcPts val="0"/>
                        </a:spcBef>
                        <a:spcAft>
                          <a:spcPts val="0"/>
                        </a:spcAft>
                        <a:buNone/>
                      </a:pPr>
                      <a:r>
                        <a:rPr lang="fr" sz="1500" b="1">
                          <a:solidFill>
                            <a:schemeClr val="dk1"/>
                          </a:solidFill>
                        </a:rPr>
                        <a:t>MIDB GEO: [DDMM.MMM (N/S)] [DDDMM.MMM(E/W)]</a:t>
                      </a:r>
                      <a:endParaRPr sz="1500" b="1">
                        <a:solidFill>
                          <a:schemeClr val="dk1"/>
                        </a:solidFill>
                      </a:endParaRPr>
                    </a:p>
                    <a:p>
                      <a:pPr marL="0" lvl="0" indent="0" algn="l" rtl="0">
                        <a:spcBef>
                          <a:spcPts val="0"/>
                        </a:spcBef>
                        <a:spcAft>
                          <a:spcPts val="0"/>
                        </a:spcAft>
                        <a:buClr>
                          <a:schemeClr val="dk1"/>
                        </a:buClr>
                        <a:buSzPts val="1100"/>
                        <a:buFont typeface="Arial"/>
                        <a:buNone/>
                      </a:pPr>
                      <a:r>
                        <a:rPr lang="fr" sz="1500" b="1">
                          <a:solidFill>
                            <a:schemeClr val="dk1"/>
                          </a:solidFill>
                        </a:rPr>
                        <a:t>ICOD: [DDMMMYYYY] DOI:[DDMMMYYYY]</a:t>
                      </a:r>
                      <a:endParaRPr sz="1500" b="1">
                        <a:solidFill>
                          <a:schemeClr val="dk1"/>
                        </a:solidFil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vMerge="1">
                  <a:txBody>
                    <a:bodyPr/>
                    <a:lstStyle/>
                    <a:p>
                      <a:endParaRPr lang="nb-NO"/>
                    </a:p>
                  </a:txBody>
                  <a:tcPr/>
                </a:tc>
                <a:tc>
                  <a:txBody>
                    <a:bodyPr/>
                    <a:lstStyle/>
                    <a:p>
                      <a:pPr marL="0" lvl="0" indent="0" algn="ctr" rtl="0">
                        <a:spcBef>
                          <a:spcPts val="0"/>
                        </a:spcBef>
                        <a:spcAft>
                          <a:spcPts val="0"/>
                        </a:spcAft>
                        <a:buNone/>
                      </a:pPr>
                      <a:r>
                        <a:rPr lang="fr" sz="1500" b="1"/>
                        <a:t>DECL ON: [YYYYMMDD] (+50 YEARS)</a:t>
                      </a:r>
                      <a:endParaRPr sz="15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8553731">
                <a:tc gridSpan="4">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hMerge="1">
                  <a:txBody>
                    <a:bodyPr/>
                    <a:lstStyle/>
                    <a:p>
                      <a:endParaRPr lang="nb-NO"/>
                    </a:p>
                  </a:txBody>
                  <a:tcPr/>
                </a:tc>
                <a:tc hMerge="1">
                  <a:txBody>
                    <a:bodyPr/>
                    <a:lstStyle/>
                    <a:p>
                      <a:endParaRPr lang="nb-NO"/>
                    </a:p>
                  </a:txBody>
                  <a:tcPr/>
                </a:tc>
                <a:tc hMerge="1">
                  <a:txBody>
                    <a:bodyPr/>
                    <a:lstStyle/>
                    <a:p>
                      <a:endParaRPr lang="nb-NO"/>
                    </a:p>
                  </a:txBody>
                  <a:tcPr/>
                </a:tc>
              </a:tr>
            </a:tbl>
          </a:graphicData>
        </a:graphic>
      </p:graphicFrame>
      <p:grpSp>
        <p:nvGrpSpPr>
          <p:cNvPr id="121" name="Google Shape;121;p18"/>
          <p:cNvGrpSpPr/>
          <p:nvPr/>
        </p:nvGrpSpPr>
        <p:grpSpPr>
          <a:xfrm>
            <a:off x="13999925" y="2400964"/>
            <a:ext cx="519600" cy="1236436"/>
            <a:chOff x="4246325" y="4458364"/>
            <a:chExt cx="519600" cy="1236436"/>
          </a:xfrm>
        </p:grpSpPr>
        <p:cxnSp>
          <p:nvCxnSpPr>
            <p:cNvPr id="122" name="Google Shape;122;p18"/>
            <p:cNvCxnSpPr/>
            <p:nvPr/>
          </p:nvCxnSpPr>
          <p:spPr>
            <a:xfrm rot="10800000">
              <a:off x="4246325" y="4458364"/>
              <a:ext cx="17400" cy="1080000"/>
            </a:xfrm>
            <a:prstGeom prst="straightConnector1">
              <a:avLst/>
            </a:prstGeom>
            <a:noFill/>
            <a:ln w="38100" cap="flat" cmpd="sng">
              <a:solidFill>
                <a:srgbClr val="000000"/>
              </a:solidFill>
              <a:prstDash val="solid"/>
              <a:round/>
              <a:headEnd type="none" w="med" len="med"/>
              <a:tailEnd type="triangle" w="med" len="med"/>
            </a:ln>
          </p:spPr>
        </p:cxnSp>
        <p:sp>
          <p:nvSpPr>
            <p:cNvPr id="123" name="Google Shape;123;p18"/>
            <p:cNvSpPr txBox="1"/>
            <p:nvPr/>
          </p:nvSpPr>
          <p:spPr>
            <a:xfrm>
              <a:off x="4263725" y="5048300"/>
              <a:ext cx="502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3000" b="1"/>
                <a:t>N</a:t>
              </a:r>
              <a:endParaRPr sz="3000" b="1"/>
            </a:p>
          </p:txBody>
        </p:sp>
      </p:grpSp>
      <p:grpSp>
        <p:nvGrpSpPr>
          <p:cNvPr id="124" name="Google Shape;124;p18"/>
          <p:cNvGrpSpPr/>
          <p:nvPr/>
        </p:nvGrpSpPr>
        <p:grpSpPr>
          <a:xfrm>
            <a:off x="4979550" y="4412225"/>
            <a:ext cx="3925350" cy="1236300"/>
            <a:chOff x="4979550" y="4412225"/>
            <a:chExt cx="3925350" cy="1236300"/>
          </a:xfrm>
        </p:grpSpPr>
        <p:cxnSp>
          <p:nvCxnSpPr>
            <p:cNvPr id="125" name="Google Shape;125;p18"/>
            <p:cNvCxnSpPr>
              <a:stCxn id="126" idx="3"/>
              <a:endCxn id="127" idx="1"/>
            </p:cNvCxnSpPr>
            <p:nvPr/>
          </p:nvCxnSpPr>
          <p:spPr>
            <a:xfrm>
              <a:off x="6354750" y="5030375"/>
              <a:ext cx="541500" cy="0"/>
            </a:xfrm>
            <a:prstGeom prst="straightConnector1">
              <a:avLst/>
            </a:prstGeom>
            <a:noFill/>
            <a:ln w="19050" cap="flat" cmpd="sng">
              <a:solidFill>
                <a:srgbClr val="000000"/>
              </a:solidFill>
              <a:prstDash val="solid"/>
              <a:round/>
              <a:headEnd type="none" w="med" len="med"/>
              <a:tailEnd type="none" w="med" len="med"/>
            </a:ln>
          </p:spPr>
        </p:cxnSp>
        <p:sp>
          <p:nvSpPr>
            <p:cNvPr id="126" name="Google Shape;126;p18"/>
            <p:cNvSpPr txBox="1"/>
            <p:nvPr/>
          </p:nvSpPr>
          <p:spPr>
            <a:xfrm>
              <a:off x="4979550" y="4820225"/>
              <a:ext cx="1375200" cy="4203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solidFill>
                    <a:schemeClr val="dk1"/>
                  </a:solidFill>
                </a:rPr>
                <a:t>SPLIT 1 OF 2</a:t>
              </a:r>
              <a:endParaRPr b="1">
                <a:solidFill>
                  <a:schemeClr val="dk1"/>
                </a:solidFill>
              </a:endParaRPr>
            </a:p>
          </p:txBody>
        </p:sp>
        <p:sp>
          <p:nvSpPr>
            <p:cNvPr id="127" name="Google Shape;127;p18"/>
            <p:cNvSpPr/>
            <p:nvPr/>
          </p:nvSpPr>
          <p:spPr>
            <a:xfrm>
              <a:off x="6896100" y="4412225"/>
              <a:ext cx="2008800" cy="1236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28" name="Google Shape;128;p18"/>
          <p:cNvGrpSpPr/>
          <p:nvPr/>
        </p:nvGrpSpPr>
        <p:grpSpPr>
          <a:xfrm>
            <a:off x="3071075" y="6504250"/>
            <a:ext cx="3925350" cy="1236300"/>
            <a:chOff x="4979550" y="4412225"/>
            <a:chExt cx="3925350" cy="1236300"/>
          </a:xfrm>
        </p:grpSpPr>
        <p:cxnSp>
          <p:nvCxnSpPr>
            <p:cNvPr id="129" name="Google Shape;129;p18"/>
            <p:cNvCxnSpPr>
              <a:stCxn id="130" idx="3"/>
              <a:endCxn id="131" idx="1"/>
            </p:cNvCxnSpPr>
            <p:nvPr/>
          </p:nvCxnSpPr>
          <p:spPr>
            <a:xfrm>
              <a:off x="6354750" y="5030375"/>
              <a:ext cx="541500" cy="0"/>
            </a:xfrm>
            <a:prstGeom prst="straightConnector1">
              <a:avLst/>
            </a:prstGeom>
            <a:noFill/>
            <a:ln w="19050" cap="flat" cmpd="sng">
              <a:solidFill>
                <a:srgbClr val="000000"/>
              </a:solidFill>
              <a:prstDash val="solid"/>
              <a:round/>
              <a:headEnd type="none" w="med" len="med"/>
              <a:tailEnd type="none" w="med" len="med"/>
            </a:ln>
          </p:spPr>
        </p:cxnSp>
        <p:sp>
          <p:nvSpPr>
            <p:cNvPr id="130" name="Google Shape;130;p18"/>
            <p:cNvSpPr txBox="1"/>
            <p:nvPr/>
          </p:nvSpPr>
          <p:spPr>
            <a:xfrm>
              <a:off x="4979550" y="4820225"/>
              <a:ext cx="1375200" cy="4203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solidFill>
                    <a:schemeClr val="dk1"/>
                  </a:solidFill>
                </a:rPr>
                <a:t>SPLIT 2 OF 2</a:t>
              </a:r>
              <a:endParaRPr b="1">
                <a:solidFill>
                  <a:schemeClr val="dk1"/>
                </a:solidFill>
              </a:endParaRPr>
            </a:p>
          </p:txBody>
        </p:sp>
        <p:sp>
          <p:nvSpPr>
            <p:cNvPr id="131" name="Google Shape;131;p18"/>
            <p:cNvSpPr/>
            <p:nvPr/>
          </p:nvSpPr>
          <p:spPr>
            <a:xfrm>
              <a:off x="6896100" y="4412225"/>
              <a:ext cx="2008800" cy="1236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32" name="Google Shape;132;p18"/>
          <p:cNvSpPr/>
          <p:nvPr/>
        </p:nvSpPr>
        <p:spPr>
          <a:xfrm>
            <a:off x="5291313" y="5081150"/>
            <a:ext cx="4537375" cy="3671450"/>
          </a:xfrm>
          <a:custGeom>
            <a:avLst/>
            <a:gdLst/>
            <a:ahLst/>
            <a:cxnLst/>
            <a:rect l="l" t="t" r="r" b="b"/>
            <a:pathLst>
              <a:path w="181495" h="146858" extrusionOk="0">
                <a:moveTo>
                  <a:pt x="1386" y="53340"/>
                </a:moveTo>
                <a:lnTo>
                  <a:pt x="65117" y="0"/>
                </a:lnTo>
                <a:lnTo>
                  <a:pt x="169026" y="58189"/>
                </a:lnTo>
                <a:lnTo>
                  <a:pt x="181495" y="145473"/>
                </a:lnTo>
                <a:lnTo>
                  <a:pt x="63731" y="146858"/>
                </a:lnTo>
                <a:lnTo>
                  <a:pt x="0" y="82435"/>
                </a:lnTo>
                <a:lnTo>
                  <a:pt x="2079" y="53340"/>
                </a:lnTo>
              </a:path>
            </a:pathLst>
          </a:custGeom>
          <a:noFill/>
          <a:ln w="19050" cap="flat" cmpd="sng">
            <a:solidFill>
              <a:srgbClr val="CCCCCC"/>
            </a:solidFill>
            <a:prstDash val="solid"/>
            <a:round/>
            <a:headEnd type="none" w="med" len="med"/>
            <a:tailEnd type="none" w="med" len="med"/>
          </a:ln>
        </p:spPr>
      </p:sp>
      <p:sp>
        <p:nvSpPr>
          <p:cNvPr id="133" name="Google Shape;133;p18"/>
          <p:cNvSpPr txBox="1"/>
          <p:nvPr/>
        </p:nvSpPr>
        <p:spPr>
          <a:xfrm>
            <a:off x="0" y="10141525"/>
            <a:ext cx="3186600" cy="614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t>[CLASSIFICATION]</a:t>
            </a:r>
            <a:endParaRPr b="1"/>
          </a:p>
          <a:p>
            <a:pPr marL="0" lvl="0" indent="0" algn="ctr" rtl="0">
              <a:spcBef>
                <a:spcPts val="0"/>
              </a:spcBef>
              <a:spcAft>
                <a:spcPts val="0"/>
              </a:spcAft>
              <a:buNone/>
            </a:pPr>
            <a:r>
              <a:rPr lang="fr" b="1"/>
              <a:t> [DISSEMINATION CONTROLS]</a:t>
            </a:r>
            <a:endParaRPr b="1"/>
          </a:p>
        </p:txBody>
      </p:sp>
      <p:sp>
        <p:nvSpPr>
          <p:cNvPr id="134" name="Google Shape;134;p18"/>
          <p:cNvSpPr txBox="1"/>
          <p:nvPr/>
        </p:nvSpPr>
        <p:spPr>
          <a:xfrm>
            <a:off x="99300" y="2303325"/>
            <a:ext cx="31866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solidFill>
                  <a:srgbClr val="FF0000"/>
                </a:solidFill>
              </a:rPr>
              <a:t>[CLASSIFICATION]</a:t>
            </a:r>
            <a:endParaRPr b="1">
              <a:solidFill>
                <a:srgbClr val="FF0000"/>
              </a:solidFill>
            </a:endParaRPr>
          </a:p>
        </p:txBody>
      </p:sp>
      <p:pic>
        <p:nvPicPr>
          <p:cNvPr id="135" name="Google Shape;135;p18">
            <a:hlinkClick r:id="rId3"/>
          </p:cNvPr>
          <p:cNvPicPr preferRelativeResize="0"/>
          <p:nvPr/>
        </p:nvPicPr>
        <p:blipFill rotWithShape="1">
          <a:blip r:embed="rId4">
            <a:alphaModFix/>
          </a:blip>
          <a:srcRect r="-2532" b="-2501"/>
          <a:stretch/>
        </p:blipFill>
        <p:spPr>
          <a:xfrm>
            <a:off x="435875" y="164488"/>
            <a:ext cx="1575817" cy="1620000"/>
          </a:xfrm>
          <a:prstGeom prst="rect">
            <a:avLst/>
          </a:prstGeom>
          <a:noFill/>
          <a:ln>
            <a:noFill/>
          </a:ln>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139"/>
        <p:cNvGrpSpPr/>
        <p:nvPr/>
      </p:nvGrpSpPr>
      <p:grpSpPr>
        <a:xfrm>
          <a:off x="0" y="0"/>
          <a:ext cx="0" cy="0"/>
          <a:chOff x="0" y="0"/>
          <a:chExt cx="0" cy="0"/>
        </a:xfrm>
      </p:grpSpPr>
      <p:graphicFrame>
        <p:nvGraphicFramePr>
          <p:cNvPr id="140" name="Google Shape;140;p19"/>
          <p:cNvGraphicFramePr/>
          <p:nvPr/>
        </p:nvGraphicFramePr>
        <p:xfrm>
          <a:off x="0" y="0"/>
          <a:ext cx="15120000" cy="10696535"/>
        </p:xfrm>
        <a:graphic>
          <a:graphicData uri="http://schemas.openxmlformats.org/drawingml/2006/table">
            <a:tbl>
              <a:tblPr>
                <a:noFill/>
                <a:tableStyleId>{AE7EAA58-4EDA-4114-B047-75ABB572CC32}</a:tableStyleId>
              </a:tblPr>
              <a:tblGrid>
                <a:gridCol w="2459475"/>
                <a:gridCol w="6659175"/>
                <a:gridCol w="2243000"/>
                <a:gridCol w="3758350"/>
              </a:tblGrid>
              <a:tr h="787728">
                <a:tc rowSpan="2">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fr" sz="2000" b="1"/>
                        <a:t>[FACILITY NAME, COUNTRY CODE]</a:t>
                      </a:r>
                      <a:endParaRPr sz="2000" b="1"/>
                    </a:p>
                    <a:p>
                      <a:pPr marL="0" lvl="0" indent="0" algn="l" rtl="0">
                        <a:spcBef>
                          <a:spcPts val="0"/>
                        </a:spcBef>
                        <a:spcAft>
                          <a:spcPts val="0"/>
                        </a:spcAft>
                        <a:buNone/>
                      </a:pPr>
                      <a:r>
                        <a:rPr lang="fr" sz="2000" b="1"/>
                        <a:t>CRITICAL ELEMENT GRAPHIC SPLIT [X] OF [X]</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rowSpan="2">
                  <a:txBody>
                    <a:bodyPr/>
                    <a:lstStyle/>
                    <a:p>
                      <a:pPr marL="0" lvl="0" indent="0" algn="ctr" rtl="0">
                        <a:spcBef>
                          <a:spcPts val="0"/>
                        </a:spcBef>
                        <a:spcAft>
                          <a:spcPts val="0"/>
                        </a:spcAft>
                        <a:buNone/>
                      </a:pPr>
                      <a:r>
                        <a:rPr lang="fr" sz="2000" b="1"/>
                        <a:t>MAP</a:t>
                      </a:r>
                      <a:endParaRPr sz="2000" b="1"/>
                    </a:p>
                    <a:p>
                      <a:pPr marL="0" lvl="0" indent="0" algn="ctr" rtl="0">
                        <a:spcBef>
                          <a:spcPts val="0"/>
                        </a:spcBef>
                        <a:spcAft>
                          <a:spcPts val="0"/>
                        </a:spcAft>
                        <a:buNone/>
                      </a:pPr>
                      <a:r>
                        <a:rPr lang="fr" sz="2000" b="1"/>
                        <a:t>OVERVIEW</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fr" sz="1900" b="1"/>
                        <a:t>[CLASSIFICATION]</a:t>
                      </a:r>
                      <a:endParaRPr sz="1900" b="1"/>
                    </a:p>
                    <a:p>
                      <a:pPr marL="0" lvl="0" indent="0" algn="ctr" rtl="0">
                        <a:spcBef>
                          <a:spcPts val="0"/>
                        </a:spcBef>
                        <a:spcAft>
                          <a:spcPts val="0"/>
                        </a:spcAft>
                        <a:buNone/>
                      </a:pPr>
                      <a:r>
                        <a:rPr lang="fr" sz="1900" b="1"/>
                        <a:t>[DISSEMINATION CONTROLS]</a:t>
                      </a:r>
                      <a:endParaRPr sz="19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1107959">
                <a:tc vMerge="1">
                  <a:txBody>
                    <a:bodyPr/>
                    <a:lstStyle/>
                    <a:p>
                      <a:endParaRPr lang="nb-NO"/>
                    </a:p>
                  </a:txBody>
                  <a:tcPr/>
                </a:tc>
                <a:tc>
                  <a:txBody>
                    <a:bodyPr/>
                    <a:lstStyle/>
                    <a:p>
                      <a:pPr marL="0" lvl="0" indent="0" algn="l" rtl="0">
                        <a:spcBef>
                          <a:spcPts val="0"/>
                        </a:spcBef>
                        <a:spcAft>
                          <a:spcPts val="0"/>
                        </a:spcAft>
                        <a:buClr>
                          <a:schemeClr val="dk1"/>
                        </a:buClr>
                        <a:buSzPts val="1100"/>
                        <a:buFont typeface="Arial"/>
                        <a:buNone/>
                      </a:pPr>
                      <a:r>
                        <a:rPr lang="fr" sz="1500" b="1">
                          <a:solidFill>
                            <a:schemeClr val="dk1"/>
                          </a:solidFill>
                        </a:rPr>
                        <a:t>BE: [XXXXXXX]  CATCODE: XX</a:t>
                      </a:r>
                      <a:endParaRPr sz="1500" b="1">
                        <a:solidFill>
                          <a:schemeClr val="dk1"/>
                        </a:solidFill>
                      </a:endParaRPr>
                    </a:p>
                    <a:p>
                      <a:pPr marL="0" lvl="0" indent="0" algn="l" rtl="0">
                        <a:spcBef>
                          <a:spcPts val="0"/>
                        </a:spcBef>
                        <a:spcAft>
                          <a:spcPts val="0"/>
                        </a:spcAft>
                        <a:buClr>
                          <a:schemeClr val="dk1"/>
                        </a:buClr>
                        <a:buSzPts val="1100"/>
                        <a:buFont typeface="Arial"/>
                        <a:buNone/>
                      </a:pPr>
                      <a:r>
                        <a:rPr lang="fr" sz="1500" b="1">
                          <a:solidFill>
                            <a:schemeClr val="dk1"/>
                          </a:solidFill>
                        </a:rPr>
                        <a:t>MIDB GEO: [DDMM.MMM (N/S)] [DDDMM.MMM(E/W)]</a:t>
                      </a:r>
                      <a:endParaRPr sz="1500" b="1">
                        <a:solidFill>
                          <a:schemeClr val="dk1"/>
                        </a:solidFill>
                      </a:endParaRPr>
                    </a:p>
                    <a:p>
                      <a:pPr marL="0" lvl="0" indent="0" algn="l" rtl="0">
                        <a:spcBef>
                          <a:spcPts val="0"/>
                        </a:spcBef>
                        <a:spcAft>
                          <a:spcPts val="0"/>
                        </a:spcAft>
                        <a:buClr>
                          <a:schemeClr val="dk1"/>
                        </a:buClr>
                        <a:buSzPts val="1100"/>
                        <a:buFont typeface="Arial"/>
                        <a:buNone/>
                      </a:pPr>
                      <a:r>
                        <a:rPr lang="fr" sz="1500" b="1">
                          <a:solidFill>
                            <a:schemeClr val="dk1"/>
                          </a:solidFill>
                        </a:rPr>
                        <a:t>ICOD: [DDMMMYYYY] DOI:[DDMMMYYYY]</a:t>
                      </a:r>
                      <a:endParaRPr sz="15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vMerge="1">
                  <a:txBody>
                    <a:bodyPr/>
                    <a:lstStyle/>
                    <a:p>
                      <a:endParaRPr lang="nb-NO"/>
                    </a:p>
                  </a:txBody>
                  <a:tcPr/>
                </a:tc>
                <a:tc>
                  <a:txBody>
                    <a:bodyPr/>
                    <a:lstStyle/>
                    <a:p>
                      <a:pPr marL="0" lvl="0" indent="0" algn="ctr" rtl="0">
                        <a:spcBef>
                          <a:spcPts val="0"/>
                        </a:spcBef>
                        <a:spcAft>
                          <a:spcPts val="0"/>
                        </a:spcAft>
                        <a:buNone/>
                      </a:pPr>
                      <a:r>
                        <a:rPr lang="fr" sz="1500" b="1"/>
                        <a:t>DECL ON: [YYYYMMDD] (+50 YEARS)</a:t>
                      </a:r>
                      <a:endParaRPr sz="15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8796126">
                <a:tc gridSpan="4">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hMerge="1">
                  <a:txBody>
                    <a:bodyPr/>
                    <a:lstStyle/>
                    <a:p>
                      <a:endParaRPr lang="nb-NO"/>
                    </a:p>
                  </a:txBody>
                  <a:tcPr/>
                </a:tc>
                <a:tc hMerge="1">
                  <a:txBody>
                    <a:bodyPr/>
                    <a:lstStyle/>
                    <a:p>
                      <a:endParaRPr lang="nb-NO"/>
                    </a:p>
                  </a:txBody>
                  <a:tcPr/>
                </a:tc>
                <a:tc hMerge="1">
                  <a:txBody>
                    <a:bodyPr/>
                    <a:lstStyle/>
                    <a:p>
                      <a:endParaRPr lang="nb-NO"/>
                    </a:p>
                  </a:txBody>
                  <a:tcPr/>
                </a:tc>
              </a:tr>
            </a:tbl>
          </a:graphicData>
        </a:graphic>
      </p:graphicFrame>
      <p:grpSp>
        <p:nvGrpSpPr>
          <p:cNvPr id="141" name="Google Shape;141;p19"/>
          <p:cNvGrpSpPr/>
          <p:nvPr/>
        </p:nvGrpSpPr>
        <p:grpSpPr>
          <a:xfrm>
            <a:off x="13999925" y="2400964"/>
            <a:ext cx="519600" cy="1236436"/>
            <a:chOff x="4246325" y="4458364"/>
            <a:chExt cx="519600" cy="1236436"/>
          </a:xfrm>
        </p:grpSpPr>
        <p:cxnSp>
          <p:nvCxnSpPr>
            <p:cNvPr id="142" name="Google Shape;142;p19"/>
            <p:cNvCxnSpPr/>
            <p:nvPr/>
          </p:nvCxnSpPr>
          <p:spPr>
            <a:xfrm rot="10800000">
              <a:off x="4246325" y="4458364"/>
              <a:ext cx="17400" cy="1080000"/>
            </a:xfrm>
            <a:prstGeom prst="straightConnector1">
              <a:avLst/>
            </a:prstGeom>
            <a:noFill/>
            <a:ln w="38100" cap="flat" cmpd="sng">
              <a:solidFill>
                <a:srgbClr val="000000"/>
              </a:solidFill>
              <a:prstDash val="solid"/>
              <a:round/>
              <a:headEnd type="none" w="med" len="med"/>
              <a:tailEnd type="triangle" w="med" len="med"/>
            </a:ln>
          </p:spPr>
        </p:cxnSp>
        <p:sp>
          <p:nvSpPr>
            <p:cNvPr id="143" name="Google Shape;143;p19"/>
            <p:cNvSpPr txBox="1"/>
            <p:nvPr/>
          </p:nvSpPr>
          <p:spPr>
            <a:xfrm>
              <a:off x="4263725" y="5048300"/>
              <a:ext cx="502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3000" b="1"/>
                <a:t>N</a:t>
              </a:r>
              <a:endParaRPr sz="3000" b="1"/>
            </a:p>
          </p:txBody>
        </p:sp>
      </p:grpSp>
      <p:grpSp>
        <p:nvGrpSpPr>
          <p:cNvPr id="144" name="Google Shape;144;p19"/>
          <p:cNvGrpSpPr/>
          <p:nvPr/>
        </p:nvGrpSpPr>
        <p:grpSpPr>
          <a:xfrm>
            <a:off x="3753425" y="3342425"/>
            <a:ext cx="3186600" cy="2358900"/>
            <a:chOff x="3452100" y="4159825"/>
            <a:chExt cx="3186600" cy="2358900"/>
          </a:xfrm>
        </p:grpSpPr>
        <p:sp>
          <p:nvSpPr>
            <p:cNvPr id="145" name="Google Shape;145;p19"/>
            <p:cNvSpPr txBox="1"/>
            <p:nvPr/>
          </p:nvSpPr>
          <p:spPr>
            <a:xfrm>
              <a:off x="3452100" y="4159825"/>
              <a:ext cx="3186600" cy="1025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b="1">
                  <a:solidFill>
                    <a:schemeClr val="dk1"/>
                  </a:solidFill>
                </a:rPr>
                <a:t>CE1</a:t>
              </a:r>
              <a:endParaRPr b="1">
                <a:solidFill>
                  <a:schemeClr val="dk1"/>
                </a:solidFill>
              </a:endParaRPr>
            </a:p>
            <a:p>
              <a:pPr marL="0" lvl="0" indent="0" algn="l" rtl="0">
                <a:spcBef>
                  <a:spcPts val="0"/>
                </a:spcBef>
                <a:spcAft>
                  <a:spcPts val="0"/>
                </a:spcAft>
                <a:buNone/>
              </a:pPr>
              <a:r>
                <a:rPr lang="fr" b="1">
                  <a:solidFill>
                    <a:schemeClr val="dk1"/>
                  </a:solidFill>
                </a:rPr>
                <a:t>SUPPORT BLDG 01</a:t>
              </a:r>
              <a:endParaRPr b="1">
                <a:solidFill>
                  <a:schemeClr val="dk1"/>
                </a:solidFill>
              </a:endParaRPr>
            </a:p>
            <a:p>
              <a:pPr marL="0" lvl="0" indent="0" algn="l" rtl="0">
                <a:spcBef>
                  <a:spcPts val="0"/>
                </a:spcBef>
                <a:spcAft>
                  <a:spcPts val="0"/>
                </a:spcAft>
                <a:buNone/>
              </a:pPr>
              <a:r>
                <a:rPr lang="fr" b="1">
                  <a:solidFill>
                    <a:schemeClr val="dk1"/>
                  </a:solidFill>
                </a:rPr>
                <a:t>PV CHAR: xxx xx</a:t>
              </a:r>
              <a:endParaRPr b="1">
                <a:solidFill>
                  <a:schemeClr val="dk1"/>
                </a:solidFill>
              </a:endParaRPr>
            </a:p>
            <a:p>
              <a:pPr marL="0" lvl="0" indent="0" algn="l" rtl="0">
                <a:spcBef>
                  <a:spcPts val="0"/>
                </a:spcBef>
                <a:spcAft>
                  <a:spcPts val="0"/>
                </a:spcAft>
                <a:buNone/>
              </a:pPr>
              <a:r>
                <a:rPr lang="fr" b="1">
                  <a:solidFill>
                    <a:schemeClr val="dk1"/>
                  </a:solidFill>
                </a:rPr>
                <a:t>L = xxx FT, W = xx FT, H = xx FT</a:t>
              </a:r>
              <a:endParaRPr b="1">
                <a:solidFill>
                  <a:schemeClr val="dk1"/>
                </a:solidFill>
              </a:endParaRPr>
            </a:p>
          </p:txBody>
        </p:sp>
        <p:cxnSp>
          <p:nvCxnSpPr>
            <p:cNvPr id="146" name="Google Shape;146;p19"/>
            <p:cNvCxnSpPr>
              <a:stCxn id="145" idx="2"/>
            </p:cNvCxnSpPr>
            <p:nvPr/>
          </p:nvCxnSpPr>
          <p:spPr>
            <a:xfrm>
              <a:off x="5045400" y="5185225"/>
              <a:ext cx="1002000" cy="1333500"/>
            </a:xfrm>
            <a:prstGeom prst="straightConnector1">
              <a:avLst/>
            </a:prstGeom>
            <a:noFill/>
            <a:ln w="19050" cap="flat" cmpd="sng">
              <a:solidFill>
                <a:srgbClr val="000000"/>
              </a:solidFill>
              <a:prstDash val="solid"/>
              <a:round/>
              <a:headEnd type="none" w="med" len="med"/>
              <a:tailEnd type="none" w="med" len="med"/>
            </a:ln>
          </p:spPr>
        </p:cxnSp>
      </p:grpSp>
      <p:sp>
        <p:nvSpPr>
          <p:cNvPr id="147" name="Google Shape;147;p19"/>
          <p:cNvSpPr/>
          <p:nvPr/>
        </p:nvSpPr>
        <p:spPr>
          <a:xfrm>
            <a:off x="846775" y="2500725"/>
            <a:ext cx="8999883" cy="7290031"/>
          </a:xfrm>
          <a:custGeom>
            <a:avLst/>
            <a:gdLst/>
            <a:ahLst/>
            <a:cxnLst/>
            <a:rect l="l" t="t" r="r" b="b"/>
            <a:pathLst>
              <a:path w="181495" h="146858" extrusionOk="0">
                <a:moveTo>
                  <a:pt x="1386" y="53340"/>
                </a:moveTo>
                <a:lnTo>
                  <a:pt x="65117" y="0"/>
                </a:lnTo>
                <a:lnTo>
                  <a:pt x="169026" y="58189"/>
                </a:lnTo>
                <a:lnTo>
                  <a:pt x="181495" y="145473"/>
                </a:lnTo>
                <a:lnTo>
                  <a:pt x="63731" y="146858"/>
                </a:lnTo>
                <a:lnTo>
                  <a:pt x="0" y="82435"/>
                </a:lnTo>
                <a:lnTo>
                  <a:pt x="2079" y="53340"/>
                </a:lnTo>
              </a:path>
            </a:pathLst>
          </a:custGeom>
          <a:noFill/>
          <a:ln w="19050" cap="flat" cmpd="sng">
            <a:solidFill>
              <a:srgbClr val="CCCCCC"/>
            </a:solidFill>
            <a:prstDash val="solid"/>
            <a:round/>
            <a:headEnd type="none" w="med" len="med"/>
            <a:tailEnd type="none" w="med" len="med"/>
          </a:ln>
        </p:spPr>
      </p:sp>
      <p:sp>
        <p:nvSpPr>
          <p:cNvPr id="148" name="Google Shape;148;p19"/>
          <p:cNvSpPr txBox="1"/>
          <p:nvPr/>
        </p:nvSpPr>
        <p:spPr>
          <a:xfrm>
            <a:off x="0" y="10141525"/>
            <a:ext cx="3186600" cy="614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t>[CLASSIFICATION]</a:t>
            </a:r>
            <a:endParaRPr b="1"/>
          </a:p>
          <a:p>
            <a:pPr marL="0" lvl="0" indent="0" algn="ctr" rtl="0">
              <a:spcBef>
                <a:spcPts val="0"/>
              </a:spcBef>
              <a:spcAft>
                <a:spcPts val="0"/>
              </a:spcAft>
              <a:buNone/>
            </a:pPr>
            <a:r>
              <a:rPr lang="fr" b="1"/>
              <a:t> [DISSEMINATION CONTROLS]</a:t>
            </a:r>
            <a:endParaRPr b="1"/>
          </a:p>
        </p:txBody>
      </p:sp>
      <p:sp>
        <p:nvSpPr>
          <p:cNvPr id="149" name="Google Shape;149;p19"/>
          <p:cNvSpPr txBox="1"/>
          <p:nvPr/>
        </p:nvSpPr>
        <p:spPr>
          <a:xfrm>
            <a:off x="99300" y="1998525"/>
            <a:ext cx="31866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solidFill>
                  <a:srgbClr val="FF0000"/>
                </a:solidFill>
              </a:rPr>
              <a:t>[CLASSIFICATION]</a:t>
            </a:r>
            <a:endParaRPr b="1">
              <a:solidFill>
                <a:srgbClr val="FF0000"/>
              </a:solidFill>
            </a:endParaRPr>
          </a:p>
        </p:txBody>
      </p:sp>
      <p:pic>
        <p:nvPicPr>
          <p:cNvPr id="150" name="Google Shape;150;p19">
            <a:hlinkClick r:id="rId3"/>
          </p:cNvPr>
          <p:cNvPicPr preferRelativeResize="0"/>
          <p:nvPr/>
        </p:nvPicPr>
        <p:blipFill rotWithShape="1">
          <a:blip r:embed="rId4">
            <a:alphaModFix/>
          </a:blip>
          <a:srcRect r="-2532" b="-2501"/>
          <a:stretch/>
        </p:blipFill>
        <p:spPr>
          <a:xfrm>
            <a:off x="435875" y="164488"/>
            <a:ext cx="1575817" cy="1620000"/>
          </a:xfrm>
          <a:prstGeom prst="rect">
            <a:avLst/>
          </a:prstGeom>
          <a:noFill/>
          <a:ln>
            <a:noFill/>
          </a:ln>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273"/>
        <p:cNvGrpSpPr/>
        <p:nvPr/>
      </p:nvGrpSpPr>
      <p:grpSpPr>
        <a:xfrm>
          <a:off x="0" y="0"/>
          <a:ext cx="0" cy="0"/>
          <a:chOff x="0" y="0"/>
          <a:chExt cx="0" cy="0"/>
        </a:xfrm>
      </p:grpSpPr>
      <p:sp>
        <p:nvSpPr>
          <p:cNvPr id="274" name="Google Shape;274;p27"/>
          <p:cNvSpPr txBox="1"/>
          <p:nvPr/>
        </p:nvSpPr>
        <p:spPr>
          <a:xfrm>
            <a:off x="0" y="51275"/>
            <a:ext cx="15120000" cy="188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4200" b="1" u="sng">
                <a:solidFill>
                  <a:schemeClr val="dk1"/>
                </a:solidFill>
              </a:rPr>
              <a:t>ACRONYMS</a:t>
            </a:r>
            <a:endParaRPr sz="4200" b="1" u="sng">
              <a:solidFill>
                <a:schemeClr val="dk1"/>
              </a:solidFill>
            </a:endParaRPr>
          </a:p>
        </p:txBody>
      </p:sp>
      <p:graphicFrame>
        <p:nvGraphicFramePr>
          <p:cNvPr id="275" name="Google Shape;275;p27"/>
          <p:cNvGraphicFramePr/>
          <p:nvPr/>
        </p:nvGraphicFramePr>
        <p:xfrm>
          <a:off x="952500" y="2088750"/>
          <a:ext cx="13215000" cy="8173050"/>
        </p:xfrm>
        <a:graphic>
          <a:graphicData uri="http://schemas.openxmlformats.org/drawingml/2006/table">
            <a:tbl>
              <a:tblPr>
                <a:noFill/>
                <a:tableStyleId>{AE7EAA58-4EDA-4114-B047-75ABB572CC32}</a:tableStyleId>
              </a:tblPr>
              <a:tblGrid>
                <a:gridCol w="2170925"/>
                <a:gridCol w="3284625"/>
                <a:gridCol w="7759450"/>
              </a:tblGrid>
              <a:tr h="520700">
                <a:tc>
                  <a:txBody>
                    <a:bodyPr/>
                    <a:lstStyle/>
                    <a:p>
                      <a:pPr marL="0" lvl="0" indent="0" algn="ctr" rtl="0">
                        <a:spcBef>
                          <a:spcPts val="0"/>
                        </a:spcBef>
                        <a:spcAft>
                          <a:spcPts val="0"/>
                        </a:spcAft>
                        <a:buNone/>
                      </a:pPr>
                      <a:r>
                        <a:rPr lang="fr" sz="1600" b="1">
                          <a:solidFill>
                            <a:schemeClr val="lt1"/>
                          </a:solidFill>
                        </a:rPr>
                        <a:t>ACRONYM</a:t>
                      </a:r>
                      <a:endParaRPr sz="1600" b="1">
                        <a:solidFill>
                          <a:schemeClr val="lt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66666"/>
                    </a:solidFill>
                  </a:tcPr>
                </a:tc>
                <a:tc>
                  <a:txBody>
                    <a:bodyPr/>
                    <a:lstStyle/>
                    <a:p>
                      <a:pPr marL="0" lvl="0" indent="0" algn="ctr" rtl="0">
                        <a:spcBef>
                          <a:spcPts val="0"/>
                        </a:spcBef>
                        <a:spcAft>
                          <a:spcPts val="0"/>
                        </a:spcAft>
                        <a:buNone/>
                      </a:pPr>
                      <a:r>
                        <a:rPr lang="fr" sz="1600" b="1">
                          <a:solidFill>
                            <a:schemeClr val="lt1"/>
                          </a:solidFill>
                        </a:rPr>
                        <a:t>MEANING</a:t>
                      </a:r>
                      <a:endParaRPr sz="1600" b="1">
                        <a:solidFill>
                          <a:schemeClr val="lt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66666"/>
                    </a:solidFill>
                  </a:tcPr>
                </a:tc>
                <a:tc>
                  <a:txBody>
                    <a:bodyPr/>
                    <a:lstStyle/>
                    <a:p>
                      <a:pPr marL="0" lvl="0" indent="0" algn="ctr" rtl="0">
                        <a:spcBef>
                          <a:spcPts val="0"/>
                        </a:spcBef>
                        <a:spcAft>
                          <a:spcPts val="0"/>
                        </a:spcAft>
                        <a:buNone/>
                      </a:pPr>
                      <a:r>
                        <a:rPr lang="fr" sz="1600" b="1">
                          <a:solidFill>
                            <a:schemeClr val="lt1"/>
                          </a:solidFill>
                        </a:rPr>
                        <a:t>DEFINITION</a:t>
                      </a:r>
                      <a:endParaRPr sz="1600" b="1">
                        <a:solidFill>
                          <a:schemeClr val="lt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66666"/>
                    </a:solidFill>
                  </a:tcPr>
                </a:tc>
              </a:tr>
              <a:tr h="446300">
                <a:tc>
                  <a:txBody>
                    <a:bodyPr/>
                    <a:lstStyle/>
                    <a:p>
                      <a:pPr marL="0" lvl="0" indent="0" algn="ctr" rtl="0">
                        <a:spcBef>
                          <a:spcPts val="0"/>
                        </a:spcBef>
                        <a:spcAft>
                          <a:spcPts val="0"/>
                        </a:spcAft>
                        <a:buNone/>
                      </a:pPr>
                      <a:r>
                        <a:rPr lang="fr" b="1"/>
                        <a:t>BE</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fr" b="1">
                          <a:solidFill>
                            <a:schemeClr val="dk1"/>
                          </a:solidFill>
                        </a:rPr>
                        <a:t>Basic Encyclopedia Number</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Alpha/numeric code unique to an installation for incorporation within various national and tactical systems.</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chemeClr val="dk1"/>
                      </a:solidFill>
                      <a:prstDash val="solid"/>
                      <a:round/>
                      <a:headEnd type="none" w="sm" len="sm"/>
                      <a:tailEnd type="none" w="sm" len="sm"/>
                    </a:lnB>
                  </a:tcPr>
                </a:tc>
              </a:tr>
              <a:tr h="446300">
                <a:tc>
                  <a:txBody>
                    <a:bodyPr/>
                    <a:lstStyle/>
                    <a:p>
                      <a:pPr marL="0" lvl="0" indent="0" algn="ctr" rtl="0">
                        <a:spcBef>
                          <a:spcPts val="0"/>
                        </a:spcBef>
                        <a:spcAft>
                          <a:spcPts val="0"/>
                        </a:spcAft>
                        <a:buNone/>
                      </a:pPr>
                      <a:r>
                        <a:rPr lang="fr" b="1"/>
                        <a:t>CATCODE</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Category Code</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The data Element that classifies the function and purpose of an installation or a facility.</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300">
                <a:tc>
                  <a:txBody>
                    <a:bodyPr/>
                    <a:lstStyle/>
                    <a:p>
                      <a:pPr marL="0" lvl="0" indent="0" algn="ctr" rtl="0">
                        <a:spcBef>
                          <a:spcPts val="0"/>
                        </a:spcBef>
                        <a:spcAft>
                          <a:spcPts val="0"/>
                        </a:spcAft>
                        <a:buNone/>
                      </a:pPr>
                      <a:r>
                        <a:rPr lang="fr" b="1"/>
                        <a:t>MIDB</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Modernized Integrated Database</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A database comprised of information on facilities of military significance, military forces, and related equipment. </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300">
                <a:tc>
                  <a:txBody>
                    <a:bodyPr/>
                    <a:lstStyle/>
                    <a:p>
                      <a:pPr marL="0" lvl="0" indent="0" algn="ctr" rtl="0">
                        <a:spcBef>
                          <a:spcPts val="0"/>
                        </a:spcBef>
                        <a:spcAft>
                          <a:spcPts val="0"/>
                        </a:spcAft>
                        <a:buNone/>
                      </a:pPr>
                      <a:r>
                        <a:rPr lang="fr" b="1"/>
                        <a:t>ICOD</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fr" b="1">
                          <a:solidFill>
                            <a:schemeClr val="dk1"/>
                          </a:solidFill>
                        </a:rPr>
                        <a:t>Intelligence Cut Off Date</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The date of the latest intelligence data inputted to a feature.</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300">
                <a:tc>
                  <a:txBody>
                    <a:bodyPr/>
                    <a:lstStyle/>
                    <a:p>
                      <a:pPr marL="0" lvl="0" indent="0" algn="ctr" rtl="0">
                        <a:spcBef>
                          <a:spcPts val="0"/>
                        </a:spcBef>
                        <a:spcAft>
                          <a:spcPts val="0"/>
                        </a:spcAft>
                        <a:buNone/>
                      </a:pPr>
                      <a:r>
                        <a:rPr lang="fr" b="1"/>
                        <a:t>DOI</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Date of Image</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Date on which a geospatial or intelligence-related image was captured.</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300">
                <a:tc>
                  <a:txBody>
                    <a:bodyPr/>
                    <a:lstStyle/>
                    <a:p>
                      <a:pPr marL="0" lvl="0" indent="0" algn="ctr" rtl="0">
                        <a:spcBef>
                          <a:spcPts val="0"/>
                        </a:spcBef>
                        <a:spcAft>
                          <a:spcPts val="0"/>
                        </a:spcAft>
                        <a:buNone/>
                      </a:pPr>
                      <a:r>
                        <a:rPr lang="fr" b="1"/>
                        <a:t>CE</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Critical Element</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An element of an entity or object that enables it to perform its primary function.</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300">
                <a:tc>
                  <a:txBody>
                    <a:bodyPr/>
                    <a:lstStyle/>
                    <a:p>
                      <a:pPr marL="0" lvl="0" indent="0" algn="ctr" rtl="0">
                        <a:spcBef>
                          <a:spcPts val="0"/>
                        </a:spcBef>
                        <a:spcAft>
                          <a:spcPts val="0"/>
                        </a:spcAft>
                        <a:buNone/>
                      </a:pPr>
                      <a:r>
                        <a:rPr lang="fr" b="1"/>
                        <a:t>PV CHAR</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Physical Vulnerability Characteristic</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Standardized alphanumeric code describing the physical and structural properties of a target.</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300">
                <a:tc>
                  <a:txBody>
                    <a:bodyPr/>
                    <a:lstStyle/>
                    <a:p>
                      <a:pPr marL="0" lvl="0" indent="0" algn="ctr" rtl="0">
                        <a:spcBef>
                          <a:spcPts val="0"/>
                        </a:spcBef>
                        <a:spcAft>
                          <a:spcPts val="0"/>
                        </a:spcAft>
                        <a:buNone/>
                      </a:pPr>
                      <a:r>
                        <a:rPr lang="fr" b="1"/>
                        <a:t>JDPI</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Joint Desired Point of Impact</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A unique, alphanumeric coded aimpoint identified by a three dimensional mensurated point. It represents a weapon or capability desired point of impact or penetration.</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300">
                <a:tc>
                  <a:txBody>
                    <a:bodyPr/>
                    <a:lstStyle/>
                    <a:p>
                      <a:pPr marL="0" lvl="0" indent="0" algn="ctr" rtl="0">
                        <a:spcBef>
                          <a:spcPts val="0"/>
                        </a:spcBef>
                        <a:spcAft>
                          <a:spcPts val="0"/>
                        </a:spcAft>
                        <a:buNone/>
                      </a:pPr>
                      <a:r>
                        <a:rPr lang="fr" b="1"/>
                        <a:t>CE90</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Circular Error at 90%</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90 percent confidence level in the horizontal plane.</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300">
                <a:tc>
                  <a:txBody>
                    <a:bodyPr/>
                    <a:lstStyle/>
                    <a:p>
                      <a:pPr marL="0" lvl="0" indent="0" algn="ctr" rtl="0">
                        <a:spcBef>
                          <a:spcPts val="0"/>
                        </a:spcBef>
                        <a:spcAft>
                          <a:spcPts val="0"/>
                        </a:spcAft>
                        <a:buNone/>
                      </a:pPr>
                      <a:r>
                        <a:rPr lang="fr" b="1"/>
                        <a:t>LE90</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Linear Error at 90%</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Clr>
                          <a:schemeClr val="dk1"/>
                        </a:buClr>
                        <a:buSzPts val="1100"/>
                        <a:buFont typeface="Arial"/>
                        <a:buNone/>
                      </a:pPr>
                      <a:r>
                        <a:rPr lang="fr" sz="1200">
                          <a:solidFill>
                            <a:schemeClr val="dk1"/>
                          </a:solidFill>
                        </a:rPr>
                        <a:t>90 percent confidence level in the vertical dimension</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300">
                <a:tc>
                  <a:txBody>
                    <a:bodyPr/>
                    <a:lstStyle/>
                    <a:p>
                      <a:pPr marL="0" lvl="0" indent="0" algn="ctr" rtl="0">
                        <a:spcBef>
                          <a:spcPts val="0"/>
                        </a:spcBef>
                        <a:spcAft>
                          <a:spcPts val="0"/>
                        </a:spcAft>
                        <a:buNone/>
                      </a:pPr>
                      <a:r>
                        <a:rPr lang="fr" b="1"/>
                        <a:t>MSL</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Mean Sea Level</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Elevation above Earth reference geoid.</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300">
                <a:tc>
                  <a:txBody>
                    <a:bodyPr/>
                    <a:lstStyle/>
                    <a:p>
                      <a:pPr marL="0" lvl="0" indent="0" algn="ctr" rtl="0">
                        <a:spcBef>
                          <a:spcPts val="0"/>
                        </a:spcBef>
                        <a:spcAft>
                          <a:spcPts val="0"/>
                        </a:spcAft>
                        <a:buNone/>
                      </a:pPr>
                      <a:r>
                        <a:rPr lang="fr" b="1"/>
                        <a:t>AGL</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Above Ground Level</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Elevation above ground surface.</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300">
                <a:tc>
                  <a:txBody>
                    <a:bodyPr/>
                    <a:lstStyle/>
                    <a:p>
                      <a:pPr marL="0" lvl="0" indent="0" algn="ctr" rtl="0">
                        <a:spcBef>
                          <a:spcPts val="0"/>
                        </a:spcBef>
                        <a:spcAft>
                          <a:spcPts val="0"/>
                        </a:spcAft>
                        <a:buNone/>
                      </a:pPr>
                      <a:r>
                        <a:rPr lang="fr" b="1"/>
                        <a:t>NCC</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Nearest Collateral Concern</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Closest non-targeted structure, area, or entity near a planned point of impact that may be at risk of unintended damage during a military strike.</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300">
                <a:tc>
                  <a:txBody>
                    <a:bodyPr/>
                    <a:lstStyle/>
                    <a:p>
                      <a:pPr marL="0" lvl="0" indent="0" algn="ctr" rtl="0">
                        <a:spcBef>
                          <a:spcPts val="0"/>
                        </a:spcBef>
                        <a:spcAft>
                          <a:spcPts val="0"/>
                        </a:spcAft>
                        <a:buNone/>
                      </a:pPr>
                      <a:r>
                        <a:rPr lang="fr" b="1"/>
                        <a:t>CER</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Collateral effects radius</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Radius within which collateral damage might happen based on the weapon's characteristics, the target environment, and other operational factors.</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300">
                <a:tc>
                  <a:txBody>
                    <a:bodyPr/>
                    <a:lstStyle/>
                    <a:p>
                      <a:pPr marL="0" lvl="0" indent="0" algn="ctr" rtl="0">
                        <a:spcBef>
                          <a:spcPts val="0"/>
                        </a:spcBef>
                        <a:spcAft>
                          <a:spcPts val="0"/>
                        </a:spcAft>
                        <a:buNone/>
                      </a:pPr>
                      <a:r>
                        <a:rPr lang="fr" b="1"/>
                        <a:t>CDE</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Collateral damage estimate</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Systematic process used in military targeting to evaluate the potential for unintended damage or harm to non-combatant entities, structures, or personnel as a result of a planned strike.</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300">
                <a:tc>
                  <a:txBody>
                    <a:bodyPr/>
                    <a:lstStyle/>
                    <a:p>
                      <a:pPr marL="0" lvl="0" indent="0" algn="ctr" rtl="0">
                        <a:spcBef>
                          <a:spcPts val="0"/>
                        </a:spcBef>
                        <a:spcAft>
                          <a:spcPts val="0"/>
                        </a:spcAft>
                        <a:buNone/>
                      </a:pPr>
                      <a:r>
                        <a:rPr lang="fr" b="1"/>
                        <a:t>NSE</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No Strike Element</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Specific entities, locations, or objects that are protected from intentional targeting under the Law of Armed Conflict (LOAC) or by operational policy.</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bl>
          </a:graphicData>
        </a:graphic>
      </p:graphicFrame>
      <p:pic>
        <p:nvPicPr>
          <p:cNvPr id="276" name="Google Shape;276;p27">
            <a:hlinkClick r:id="rId3"/>
          </p:cNvPr>
          <p:cNvPicPr preferRelativeResize="0"/>
          <p:nvPr/>
        </p:nvPicPr>
        <p:blipFill rotWithShape="1">
          <a:blip r:embed="rId4">
            <a:alphaModFix/>
          </a:blip>
          <a:srcRect r="-2532" b="-2501"/>
          <a:stretch/>
        </p:blipFill>
        <p:spPr>
          <a:xfrm>
            <a:off x="435875" y="164488"/>
            <a:ext cx="1575817" cy="1620000"/>
          </a:xfrm>
          <a:prstGeom prst="rect">
            <a:avLst/>
          </a:prstGeom>
          <a:noFill/>
          <a:ln>
            <a:noFill/>
          </a:ln>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273"/>
        <p:cNvGrpSpPr/>
        <p:nvPr/>
      </p:nvGrpSpPr>
      <p:grpSpPr>
        <a:xfrm>
          <a:off x="0" y="0"/>
          <a:ext cx="0" cy="0"/>
          <a:chOff x="0" y="0"/>
          <a:chExt cx="0" cy="0"/>
        </a:xfrm>
      </p:grpSpPr>
      <p:sp>
        <p:nvSpPr>
          <p:cNvPr id="274" name="Google Shape;274;p27"/>
          <p:cNvSpPr txBox="1"/>
          <p:nvPr/>
        </p:nvSpPr>
        <p:spPr>
          <a:xfrm>
            <a:off x="0" y="51275"/>
            <a:ext cx="15120000" cy="188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4200" b="1" u="sng" dirty="0" smtClean="0">
                <a:solidFill>
                  <a:schemeClr val="dk1"/>
                </a:solidFill>
              </a:rPr>
              <a:t>TARGET CATEGORIES</a:t>
            </a:r>
            <a:endParaRPr sz="4200" b="1" u="sng">
              <a:solidFill>
                <a:schemeClr val="dk1"/>
              </a:solidFill>
            </a:endParaRPr>
          </a:p>
        </p:txBody>
      </p:sp>
      <p:pic>
        <p:nvPicPr>
          <p:cNvPr id="276" name="Google Shape;276;p27">
            <a:hlinkClick r:id="rId3"/>
          </p:cNvPr>
          <p:cNvPicPr preferRelativeResize="0"/>
          <p:nvPr/>
        </p:nvPicPr>
        <p:blipFill rotWithShape="1">
          <a:blip r:embed="rId4">
            <a:alphaModFix/>
          </a:blip>
          <a:srcRect r="-2532" b="-2501"/>
          <a:stretch/>
        </p:blipFill>
        <p:spPr>
          <a:xfrm>
            <a:off x="435875" y="164488"/>
            <a:ext cx="1575817" cy="1620000"/>
          </a:xfrm>
          <a:prstGeom prst="rect">
            <a:avLst/>
          </a:prstGeom>
          <a:noFill/>
          <a:ln>
            <a:noFill/>
          </a:ln>
        </p:spPr>
      </p:pic>
      <p:graphicFrame>
        <p:nvGraphicFramePr>
          <p:cNvPr id="4" name="Tabell 3"/>
          <p:cNvGraphicFramePr>
            <a:graphicFrameLocks noGrp="1"/>
          </p:cNvGraphicFramePr>
          <p:nvPr/>
        </p:nvGraphicFramePr>
        <p:xfrm>
          <a:off x="5158846" y="3058866"/>
          <a:ext cx="4800600" cy="4573905"/>
        </p:xfrm>
        <a:graphic>
          <a:graphicData uri="http://schemas.openxmlformats.org/drawingml/2006/table">
            <a:tbl>
              <a:tblPr/>
              <a:tblGrid>
                <a:gridCol w="888412"/>
                <a:gridCol w="3912188"/>
              </a:tblGrid>
              <a:tr h="180975">
                <a:tc gridSpan="2">
                  <a:txBody>
                    <a:bodyPr/>
                    <a:lstStyle/>
                    <a:p>
                      <a:pPr algn="ctr" fontAlgn="b"/>
                      <a:r>
                        <a:rPr lang="nb-NO" sz="1200" b="1" i="0" u="none" strike="noStrike">
                          <a:solidFill>
                            <a:srgbClr val="000000"/>
                          </a:solidFill>
                          <a:latin typeface="Calibri"/>
                        </a:rPr>
                        <a:t>TARGET CATEGORIES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hMerge="1">
                  <a:txBody>
                    <a:bodyPr/>
                    <a:lstStyle/>
                    <a:p>
                      <a:endParaRPr lang="en-US"/>
                    </a:p>
                  </a:txBody>
                  <a:tcPr/>
                </a:tc>
              </a:tr>
              <a:tr h="190500">
                <a:tc>
                  <a:txBody>
                    <a:bodyPr/>
                    <a:lstStyle/>
                    <a:p>
                      <a:pPr algn="l" fontAlgn="b"/>
                      <a:r>
                        <a:rPr lang="nb-NO" sz="1200" b="1" i="0" u="none" strike="noStrike">
                          <a:solidFill>
                            <a:srgbClr val="000000"/>
                          </a:solidFill>
                          <a:latin typeface="Calibri"/>
                        </a:rPr>
                        <a:t>CATEGORIES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nb-NO" sz="1200" b="1" i="0" u="none" strike="noStrike">
                          <a:solidFill>
                            <a:srgbClr val="000000"/>
                          </a:solidFill>
                          <a:latin typeface="Calibri"/>
                        </a:rPr>
                        <a:t>TYPE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200025">
                <a:tc>
                  <a:txBody>
                    <a:bodyPr/>
                    <a:lstStyle/>
                    <a:p>
                      <a:pPr algn="ctr" fontAlgn="b"/>
                      <a:r>
                        <a:rPr lang="nb-NO" sz="1100" b="0" i="0" u="none" strike="noStrike">
                          <a:solidFill>
                            <a:srgbClr val="000000"/>
                          </a:solidFill>
                          <a:latin typeface="Arial"/>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Arial"/>
                        </a:rPr>
                        <a:t>Weapons of Mass destruction (Nuclear, Biological, Chemical)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Command, Control and Communications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Airforces and airfields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Air Defence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Ground forces and facilities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Naval forces and ports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Petroleum industry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25">
                <a:tc>
                  <a:txBody>
                    <a:bodyPr/>
                    <a:lstStyle/>
                    <a:p>
                      <a:pPr algn="ctr" fontAlgn="b"/>
                      <a:r>
                        <a:rPr lang="nb-NO" sz="1100" b="0" i="0" u="none" strike="noStrike">
                          <a:solidFill>
                            <a:srgbClr val="000000"/>
                          </a:solidFill>
                          <a:latin typeface="Arial"/>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Electric power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Arial"/>
                        </a:rPr>
                        <a:t>Military production, supply and storage (Military industry)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Transportation / lines of communications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Political leadership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Media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Industry (Civilian)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Infrastructure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dirty="0">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322"/>
        <p:cNvGrpSpPr/>
        <p:nvPr/>
      </p:nvGrpSpPr>
      <p:grpSpPr>
        <a:xfrm>
          <a:off x="0" y="0"/>
          <a:ext cx="0" cy="0"/>
          <a:chOff x="0" y="0"/>
          <a:chExt cx="0" cy="0"/>
        </a:xfrm>
      </p:grpSpPr>
      <p:sp>
        <p:nvSpPr>
          <p:cNvPr id="323" name="Google Shape;323;p34"/>
          <p:cNvSpPr txBox="1"/>
          <p:nvPr/>
        </p:nvSpPr>
        <p:spPr>
          <a:xfrm>
            <a:off x="0" y="51275"/>
            <a:ext cx="15120000" cy="188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4200" b="1" u="sng" dirty="0" smtClean="0">
                <a:solidFill>
                  <a:schemeClr val="dk1"/>
                </a:solidFill>
              </a:rPr>
              <a:t>DESIRED EFFECTS</a:t>
            </a:r>
            <a:endParaRPr sz="4200" b="1" u="sng">
              <a:solidFill>
                <a:schemeClr val="dk1"/>
              </a:solidFill>
            </a:endParaRPr>
          </a:p>
        </p:txBody>
      </p:sp>
      <p:graphicFrame>
        <p:nvGraphicFramePr>
          <p:cNvPr id="324" name="Google Shape;324;p34"/>
          <p:cNvGraphicFramePr/>
          <p:nvPr/>
        </p:nvGraphicFramePr>
        <p:xfrm>
          <a:off x="952500" y="2088750"/>
          <a:ext cx="13215000" cy="6954250"/>
        </p:xfrm>
        <a:graphic>
          <a:graphicData uri="http://schemas.openxmlformats.org/drawingml/2006/table">
            <a:tbl>
              <a:tblPr>
                <a:noFill/>
                <a:tableStyleId>{AE7EAA58-4EDA-4114-B047-75ABB572CC32}</a:tableStyleId>
              </a:tblPr>
              <a:tblGrid>
                <a:gridCol w="2727775">
                  <a:extLst>
                    <a:ext uri="{9D8B030D-6E8A-4147-A177-3AD203B41FA5}">
                      <a16:colId xmlns="" xmlns:a16="http://schemas.microsoft.com/office/drawing/2014/main" val="20000"/>
                    </a:ext>
                  </a:extLst>
                </a:gridCol>
                <a:gridCol w="781375">
                  <a:extLst>
                    <a:ext uri="{9D8B030D-6E8A-4147-A177-3AD203B41FA5}">
                      <a16:colId xmlns="" xmlns:a16="http://schemas.microsoft.com/office/drawing/2014/main" val="20001"/>
                    </a:ext>
                  </a:extLst>
                </a:gridCol>
                <a:gridCol w="9705850">
                  <a:extLst>
                    <a:ext uri="{9D8B030D-6E8A-4147-A177-3AD203B41FA5}">
                      <a16:colId xmlns="" xmlns:a16="http://schemas.microsoft.com/office/drawing/2014/main" val="20002"/>
                    </a:ext>
                  </a:extLst>
                </a:gridCol>
              </a:tblGrid>
              <a:tr h="520700">
                <a:tc gridSpan="3">
                  <a:txBody>
                    <a:bodyPr/>
                    <a:lstStyle/>
                    <a:p>
                      <a:pPr marL="0" lvl="0" indent="0" algn="l" rtl="0">
                        <a:spcBef>
                          <a:spcPts val="0"/>
                        </a:spcBef>
                        <a:spcAft>
                          <a:spcPts val="0"/>
                        </a:spcAft>
                        <a:buNone/>
                      </a:pPr>
                      <a:r>
                        <a:rPr lang="fr" sz="1600" u="sng" dirty="0">
                          <a:solidFill>
                            <a:schemeClr val="dk1"/>
                          </a:solidFill>
                        </a:rPr>
                        <a:t>Definition:</a:t>
                      </a:r>
                      <a:r>
                        <a:rPr lang="fr" sz="1600" dirty="0">
                          <a:solidFill>
                            <a:schemeClr val="dk1"/>
                          </a:solidFill>
                        </a:rPr>
                        <a:t> destructive effects available upon detonation of a weapon.</a:t>
                      </a:r>
                      <a:endParaRPr sz="1600">
                        <a:solidFill>
                          <a:schemeClr val="dk1"/>
                        </a:solidFill>
                      </a:endParaRPr>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520700">
                <a:tc gridSpan="2">
                  <a:txBody>
                    <a:bodyPr/>
                    <a:lstStyle/>
                    <a:p>
                      <a:pPr marL="0" lvl="0" indent="0" algn="ctr" rtl="0">
                        <a:spcBef>
                          <a:spcPts val="0"/>
                        </a:spcBef>
                        <a:spcAft>
                          <a:spcPts val="0"/>
                        </a:spcAft>
                        <a:buNone/>
                      </a:pPr>
                      <a:r>
                        <a:rPr lang="fr" sz="1600" b="1">
                          <a:solidFill>
                            <a:schemeClr val="lt1"/>
                          </a:solidFill>
                        </a:rPr>
                        <a:t>KILL EFFECT</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hMerge="1">
                  <a:txBody>
                    <a:bodyPr/>
                    <a:lstStyle/>
                    <a:p>
                      <a:endParaRPr lang="en-US"/>
                    </a:p>
                  </a:txBody>
                  <a:tcPr/>
                </a:tc>
                <a:tc>
                  <a:txBody>
                    <a:bodyPr/>
                    <a:lstStyle/>
                    <a:p>
                      <a:pPr marL="0" lvl="0" indent="0" algn="ctr" rtl="0">
                        <a:spcBef>
                          <a:spcPts val="0"/>
                        </a:spcBef>
                        <a:spcAft>
                          <a:spcPts val="0"/>
                        </a:spcAft>
                        <a:buNone/>
                      </a:pPr>
                      <a:r>
                        <a:rPr lang="fr" sz="1600" b="1">
                          <a:solidFill>
                            <a:schemeClr val="lt1"/>
                          </a:solidFill>
                        </a:rPr>
                        <a:t>DEFINITION</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extLst>
                  <a:ext uri="{0D108BD9-81ED-4DB2-BD59-A6C34878D82A}">
                    <a16:rowId xmlns="" xmlns:a16="http://schemas.microsoft.com/office/drawing/2014/main" val="10001"/>
                  </a:ext>
                </a:extLst>
              </a:tr>
              <a:tr h="520700">
                <a:tc gridSpan="2">
                  <a:txBody>
                    <a:bodyPr/>
                    <a:lstStyle/>
                    <a:p>
                      <a:pPr marL="0" lvl="0" indent="0" algn="ctr" rtl="0">
                        <a:spcBef>
                          <a:spcPts val="0"/>
                        </a:spcBef>
                        <a:spcAft>
                          <a:spcPts val="0"/>
                        </a:spcAft>
                        <a:buNone/>
                      </a:pPr>
                      <a:r>
                        <a:rPr lang="fr" b="1">
                          <a:solidFill>
                            <a:schemeClr val="dk1"/>
                          </a:solidFill>
                        </a:rPr>
                        <a:t>BLAST</a:t>
                      </a:r>
                      <a:endParaRPr b="1">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hMerge="1">
                  <a:txBody>
                    <a:bodyPr/>
                    <a:lstStyle/>
                    <a:p>
                      <a:endParaRPr lang="en-US"/>
                    </a:p>
                  </a:txBody>
                  <a:tcPr/>
                </a:tc>
                <a:tc>
                  <a:txBody>
                    <a:bodyPr/>
                    <a:lstStyle/>
                    <a:p>
                      <a:pPr marL="0" lvl="0" indent="0" algn="just" rtl="0">
                        <a:spcBef>
                          <a:spcPts val="0"/>
                        </a:spcBef>
                        <a:spcAft>
                          <a:spcPts val="0"/>
                        </a:spcAft>
                        <a:buNone/>
                      </a:pPr>
                      <a:r>
                        <a:rPr lang="fr">
                          <a:solidFill>
                            <a:schemeClr val="dk1"/>
                          </a:solidFill>
                        </a:rPr>
                        <a:t>The high-pressure shockwave created by an explosion, traveling outward from the detonation point. Blast effects cause destruction by overpressure (compression force) and dynamic pressure (wind generated by the expanding gases), which can demolish structures, damage equipment, and injure personnel.</a:t>
                      </a: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 xmlns:a16="http://schemas.microsoft.com/office/drawing/2014/main" val="10002"/>
                  </a:ext>
                </a:extLst>
              </a:tr>
              <a:tr h="520700">
                <a:tc gridSpan="2">
                  <a:txBody>
                    <a:bodyPr/>
                    <a:lstStyle/>
                    <a:p>
                      <a:pPr marL="0" lvl="0" indent="0" algn="ctr" rtl="0">
                        <a:spcBef>
                          <a:spcPts val="0"/>
                        </a:spcBef>
                        <a:spcAft>
                          <a:spcPts val="0"/>
                        </a:spcAft>
                        <a:buNone/>
                      </a:pPr>
                      <a:r>
                        <a:rPr lang="fr" b="1">
                          <a:solidFill>
                            <a:schemeClr val="dk1"/>
                          </a:solidFill>
                        </a:rPr>
                        <a:t>FRAGMENTATION</a:t>
                      </a:r>
                      <a:endParaRPr b="1">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hMerge="1">
                  <a:txBody>
                    <a:bodyPr/>
                    <a:lstStyle/>
                    <a:p>
                      <a:endParaRPr lang="en-US"/>
                    </a:p>
                  </a:txBody>
                  <a:tcPr/>
                </a:tc>
                <a:tc>
                  <a:txBody>
                    <a:bodyPr/>
                    <a:lstStyle/>
                    <a:p>
                      <a:pPr marL="0" lvl="0" indent="0" algn="just" rtl="0">
                        <a:spcBef>
                          <a:spcPts val="0"/>
                        </a:spcBef>
                        <a:spcAft>
                          <a:spcPts val="0"/>
                        </a:spcAft>
                        <a:buClr>
                          <a:schemeClr val="dk1"/>
                        </a:buClr>
                        <a:buSzPts val="1100"/>
                        <a:buFont typeface="Arial"/>
                        <a:buNone/>
                      </a:pPr>
                      <a:r>
                        <a:rPr lang="fr" dirty="0">
                          <a:solidFill>
                            <a:schemeClr val="dk1"/>
                          </a:solidFill>
                        </a:rPr>
                        <a:t>The dispersal of shrapnel or debris from an exploding munition. Fragments are propelled outward at high velocity, targeting personnel, equipment, and light structures in the area of effect.</a:t>
                      </a:r>
                      <a:endParaRPr dirty="0">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 xmlns:a16="http://schemas.microsoft.com/office/drawing/2014/main" val="10003"/>
                  </a:ext>
                </a:extLst>
              </a:tr>
              <a:tr h="520700">
                <a:tc gridSpan="2">
                  <a:txBody>
                    <a:bodyPr/>
                    <a:lstStyle/>
                    <a:p>
                      <a:pPr marL="0" lvl="0" indent="0" algn="ctr" rtl="0">
                        <a:spcBef>
                          <a:spcPts val="0"/>
                        </a:spcBef>
                        <a:spcAft>
                          <a:spcPts val="0"/>
                        </a:spcAft>
                        <a:buNone/>
                      </a:pPr>
                      <a:r>
                        <a:rPr lang="fr" b="1">
                          <a:solidFill>
                            <a:schemeClr val="dk1"/>
                          </a:solidFill>
                        </a:rPr>
                        <a:t>PENETRATION</a:t>
                      </a:r>
                      <a:endParaRPr b="1">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hMerge="1">
                  <a:txBody>
                    <a:bodyPr/>
                    <a:lstStyle/>
                    <a:p>
                      <a:endParaRPr lang="en-US"/>
                    </a:p>
                  </a:txBody>
                  <a:tcPr/>
                </a:tc>
                <a:tc>
                  <a:txBody>
                    <a:bodyPr/>
                    <a:lstStyle/>
                    <a:p>
                      <a:pPr marL="0" lvl="0" indent="0" algn="just" rtl="0">
                        <a:spcBef>
                          <a:spcPts val="0"/>
                        </a:spcBef>
                        <a:spcAft>
                          <a:spcPts val="0"/>
                        </a:spcAft>
                        <a:buClr>
                          <a:schemeClr val="dk1"/>
                        </a:buClr>
                        <a:buSzPts val="1100"/>
                        <a:buFont typeface="Arial"/>
                        <a:buNone/>
                      </a:pPr>
                      <a:r>
                        <a:rPr lang="fr">
                          <a:solidFill>
                            <a:schemeClr val="dk1"/>
                          </a:solidFill>
                        </a:rPr>
                        <a:t>The effect of a munition or projectile piercing a target's surface without fully passing through it. Penetration is often used to defeat hardened targets, such as bunkers, by transferring energy into the target's structural layers.</a:t>
                      </a: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 xmlns:a16="http://schemas.microsoft.com/office/drawing/2014/main" val="10004"/>
                  </a:ext>
                </a:extLst>
              </a:tr>
              <a:tr h="520700">
                <a:tc gridSpan="2">
                  <a:txBody>
                    <a:bodyPr/>
                    <a:lstStyle/>
                    <a:p>
                      <a:pPr marL="0" lvl="0" indent="0" algn="ctr" rtl="0">
                        <a:spcBef>
                          <a:spcPts val="0"/>
                        </a:spcBef>
                        <a:spcAft>
                          <a:spcPts val="0"/>
                        </a:spcAft>
                        <a:buNone/>
                      </a:pPr>
                      <a:r>
                        <a:rPr lang="fr" b="1">
                          <a:solidFill>
                            <a:schemeClr val="dk1"/>
                          </a:solidFill>
                        </a:rPr>
                        <a:t>INCENDIARY</a:t>
                      </a:r>
                      <a:endParaRPr b="1">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hMerge="1">
                  <a:txBody>
                    <a:bodyPr/>
                    <a:lstStyle/>
                    <a:p>
                      <a:endParaRPr lang="en-US"/>
                    </a:p>
                  </a:txBody>
                  <a:tcPr/>
                </a:tc>
                <a:tc>
                  <a:txBody>
                    <a:bodyPr/>
                    <a:lstStyle/>
                    <a:p>
                      <a:pPr marL="0" lvl="0" indent="0" algn="just" rtl="0">
                        <a:spcBef>
                          <a:spcPts val="0"/>
                        </a:spcBef>
                        <a:spcAft>
                          <a:spcPts val="0"/>
                        </a:spcAft>
                        <a:buClr>
                          <a:schemeClr val="dk1"/>
                        </a:buClr>
                        <a:buSzPts val="1100"/>
                        <a:buFont typeface="Arial"/>
                        <a:buNone/>
                      </a:pPr>
                      <a:r>
                        <a:rPr lang="fr">
                          <a:solidFill>
                            <a:schemeClr val="dk1"/>
                          </a:solidFill>
                        </a:rPr>
                        <a:t>The combustion of materials caused by incendiary munitions, secondary explosions, or the heat from a blast. Fire destroys flammable materials and can cause secondary damage to structures and equipment, as well as injuries to personnel.</a:t>
                      </a: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 xmlns:a16="http://schemas.microsoft.com/office/drawing/2014/main" val="10005"/>
                  </a:ext>
                </a:extLst>
              </a:tr>
              <a:tr h="520700">
                <a:tc gridSpan="2">
                  <a:txBody>
                    <a:bodyPr/>
                    <a:lstStyle/>
                    <a:p>
                      <a:pPr marL="0" lvl="0" indent="0" algn="ctr" rtl="0">
                        <a:spcBef>
                          <a:spcPts val="0"/>
                        </a:spcBef>
                        <a:spcAft>
                          <a:spcPts val="0"/>
                        </a:spcAft>
                        <a:buClr>
                          <a:schemeClr val="dk1"/>
                        </a:buClr>
                        <a:buSzPts val="1100"/>
                        <a:buFont typeface="Arial"/>
                        <a:buNone/>
                      </a:pPr>
                      <a:r>
                        <a:rPr lang="fr" b="1">
                          <a:solidFill>
                            <a:schemeClr val="dk1"/>
                          </a:solidFill>
                        </a:rPr>
                        <a:t>CRATERING</a:t>
                      </a:r>
                      <a:endParaRPr b="1">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hMerge="1">
                  <a:txBody>
                    <a:bodyPr/>
                    <a:lstStyle/>
                    <a:p>
                      <a:endParaRPr lang="en-US"/>
                    </a:p>
                  </a:txBody>
                  <a:tcPr/>
                </a:tc>
                <a:tc>
                  <a:txBody>
                    <a:bodyPr/>
                    <a:lstStyle/>
                    <a:p>
                      <a:pPr marL="0" lvl="0" indent="0" algn="just" rtl="0">
                        <a:spcBef>
                          <a:spcPts val="0"/>
                        </a:spcBef>
                        <a:spcAft>
                          <a:spcPts val="0"/>
                        </a:spcAft>
                        <a:buClr>
                          <a:schemeClr val="dk1"/>
                        </a:buClr>
                        <a:buSzPts val="1100"/>
                        <a:buFont typeface="Arial"/>
                        <a:buNone/>
                      </a:pPr>
                      <a:r>
                        <a:rPr lang="fr">
                          <a:solidFill>
                            <a:schemeClr val="dk1"/>
                          </a:solidFill>
                        </a:rPr>
                        <a:t>The formation of a crater in the ground caused by the impact or detonation of a munition. Cratering disrupts mobility and operations, damaging roads, runways, or creating obstacles in the battlefield.</a:t>
                      </a: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 xmlns:a16="http://schemas.microsoft.com/office/drawing/2014/main" val="10006"/>
                  </a:ext>
                </a:extLst>
              </a:tr>
              <a:tr h="520700">
                <a:tc gridSpan="2">
                  <a:txBody>
                    <a:bodyPr/>
                    <a:lstStyle/>
                    <a:p>
                      <a:pPr marL="0" lvl="0" indent="0" algn="ctr" rtl="0">
                        <a:spcBef>
                          <a:spcPts val="0"/>
                        </a:spcBef>
                        <a:spcAft>
                          <a:spcPts val="0"/>
                        </a:spcAft>
                        <a:buNone/>
                      </a:pPr>
                      <a:r>
                        <a:rPr lang="fr" b="1">
                          <a:solidFill>
                            <a:schemeClr val="dk1"/>
                          </a:solidFill>
                        </a:rPr>
                        <a:t>PERFORATION</a:t>
                      </a:r>
                      <a:endParaRPr b="1">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hMerge="1">
                  <a:txBody>
                    <a:bodyPr/>
                    <a:lstStyle/>
                    <a:p>
                      <a:endParaRPr lang="en-US"/>
                    </a:p>
                  </a:txBody>
                  <a:tcPr/>
                </a:tc>
                <a:tc>
                  <a:txBody>
                    <a:bodyPr/>
                    <a:lstStyle/>
                    <a:p>
                      <a:pPr marL="0" lvl="0" indent="0" algn="just" rtl="0">
                        <a:spcBef>
                          <a:spcPts val="0"/>
                        </a:spcBef>
                        <a:spcAft>
                          <a:spcPts val="0"/>
                        </a:spcAft>
                        <a:buNone/>
                      </a:pPr>
                      <a:r>
                        <a:rPr lang="fr">
                          <a:solidFill>
                            <a:schemeClr val="dk1"/>
                          </a:solidFill>
                        </a:rPr>
                        <a:t>The complete passage of a munition or projectile through a target, creating both an entry and exit point. Perforation may reduce the energy transfer to the target, making it less effective for destroying heavily armored or reinforced structures.</a:t>
                      </a: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 xmlns:a16="http://schemas.microsoft.com/office/drawing/2014/main" val="10007"/>
                  </a:ext>
                </a:extLst>
              </a:tr>
              <a:tr h="520700">
                <a:tc gridSpan="2">
                  <a:txBody>
                    <a:bodyPr/>
                    <a:lstStyle/>
                    <a:p>
                      <a:pPr marL="0" lvl="0" indent="0" algn="ctr" rtl="0">
                        <a:spcBef>
                          <a:spcPts val="0"/>
                        </a:spcBef>
                        <a:spcAft>
                          <a:spcPts val="0"/>
                        </a:spcAft>
                        <a:buNone/>
                      </a:pPr>
                      <a:r>
                        <a:rPr lang="fr" b="1">
                          <a:solidFill>
                            <a:schemeClr val="dk1"/>
                          </a:solidFill>
                        </a:rPr>
                        <a:t>EARTH SHOCK</a:t>
                      </a:r>
                      <a:endParaRPr b="1">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hMerge="1">
                  <a:txBody>
                    <a:bodyPr/>
                    <a:lstStyle/>
                    <a:p>
                      <a:endParaRPr lang="en-US"/>
                    </a:p>
                  </a:txBody>
                  <a:tcPr/>
                </a:tc>
                <a:tc>
                  <a:txBody>
                    <a:bodyPr/>
                    <a:lstStyle/>
                    <a:p>
                      <a:pPr marL="0" lvl="0" indent="0" algn="just" rtl="0">
                        <a:spcBef>
                          <a:spcPts val="0"/>
                        </a:spcBef>
                        <a:spcAft>
                          <a:spcPts val="0"/>
                        </a:spcAft>
                        <a:buNone/>
                      </a:pPr>
                      <a:r>
                        <a:rPr lang="fr">
                          <a:solidFill>
                            <a:schemeClr val="dk1"/>
                          </a:solidFill>
                        </a:rPr>
                        <a:t>The seismic-like vibrations transmitted through the ground from an explosion. Earth shock can damage underground structures, destabilize foundations, or incapacitate personnel in subterranean environments.</a:t>
                      </a: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 xmlns:a16="http://schemas.microsoft.com/office/drawing/2014/main" val="10008"/>
                  </a:ext>
                </a:extLst>
              </a:tr>
              <a:tr h="520700">
                <a:tc gridSpan="2">
                  <a:txBody>
                    <a:bodyPr/>
                    <a:lstStyle/>
                    <a:p>
                      <a:pPr marL="0" lvl="0" indent="0" algn="ctr" rtl="0">
                        <a:spcBef>
                          <a:spcPts val="0"/>
                        </a:spcBef>
                        <a:spcAft>
                          <a:spcPts val="0"/>
                        </a:spcAft>
                        <a:buNone/>
                      </a:pPr>
                      <a:r>
                        <a:rPr lang="fr" b="1">
                          <a:solidFill>
                            <a:schemeClr val="dk1"/>
                          </a:solidFill>
                        </a:rPr>
                        <a:t>NUCLEAR RADIATION</a:t>
                      </a:r>
                      <a:endParaRPr b="1">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hMerge="1">
                  <a:txBody>
                    <a:bodyPr/>
                    <a:lstStyle/>
                    <a:p>
                      <a:endParaRPr lang="en-US"/>
                    </a:p>
                  </a:txBody>
                  <a:tcPr/>
                </a:tc>
                <a:tc>
                  <a:txBody>
                    <a:bodyPr/>
                    <a:lstStyle/>
                    <a:p>
                      <a:pPr marL="0" lvl="0" indent="0" algn="just" rtl="0">
                        <a:spcBef>
                          <a:spcPts val="0"/>
                        </a:spcBef>
                        <a:spcAft>
                          <a:spcPts val="0"/>
                        </a:spcAft>
                        <a:buNone/>
                      </a:pPr>
                      <a:r>
                        <a:rPr lang="fr" dirty="0">
                          <a:solidFill>
                            <a:schemeClr val="dk1"/>
                          </a:solidFill>
                        </a:rPr>
                        <a:t>The release of ionizing radiation (alpha, beta, gamma, and neutron particles) from a nuclear explosion. Nuclear radiation can cause immediate biological damage, long-term health effects, and contamination of the environment.</a:t>
                      </a: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 xmlns:a16="http://schemas.microsoft.com/office/drawing/2014/main" val="10009"/>
                  </a:ext>
                </a:extLst>
              </a:tr>
              <a:tr h="520700">
                <a:tc gridSpan="2">
                  <a:txBody>
                    <a:bodyPr/>
                    <a:lstStyle/>
                    <a:p>
                      <a:pPr marL="0" lvl="0" indent="0" algn="ctr" rtl="0">
                        <a:spcBef>
                          <a:spcPts val="0"/>
                        </a:spcBef>
                        <a:spcAft>
                          <a:spcPts val="0"/>
                        </a:spcAft>
                        <a:buNone/>
                      </a:pPr>
                      <a:r>
                        <a:rPr lang="fr" b="1">
                          <a:solidFill>
                            <a:schemeClr val="dk1"/>
                          </a:solidFill>
                        </a:rPr>
                        <a:t>THERMAL RADIATION</a:t>
                      </a:r>
                      <a:endParaRPr b="1">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hMerge="1">
                  <a:txBody>
                    <a:bodyPr/>
                    <a:lstStyle/>
                    <a:p>
                      <a:endParaRPr lang="en-US"/>
                    </a:p>
                  </a:txBody>
                  <a:tcPr/>
                </a:tc>
                <a:tc>
                  <a:txBody>
                    <a:bodyPr/>
                    <a:lstStyle/>
                    <a:p>
                      <a:pPr marL="0" lvl="0" indent="0" algn="just" rtl="0">
                        <a:spcBef>
                          <a:spcPts val="0"/>
                        </a:spcBef>
                        <a:spcAft>
                          <a:spcPts val="0"/>
                        </a:spcAft>
                        <a:buNone/>
                      </a:pPr>
                      <a:r>
                        <a:rPr lang="fr" dirty="0">
                          <a:solidFill>
                            <a:schemeClr val="dk1"/>
                          </a:solidFill>
                        </a:rPr>
                        <a:t>The intense heat and light energy emitted by an explosion, especially in nuclear detonations. Thermal radiation causes burns, ignites materials, and can create secondary fires in the target area.</a:t>
                      </a:r>
                      <a:endParaRPr dirty="0">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 xmlns:a16="http://schemas.microsoft.com/office/drawing/2014/main" val="10010"/>
                  </a:ext>
                </a:extLst>
              </a:tr>
            </a:tbl>
          </a:graphicData>
        </a:graphic>
      </p:graphicFrame>
      <p:pic>
        <p:nvPicPr>
          <p:cNvPr id="325" name="Google Shape;325;p34">
            <a:hlinkClick r:id="rId3"/>
          </p:cNvPr>
          <p:cNvPicPr preferRelativeResize="0"/>
          <p:nvPr/>
        </p:nvPicPr>
        <p:blipFill rotWithShape="1">
          <a:blip r:embed="rId4">
            <a:alphaModFix/>
          </a:blip>
          <a:srcRect r="-2532" b="-2501"/>
          <a:stretch/>
        </p:blipFill>
        <p:spPr>
          <a:xfrm>
            <a:off x="435875" y="164488"/>
            <a:ext cx="1575817" cy="1620000"/>
          </a:xfrm>
          <a:prstGeom prst="rect">
            <a:avLst/>
          </a:prstGeom>
          <a:noFill/>
          <a:ln>
            <a:noFill/>
          </a:ln>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273"/>
        <p:cNvGrpSpPr/>
        <p:nvPr/>
      </p:nvGrpSpPr>
      <p:grpSpPr>
        <a:xfrm>
          <a:off x="0" y="0"/>
          <a:ext cx="0" cy="0"/>
          <a:chOff x="0" y="0"/>
          <a:chExt cx="0" cy="0"/>
        </a:xfrm>
      </p:grpSpPr>
      <p:sp>
        <p:nvSpPr>
          <p:cNvPr id="274" name="Google Shape;274;p27"/>
          <p:cNvSpPr txBox="1"/>
          <p:nvPr/>
        </p:nvSpPr>
        <p:spPr>
          <a:xfrm>
            <a:off x="0" y="51275"/>
            <a:ext cx="15120000" cy="188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4200" b="1" u="sng" dirty="0" smtClean="0">
                <a:solidFill>
                  <a:schemeClr val="dk1"/>
                </a:solidFill>
              </a:rPr>
              <a:t>WEAPONEERING</a:t>
            </a:r>
            <a:endParaRPr sz="4200" b="1" u="sng">
              <a:solidFill>
                <a:schemeClr val="dk1"/>
              </a:solidFill>
            </a:endParaRPr>
          </a:p>
        </p:txBody>
      </p:sp>
      <p:pic>
        <p:nvPicPr>
          <p:cNvPr id="276" name="Google Shape;276;p27">
            <a:hlinkClick r:id="rId3"/>
          </p:cNvPr>
          <p:cNvPicPr preferRelativeResize="0"/>
          <p:nvPr/>
        </p:nvPicPr>
        <p:blipFill rotWithShape="1">
          <a:blip r:embed="rId4">
            <a:alphaModFix/>
          </a:blip>
          <a:srcRect r="-2532" b="-2501"/>
          <a:stretch/>
        </p:blipFill>
        <p:spPr>
          <a:xfrm>
            <a:off x="435875" y="164488"/>
            <a:ext cx="1575817" cy="1620000"/>
          </a:xfrm>
          <a:prstGeom prst="rect">
            <a:avLst/>
          </a:prstGeom>
          <a:noFill/>
          <a:ln>
            <a:noFill/>
          </a:ln>
        </p:spPr>
      </p:pic>
      <p:sp>
        <p:nvSpPr>
          <p:cNvPr id="5" name="Rektangel 4"/>
          <p:cNvSpPr/>
          <p:nvPr/>
        </p:nvSpPr>
        <p:spPr>
          <a:xfrm>
            <a:off x="3779838" y="4329451"/>
            <a:ext cx="7559675" cy="2031325"/>
          </a:xfrm>
          <a:prstGeom prst="rect">
            <a:avLst/>
          </a:prstGeom>
        </p:spPr>
        <p:txBody>
          <a:bodyPr>
            <a:spAutoFit/>
          </a:bodyPr>
          <a:lstStyle/>
          <a:p>
            <a:pPr lvl="0"/>
            <a:r>
              <a:rPr lang="en-US" dirty="0" err="1" smtClean="0"/>
              <a:t>Fuze</a:t>
            </a:r>
            <a:r>
              <a:rPr lang="en-US" dirty="0" smtClean="0"/>
              <a:t> delay.</a:t>
            </a:r>
          </a:p>
          <a:p>
            <a:pPr lvl="0"/>
            <a:r>
              <a:rPr lang="en-US" dirty="0" smtClean="0"/>
              <a:t> 0 ms = destroy the roof, </a:t>
            </a:r>
          </a:p>
          <a:p>
            <a:pPr lvl="0"/>
            <a:r>
              <a:rPr lang="en-US" dirty="0" smtClean="0"/>
              <a:t>10 ms = explode 3 meters below roof, perfect for single storey building, </a:t>
            </a:r>
          </a:p>
          <a:p>
            <a:pPr lvl="0"/>
            <a:r>
              <a:rPr lang="en-US" dirty="0" smtClean="0"/>
              <a:t>25 ms = good for all other buildings, explode inside the building. </a:t>
            </a:r>
          </a:p>
          <a:p>
            <a:pPr lvl="0"/>
            <a:r>
              <a:rPr lang="en-US" dirty="0" smtClean="0"/>
              <a:t>60 ms for BLU-109 only, for bunkers or more than 20m high buildings.</a:t>
            </a:r>
          </a:p>
          <a:p>
            <a:pPr lvl="0"/>
            <a:endParaRPr lang="en-US" dirty="0" smtClean="0"/>
          </a:p>
          <a:p>
            <a:pPr lvl="0"/>
            <a:r>
              <a:rPr lang="en-US" dirty="0" smtClean="0"/>
              <a:t>For all bombs in level bombing, without specific input like impact angle on JDAMs, the higher you drop the bomb, the higher the impact angle. It goes from around 30° at 5000' to 60° at 250000. So basically you for the release profile by indicating the desired angle of impact</a:t>
            </a:r>
            <a:endParaRPr 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graphicFrame>
        <p:nvGraphicFramePr>
          <p:cNvPr id="62" name="Google Shape;62;p14"/>
          <p:cNvGraphicFramePr/>
          <p:nvPr/>
        </p:nvGraphicFramePr>
        <p:xfrm>
          <a:off x="0" y="0"/>
          <a:ext cx="15120000" cy="10696535"/>
        </p:xfrm>
        <a:graphic>
          <a:graphicData uri="http://schemas.openxmlformats.org/drawingml/2006/table">
            <a:tbl>
              <a:tblPr>
                <a:noFill/>
                <a:tableStyleId>{AE7EAA58-4EDA-4114-B047-75ABB572CC32}</a:tableStyleId>
              </a:tblPr>
              <a:tblGrid>
                <a:gridCol w="2459475"/>
                <a:gridCol w="6659175"/>
                <a:gridCol w="2243000"/>
                <a:gridCol w="3758350"/>
              </a:tblGrid>
              <a:tr h="787728">
                <a:tc rowSpan="2">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fr" sz="2000" b="1" dirty="0" smtClean="0"/>
                        <a:t>FACILITY </a:t>
                      </a:r>
                      <a:r>
                        <a:rPr lang="fr" sz="2000" b="1" dirty="0"/>
                        <a:t>NAME, </a:t>
                      </a:r>
                      <a:r>
                        <a:rPr lang="fr" sz="2000" b="1" dirty="0" smtClean="0"/>
                        <a:t>SRN</a:t>
                      </a:r>
                      <a:endParaRPr sz="2000" b="1"/>
                    </a:p>
                    <a:p>
                      <a:pPr marL="0" lvl="0" indent="0" algn="l" rtl="0">
                        <a:spcBef>
                          <a:spcPts val="0"/>
                        </a:spcBef>
                        <a:spcAft>
                          <a:spcPts val="0"/>
                        </a:spcAft>
                        <a:buNone/>
                      </a:pPr>
                      <a:r>
                        <a:rPr lang="fr" sz="2000" b="1" dirty="0"/>
                        <a:t>JOINT OPERATIONS </a:t>
                      </a:r>
                      <a:r>
                        <a:rPr lang="fr" sz="2000" b="1" dirty="0" smtClean="0"/>
                        <a:t>GRAPHIC</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rowSpan="2">
                  <a:txBody>
                    <a:bodyPr/>
                    <a:lstStyle/>
                    <a:p>
                      <a:pPr marL="0" lvl="0" indent="0" algn="ctr" rtl="0">
                        <a:spcBef>
                          <a:spcPts val="0"/>
                        </a:spcBef>
                        <a:spcAft>
                          <a:spcPts val="0"/>
                        </a:spcAft>
                        <a:buNone/>
                      </a:pPr>
                      <a:r>
                        <a:rPr lang="fr" sz="2000" b="1" dirty="0"/>
                        <a:t>MAP</a:t>
                      </a:r>
                      <a:endParaRPr sz="2000" b="1"/>
                    </a:p>
                    <a:p>
                      <a:pPr marL="0" lvl="0" indent="0" algn="ctr" rtl="0">
                        <a:spcBef>
                          <a:spcPts val="0"/>
                        </a:spcBef>
                        <a:spcAft>
                          <a:spcPts val="0"/>
                        </a:spcAft>
                        <a:buNone/>
                      </a:pPr>
                      <a:r>
                        <a:rPr lang="fr" sz="2000" b="1" dirty="0"/>
                        <a:t>OVERVIEW</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900" b="1" dirty="0" smtClean="0"/>
                        <a:t>OPAC</a:t>
                      </a:r>
                      <a:r>
                        <a:rPr lang="en-US" sz="1900" b="1" baseline="0" dirty="0" smtClean="0"/>
                        <a:t> CLASSIFIED</a:t>
                      </a:r>
                      <a:endParaRPr lang="en-US" sz="1900" b="1" dirty="0" smtClean="0"/>
                    </a:p>
                    <a:p>
                      <a:pPr marL="0" lvl="0" indent="0" algn="ctr" rtl="0">
                        <a:spcBef>
                          <a:spcPts val="0"/>
                        </a:spcBef>
                        <a:spcAft>
                          <a:spcPts val="0"/>
                        </a:spcAft>
                        <a:buNone/>
                      </a:pPr>
                      <a:r>
                        <a:rPr lang="en-US" sz="1900" b="1" dirty="0" smtClean="0"/>
                        <a:t>REL TO CJTF-23</a:t>
                      </a:r>
                      <a:endParaRPr lang="en-US" sz="19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1107959">
                <a:tc vMerge="1">
                  <a:txBody>
                    <a:bodyPr/>
                    <a:lstStyle/>
                    <a:p>
                      <a:endParaRPr lang="nb-NO"/>
                    </a:p>
                  </a:txBody>
                  <a:tcPr/>
                </a:tc>
                <a:tc>
                  <a:txBody>
                    <a:bodyPr/>
                    <a:lstStyle/>
                    <a:p>
                      <a:pPr marL="0" lvl="0" indent="0" algn="l" rtl="0">
                        <a:spcBef>
                          <a:spcPts val="0"/>
                        </a:spcBef>
                        <a:spcAft>
                          <a:spcPts val="0"/>
                        </a:spcAft>
                        <a:buNone/>
                      </a:pPr>
                      <a:r>
                        <a:rPr lang="fr" sz="1500" b="1" dirty="0"/>
                        <a:t>BE: </a:t>
                      </a:r>
                      <a:r>
                        <a:rPr lang="fr" sz="1500" b="1" dirty="0" smtClean="0"/>
                        <a:t>SRNTGTXXX   CATCODE</a:t>
                      </a:r>
                      <a:r>
                        <a:rPr lang="fr" sz="1500" b="1" dirty="0"/>
                        <a:t>: </a:t>
                      </a:r>
                      <a:r>
                        <a:rPr lang="fr" sz="1500" b="1" dirty="0" smtClean="0"/>
                        <a:t>X</a:t>
                      </a:r>
                      <a:endParaRPr sz="1500" b="1"/>
                    </a:p>
                    <a:p>
                      <a:pPr marL="0" lvl="0" indent="0" algn="l" rtl="0">
                        <a:spcBef>
                          <a:spcPts val="0"/>
                        </a:spcBef>
                        <a:spcAft>
                          <a:spcPts val="0"/>
                        </a:spcAft>
                        <a:buNone/>
                      </a:pPr>
                      <a:r>
                        <a:rPr lang="fr" sz="1500" b="1" dirty="0"/>
                        <a:t>MIDB GEO: </a:t>
                      </a:r>
                      <a:r>
                        <a:rPr lang="fr" sz="1500" b="1" dirty="0" smtClean="0"/>
                        <a:t>[N DDMM.MMM ] [ E DDDMM.MMM]</a:t>
                      </a:r>
                      <a:endParaRPr sz="1500" b="1"/>
                    </a:p>
                    <a:p>
                      <a:pPr marL="0" lvl="0" indent="0" algn="l" rtl="0">
                        <a:spcBef>
                          <a:spcPts val="0"/>
                        </a:spcBef>
                        <a:spcAft>
                          <a:spcPts val="0"/>
                        </a:spcAft>
                        <a:buNone/>
                      </a:pPr>
                      <a:r>
                        <a:rPr lang="nb-NO" sz="1500" b="1" dirty="0" smtClean="0"/>
                        <a:t>ICOD: 2011-07-01</a:t>
                      </a:r>
                      <a:r>
                        <a:rPr lang="nb-NO" sz="1500" b="1" baseline="0" dirty="0" smtClean="0"/>
                        <a:t> </a:t>
                      </a:r>
                      <a:r>
                        <a:rPr lang="nb-NO" sz="1500" b="1" dirty="0" smtClean="0"/>
                        <a:t>DOI: 2011-05-12</a:t>
                      </a:r>
                      <a:endParaRPr lang="nb-NO" sz="15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vMerge="1">
                  <a:txBody>
                    <a:bodyPr/>
                    <a:lstStyle/>
                    <a:p>
                      <a:endParaRPr lang="nb-NO"/>
                    </a:p>
                  </a:txBody>
                  <a:tcPr/>
                </a:tc>
                <a:tc>
                  <a:txBody>
                    <a:bodyPr/>
                    <a:lstStyle/>
                    <a:p>
                      <a:pPr marL="0" lvl="0" indent="0" algn="ctr" rtl="0">
                        <a:spcBef>
                          <a:spcPts val="0"/>
                        </a:spcBef>
                        <a:spcAft>
                          <a:spcPts val="0"/>
                        </a:spcAft>
                        <a:buNone/>
                      </a:pPr>
                      <a:r>
                        <a:rPr lang="en-US" sz="1500" b="1" dirty="0" smtClean="0"/>
                        <a:t>DECL ON: 2061-01-01(+50 YEARS)</a:t>
                      </a:r>
                      <a:endParaRPr lang="en-US" sz="15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8796126">
                <a:tc gridSpan="4">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hMerge="1">
                  <a:txBody>
                    <a:bodyPr/>
                    <a:lstStyle/>
                    <a:p>
                      <a:endParaRPr lang="nb-NO"/>
                    </a:p>
                  </a:txBody>
                  <a:tcPr/>
                </a:tc>
                <a:tc hMerge="1">
                  <a:txBody>
                    <a:bodyPr/>
                    <a:lstStyle/>
                    <a:p>
                      <a:endParaRPr lang="nb-NO"/>
                    </a:p>
                  </a:txBody>
                  <a:tcPr/>
                </a:tc>
                <a:tc hMerge="1">
                  <a:txBody>
                    <a:bodyPr/>
                    <a:lstStyle/>
                    <a:p>
                      <a:endParaRPr lang="nb-NO"/>
                    </a:p>
                  </a:txBody>
                  <a:tcPr/>
                </a:tc>
              </a:tr>
            </a:tbl>
          </a:graphicData>
        </a:graphic>
      </p:graphicFrame>
      <p:sp>
        <p:nvSpPr>
          <p:cNvPr id="63" name="Google Shape;63;p14"/>
          <p:cNvSpPr txBox="1"/>
          <p:nvPr/>
        </p:nvSpPr>
        <p:spPr>
          <a:xfrm>
            <a:off x="99300" y="1998525"/>
            <a:ext cx="31866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nb-NO" b="1" dirty="0" smtClean="0">
                <a:solidFill>
                  <a:srgbClr val="FF0000"/>
                </a:solidFill>
              </a:rPr>
              <a:t>OPAC CLASSIFIED</a:t>
            </a:r>
          </a:p>
        </p:txBody>
      </p:sp>
      <p:sp>
        <p:nvSpPr>
          <p:cNvPr id="64" name="Google Shape;64;p14"/>
          <p:cNvSpPr txBox="1"/>
          <p:nvPr/>
        </p:nvSpPr>
        <p:spPr>
          <a:xfrm>
            <a:off x="0" y="10141525"/>
            <a:ext cx="3186600" cy="550288"/>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lgn="ctr"/>
            <a:r>
              <a:rPr lang="en-US" b="1" dirty="0" smtClean="0"/>
              <a:t>OPAC CLASSIFIED</a:t>
            </a:r>
          </a:p>
          <a:p>
            <a:pPr lvl="0" algn="ctr"/>
            <a:r>
              <a:rPr lang="en-US" b="1" dirty="0" smtClean="0"/>
              <a:t>REL TO CJTF-23</a:t>
            </a:r>
          </a:p>
        </p:txBody>
      </p:sp>
      <p:cxnSp>
        <p:nvCxnSpPr>
          <p:cNvPr id="65" name="Google Shape;65;p14"/>
          <p:cNvCxnSpPr/>
          <p:nvPr/>
        </p:nvCxnSpPr>
        <p:spPr>
          <a:xfrm rot="10800000">
            <a:off x="13999925" y="2400964"/>
            <a:ext cx="17400" cy="1080000"/>
          </a:xfrm>
          <a:prstGeom prst="straightConnector1">
            <a:avLst/>
          </a:prstGeom>
          <a:noFill/>
          <a:ln w="38100" cap="flat" cmpd="sng">
            <a:solidFill>
              <a:schemeClr val="dk1"/>
            </a:solidFill>
            <a:prstDash val="solid"/>
            <a:round/>
            <a:headEnd type="none" w="med" len="med"/>
            <a:tailEnd type="triangle" w="med" len="med"/>
          </a:ln>
        </p:spPr>
      </p:cxnSp>
      <p:sp>
        <p:nvSpPr>
          <p:cNvPr id="66" name="Google Shape;66;p14"/>
          <p:cNvSpPr txBox="1"/>
          <p:nvPr/>
        </p:nvSpPr>
        <p:spPr>
          <a:xfrm>
            <a:off x="14017325" y="2990900"/>
            <a:ext cx="502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3000" b="1" dirty="0">
                <a:solidFill>
                  <a:schemeClr val="dk1"/>
                </a:solidFill>
              </a:rPr>
              <a:t>N</a:t>
            </a:r>
            <a:endParaRPr sz="3000" b="1">
              <a:solidFill>
                <a:schemeClr val="dk1"/>
              </a:solidFill>
            </a:endParaRPr>
          </a:p>
        </p:txBody>
      </p:sp>
      <p:sp>
        <p:nvSpPr>
          <p:cNvPr id="67" name="Google Shape;67;p14"/>
          <p:cNvSpPr txBox="1"/>
          <p:nvPr/>
        </p:nvSpPr>
        <p:spPr>
          <a:xfrm>
            <a:off x="3934745" y="5126838"/>
            <a:ext cx="1869900" cy="5022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fr" b="1">
                <a:solidFill>
                  <a:schemeClr val="dk1"/>
                </a:solidFill>
              </a:rPr>
              <a:t>FACILITY NAME</a:t>
            </a:r>
            <a:endParaRPr b="1">
              <a:solidFill>
                <a:schemeClr val="dk1"/>
              </a:solidFill>
            </a:endParaRPr>
          </a:p>
          <a:p>
            <a:pPr marL="0" lvl="0" indent="0" algn="l" rtl="0">
              <a:spcBef>
                <a:spcPts val="0"/>
              </a:spcBef>
              <a:spcAft>
                <a:spcPts val="0"/>
              </a:spcAft>
              <a:buClr>
                <a:schemeClr val="dk1"/>
              </a:buClr>
              <a:buSzPts val="1100"/>
              <a:buFont typeface="Arial"/>
              <a:buNone/>
            </a:pPr>
            <a:r>
              <a:rPr lang="fr" b="1">
                <a:solidFill>
                  <a:schemeClr val="dk1"/>
                </a:solidFill>
              </a:rPr>
              <a:t>XXXXXXX</a:t>
            </a:r>
            <a:endParaRPr b="1">
              <a:solidFill>
                <a:schemeClr val="dk1"/>
              </a:solidFill>
            </a:endParaRPr>
          </a:p>
        </p:txBody>
      </p:sp>
      <p:cxnSp>
        <p:nvCxnSpPr>
          <p:cNvPr id="68" name="Google Shape;68;p14"/>
          <p:cNvCxnSpPr>
            <a:stCxn id="67" idx="2"/>
          </p:cNvCxnSpPr>
          <p:nvPr/>
        </p:nvCxnSpPr>
        <p:spPr>
          <a:xfrm>
            <a:off x="4869695" y="5629038"/>
            <a:ext cx="2139000" cy="1455300"/>
          </a:xfrm>
          <a:prstGeom prst="straightConnector1">
            <a:avLst/>
          </a:prstGeom>
          <a:noFill/>
          <a:ln w="19050" cap="flat" cmpd="sng">
            <a:solidFill>
              <a:schemeClr val="dk1"/>
            </a:solidFill>
            <a:prstDash val="solid"/>
            <a:round/>
            <a:headEnd type="none" w="med" len="med"/>
            <a:tailEnd type="none" w="med" len="med"/>
          </a:ln>
        </p:spPr>
      </p:cxnSp>
      <p:sp>
        <p:nvSpPr>
          <p:cNvPr id="69" name="Google Shape;69;p14"/>
          <p:cNvSpPr/>
          <p:nvPr/>
        </p:nvSpPr>
        <p:spPr>
          <a:xfrm>
            <a:off x="6718768" y="6796849"/>
            <a:ext cx="720000" cy="720000"/>
          </a:xfrm>
          <a:prstGeom prst="plus">
            <a:avLst>
              <a:gd name="adj" fmla="val 40260"/>
            </a:avLst>
          </a:prstGeom>
          <a:noFill/>
          <a:ln w="28575" cap="flat" cmpd="sng">
            <a:solidFill>
              <a:schemeClr val="dk1"/>
            </a:solidFill>
            <a:prstDash val="solid"/>
            <a:round/>
            <a:headEnd type="none" w="sm" len="sm"/>
            <a:tailEnd type="none" w="sm" len="sm"/>
          </a:ln>
        </p:spPr>
        <p:txBody>
          <a:bodyPr spcFirstLastPara="1" wrap="square" lIns="0" tIns="0" rIns="0" bIns="126000" anchor="ctr" anchorCtr="0">
            <a:noAutofit/>
          </a:bodyPr>
          <a:lstStyle/>
          <a:p>
            <a:pPr marL="0" lvl="0" indent="0" algn="ctr" rtl="0">
              <a:spcBef>
                <a:spcPts val="0"/>
              </a:spcBef>
              <a:spcAft>
                <a:spcPts val="0"/>
              </a:spcAft>
              <a:buNone/>
            </a:pPr>
            <a:r>
              <a:rPr lang="fr" sz="2000" b="1">
                <a:solidFill>
                  <a:schemeClr val="dk1"/>
                </a:solidFill>
              </a:rPr>
              <a:t>.</a:t>
            </a:r>
            <a:endParaRPr sz="2000" b="1">
              <a:solidFill>
                <a:schemeClr val="dk1"/>
              </a:solidFill>
            </a:endParaRPr>
          </a:p>
        </p:txBody>
      </p:sp>
      <p:pic>
        <p:nvPicPr>
          <p:cNvPr id="11" name="Picture 3"/>
          <p:cNvPicPr>
            <a:picLocks noChangeAspect="1" noChangeArrowheads="1"/>
          </p:cNvPicPr>
          <p:nvPr/>
        </p:nvPicPr>
        <p:blipFill>
          <a:blip r:embed="rId3" cstate="screen"/>
          <a:srcRect b="514"/>
          <a:stretch>
            <a:fillRect/>
          </a:stretch>
        </p:blipFill>
        <p:spPr bwMode="auto">
          <a:xfrm>
            <a:off x="9104243" y="0"/>
            <a:ext cx="2276553" cy="1888331"/>
          </a:xfrm>
          <a:prstGeom prst="rect">
            <a:avLst/>
          </a:prstGeom>
          <a:noFill/>
          <a:ln w="9525">
            <a:solidFill>
              <a:schemeClr val="tx1"/>
            </a:solidFill>
            <a:miter lim="800000"/>
            <a:headEnd/>
            <a:tailEnd/>
          </a:ln>
          <a:effectLst/>
        </p:spPr>
      </p:pic>
      <p:sp>
        <p:nvSpPr>
          <p:cNvPr id="12" name="Rektangel 11"/>
          <p:cNvSpPr/>
          <p:nvPr/>
        </p:nvSpPr>
        <p:spPr>
          <a:xfrm>
            <a:off x="10893406" y="504896"/>
            <a:ext cx="118753" cy="1306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 descr="D:\GIT PROJECTS\OPAT-background\Virtual Intelligence Service only logo.PNG"/>
          <p:cNvPicPr>
            <a:picLocks noChangeAspect="1" noChangeArrowheads="1"/>
          </p:cNvPicPr>
          <p:nvPr/>
        </p:nvPicPr>
        <p:blipFill>
          <a:blip r:embed="rId4"/>
          <a:srcRect/>
          <a:stretch>
            <a:fillRect/>
          </a:stretch>
        </p:blipFill>
        <p:spPr bwMode="auto">
          <a:xfrm>
            <a:off x="0" y="0"/>
            <a:ext cx="2225675" cy="1958975"/>
          </a:xfrm>
          <a:prstGeom prst="rect">
            <a:avLst/>
          </a:prstGeom>
          <a:noFill/>
        </p:spPr>
      </p:pic>
      <p:cxnSp>
        <p:nvCxnSpPr>
          <p:cNvPr id="16" name="Google Shape;65;p14"/>
          <p:cNvCxnSpPr/>
          <p:nvPr/>
        </p:nvCxnSpPr>
        <p:spPr>
          <a:xfrm rot="10800000">
            <a:off x="15909206" y="1772528"/>
            <a:ext cx="17400" cy="1080000"/>
          </a:xfrm>
          <a:prstGeom prst="straightConnector1">
            <a:avLst/>
          </a:prstGeom>
          <a:noFill/>
          <a:ln w="38100" cap="flat" cmpd="sng">
            <a:solidFill>
              <a:schemeClr val="bg1"/>
            </a:solidFill>
            <a:prstDash val="solid"/>
            <a:round/>
            <a:headEnd type="none" w="med" len="med"/>
            <a:tailEnd type="triangle" w="med" len="med"/>
          </a:ln>
        </p:spPr>
      </p:cxnSp>
      <p:sp>
        <p:nvSpPr>
          <p:cNvPr id="17" name="Google Shape;66;p14"/>
          <p:cNvSpPr txBox="1"/>
          <p:nvPr/>
        </p:nvSpPr>
        <p:spPr>
          <a:xfrm>
            <a:off x="15926606" y="2362464"/>
            <a:ext cx="502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3000" b="1" dirty="0">
                <a:solidFill>
                  <a:schemeClr val="bg1"/>
                </a:solidFill>
              </a:rPr>
              <a:t>N</a:t>
            </a:r>
            <a:endParaRPr sz="3000" b="1">
              <a:solidFill>
                <a:schemeClr val="bg1"/>
              </a:solidFill>
            </a:endParaRPr>
          </a:p>
        </p:txBody>
      </p:sp>
      <p:sp>
        <p:nvSpPr>
          <p:cNvPr id="18" name="Rektangel 17"/>
          <p:cNvSpPr/>
          <p:nvPr/>
        </p:nvSpPr>
        <p:spPr>
          <a:xfrm>
            <a:off x="15751370" y="564829"/>
            <a:ext cx="118753" cy="1306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273"/>
        <p:cNvGrpSpPr/>
        <p:nvPr/>
      </p:nvGrpSpPr>
      <p:grpSpPr>
        <a:xfrm>
          <a:off x="0" y="0"/>
          <a:ext cx="0" cy="0"/>
          <a:chOff x="0" y="0"/>
          <a:chExt cx="0" cy="0"/>
        </a:xfrm>
      </p:grpSpPr>
      <p:sp>
        <p:nvSpPr>
          <p:cNvPr id="274" name="Google Shape;274;p27"/>
          <p:cNvSpPr txBox="1"/>
          <p:nvPr/>
        </p:nvSpPr>
        <p:spPr>
          <a:xfrm>
            <a:off x="0" y="51275"/>
            <a:ext cx="15120000" cy="188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4200" b="1" u="sng" dirty="0" smtClean="0">
                <a:solidFill>
                  <a:schemeClr val="dk1"/>
                </a:solidFill>
              </a:rPr>
              <a:t>RISK ESTIMATE DISTANCES</a:t>
            </a:r>
            <a:endParaRPr sz="4200" b="1" u="sng">
              <a:solidFill>
                <a:schemeClr val="dk1"/>
              </a:solidFill>
            </a:endParaRPr>
          </a:p>
        </p:txBody>
      </p:sp>
      <p:pic>
        <p:nvPicPr>
          <p:cNvPr id="276" name="Google Shape;276;p27">
            <a:hlinkClick r:id="rId3"/>
          </p:cNvPr>
          <p:cNvPicPr preferRelativeResize="0"/>
          <p:nvPr/>
        </p:nvPicPr>
        <p:blipFill rotWithShape="1">
          <a:blip r:embed="rId4">
            <a:alphaModFix/>
          </a:blip>
          <a:srcRect r="-2532" b="-2501"/>
          <a:stretch/>
        </p:blipFill>
        <p:spPr>
          <a:xfrm>
            <a:off x="435875" y="164488"/>
            <a:ext cx="1575817" cy="1620000"/>
          </a:xfrm>
          <a:prstGeom prst="rect">
            <a:avLst/>
          </a:prstGeom>
          <a:noFill/>
          <a:ln>
            <a:noFill/>
          </a:ln>
        </p:spPr>
      </p:pic>
      <p:graphicFrame>
        <p:nvGraphicFramePr>
          <p:cNvPr id="4" name="Tabell 3"/>
          <p:cNvGraphicFramePr>
            <a:graphicFrameLocks noGrp="1"/>
          </p:cNvGraphicFramePr>
          <p:nvPr/>
        </p:nvGraphicFramePr>
        <p:xfrm>
          <a:off x="4825999" y="2454116"/>
          <a:ext cx="5467350" cy="5783580"/>
        </p:xfrm>
        <a:graphic>
          <a:graphicData uri="http://schemas.openxmlformats.org/drawingml/2006/table">
            <a:tbl>
              <a:tblPr/>
              <a:tblGrid>
                <a:gridCol w="1328592"/>
                <a:gridCol w="3149138"/>
                <a:gridCol w="989620"/>
              </a:tblGrid>
              <a:tr h="0">
                <a:tc>
                  <a:txBody>
                    <a:bodyPr/>
                    <a:lstStyle/>
                    <a:p>
                      <a:pPr algn="ctr">
                        <a:lnSpc>
                          <a:spcPct val="115000"/>
                        </a:lnSpc>
                        <a:spcAft>
                          <a:spcPts val="0"/>
                        </a:spcAft>
                      </a:pPr>
                      <a:r>
                        <a:rPr lang="en-US" sz="1100" b="1">
                          <a:latin typeface="Arial"/>
                          <a:ea typeface="Times New Roman"/>
                          <a:cs typeface="Arial"/>
                        </a:rPr>
                        <a:t>Weapon </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lnSpc>
                          <a:spcPct val="115000"/>
                        </a:lnSpc>
                        <a:spcAft>
                          <a:spcPts val="0"/>
                        </a:spcAft>
                      </a:pPr>
                      <a:r>
                        <a:rPr lang="en-US" sz="1100" b="1">
                          <a:latin typeface="Arial"/>
                          <a:ea typeface="Times New Roman"/>
                          <a:cs typeface="Arial"/>
                        </a:rPr>
                        <a:t>Description</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lnSpc>
                          <a:spcPct val="115000"/>
                        </a:lnSpc>
                        <a:spcAft>
                          <a:spcPts val="0"/>
                        </a:spcAft>
                      </a:pPr>
                      <a:r>
                        <a:rPr lang="en-US" sz="1100" b="1">
                          <a:latin typeface="Arial"/>
                          <a:ea typeface="Times New Roman"/>
                          <a:cs typeface="Arial"/>
                        </a:rPr>
                        <a:t>0,1 % PI</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0">
                <a:tc>
                  <a:txBody>
                    <a:bodyPr/>
                    <a:lstStyle/>
                    <a:p>
                      <a:pPr marL="457200">
                        <a:lnSpc>
                          <a:spcPct val="115000"/>
                        </a:lnSpc>
                        <a:spcAft>
                          <a:spcPts val="0"/>
                        </a:spcAft>
                      </a:pPr>
                      <a:r>
                        <a:rPr lang="en-US" sz="1100" b="1">
                          <a:latin typeface="Arial"/>
                          <a:ea typeface="Times New Roman"/>
                          <a:cs typeface="Arial"/>
                        </a:rPr>
                        <a:t>MK-82</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500Ibs</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MK-83</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1000Ibs</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250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MK-84</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2000Ibs</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300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GBU-12</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500Ibs, laserguided</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150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GBU-16</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1000Ibs laserguided</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GBU-10</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2000Ibs, laserguided</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250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GBU-24</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2000Ibs, laserguided, PAweway III, BLU-109</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250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GBU-38</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500Ibs INS/GPS</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150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GBU-32</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1000IbsINS/GPS</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GBU-31(V) 1/B</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2000Ibs, INS/GPS</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250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GBU-31 (V)3(B</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2000Ibs, INS/GPS BLU-109</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250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CBU-87</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Arial"/>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300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CBU-97</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Arial"/>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300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CBU-103</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Arial"/>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300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CBU-105</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Arial"/>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300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MK20 Rockeye</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Arial"/>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300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AGM-65</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Arial"/>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100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AGM-84</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Arial"/>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Arial"/>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AGM-154A</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Cluster</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300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AGM154C</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500Ibs, hardened targets</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2.75” Rockets</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Arial"/>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100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APKWS rockets</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Arial"/>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100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30mm gun</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Arial"/>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75</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20mm gun</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Arial"/>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dirty="0">
                          <a:latin typeface="Arial"/>
                          <a:ea typeface="Times New Roman"/>
                          <a:cs typeface="Arial"/>
                        </a:rPr>
                        <a:t>50</a:t>
                      </a:r>
                      <a:endParaRPr lang="nb-NO" sz="11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097" name="Rectangle 1"/>
          <p:cNvSpPr>
            <a:spLocks noChangeArrowheads="1"/>
          </p:cNvSpPr>
          <p:nvPr/>
        </p:nvSpPr>
        <p:spPr bwMode="auto">
          <a:xfrm>
            <a:off x="0" y="0"/>
            <a:ext cx="151193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b-NO" sz="1800" b="0" i="0" u="none" strike="noStrike" cap="none" normalizeH="0" baseline="0" smtClean="0">
                <a:ln>
                  <a:noFill/>
                </a:ln>
                <a:solidFill>
                  <a:schemeClr val="tx1"/>
                </a:solidFill>
                <a:effectLst/>
                <a:latin typeface="Arial" pitchFamily="34" charset="0"/>
                <a:cs typeface="Arial" pitchFamily="34" charset="0"/>
              </a:rPr>
              <a:t/>
            </a:r>
            <a:br>
              <a:rPr kumimoji="0" lang="nb-NO" sz="1800" b="0" i="0" u="none" strike="noStrike" cap="none" normalizeH="0" baseline="0" smtClean="0">
                <a:ln>
                  <a:noFill/>
                </a:ln>
                <a:solidFill>
                  <a:schemeClr val="tx1"/>
                </a:solidFill>
                <a:effectLst/>
                <a:latin typeface="Arial" pitchFamily="34" charset="0"/>
                <a:cs typeface="Arial" pitchFamily="34" charset="0"/>
              </a:rPr>
            </a:br>
            <a:endParaRPr kumimoji="0" lang="nb-NO" sz="1800" b="0" i="0" u="none" strike="noStrike" cap="none" normalizeH="0" baseline="0" smtClean="0">
              <a:ln>
                <a:noFill/>
              </a:ln>
              <a:solidFill>
                <a:schemeClr val="tx1"/>
              </a:solidFill>
              <a:effectLst/>
              <a:latin typeface="Arial" pitchFamily="34" charset="0"/>
              <a:cs typeface="Arial" pitchFamily="34" charset="0"/>
            </a:endParaRPr>
          </a:p>
        </p:txBody>
      </p:sp>
      <p:sp>
        <p:nvSpPr>
          <p:cNvPr id="4098" name="Rectangle 2"/>
          <p:cNvSpPr>
            <a:spLocks noChangeArrowheads="1"/>
          </p:cNvSpPr>
          <p:nvPr/>
        </p:nvSpPr>
        <p:spPr bwMode="auto">
          <a:xfrm>
            <a:off x="0" y="0"/>
            <a:ext cx="4989513" cy="7938"/>
          </a:xfrm>
          <a:prstGeom prst="rect">
            <a:avLst/>
          </a:prstGeom>
          <a:solidFill>
            <a:srgbClr val="000000"/>
          </a:solidFill>
          <a:ln w="9525">
            <a:solidFill>
              <a:schemeClr val="tx1"/>
            </a:solidFill>
            <a:prstDash val="solid"/>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099" name="Rectangle 3"/>
          <p:cNvSpPr>
            <a:spLocks noChangeArrowheads="1"/>
          </p:cNvSpPr>
          <p:nvPr/>
        </p:nvSpPr>
        <p:spPr bwMode="auto">
          <a:xfrm>
            <a:off x="0" y="9959334"/>
            <a:ext cx="151193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hlinkClick r:id=""/>
              </a:rPr>
              <a:t>[</a:t>
            </a:r>
            <a:r>
              <a:rPr kumimoji="0" lang="en-GB" sz="1000" b="0" i="0" u="none" strike="noStrike" cap="none" normalizeH="0" baseline="30000" dirty="0" smtClean="0" bmk="">
                <a:ln>
                  <a:noFill/>
                </a:ln>
                <a:solidFill>
                  <a:schemeClr val="tx1"/>
                </a:solidFill>
                <a:effectLst/>
                <a:latin typeface="Arial" pitchFamily="34" charset="0"/>
                <a:ea typeface="Times New Roman" pitchFamily="18" charset="0"/>
                <a:cs typeface="Times New Roman" pitchFamily="18" charset="0"/>
                <a:hlinkClick r:id=""/>
              </a:rPr>
              <a:t>1]</a:t>
            </a:r>
            <a: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nb-NO" sz="1000" b="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PI: </a:t>
            </a:r>
            <a:r>
              <a:rPr kumimoji="0" lang="nb-NO" sz="1000" b="0"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Probability</a:t>
            </a:r>
            <a:r>
              <a:rPr kumimoji="0" lang="nb-NO" sz="1000" b="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nb-NO" sz="1000" b="0"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of</a:t>
            </a:r>
            <a:r>
              <a:rPr kumimoji="0" lang="nb-NO" sz="1000" b="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nb-NO" sz="1000" b="0"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incapacitation</a:t>
            </a:r>
            <a:r>
              <a:rPr kumimoji="0" lang="nb-NO" sz="1000" b="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a:t>
            </a:r>
            <a: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Incapacitation means that a soldier that stands within this distance is physically unable to function in an assault within a 5-minute period after an attack. Ordnance delivery inside 0.1% PI distances will be considered as “danger close.”</a:t>
            </a: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273"/>
        <p:cNvGrpSpPr/>
        <p:nvPr/>
      </p:nvGrpSpPr>
      <p:grpSpPr>
        <a:xfrm>
          <a:off x="0" y="0"/>
          <a:ext cx="0" cy="0"/>
          <a:chOff x="0" y="0"/>
          <a:chExt cx="0" cy="0"/>
        </a:xfrm>
      </p:grpSpPr>
      <p:sp>
        <p:nvSpPr>
          <p:cNvPr id="274" name="Google Shape;274;p27"/>
          <p:cNvSpPr txBox="1"/>
          <p:nvPr/>
        </p:nvSpPr>
        <p:spPr>
          <a:xfrm>
            <a:off x="0" y="51275"/>
            <a:ext cx="15120000" cy="188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4200" b="1" u="sng" dirty="0" smtClean="0">
                <a:solidFill>
                  <a:schemeClr val="dk1"/>
                </a:solidFill>
              </a:rPr>
              <a:t>COLLATERAL DAMAGE ESTIMATION</a:t>
            </a:r>
            <a:endParaRPr sz="4200" b="1" u="sng">
              <a:solidFill>
                <a:schemeClr val="dk1"/>
              </a:solidFill>
            </a:endParaRPr>
          </a:p>
        </p:txBody>
      </p:sp>
      <p:pic>
        <p:nvPicPr>
          <p:cNvPr id="276" name="Google Shape;276;p27">
            <a:hlinkClick r:id="rId3"/>
          </p:cNvPr>
          <p:cNvPicPr preferRelativeResize="0"/>
          <p:nvPr/>
        </p:nvPicPr>
        <p:blipFill rotWithShape="1">
          <a:blip r:embed="rId4">
            <a:alphaModFix/>
          </a:blip>
          <a:srcRect r="-2532" b="-2501"/>
          <a:stretch/>
        </p:blipFill>
        <p:spPr>
          <a:xfrm>
            <a:off x="435875" y="164488"/>
            <a:ext cx="1575817" cy="1620000"/>
          </a:xfrm>
          <a:prstGeom prst="rect">
            <a:avLst/>
          </a:prstGeom>
          <a:noFill/>
          <a:ln>
            <a:noFill/>
          </a:ln>
        </p:spPr>
      </p:pic>
      <p:sp>
        <p:nvSpPr>
          <p:cNvPr id="4" name="TekstSylinder 3"/>
          <p:cNvSpPr txBox="1"/>
          <p:nvPr/>
        </p:nvSpPr>
        <p:spPr>
          <a:xfrm>
            <a:off x="749030" y="4231532"/>
            <a:ext cx="7023370" cy="3539430"/>
          </a:xfrm>
          <a:prstGeom prst="rect">
            <a:avLst/>
          </a:prstGeom>
          <a:noFill/>
        </p:spPr>
        <p:txBody>
          <a:bodyPr wrap="square" rtlCol="0">
            <a:spAutoFit/>
          </a:bodyPr>
          <a:lstStyle/>
          <a:p>
            <a:pPr lvl="0"/>
            <a:r>
              <a:rPr lang="nb-NO" dirty="0" err="1" smtClean="0"/>
              <a:t>Collateral</a:t>
            </a:r>
            <a:r>
              <a:rPr lang="nb-NO" dirty="0" smtClean="0"/>
              <a:t> </a:t>
            </a:r>
            <a:r>
              <a:rPr lang="nb-NO" dirty="0" err="1" smtClean="0"/>
              <a:t>Effect</a:t>
            </a:r>
            <a:r>
              <a:rPr lang="nb-NO" dirty="0" smtClean="0"/>
              <a:t> Radius (CER) is </a:t>
            </a:r>
            <a:r>
              <a:rPr lang="nb-NO" dirty="0" err="1" smtClean="0"/>
              <a:t>based</a:t>
            </a:r>
            <a:r>
              <a:rPr lang="nb-NO" dirty="0" smtClean="0"/>
              <a:t> in Risk </a:t>
            </a:r>
            <a:r>
              <a:rPr lang="nb-NO" dirty="0" err="1" smtClean="0"/>
              <a:t>Estimates</a:t>
            </a:r>
            <a:r>
              <a:rPr lang="nb-NO" dirty="0" smtClean="0"/>
              <a:t> </a:t>
            </a:r>
            <a:r>
              <a:rPr lang="nb-NO" dirty="0" err="1" smtClean="0"/>
              <a:t>Distances</a:t>
            </a:r>
            <a:r>
              <a:rPr lang="nb-NO" dirty="0" smtClean="0"/>
              <a:t>.</a:t>
            </a:r>
          </a:p>
          <a:p>
            <a:pPr lvl="0"/>
            <a:r>
              <a:rPr lang="nb-NO" dirty="0" smtClean="0"/>
              <a:t>CER is </a:t>
            </a:r>
            <a:r>
              <a:rPr lang="nb-NO" dirty="0" err="1" smtClean="0"/>
              <a:t>based</a:t>
            </a:r>
            <a:r>
              <a:rPr lang="nb-NO" dirty="0" smtClean="0"/>
              <a:t> </a:t>
            </a:r>
            <a:r>
              <a:rPr lang="nb-NO" dirty="0" err="1" smtClean="0"/>
              <a:t>on</a:t>
            </a:r>
            <a:r>
              <a:rPr lang="nb-NO" dirty="0" smtClean="0"/>
              <a:t> Risk </a:t>
            </a:r>
            <a:r>
              <a:rPr lang="nb-NO" dirty="0" err="1" smtClean="0"/>
              <a:t>Estimate</a:t>
            </a:r>
            <a:r>
              <a:rPr lang="nb-NO" dirty="0" smtClean="0"/>
              <a:t> </a:t>
            </a:r>
            <a:r>
              <a:rPr lang="nb-NO" dirty="0" err="1" smtClean="0"/>
              <a:t>Distances</a:t>
            </a:r>
            <a:r>
              <a:rPr lang="nb-NO" dirty="0" smtClean="0"/>
              <a:t> (</a:t>
            </a:r>
            <a:r>
              <a:rPr lang="nb-NO" dirty="0" err="1" smtClean="0"/>
              <a:t>listed</a:t>
            </a:r>
            <a:r>
              <a:rPr lang="nb-NO" dirty="0" smtClean="0"/>
              <a:t> in SPINS).</a:t>
            </a:r>
          </a:p>
          <a:p>
            <a:pPr lvl="0"/>
            <a:endParaRPr lang="nb-NO" dirty="0" smtClean="0"/>
          </a:p>
          <a:p>
            <a:pPr lvl="0"/>
            <a:r>
              <a:rPr lang="nb-NO" b="1" dirty="0" smtClean="0"/>
              <a:t>CDE 1</a:t>
            </a:r>
            <a:r>
              <a:rPr lang="nb-NO" dirty="0" smtClean="0"/>
              <a:t>: </a:t>
            </a:r>
            <a:r>
              <a:rPr lang="nb-NO" dirty="0" err="1" smtClean="0"/>
              <a:t>Military</a:t>
            </a:r>
            <a:r>
              <a:rPr lang="nb-NO" dirty="0" smtClean="0"/>
              <a:t> target (legal </a:t>
            </a:r>
            <a:r>
              <a:rPr lang="nb-NO" dirty="0" err="1" smtClean="0"/>
              <a:t>military</a:t>
            </a:r>
            <a:r>
              <a:rPr lang="nb-NO" dirty="0" smtClean="0"/>
              <a:t> target), </a:t>
            </a:r>
            <a:r>
              <a:rPr lang="nb-NO" dirty="0" err="1" smtClean="0"/>
              <a:t>no</a:t>
            </a:r>
            <a:r>
              <a:rPr lang="nb-NO" dirty="0" smtClean="0"/>
              <a:t> </a:t>
            </a:r>
            <a:r>
              <a:rPr lang="nb-NO" dirty="0" err="1" smtClean="0"/>
              <a:t>restriction</a:t>
            </a:r>
            <a:endParaRPr lang="nb-NO" dirty="0" smtClean="0"/>
          </a:p>
          <a:p>
            <a:pPr lvl="0"/>
            <a:r>
              <a:rPr lang="nb-NO" b="1" dirty="0" smtClean="0"/>
              <a:t>CDE 2</a:t>
            </a:r>
            <a:r>
              <a:rPr lang="nb-NO" dirty="0" smtClean="0"/>
              <a:t>: </a:t>
            </a:r>
            <a:r>
              <a:rPr lang="nb-NO" dirty="0" err="1" smtClean="0"/>
              <a:t>Structure</a:t>
            </a:r>
            <a:r>
              <a:rPr lang="nb-NO" dirty="0" smtClean="0"/>
              <a:t> </a:t>
            </a:r>
            <a:r>
              <a:rPr lang="nb-NO" dirty="0" err="1" smtClean="0"/>
              <a:t>within</a:t>
            </a:r>
            <a:r>
              <a:rPr lang="nb-NO" dirty="0" smtClean="0"/>
              <a:t> CER, </a:t>
            </a:r>
            <a:r>
              <a:rPr lang="nb-NO" dirty="0" err="1" smtClean="0"/>
              <a:t>but</a:t>
            </a:r>
            <a:r>
              <a:rPr lang="nb-NO" dirty="0" smtClean="0"/>
              <a:t> </a:t>
            </a:r>
            <a:r>
              <a:rPr lang="nb-NO" dirty="0" err="1" smtClean="0"/>
              <a:t>no</a:t>
            </a:r>
            <a:r>
              <a:rPr lang="nb-NO" dirty="0" smtClean="0"/>
              <a:t> </a:t>
            </a:r>
            <a:r>
              <a:rPr lang="nb-NO" dirty="0" err="1" smtClean="0"/>
              <a:t>collateral</a:t>
            </a:r>
            <a:r>
              <a:rPr lang="nb-NO" dirty="0" smtClean="0"/>
              <a:t> </a:t>
            </a:r>
            <a:r>
              <a:rPr lang="nb-NO" dirty="0" err="1" smtClean="0"/>
              <a:t>issue</a:t>
            </a:r>
            <a:r>
              <a:rPr lang="nb-NO" dirty="0" smtClean="0"/>
              <a:t> (</a:t>
            </a:r>
            <a:r>
              <a:rPr lang="nb-NO" dirty="0" err="1" smtClean="0"/>
              <a:t>storage</a:t>
            </a:r>
            <a:r>
              <a:rPr lang="nb-NO" dirty="0" smtClean="0"/>
              <a:t>, hut, </a:t>
            </a:r>
            <a:r>
              <a:rPr lang="nb-NO" dirty="0" err="1" smtClean="0"/>
              <a:t>small</a:t>
            </a:r>
            <a:r>
              <a:rPr lang="nb-NO" dirty="0" smtClean="0"/>
              <a:t> </a:t>
            </a:r>
            <a:r>
              <a:rPr lang="nb-NO" dirty="0" err="1" smtClean="0"/>
              <a:t>construction</a:t>
            </a:r>
            <a:r>
              <a:rPr lang="nb-NO" dirty="0" smtClean="0"/>
              <a:t>). No </a:t>
            </a:r>
            <a:r>
              <a:rPr lang="nb-NO" dirty="0" err="1" smtClean="0"/>
              <a:t>cluster</a:t>
            </a:r>
            <a:r>
              <a:rPr lang="nb-NO" dirty="0" smtClean="0"/>
              <a:t> </a:t>
            </a:r>
            <a:r>
              <a:rPr lang="nb-NO" dirty="0" err="1" smtClean="0"/>
              <a:t>munitions</a:t>
            </a:r>
            <a:r>
              <a:rPr lang="nb-NO" dirty="0" smtClean="0"/>
              <a:t> </a:t>
            </a:r>
            <a:r>
              <a:rPr lang="nb-NO" dirty="0" err="1" smtClean="0"/>
              <a:t>allowed</a:t>
            </a:r>
            <a:r>
              <a:rPr lang="nb-NO" dirty="0" smtClean="0"/>
              <a:t> and FAH </a:t>
            </a:r>
            <a:r>
              <a:rPr lang="nb-NO" dirty="0" err="1" smtClean="0"/>
              <a:t>need</a:t>
            </a:r>
            <a:r>
              <a:rPr lang="nb-NO" dirty="0" smtClean="0"/>
              <a:t> to </a:t>
            </a:r>
            <a:r>
              <a:rPr lang="nb-NO" dirty="0" err="1" smtClean="0"/>
              <a:t>take</a:t>
            </a:r>
            <a:r>
              <a:rPr lang="nb-NO" dirty="0" smtClean="0"/>
              <a:t> </a:t>
            </a:r>
            <a:r>
              <a:rPr lang="nb-NO" dirty="0" err="1" smtClean="0"/>
              <a:t>structure</a:t>
            </a:r>
            <a:r>
              <a:rPr lang="nb-NO" dirty="0" smtClean="0"/>
              <a:t> in </a:t>
            </a:r>
            <a:r>
              <a:rPr lang="nb-NO" dirty="0" err="1" smtClean="0"/>
              <a:t>minde</a:t>
            </a:r>
            <a:r>
              <a:rPr lang="nb-NO" dirty="0" smtClean="0"/>
              <a:t> to </a:t>
            </a:r>
            <a:r>
              <a:rPr lang="nb-NO" dirty="0" err="1" smtClean="0"/>
              <a:t>avoid</a:t>
            </a:r>
            <a:r>
              <a:rPr lang="nb-NO" dirty="0" smtClean="0"/>
              <a:t> </a:t>
            </a:r>
            <a:r>
              <a:rPr lang="nb-NO" dirty="0" err="1" smtClean="0"/>
              <a:t>damage</a:t>
            </a:r>
            <a:r>
              <a:rPr lang="nb-NO" dirty="0" smtClean="0"/>
              <a:t>. </a:t>
            </a:r>
          </a:p>
          <a:p>
            <a:pPr lvl="0"/>
            <a:r>
              <a:rPr lang="nb-NO" b="1" dirty="0" smtClean="0"/>
              <a:t>CDE 3</a:t>
            </a:r>
            <a:r>
              <a:rPr lang="nb-NO" dirty="0" smtClean="0"/>
              <a:t>: </a:t>
            </a:r>
            <a:r>
              <a:rPr lang="nb-NO" dirty="0" err="1" smtClean="0"/>
              <a:t>Civilian</a:t>
            </a:r>
            <a:r>
              <a:rPr lang="nb-NO" dirty="0" smtClean="0"/>
              <a:t> </a:t>
            </a:r>
            <a:r>
              <a:rPr lang="nb-NO" dirty="0" err="1" smtClean="0"/>
              <a:t>structure</a:t>
            </a:r>
            <a:r>
              <a:rPr lang="nb-NO" dirty="0" smtClean="0"/>
              <a:t> </a:t>
            </a:r>
            <a:r>
              <a:rPr lang="nb-NO" dirty="0" err="1" smtClean="0"/>
              <a:t>within</a:t>
            </a:r>
            <a:r>
              <a:rPr lang="nb-NO" dirty="0" smtClean="0"/>
              <a:t> CER  (</a:t>
            </a:r>
            <a:r>
              <a:rPr lang="nb-NO" dirty="0" err="1" smtClean="0"/>
              <a:t>Residential</a:t>
            </a:r>
            <a:r>
              <a:rPr lang="nb-NO" dirty="0" smtClean="0"/>
              <a:t> </a:t>
            </a:r>
            <a:r>
              <a:rPr lang="nb-NO" dirty="0" err="1" smtClean="0"/>
              <a:t>buildings</a:t>
            </a:r>
            <a:r>
              <a:rPr lang="nb-NO" dirty="0" smtClean="0"/>
              <a:t>, </a:t>
            </a:r>
            <a:r>
              <a:rPr lang="nb-NO" dirty="0" err="1" smtClean="0"/>
              <a:t>houses</a:t>
            </a:r>
            <a:r>
              <a:rPr lang="nb-NO" dirty="0" smtClean="0"/>
              <a:t>, </a:t>
            </a:r>
            <a:r>
              <a:rPr lang="nb-NO" dirty="0" err="1" smtClean="0"/>
              <a:t>structures</a:t>
            </a:r>
            <a:r>
              <a:rPr lang="nb-NO" dirty="0" smtClean="0"/>
              <a:t> </a:t>
            </a:r>
            <a:r>
              <a:rPr lang="nb-NO" dirty="0" err="1" smtClean="0"/>
              <a:t>that</a:t>
            </a:r>
            <a:r>
              <a:rPr lang="nb-NO" dirty="0" smtClean="0"/>
              <a:t> </a:t>
            </a:r>
            <a:r>
              <a:rPr lang="nb-NO" dirty="0" err="1" smtClean="0"/>
              <a:t>can</a:t>
            </a:r>
            <a:r>
              <a:rPr lang="nb-NO" dirty="0" smtClean="0"/>
              <a:t> </a:t>
            </a:r>
            <a:r>
              <a:rPr lang="nb-NO" dirty="0" err="1" smtClean="0"/>
              <a:t>cause</a:t>
            </a:r>
            <a:r>
              <a:rPr lang="nb-NO" dirty="0" smtClean="0"/>
              <a:t> </a:t>
            </a:r>
            <a:r>
              <a:rPr lang="nb-NO" dirty="0" err="1" smtClean="0"/>
              <a:t>secondary</a:t>
            </a:r>
            <a:r>
              <a:rPr lang="nb-NO" dirty="0" smtClean="0"/>
              <a:t> </a:t>
            </a:r>
            <a:r>
              <a:rPr lang="nb-NO" dirty="0" err="1" smtClean="0"/>
              <a:t>explosion</a:t>
            </a:r>
            <a:r>
              <a:rPr lang="nb-NO" dirty="0" smtClean="0"/>
              <a:t>, </a:t>
            </a:r>
            <a:r>
              <a:rPr lang="nb-NO" dirty="0" err="1" smtClean="0"/>
              <a:t>such</a:t>
            </a:r>
            <a:r>
              <a:rPr lang="nb-NO" dirty="0" smtClean="0"/>
              <a:t> as </a:t>
            </a:r>
            <a:r>
              <a:rPr lang="nb-NO" dirty="0" err="1" smtClean="0"/>
              <a:t>fuel</a:t>
            </a:r>
            <a:r>
              <a:rPr lang="nb-NO" dirty="0" smtClean="0"/>
              <a:t> </a:t>
            </a:r>
            <a:r>
              <a:rPr lang="nb-NO" dirty="0" err="1" smtClean="0"/>
              <a:t>storages</a:t>
            </a:r>
            <a:r>
              <a:rPr lang="nb-NO" dirty="0" smtClean="0"/>
              <a:t>), </a:t>
            </a:r>
            <a:r>
              <a:rPr lang="nb-NO" dirty="0" err="1" smtClean="0"/>
              <a:t>Precision</a:t>
            </a:r>
            <a:r>
              <a:rPr lang="nb-NO" dirty="0" smtClean="0"/>
              <a:t> </a:t>
            </a:r>
            <a:r>
              <a:rPr lang="nb-NO" dirty="0" err="1" smtClean="0"/>
              <a:t>guided</a:t>
            </a:r>
            <a:r>
              <a:rPr lang="nb-NO" dirty="0" smtClean="0"/>
              <a:t> </a:t>
            </a:r>
            <a:r>
              <a:rPr lang="nb-NO" dirty="0" err="1" smtClean="0"/>
              <a:t>munitons</a:t>
            </a:r>
            <a:r>
              <a:rPr lang="nb-NO" dirty="0" smtClean="0"/>
              <a:t> </a:t>
            </a:r>
            <a:r>
              <a:rPr lang="nb-NO" dirty="0" err="1" smtClean="0"/>
              <a:t>neededl</a:t>
            </a:r>
            <a:endParaRPr lang="nb-NO" dirty="0" smtClean="0"/>
          </a:p>
          <a:p>
            <a:pPr lvl="0"/>
            <a:r>
              <a:rPr lang="nb-NO" b="1" dirty="0" smtClean="0"/>
              <a:t>CDE 4: </a:t>
            </a:r>
            <a:r>
              <a:rPr lang="nb-NO" dirty="0" err="1" smtClean="0"/>
              <a:t>Civilian</a:t>
            </a:r>
            <a:r>
              <a:rPr lang="nb-NO" dirty="0" smtClean="0"/>
              <a:t> </a:t>
            </a:r>
            <a:r>
              <a:rPr lang="nb-NO" dirty="0" err="1" smtClean="0"/>
              <a:t>structure</a:t>
            </a:r>
            <a:r>
              <a:rPr lang="nb-NO" dirty="0" smtClean="0"/>
              <a:t> </a:t>
            </a:r>
            <a:r>
              <a:rPr lang="nb-NO" dirty="0" err="1" smtClean="0"/>
              <a:t>within</a:t>
            </a:r>
            <a:r>
              <a:rPr lang="nb-NO" dirty="0" smtClean="0"/>
              <a:t> CER and </a:t>
            </a:r>
            <a:r>
              <a:rPr lang="nb-NO" dirty="0" err="1" smtClean="0"/>
              <a:t>likely</a:t>
            </a:r>
            <a:r>
              <a:rPr lang="nb-NO" dirty="0" smtClean="0"/>
              <a:t> </a:t>
            </a:r>
            <a:r>
              <a:rPr lang="nb-NO" dirty="0" err="1" smtClean="0"/>
              <a:t>damaged</a:t>
            </a:r>
            <a:r>
              <a:rPr lang="nb-NO" dirty="0" smtClean="0"/>
              <a:t> by </a:t>
            </a:r>
            <a:r>
              <a:rPr lang="nb-NO" dirty="0" err="1" smtClean="0"/>
              <a:t>attack</a:t>
            </a:r>
            <a:r>
              <a:rPr lang="nb-NO" dirty="0" smtClean="0"/>
              <a:t>. </a:t>
            </a:r>
            <a:r>
              <a:rPr lang="nb-NO" dirty="0" err="1" smtClean="0"/>
              <a:t>Damages</a:t>
            </a:r>
            <a:r>
              <a:rPr lang="nb-NO" dirty="0" smtClean="0"/>
              <a:t> </a:t>
            </a:r>
            <a:r>
              <a:rPr lang="nb-NO" dirty="0" err="1" smtClean="0"/>
              <a:t>minimized</a:t>
            </a:r>
            <a:r>
              <a:rPr lang="nb-NO" dirty="0" smtClean="0"/>
              <a:t> by FAH and </a:t>
            </a:r>
            <a:r>
              <a:rPr lang="nb-NO" dirty="0" err="1" smtClean="0"/>
              <a:t>delayed</a:t>
            </a:r>
            <a:r>
              <a:rPr lang="nb-NO" dirty="0" smtClean="0"/>
              <a:t> </a:t>
            </a:r>
            <a:r>
              <a:rPr lang="nb-NO" dirty="0" err="1" smtClean="0"/>
              <a:t>fuze</a:t>
            </a:r>
            <a:r>
              <a:rPr lang="nb-NO" dirty="0" smtClean="0"/>
              <a:t> settings. JFACC </a:t>
            </a:r>
            <a:r>
              <a:rPr lang="nb-NO" dirty="0" err="1" smtClean="0"/>
              <a:t>approval</a:t>
            </a:r>
            <a:r>
              <a:rPr lang="nb-NO" dirty="0" smtClean="0"/>
              <a:t> </a:t>
            </a:r>
            <a:r>
              <a:rPr lang="nb-NO" dirty="0" err="1" smtClean="0"/>
              <a:t>agency</a:t>
            </a:r>
            <a:r>
              <a:rPr lang="nb-NO" dirty="0" smtClean="0"/>
              <a:t> for CDE 4 targets.  (AWACS </a:t>
            </a:r>
            <a:r>
              <a:rPr lang="nb-NO" dirty="0" err="1" smtClean="0"/>
              <a:t>delegated</a:t>
            </a:r>
            <a:r>
              <a:rPr lang="nb-NO" dirty="0" smtClean="0"/>
              <a:t> during </a:t>
            </a:r>
            <a:r>
              <a:rPr lang="nb-NO" dirty="0" err="1" smtClean="0"/>
              <a:t>missions</a:t>
            </a:r>
            <a:r>
              <a:rPr lang="nb-NO" dirty="0" smtClean="0"/>
              <a:t>.</a:t>
            </a:r>
          </a:p>
          <a:p>
            <a:pPr lvl="0"/>
            <a:r>
              <a:rPr lang="nb-NO" b="1" dirty="0" smtClean="0"/>
              <a:t>CDE 5: </a:t>
            </a:r>
            <a:r>
              <a:rPr lang="nb-NO" dirty="0" err="1" smtClean="0"/>
              <a:t>Civilian</a:t>
            </a:r>
            <a:r>
              <a:rPr lang="nb-NO" dirty="0" smtClean="0"/>
              <a:t> </a:t>
            </a:r>
            <a:r>
              <a:rPr lang="nb-NO" dirty="0" err="1" smtClean="0"/>
              <a:t>casualites</a:t>
            </a:r>
            <a:r>
              <a:rPr lang="nb-NO" dirty="0" smtClean="0"/>
              <a:t> </a:t>
            </a:r>
            <a:r>
              <a:rPr lang="nb-NO" dirty="0" err="1" smtClean="0"/>
              <a:t>expected</a:t>
            </a:r>
            <a:r>
              <a:rPr lang="nb-NO" dirty="0" smtClean="0"/>
              <a:t>, CJTF-HQ </a:t>
            </a:r>
            <a:r>
              <a:rPr lang="nb-NO" dirty="0" err="1" smtClean="0"/>
              <a:t>approval</a:t>
            </a:r>
            <a:r>
              <a:rPr lang="nb-NO" dirty="0" smtClean="0"/>
              <a:t> </a:t>
            </a:r>
            <a:r>
              <a:rPr lang="nb-NO" dirty="0" err="1" smtClean="0"/>
              <a:t>needed</a:t>
            </a:r>
            <a:r>
              <a:rPr lang="nb-NO" dirty="0" smtClean="0"/>
              <a:t> for striking CDE 5 targets.</a:t>
            </a:r>
          </a:p>
          <a:p>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graphicFrame>
        <p:nvGraphicFramePr>
          <p:cNvPr id="75" name="Google Shape;75;p15"/>
          <p:cNvGraphicFramePr/>
          <p:nvPr/>
        </p:nvGraphicFramePr>
        <p:xfrm>
          <a:off x="0" y="0"/>
          <a:ext cx="15120000" cy="10696535"/>
        </p:xfrm>
        <a:graphic>
          <a:graphicData uri="http://schemas.openxmlformats.org/drawingml/2006/table">
            <a:tbl>
              <a:tblPr>
                <a:noFill/>
                <a:tableStyleId>{AE7EAA58-4EDA-4114-B047-75ABB572CC32}</a:tableStyleId>
              </a:tblPr>
              <a:tblGrid>
                <a:gridCol w="2459475"/>
                <a:gridCol w="6659175"/>
                <a:gridCol w="2243000"/>
                <a:gridCol w="3758350"/>
              </a:tblGrid>
              <a:tr h="787728">
                <a:tc rowSpan="2">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fr" sz="2000" b="1" dirty="0" smtClean="0"/>
                        <a:t>FACILITY </a:t>
                      </a:r>
                      <a:r>
                        <a:rPr lang="fr" sz="2000" b="1" dirty="0"/>
                        <a:t>NAME, </a:t>
                      </a:r>
                      <a:r>
                        <a:rPr lang="fr" sz="2000" b="1" dirty="0" smtClean="0"/>
                        <a:t>SRN</a:t>
                      </a:r>
                      <a:endParaRPr sz="2000" b="1"/>
                    </a:p>
                    <a:p>
                      <a:pPr marL="0" lvl="0" indent="0" algn="l" rtl="0">
                        <a:spcBef>
                          <a:spcPts val="0"/>
                        </a:spcBef>
                        <a:spcAft>
                          <a:spcPts val="0"/>
                        </a:spcAft>
                        <a:buNone/>
                      </a:pPr>
                      <a:r>
                        <a:rPr lang="fr" sz="2000" b="1" dirty="0"/>
                        <a:t>FACILITY OUTLINE </a:t>
                      </a:r>
                      <a:r>
                        <a:rPr lang="fr" sz="2000" b="1" dirty="0" smtClean="0"/>
                        <a:t>GRAPHIC</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rowSpan="2">
                  <a:txBody>
                    <a:bodyPr/>
                    <a:lstStyle/>
                    <a:p>
                      <a:pPr marL="0" lvl="0" indent="0" algn="ctr" rtl="0">
                        <a:spcBef>
                          <a:spcPts val="0"/>
                        </a:spcBef>
                        <a:spcAft>
                          <a:spcPts val="0"/>
                        </a:spcAft>
                        <a:buNone/>
                      </a:pPr>
                      <a:r>
                        <a:rPr lang="fr" sz="2000" b="1"/>
                        <a:t>MAP</a:t>
                      </a:r>
                      <a:endParaRPr sz="2000" b="1"/>
                    </a:p>
                    <a:p>
                      <a:pPr marL="0" lvl="0" indent="0" algn="ctr" rtl="0">
                        <a:spcBef>
                          <a:spcPts val="0"/>
                        </a:spcBef>
                        <a:spcAft>
                          <a:spcPts val="0"/>
                        </a:spcAft>
                        <a:buNone/>
                      </a:pPr>
                      <a:r>
                        <a:rPr lang="fr" sz="2000" b="1"/>
                        <a:t>OVERVIEW</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900" b="1" dirty="0" smtClean="0"/>
                        <a:t>OPAC</a:t>
                      </a:r>
                      <a:r>
                        <a:rPr lang="en-US" sz="1900" b="1" baseline="0" dirty="0" smtClean="0"/>
                        <a:t> CLASSIFIED</a:t>
                      </a:r>
                      <a:endParaRPr lang="en-US" sz="1900" b="1" dirty="0" smtClean="0"/>
                    </a:p>
                    <a:p>
                      <a:pPr marL="0" lvl="0" indent="0" algn="ctr" rtl="0">
                        <a:spcBef>
                          <a:spcPts val="0"/>
                        </a:spcBef>
                        <a:spcAft>
                          <a:spcPts val="0"/>
                        </a:spcAft>
                        <a:buNone/>
                      </a:pPr>
                      <a:r>
                        <a:rPr lang="en-US" sz="1900" b="1" dirty="0" smtClean="0"/>
                        <a:t>REL TO CJTF-23</a:t>
                      </a:r>
                      <a:endParaRPr lang="en-US" sz="19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1107959">
                <a:tc vMerge="1">
                  <a:txBody>
                    <a:bodyPr/>
                    <a:lstStyle/>
                    <a:p>
                      <a:endParaRPr lang="nb-NO"/>
                    </a:p>
                  </a:txBody>
                  <a:tcPr/>
                </a:tc>
                <a:tc>
                  <a:txBody>
                    <a:bodyPr/>
                    <a:lstStyle/>
                    <a:p>
                      <a:pPr marL="0" lvl="0" indent="0" algn="l" rtl="0">
                        <a:spcBef>
                          <a:spcPts val="0"/>
                        </a:spcBef>
                        <a:spcAft>
                          <a:spcPts val="0"/>
                        </a:spcAft>
                        <a:buNone/>
                      </a:pPr>
                      <a:r>
                        <a:rPr lang="nb-NO" sz="1500" b="1" dirty="0" smtClean="0"/>
                        <a:t>BE: SRNTGTXXX   CATCODE: X</a:t>
                      </a:r>
                    </a:p>
                    <a:p>
                      <a:pPr marL="0" lvl="0" indent="0" algn="l" rtl="0">
                        <a:spcBef>
                          <a:spcPts val="0"/>
                        </a:spcBef>
                        <a:spcAft>
                          <a:spcPts val="0"/>
                        </a:spcAft>
                        <a:buNone/>
                      </a:pPr>
                      <a:r>
                        <a:rPr lang="nb-NO" sz="1500" b="1" dirty="0" smtClean="0"/>
                        <a:t>MIDB GEO: [N DDMM.MMM ] [ E DDDMM.MMM]</a:t>
                      </a:r>
                    </a:p>
                    <a:p>
                      <a:pPr marL="0" lvl="0" indent="0" algn="l" rtl="0">
                        <a:spcBef>
                          <a:spcPts val="0"/>
                        </a:spcBef>
                        <a:spcAft>
                          <a:spcPts val="0"/>
                        </a:spcAft>
                        <a:buNone/>
                      </a:pPr>
                      <a:r>
                        <a:rPr lang="nb-NO" sz="1500" b="1" dirty="0" smtClean="0"/>
                        <a:t>ICOD: 2011-07-01</a:t>
                      </a:r>
                      <a:r>
                        <a:rPr lang="nb-NO" sz="1500" b="1" baseline="0" dirty="0" smtClean="0"/>
                        <a:t> </a:t>
                      </a:r>
                      <a:r>
                        <a:rPr lang="nb-NO" sz="1500" b="1" dirty="0" smtClean="0"/>
                        <a:t>DOI: 2011-05-12</a:t>
                      </a:r>
                      <a:endParaRPr lang="nb-NO" sz="15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vMerge="1">
                  <a:txBody>
                    <a:bodyPr/>
                    <a:lstStyle/>
                    <a:p>
                      <a:endParaRPr lang="nb-NO"/>
                    </a:p>
                  </a:txBody>
                  <a:tcPr/>
                </a:tc>
                <a:tc>
                  <a:txBody>
                    <a:bodyPr/>
                    <a:lstStyle/>
                    <a:p>
                      <a:pPr marL="0" lvl="0" indent="0" algn="ctr" rtl="0">
                        <a:spcBef>
                          <a:spcPts val="0"/>
                        </a:spcBef>
                        <a:spcAft>
                          <a:spcPts val="0"/>
                        </a:spcAft>
                        <a:buNone/>
                      </a:pPr>
                      <a:r>
                        <a:rPr lang="en-US" sz="1500" b="1" dirty="0" smtClean="0"/>
                        <a:t>DECL ON: 2061-01-01(+50 YEARS)</a:t>
                      </a:r>
                      <a:endParaRPr lang="en-US" sz="15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8796126">
                <a:tc gridSpan="4">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hMerge="1">
                  <a:txBody>
                    <a:bodyPr/>
                    <a:lstStyle/>
                    <a:p>
                      <a:endParaRPr lang="nb-NO"/>
                    </a:p>
                  </a:txBody>
                  <a:tcPr/>
                </a:tc>
                <a:tc hMerge="1">
                  <a:txBody>
                    <a:bodyPr/>
                    <a:lstStyle/>
                    <a:p>
                      <a:endParaRPr lang="nb-NO"/>
                    </a:p>
                  </a:txBody>
                  <a:tcPr/>
                </a:tc>
                <a:tc hMerge="1">
                  <a:txBody>
                    <a:bodyPr/>
                    <a:lstStyle/>
                    <a:p>
                      <a:endParaRPr lang="nb-NO"/>
                    </a:p>
                  </a:txBody>
                  <a:tcPr/>
                </a:tc>
              </a:tr>
            </a:tbl>
          </a:graphicData>
        </a:graphic>
      </p:graphicFrame>
      <p:grpSp>
        <p:nvGrpSpPr>
          <p:cNvPr id="76" name="Google Shape;76;p15"/>
          <p:cNvGrpSpPr/>
          <p:nvPr/>
        </p:nvGrpSpPr>
        <p:grpSpPr>
          <a:xfrm>
            <a:off x="13999925" y="2400964"/>
            <a:ext cx="519600" cy="1236436"/>
            <a:chOff x="4246325" y="4458364"/>
            <a:chExt cx="519600" cy="1236436"/>
          </a:xfrm>
        </p:grpSpPr>
        <p:cxnSp>
          <p:nvCxnSpPr>
            <p:cNvPr id="77" name="Google Shape;77;p15"/>
            <p:cNvCxnSpPr/>
            <p:nvPr/>
          </p:nvCxnSpPr>
          <p:spPr>
            <a:xfrm rot="10800000">
              <a:off x="4246325" y="4458364"/>
              <a:ext cx="17400" cy="1080000"/>
            </a:xfrm>
            <a:prstGeom prst="straightConnector1">
              <a:avLst/>
            </a:prstGeom>
            <a:noFill/>
            <a:ln w="38100" cap="flat" cmpd="sng">
              <a:solidFill>
                <a:srgbClr val="000000"/>
              </a:solidFill>
              <a:prstDash val="solid"/>
              <a:round/>
              <a:headEnd type="none" w="med" len="med"/>
              <a:tailEnd type="triangle" w="med" len="med"/>
            </a:ln>
          </p:spPr>
        </p:cxnSp>
        <p:sp>
          <p:nvSpPr>
            <p:cNvPr id="78" name="Google Shape;78;p15"/>
            <p:cNvSpPr txBox="1"/>
            <p:nvPr/>
          </p:nvSpPr>
          <p:spPr>
            <a:xfrm>
              <a:off x="4263725" y="5048300"/>
              <a:ext cx="502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3000" b="1"/>
                <a:t>N</a:t>
              </a:r>
              <a:endParaRPr sz="3000" b="1"/>
            </a:p>
          </p:txBody>
        </p:sp>
      </p:grpSp>
      <p:sp>
        <p:nvSpPr>
          <p:cNvPr id="79" name="Google Shape;79;p15"/>
          <p:cNvSpPr/>
          <p:nvPr/>
        </p:nvSpPr>
        <p:spPr>
          <a:xfrm>
            <a:off x="5291313" y="5081150"/>
            <a:ext cx="4537375" cy="3671450"/>
          </a:xfrm>
          <a:custGeom>
            <a:avLst/>
            <a:gdLst/>
            <a:ahLst/>
            <a:cxnLst/>
            <a:rect l="l" t="t" r="r" b="b"/>
            <a:pathLst>
              <a:path w="181495" h="146858" extrusionOk="0">
                <a:moveTo>
                  <a:pt x="1386" y="53340"/>
                </a:moveTo>
                <a:lnTo>
                  <a:pt x="65117" y="0"/>
                </a:lnTo>
                <a:lnTo>
                  <a:pt x="169026" y="58189"/>
                </a:lnTo>
                <a:lnTo>
                  <a:pt x="181495" y="145473"/>
                </a:lnTo>
                <a:lnTo>
                  <a:pt x="63731" y="146858"/>
                </a:lnTo>
                <a:lnTo>
                  <a:pt x="0" y="82435"/>
                </a:lnTo>
                <a:lnTo>
                  <a:pt x="2079" y="53340"/>
                </a:lnTo>
              </a:path>
            </a:pathLst>
          </a:custGeom>
          <a:noFill/>
          <a:ln w="19050" cap="flat" cmpd="sng">
            <a:solidFill>
              <a:srgbClr val="CCCCCC"/>
            </a:solidFill>
            <a:prstDash val="solid"/>
            <a:round/>
            <a:headEnd type="none" w="med" len="med"/>
            <a:tailEnd type="none" w="med" len="med"/>
          </a:ln>
        </p:spPr>
      </p:sp>
      <p:sp>
        <p:nvSpPr>
          <p:cNvPr id="80" name="Google Shape;80;p15"/>
          <p:cNvSpPr txBox="1"/>
          <p:nvPr/>
        </p:nvSpPr>
        <p:spPr>
          <a:xfrm>
            <a:off x="0" y="10141525"/>
            <a:ext cx="3186600" cy="550288"/>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lgn="ctr"/>
            <a:r>
              <a:rPr lang="en-US" b="1" dirty="0" smtClean="0"/>
              <a:t>OPAC CLASSIFIED</a:t>
            </a:r>
          </a:p>
          <a:p>
            <a:pPr lvl="0" algn="ctr"/>
            <a:r>
              <a:rPr lang="en-US" b="1" dirty="0" smtClean="0"/>
              <a:t>REL TO CJTF-23</a:t>
            </a:r>
            <a:endParaRPr lang="en-US" b="1" dirty="0"/>
          </a:p>
        </p:txBody>
      </p:sp>
      <p:sp>
        <p:nvSpPr>
          <p:cNvPr id="81" name="Google Shape;81;p15"/>
          <p:cNvSpPr txBox="1"/>
          <p:nvPr/>
        </p:nvSpPr>
        <p:spPr>
          <a:xfrm>
            <a:off x="99300" y="1998525"/>
            <a:ext cx="31866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nb-NO" b="1" dirty="0" smtClean="0">
                <a:solidFill>
                  <a:srgbClr val="FF0000"/>
                </a:solidFill>
              </a:rPr>
              <a:t>OPAC CLASSIFIED</a:t>
            </a:r>
          </a:p>
        </p:txBody>
      </p:sp>
      <p:pic>
        <p:nvPicPr>
          <p:cNvPr id="11" name="Picture 3"/>
          <p:cNvPicPr>
            <a:picLocks noChangeAspect="1" noChangeArrowheads="1"/>
          </p:cNvPicPr>
          <p:nvPr/>
        </p:nvPicPr>
        <p:blipFill>
          <a:blip r:embed="rId3" cstate="screen"/>
          <a:srcRect b="514"/>
          <a:stretch>
            <a:fillRect/>
          </a:stretch>
        </p:blipFill>
        <p:spPr bwMode="auto">
          <a:xfrm>
            <a:off x="9104243" y="0"/>
            <a:ext cx="2276553" cy="1888331"/>
          </a:xfrm>
          <a:prstGeom prst="rect">
            <a:avLst/>
          </a:prstGeom>
          <a:noFill/>
          <a:ln w="9525">
            <a:solidFill>
              <a:schemeClr val="tx1"/>
            </a:solidFill>
            <a:miter lim="800000"/>
            <a:headEnd/>
            <a:tailEnd/>
          </a:ln>
          <a:effectLst/>
        </p:spPr>
      </p:pic>
      <p:pic>
        <p:nvPicPr>
          <p:cNvPr id="12" name="Picture 1" descr="D:\GIT PROJECTS\OPAT-background\Virtual Intelligence Service only logo.PNG"/>
          <p:cNvPicPr>
            <a:picLocks noChangeAspect="1" noChangeArrowheads="1"/>
          </p:cNvPicPr>
          <p:nvPr/>
        </p:nvPicPr>
        <p:blipFill>
          <a:blip r:embed="rId4"/>
          <a:srcRect/>
          <a:stretch>
            <a:fillRect/>
          </a:stretch>
        </p:blipFill>
        <p:spPr bwMode="auto">
          <a:xfrm>
            <a:off x="0" y="0"/>
            <a:ext cx="2225675" cy="1958975"/>
          </a:xfrm>
          <a:prstGeom prst="rect">
            <a:avLst/>
          </a:prstGeom>
          <a:noFill/>
        </p:spPr>
      </p:pic>
      <p:cxnSp>
        <p:nvCxnSpPr>
          <p:cNvPr id="13" name="Google Shape;65;p14"/>
          <p:cNvCxnSpPr/>
          <p:nvPr/>
        </p:nvCxnSpPr>
        <p:spPr>
          <a:xfrm rot="10800000">
            <a:off x="15909206" y="1772528"/>
            <a:ext cx="17400" cy="1080000"/>
          </a:xfrm>
          <a:prstGeom prst="straightConnector1">
            <a:avLst/>
          </a:prstGeom>
          <a:noFill/>
          <a:ln w="38100" cap="flat" cmpd="sng">
            <a:solidFill>
              <a:schemeClr val="bg1"/>
            </a:solidFill>
            <a:prstDash val="solid"/>
            <a:round/>
            <a:headEnd type="none" w="med" len="med"/>
            <a:tailEnd type="triangle" w="med" len="med"/>
          </a:ln>
        </p:spPr>
      </p:cxnSp>
      <p:sp>
        <p:nvSpPr>
          <p:cNvPr id="14" name="Google Shape;66;p14"/>
          <p:cNvSpPr txBox="1"/>
          <p:nvPr/>
        </p:nvSpPr>
        <p:spPr>
          <a:xfrm>
            <a:off x="15926606" y="2362464"/>
            <a:ext cx="502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3000" b="1" dirty="0">
                <a:solidFill>
                  <a:schemeClr val="bg1"/>
                </a:solidFill>
              </a:rPr>
              <a:t>N</a:t>
            </a:r>
            <a:endParaRPr sz="3000" b="1">
              <a:solidFill>
                <a:schemeClr val="bg1"/>
              </a:solidFill>
            </a:endParaRPr>
          </a:p>
        </p:txBody>
      </p:sp>
      <p:sp>
        <p:nvSpPr>
          <p:cNvPr id="15" name="Rektangel 14"/>
          <p:cNvSpPr/>
          <p:nvPr/>
        </p:nvSpPr>
        <p:spPr>
          <a:xfrm>
            <a:off x="15751370" y="564829"/>
            <a:ext cx="118753" cy="1306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0"/>
          <p:cNvSpPr/>
          <p:nvPr/>
        </p:nvSpPr>
        <p:spPr>
          <a:xfrm>
            <a:off x="2197600" y="613050"/>
            <a:ext cx="8999883" cy="7290031"/>
          </a:xfrm>
          <a:custGeom>
            <a:avLst/>
            <a:gdLst/>
            <a:ahLst/>
            <a:cxnLst/>
            <a:rect l="l" t="t" r="r" b="b"/>
            <a:pathLst>
              <a:path w="181495" h="146858" extrusionOk="0">
                <a:moveTo>
                  <a:pt x="1386" y="53340"/>
                </a:moveTo>
                <a:lnTo>
                  <a:pt x="65117" y="0"/>
                </a:lnTo>
                <a:lnTo>
                  <a:pt x="169026" y="58189"/>
                </a:lnTo>
                <a:lnTo>
                  <a:pt x="181495" y="145473"/>
                </a:lnTo>
                <a:lnTo>
                  <a:pt x="63731" y="146858"/>
                </a:lnTo>
                <a:lnTo>
                  <a:pt x="0" y="82435"/>
                </a:lnTo>
                <a:lnTo>
                  <a:pt x="2079" y="53340"/>
                </a:lnTo>
              </a:path>
            </a:pathLst>
          </a:custGeom>
          <a:noFill/>
          <a:ln w="19050" cap="flat" cmpd="sng">
            <a:solidFill>
              <a:srgbClr val="CCCCCC"/>
            </a:solidFill>
            <a:prstDash val="solid"/>
            <a:round/>
            <a:headEnd type="none" w="med" len="med"/>
            <a:tailEnd type="none" w="med" len="med"/>
          </a:ln>
        </p:spPr>
      </p:sp>
      <p:graphicFrame>
        <p:nvGraphicFramePr>
          <p:cNvPr id="156" name="Google Shape;156;p20"/>
          <p:cNvGraphicFramePr/>
          <p:nvPr/>
        </p:nvGraphicFramePr>
        <p:xfrm>
          <a:off x="0" y="0"/>
          <a:ext cx="15120000" cy="10696535"/>
        </p:xfrm>
        <a:graphic>
          <a:graphicData uri="http://schemas.openxmlformats.org/drawingml/2006/table">
            <a:tbl>
              <a:tblPr>
                <a:noFill/>
                <a:tableStyleId>{AE7EAA58-4EDA-4114-B047-75ABB572CC32}</a:tableStyleId>
              </a:tblPr>
              <a:tblGrid>
                <a:gridCol w="2459475"/>
                <a:gridCol w="6659175"/>
                <a:gridCol w="2243000"/>
                <a:gridCol w="3758350"/>
              </a:tblGrid>
              <a:tr h="787728">
                <a:tc rowSpan="2">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fr" sz="2000" b="1" dirty="0" smtClean="0"/>
                        <a:t>FACILITY </a:t>
                      </a:r>
                      <a:r>
                        <a:rPr lang="fr" sz="2000" b="1" dirty="0"/>
                        <a:t>NAME, </a:t>
                      </a:r>
                      <a:r>
                        <a:rPr lang="fr" sz="2000" b="1" dirty="0" smtClean="0"/>
                        <a:t>SRN</a:t>
                      </a:r>
                      <a:endParaRPr sz="2000" b="1"/>
                    </a:p>
                    <a:p>
                      <a:pPr marL="0" lvl="0" indent="0" algn="l" rtl="0">
                        <a:spcBef>
                          <a:spcPts val="0"/>
                        </a:spcBef>
                        <a:spcAft>
                          <a:spcPts val="0"/>
                        </a:spcAft>
                        <a:buNone/>
                      </a:pPr>
                      <a:r>
                        <a:rPr lang="fr" sz="2000" b="1" dirty="0"/>
                        <a:t>JOINT DESIRED POINT OF IMPACT GRAPHIC [X]</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rowSpan="2">
                  <a:txBody>
                    <a:bodyPr/>
                    <a:lstStyle/>
                    <a:p>
                      <a:pPr marL="0" lvl="0" indent="0" algn="ctr" rtl="0">
                        <a:spcBef>
                          <a:spcPts val="0"/>
                        </a:spcBef>
                        <a:spcAft>
                          <a:spcPts val="0"/>
                        </a:spcAft>
                        <a:buNone/>
                      </a:pPr>
                      <a:r>
                        <a:rPr lang="fr" sz="2000" b="1"/>
                        <a:t>MAP</a:t>
                      </a:r>
                      <a:endParaRPr sz="2000" b="1"/>
                    </a:p>
                    <a:p>
                      <a:pPr marL="0" lvl="0" indent="0" algn="ctr" rtl="0">
                        <a:spcBef>
                          <a:spcPts val="0"/>
                        </a:spcBef>
                        <a:spcAft>
                          <a:spcPts val="0"/>
                        </a:spcAft>
                        <a:buNone/>
                      </a:pPr>
                      <a:r>
                        <a:rPr lang="fr" sz="2000" b="1"/>
                        <a:t>OVERVIEW</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900" b="1" dirty="0" smtClean="0"/>
                        <a:t>OPAC</a:t>
                      </a:r>
                      <a:r>
                        <a:rPr lang="en-US" sz="1900" b="1" baseline="0" dirty="0" smtClean="0"/>
                        <a:t> CLASSIFIED</a:t>
                      </a:r>
                      <a:endParaRPr lang="en-US" sz="1900" b="1" dirty="0" smtClean="0"/>
                    </a:p>
                    <a:p>
                      <a:pPr marL="0" lvl="0" indent="0" algn="ctr" rtl="0">
                        <a:spcBef>
                          <a:spcPts val="0"/>
                        </a:spcBef>
                        <a:spcAft>
                          <a:spcPts val="0"/>
                        </a:spcAft>
                        <a:buNone/>
                      </a:pPr>
                      <a:r>
                        <a:rPr lang="en-US" sz="1900" b="1" dirty="0" smtClean="0"/>
                        <a:t>REL TO CJTF-23</a:t>
                      </a:r>
                      <a:endParaRPr lang="en-US" sz="19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1107959">
                <a:tc vMerge="1">
                  <a:txBody>
                    <a:bodyPr/>
                    <a:lstStyle/>
                    <a:p>
                      <a:endParaRPr lang="nb-NO"/>
                    </a:p>
                  </a:txBody>
                  <a:tcPr/>
                </a:tc>
                <a:tc>
                  <a:txBody>
                    <a:bodyPr/>
                    <a:lstStyle/>
                    <a:p>
                      <a:pPr marL="0" lvl="0" indent="0" algn="l" rtl="0">
                        <a:spcBef>
                          <a:spcPts val="0"/>
                        </a:spcBef>
                        <a:spcAft>
                          <a:spcPts val="0"/>
                        </a:spcAft>
                        <a:buNone/>
                      </a:pPr>
                      <a:r>
                        <a:rPr lang="nb-NO" sz="1500" b="1" dirty="0" smtClean="0"/>
                        <a:t>BE: SRNTGTXXX   CATCODE: X</a:t>
                      </a:r>
                    </a:p>
                    <a:p>
                      <a:pPr marL="0" lvl="0" indent="0" algn="l" rtl="0">
                        <a:spcBef>
                          <a:spcPts val="0"/>
                        </a:spcBef>
                        <a:spcAft>
                          <a:spcPts val="0"/>
                        </a:spcAft>
                        <a:buNone/>
                      </a:pPr>
                      <a:r>
                        <a:rPr lang="nb-NO" sz="1500" b="1" dirty="0" smtClean="0"/>
                        <a:t>MIDB GEO: [N DDMM.MMM ] [ E DDDMM.MMM]</a:t>
                      </a:r>
                    </a:p>
                    <a:p>
                      <a:pPr marL="0" lvl="0" indent="0" algn="l" rtl="0">
                        <a:spcBef>
                          <a:spcPts val="0"/>
                        </a:spcBef>
                        <a:spcAft>
                          <a:spcPts val="0"/>
                        </a:spcAft>
                        <a:buNone/>
                      </a:pPr>
                      <a:r>
                        <a:rPr lang="nb-NO" sz="1500" b="1" dirty="0" smtClean="0"/>
                        <a:t>ICOD: 2011-07-01</a:t>
                      </a:r>
                      <a:r>
                        <a:rPr lang="nb-NO" sz="1500" b="1" baseline="0" dirty="0" smtClean="0"/>
                        <a:t> </a:t>
                      </a:r>
                      <a:r>
                        <a:rPr lang="nb-NO" sz="1500" b="1" dirty="0" smtClean="0"/>
                        <a:t>DOI: 2011-05-12</a:t>
                      </a:r>
                      <a:endParaRPr lang="nb-NO" sz="15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vMerge="1">
                  <a:txBody>
                    <a:bodyPr/>
                    <a:lstStyle/>
                    <a:p>
                      <a:endParaRPr lang="nb-NO"/>
                    </a:p>
                  </a:txBody>
                  <a:tcPr/>
                </a:tc>
                <a:tc>
                  <a:txBody>
                    <a:bodyPr/>
                    <a:lstStyle/>
                    <a:p>
                      <a:pPr marL="0" lvl="0" indent="0" algn="ctr" rtl="0">
                        <a:spcBef>
                          <a:spcPts val="0"/>
                        </a:spcBef>
                        <a:spcAft>
                          <a:spcPts val="0"/>
                        </a:spcAft>
                        <a:buNone/>
                      </a:pPr>
                      <a:r>
                        <a:rPr lang="en-US" sz="1500" b="1" dirty="0" smtClean="0"/>
                        <a:t>DECL ON: 2061-01-01(+50 YEARS)</a:t>
                      </a:r>
                      <a:endParaRPr lang="en-US" sz="15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8796126">
                <a:tc gridSpan="4">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hMerge="1">
                  <a:txBody>
                    <a:bodyPr/>
                    <a:lstStyle/>
                    <a:p>
                      <a:endParaRPr lang="nb-NO"/>
                    </a:p>
                  </a:txBody>
                  <a:tcPr/>
                </a:tc>
                <a:tc hMerge="1">
                  <a:txBody>
                    <a:bodyPr/>
                    <a:lstStyle/>
                    <a:p>
                      <a:endParaRPr lang="nb-NO"/>
                    </a:p>
                  </a:txBody>
                  <a:tcPr/>
                </a:tc>
                <a:tc hMerge="1">
                  <a:txBody>
                    <a:bodyPr/>
                    <a:lstStyle/>
                    <a:p>
                      <a:endParaRPr lang="nb-NO"/>
                    </a:p>
                  </a:txBody>
                  <a:tcPr/>
                </a:tc>
              </a:tr>
            </a:tbl>
          </a:graphicData>
        </a:graphic>
      </p:graphicFrame>
      <p:grpSp>
        <p:nvGrpSpPr>
          <p:cNvPr id="157" name="Google Shape;157;p20"/>
          <p:cNvGrpSpPr/>
          <p:nvPr/>
        </p:nvGrpSpPr>
        <p:grpSpPr>
          <a:xfrm>
            <a:off x="13999925" y="2400964"/>
            <a:ext cx="519600" cy="1236436"/>
            <a:chOff x="4246325" y="4458364"/>
            <a:chExt cx="519600" cy="1236436"/>
          </a:xfrm>
        </p:grpSpPr>
        <p:cxnSp>
          <p:nvCxnSpPr>
            <p:cNvPr id="158" name="Google Shape;158;p20"/>
            <p:cNvCxnSpPr/>
            <p:nvPr/>
          </p:nvCxnSpPr>
          <p:spPr>
            <a:xfrm rot="10800000">
              <a:off x="4246325" y="4458364"/>
              <a:ext cx="17400" cy="1080000"/>
            </a:xfrm>
            <a:prstGeom prst="straightConnector1">
              <a:avLst/>
            </a:prstGeom>
            <a:noFill/>
            <a:ln w="38100" cap="flat" cmpd="sng">
              <a:solidFill>
                <a:srgbClr val="000000"/>
              </a:solidFill>
              <a:prstDash val="solid"/>
              <a:round/>
              <a:headEnd type="none" w="med" len="med"/>
              <a:tailEnd type="triangle" w="med" len="med"/>
            </a:ln>
          </p:spPr>
        </p:cxnSp>
        <p:sp>
          <p:nvSpPr>
            <p:cNvPr id="159" name="Google Shape;159;p20"/>
            <p:cNvSpPr txBox="1"/>
            <p:nvPr/>
          </p:nvSpPr>
          <p:spPr>
            <a:xfrm>
              <a:off x="4263725" y="5048300"/>
              <a:ext cx="502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3000" b="1"/>
                <a:t>N</a:t>
              </a:r>
              <a:endParaRPr sz="3000" b="1"/>
            </a:p>
          </p:txBody>
        </p:sp>
      </p:grpSp>
      <p:grpSp>
        <p:nvGrpSpPr>
          <p:cNvPr id="160" name="Google Shape;160;p20"/>
          <p:cNvGrpSpPr/>
          <p:nvPr/>
        </p:nvGrpSpPr>
        <p:grpSpPr>
          <a:xfrm>
            <a:off x="4165474" y="4450800"/>
            <a:ext cx="1801231" cy="284100"/>
            <a:chOff x="3945100" y="6965375"/>
            <a:chExt cx="1788000" cy="284100"/>
          </a:xfrm>
        </p:grpSpPr>
        <p:sp>
          <p:nvSpPr>
            <p:cNvPr id="161" name="Google Shape;161;p20"/>
            <p:cNvSpPr txBox="1"/>
            <p:nvPr/>
          </p:nvSpPr>
          <p:spPr>
            <a:xfrm>
              <a:off x="3945100" y="6965375"/>
              <a:ext cx="892500" cy="28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dirty="0" smtClean="0">
                  <a:solidFill>
                    <a:schemeClr val="dk1"/>
                  </a:solidFill>
                </a:rPr>
                <a:t>DPI A</a:t>
              </a:r>
              <a:endParaRPr b="1">
                <a:solidFill>
                  <a:schemeClr val="dk1"/>
                </a:solidFill>
              </a:endParaRPr>
            </a:p>
          </p:txBody>
        </p:sp>
        <p:cxnSp>
          <p:nvCxnSpPr>
            <p:cNvPr id="162" name="Google Shape;162;p20"/>
            <p:cNvCxnSpPr/>
            <p:nvPr/>
          </p:nvCxnSpPr>
          <p:spPr>
            <a:xfrm>
              <a:off x="4837600" y="7107425"/>
              <a:ext cx="895500" cy="3300"/>
            </a:xfrm>
            <a:prstGeom prst="straightConnector1">
              <a:avLst/>
            </a:prstGeom>
            <a:noFill/>
            <a:ln w="19050" cap="flat" cmpd="sng">
              <a:solidFill>
                <a:srgbClr val="000000"/>
              </a:solidFill>
              <a:prstDash val="solid"/>
              <a:round/>
              <a:headEnd type="none" w="med" len="med"/>
              <a:tailEnd type="none" w="med" len="med"/>
            </a:ln>
          </p:spPr>
        </p:cxnSp>
      </p:grpSp>
      <p:grpSp>
        <p:nvGrpSpPr>
          <p:cNvPr id="163" name="Google Shape;163;p20"/>
          <p:cNvGrpSpPr/>
          <p:nvPr/>
        </p:nvGrpSpPr>
        <p:grpSpPr>
          <a:xfrm>
            <a:off x="4165474" y="4734900"/>
            <a:ext cx="1801231" cy="284100"/>
            <a:chOff x="3945100" y="6965375"/>
            <a:chExt cx="1788000" cy="284100"/>
          </a:xfrm>
        </p:grpSpPr>
        <p:sp>
          <p:nvSpPr>
            <p:cNvPr id="164" name="Google Shape;164;p20"/>
            <p:cNvSpPr txBox="1"/>
            <p:nvPr/>
          </p:nvSpPr>
          <p:spPr>
            <a:xfrm>
              <a:off x="3945100" y="6965375"/>
              <a:ext cx="892500" cy="28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dirty="0" smtClean="0">
                  <a:solidFill>
                    <a:schemeClr val="dk1"/>
                  </a:solidFill>
                </a:rPr>
                <a:t>DPI B</a:t>
              </a:r>
              <a:endParaRPr b="1">
                <a:solidFill>
                  <a:schemeClr val="dk1"/>
                </a:solidFill>
              </a:endParaRPr>
            </a:p>
          </p:txBody>
        </p:sp>
        <p:cxnSp>
          <p:nvCxnSpPr>
            <p:cNvPr id="165" name="Google Shape;165;p20"/>
            <p:cNvCxnSpPr/>
            <p:nvPr/>
          </p:nvCxnSpPr>
          <p:spPr>
            <a:xfrm>
              <a:off x="4837600" y="7107425"/>
              <a:ext cx="895500" cy="3300"/>
            </a:xfrm>
            <a:prstGeom prst="straightConnector1">
              <a:avLst/>
            </a:prstGeom>
            <a:noFill/>
            <a:ln w="19050" cap="flat" cmpd="sng">
              <a:solidFill>
                <a:srgbClr val="000000"/>
              </a:solidFill>
              <a:prstDash val="solid"/>
              <a:round/>
              <a:headEnd type="none" w="med" len="med"/>
              <a:tailEnd type="none" w="med" len="med"/>
            </a:ln>
          </p:spPr>
        </p:cxnSp>
      </p:grpSp>
      <p:grpSp>
        <p:nvGrpSpPr>
          <p:cNvPr id="166" name="Google Shape;166;p20"/>
          <p:cNvGrpSpPr/>
          <p:nvPr/>
        </p:nvGrpSpPr>
        <p:grpSpPr>
          <a:xfrm>
            <a:off x="7897174" y="5397925"/>
            <a:ext cx="1631384" cy="422850"/>
            <a:chOff x="3945100" y="6965375"/>
            <a:chExt cx="1619400" cy="422850"/>
          </a:xfrm>
        </p:grpSpPr>
        <p:sp>
          <p:nvSpPr>
            <p:cNvPr id="167" name="Google Shape;167;p20"/>
            <p:cNvSpPr txBox="1"/>
            <p:nvPr/>
          </p:nvSpPr>
          <p:spPr>
            <a:xfrm>
              <a:off x="3945100" y="6965375"/>
              <a:ext cx="892500" cy="28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dirty="0" smtClean="0">
                  <a:solidFill>
                    <a:schemeClr val="dk1"/>
                  </a:solidFill>
                </a:rPr>
                <a:t>DPI C</a:t>
              </a:r>
              <a:endParaRPr b="1">
                <a:solidFill>
                  <a:schemeClr val="dk1"/>
                </a:solidFill>
              </a:endParaRPr>
            </a:p>
          </p:txBody>
        </p:sp>
        <p:cxnSp>
          <p:nvCxnSpPr>
            <p:cNvPr id="168" name="Google Shape;168;p20"/>
            <p:cNvCxnSpPr/>
            <p:nvPr/>
          </p:nvCxnSpPr>
          <p:spPr>
            <a:xfrm>
              <a:off x="4837600" y="7107425"/>
              <a:ext cx="726900" cy="280800"/>
            </a:xfrm>
            <a:prstGeom prst="straightConnector1">
              <a:avLst/>
            </a:prstGeom>
            <a:noFill/>
            <a:ln w="19050" cap="flat" cmpd="sng">
              <a:solidFill>
                <a:srgbClr val="000000"/>
              </a:solidFill>
              <a:prstDash val="solid"/>
              <a:round/>
              <a:headEnd type="none" w="med" len="med"/>
              <a:tailEnd type="none" w="med" len="med"/>
            </a:ln>
          </p:spPr>
        </p:cxnSp>
      </p:grpSp>
      <p:sp>
        <p:nvSpPr>
          <p:cNvPr id="169" name="Google Shape;169;p20"/>
          <p:cNvSpPr txBox="1"/>
          <p:nvPr/>
        </p:nvSpPr>
        <p:spPr>
          <a:xfrm>
            <a:off x="6157225" y="8717975"/>
            <a:ext cx="2540100" cy="785948"/>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1000" b="1" dirty="0" smtClean="0"/>
              <a:t>DPI</a:t>
            </a:r>
            <a:r>
              <a:rPr lang="fr" sz="1000" b="1" dirty="0"/>
              <a:t>: </a:t>
            </a:r>
            <a:r>
              <a:rPr lang="fr" sz="1000" b="1" dirty="0" smtClean="0"/>
              <a:t>SRNTGTXXXB</a:t>
            </a:r>
            <a:endParaRPr sz="1000" b="1"/>
          </a:p>
          <a:p>
            <a:pPr marL="0" lvl="0" indent="0" algn="l" rtl="0">
              <a:spcBef>
                <a:spcPts val="0"/>
              </a:spcBef>
              <a:spcAft>
                <a:spcPts val="0"/>
              </a:spcAft>
              <a:buNone/>
            </a:pPr>
            <a:r>
              <a:rPr lang="nb-NO" sz="1000" b="1" dirty="0" smtClean="0"/>
              <a:t>DESCRIPTION OF DPI</a:t>
            </a:r>
            <a:endParaRPr sz="1000" b="1"/>
          </a:p>
          <a:p>
            <a:pPr marL="0" lvl="0" indent="0" algn="l" rtl="0">
              <a:spcBef>
                <a:spcPts val="0"/>
              </a:spcBef>
              <a:spcAft>
                <a:spcPts val="0"/>
              </a:spcAft>
              <a:buNone/>
            </a:pPr>
            <a:r>
              <a:rPr lang="fr" sz="1000" b="1" dirty="0" smtClean="0"/>
              <a:t>DDMM.MMMM </a:t>
            </a:r>
            <a:r>
              <a:rPr lang="fr" sz="1000" b="1" dirty="0"/>
              <a:t>S/N DDDMM.MMMM </a:t>
            </a:r>
            <a:endParaRPr lang="fr" sz="1000" b="1" dirty="0" smtClean="0"/>
          </a:p>
          <a:p>
            <a:pPr marL="0" lvl="0" indent="0" algn="l" rtl="0">
              <a:spcBef>
                <a:spcPts val="0"/>
              </a:spcBef>
              <a:spcAft>
                <a:spcPts val="0"/>
              </a:spcAft>
              <a:buNone/>
            </a:pPr>
            <a:r>
              <a:rPr lang="fr" sz="1000" b="1" dirty="0" smtClean="0"/>
              <a:t>DPI </a:t>
            </a:r>
            <a:r>
              <a:rPr lang="fr" sz="1000" b="1" dirty="0"/>
              <a:t>MSL: XXX FT</a:t>
            </a:r>
            <a:endParaRPr sz="1000" b="1"/>
          </a:p>
          <a:p>
            <a:pPr marL="0" lvl="0" indent="0" algn="l" rtl="0">
              <a:spcBef>
                <a:spcPts val="0"/>
              </a:spcBef>
              <a:spcAft>
                <a:spcPts val="0"/>
              </a:spcAft>
              <a:buNone/>
            </a:pPr>
            <a:endParaRPr sz="1000" b="1"/>
          </a:p>
          <a:p>
            <a:pPr marL="0" lvl="0" indent="0" algn="l" rtl="0">
              <a:spcBef>
                <a:spcPts val="0"/>
              </a:spcBef>
              <a:spcAft>
                <a:spcPts val="0"/>
              </a:spcAft>
              <a:buNone/>
            </a:pPr>
            <a:endParaRPr sz="1000" b="1"/>
          </a:p>
          <a:p>
            <a:pPr marL="0" lvl="0" indent="0" algn="l" rtl="0">
              <a:spcBef>
                <a:spcPts val="0"/>
              </a:spcBef>
              <a:spcAft>
                <a:spcPts val="0"/>
              </a:spcAft>
              <a:buNone/>
            </a:pPr>
            <a:endParaRPr sz="1000" b="1"/>
          </a:p>
          <a:p>
            <a:pPr marL="0" lvl="0" indent="0" algn="l" rtl="0">
              <a:spcBef>
                <a:spcPts val="0"/>
              </a:spcBef>
              <a:spcAft>
                <a:spcPts val="0"/>
              </a:spcAft>
              <a:buNone/>
            </a:pPr>
            <a:endParaRPr sz="1000" b="1"/>
          </a:p>
        </p:txBody>
      </p:sp>
      <p:sp>
        <p:nvSpPr>
          <p:cNvPr id="170" name="Google Shape;170;p20"/>
          <p:cNvSpPr txBox="1"/>
          <p:nvPr/>
        </p:nvSpPr>
        <p:spPr>
          <a:xfrm>
            <a:off x="8914275" y="8717975"/>
            <a:ext cx="2540100" cy="766493"/>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1000" b="1" dirty="0" smtClean="0"/>
              <a:t>DPI</a:t>
            </a:r>
            <a:r>
              <a:rPr lang="fr" sz="1000" b="1" dirty="0"/>
              <a:t>: </a:t>
            </a:r>
            <a:r>
              <a:rPr lang="fr" sz="1000" b="1" dirty="0" smtClean="0"/>
              <a:t>SRNTGTXXXC</a:t>
            </a:r>
            <a:endParaRPr sz="1000" b="1"/>
          </a:p>
          <a:p>
            <a:pPr marL="0" lvl="0" indent="0" algn="l" rtl="0">
              <a:spcBef>
                <a:spcPts val="0"/>
              </a:spcBef>
              <a:spcAft>
                <a:spcPts val="0"/>
              </a:spcAft>
              <a:buNone/>
            </a:pPr>
            <a:r>
              <a:rPr lang="nb-NO" sz="1000" b="1" dirty="0" smtClean="0"/>
              <a:t>DESCRIPTION OF DPI</a:t>
            </a:r>
            <a:endParaRPr sz="1000" b="1"/>
          </a:p>
          <a:p>
            <a:pPr marL="0" lvl="0" indent="0" algn="l" rtl="0">
              <a:spcBef>
                <a:spcPts val="0"/>
              </a:spcBef>
              <a:spcAft>
                <a:spcPts val="0"/>
              </a:spcAft>
              <a:buNone/>
            </a:pPr>
            <a:r>
              <a:rPr lang="fr" sz="1000" b="1" dirty="0" smtClean="0"/>
              <a:t>DDMM.MMMM </a:t>
            </a:r>
            <a:r>
              <a:rPr lang="fr" sz="1000" b="1" dirty="0"/>
              <a:t>S/N DDDMM.MMMM </a:t>
            </a:r>
            <a:endParaRPr lang="fr" sz="1000" b="1" dirty="0" smtClean="0"/>
          </a:p>
          <a:p>
            <a:pPr marL="0" lvl="0" indent="0" algn="l" rtl="0">
              <a:spcBef>
                <a:spcPts val="0"/>
              </a:spcBef>
              <a:spcAft>
                <a:spcPts val="0"/>
              </a:spcAft>
              <a:buNone/>
            </a:pPr>
            <a:r>
              <a:rPr lang="fr" sz="1000" b="1" dirty="0" smtClean="0"/>
              <a:t>DPI </a:t>
            </a:r>
            <a:r>
              <a:rPr lang="fr" sz="1000" b="1" dirty="0"/>
              <a:t>MSL: XXX FT</a:t>
            </a:r>
            <a:endParaRPr sz="1000" b="1"/>
          </a:p>
          <a:p>
            <a:pPr marL="0" lvl="0" indent="0" algn="l" rtl="0">
              <a:spcBef>
                <a:spcPts val="0"/>
              </a:spcBef>
              <a:spcAft>
                <a:spcPts val="0"/>
              </a:spcAft>
              <a:buNone/>
            </a:pPr>
            <a:endParaRPr sz="1000" b="1"/>
          </a:p>
          <a:p>
            <a:pPr marL="0" lvl="0" indent="0" algn="l" rtl="0">
              <a:spcBef>
                <a:spcPts val="0"/>
              </a:spcBef>
              <a:spcAft>
                <a:spcPts val="0"/>
              </a:spcAft>
              <a:buNone/>
            </a:pPr>
            <a:endParaRPr sz="1000" b="1"/>
          </a:p>
          <a:p>
            <a:pPr marL="0" lvl="0" indent="0" algn="l" rtl="0">
              <a:spcBef>
                <a:spcPts val="0"/>
              </a:spcBef>
              <a:spcAft>
                <a:spcPts val="0"/>
              </a:spcAft>
              <a:buNone/>
            </a:pPr>
            <a:endParaRPr sz="1000" b="1"/>
          </a:p>
          <a:p>
            <a:pPr marL="0" lvl="0" indent="0" algn="l" rtl="0">
              <a:spcBef>
                <a:spcPts val="0"/>
              </a:spcBef>
              <a:spcAft>
                <a:spcPts val="0"/>
              </a:spcAft>
              <a:buNone/>
            </a:pPr>
            <a:endParaRPr sz="1000" b="1"/>
          </a:p>
        </p:txBody>
      </p:sp>
      <p:sp>
        <p:nvSpPr>
          <p:cNvPr id="171" name="Google Shape;171;p20"/>
          <p:cNvSpPr txBox="1"/>
          <p:nvPr/>
        </p:nvSpPr>
        <p:spPr>
          <a:xfrm>
            <a:off x="3400175" y="8717975"/>
            <a:ext cx="2540100" cy="795676"/>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1000" b="1" dirty="0" smtClean="0"/>
              <a:t>DPI</a:t>
            </a:r>
            <a:r>
              <a:rPr lang="fr" sz="1000" b="1" dirty="0"/>
              <a:t>: </a:t>
            </a:r>
            <a:r>
              <a:rPr lang="fr" sz="1000" b="1" dirty="0" smtClean="0"/>
              <a:t>SRNTGTXXXA</a:t>
            </a:r>
            <a:endParaRPr sz="1000" b="1"/>
          </a:p>
          <a:p>
            <a:pPr marL="0" lvl="0" indent="0" algn="l" rtl="0">
              <a:spcBef>
                <a:spcPts val="0"/>
              </a:spcBef>
              <a:spcAft>
                <a:spcPts val="0"/>
              </a:spcAft>
              <a:buNone/>
            </a:pPr>
            <a:r>
              <a:rPr lang="nb-NO" sz="1000" b="1" dirty="0" smtClean="0"/>
              <a:t>DESCRIPTION OF DPI</a:t>
            </a:r>
            <a:endParaRPr sz="1000" b="1"/>
          </a:p>
          <a:p>
            <a:pPr marL="0" lvl="0" indent="0" algn="l" rtl="0">
              <a:spcBef>
                <a:spcPts val="0"/>
              </a:spcBef>
              <a:spcAft>
                <a:spcPts val="0"/>
              </a:spcAft>
              <a:buNone/>
            </a:pPr>
            <a:r>
              <a:rPr lang="fr" sz="1000" b="1" dirty="0" smtClean="0"/>
              <a:t>DDMM.MMMM </a:t>
            </a:r>
            <a:r>
              <a:rPr lang="fr" sz="1000" b="1" dirty="0"/>
              <a:t>S/N DDDMM.MMMM </a:t>
            </a:r>
            <a:endParaRPr lang="fr" sz="1000" b="1" dirty="0" smtClean="0"/>
          </a:p>
          <a:p>
            <a:pPr marL="0" lvl="0" indent="0" algn="l" rtl="0">
              <a:spcBef>
                <a:spcPts val="0"/>
              </a:spcBef>
              <a:spcAft>
                <a:spcPts val="0"/>
              </a:spcAft>
              <a:buNone/>
            </a:pPr>
            <a:r>
              <a:rPr lang="fr" sz="1000" b="1" dirty="0" smtClean="0"/>
              <a:t>DPI </a:t>
            </a:r>
            <a:r>
              <a:rPr lang="fr" sz="1000" b="1" dirty="0"/>
              <a:t>MSL: XXX FT</a:t>
            </a:r>
            <a:endParaRPr sz="1000" b="1"/>
          </a:p>
          <a:p>
            <a:pPr marL="0" lvl="0" indent="0" algn="l" rtl="0">
              <a:spcBef>
                <a:spcPts val="0"/>
              </a:spcBef>
              <a:spcAft>
                <a:spcPts val="0"/>
              </a:spcAft>
              <a:buNone/>
            </a:pPr>
            <a:endParaRPr sz="1000" b="1"/>
          </a:p>
          <a:p>
            <a:pPr marL="0" lvl="0" indent="0" algn="l" rtl="0">
              <a:spcBef>
                <a:spcPts val="0"/>
              </a:spcBef>
              <a:spcAft>
                <a:spcPts val="0"/>
              </a:spcAft>
              <a:buNone/>
            </a:pPr>
            <a:endParaRPr sz="1000" b="1"/>
          </a:p>
          <a:p>
            <a:pPr marL="0" lvl="0" indent="0" algn="l" rtl="0">
              <a:spcBef>
                <a:spcPts val="0"/>
              </a:spcBef>
              <a:spcAft>
                <a:spcPts val="0"/>
              </a:spcAft>
              <a:buNone/>
            </a:pPr>
            <a:endParaRPr sz="1000" b="1"/>
          </a:p>
          <a:p>
            <a:pPr marL="0" lvl="0" indent="0" algn="l" rtl="0">
              <a:spcBef>
                <a:spcPts val="0"/>
              </a:spcBef>
              <a:spcAft>
                <a:spcPts val="0"/>
              </a:spcAft>
              <a:buNone/>
            </a:pPr>
            <a:endParaRPr sz="1000" b="1"/>
          </a:p>
        </p:txBody>
      </p:sp>
      <p:sp>
        <p:nvSpPr>
          <p:cNvPr id="172" name="Google Shape;172;p20"/>
          <p:cNvSpPr txBox="1"/>
          <p:nvPr/>
        </p:nvSpPr>
        <p:spPr>
          <a:xfrm>
            <a:off x="0" y="10141525"/>
            <a:ext cx="3186600" cy="550288"/>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lgn="ctr"/>
            <a:r>
              <a:rPr lang="en-US" b="1" dirty="0" smtClean="0"/>
              <a:t>OPAC CLASSIFIED</a:t>
            </a:r>
          </a:p>
          <a:p>
            <a:pPr lvl="0" algn="ctr"/>
            <a:r>
              <a:rPr lang="en-US" b="1" dirty="0" smtClean="0"/>
              <a:t>REL TO CJTF-23</a:t>
            </a:r>
            <a:endParaRPr lang="en-US" b="1" dirty="0"/>
          </a:p>
        </p:txBody>
      </p:sp>
      <p:sp>
        <p:nvSpPr>
          <p:cNvPr id="173" name="Google Shape;173;p20"/>
          <p:cNvSpPr txBox="1"/>
          <p:nvPr/>
        </p:nvSpPr>
        <p:spPr>
          <a:xfrm>
            <a:off x="99300" y="1998525"/>
            <a:ext cx="31866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nb-NO" b="1" dirty="0" smtClean="0">
                <a:solidFill>
                  <a:srgbClr val="FF0000"/>
                </a:solidFill>
              </a:rPr>
              <a:t>OPAC CLASSIFIED</a:t>
            </a:r>
          </a:p>
        </p:txBody>
      </p:sp>
      <p:pic>
        <p:nvPicPr>
          <p:cNvPr id="23" name="Picture 3"/>
          <p:cNvPicPr>
            <a:picLocks noChangeAspect="1" noChangeArrowheads="1"/>
          </p:cNvPicPr>
          <p:nvPr/>
        </p:nvPicPr>
        <p:blipFill>
          <a:blip r:embed="rId3" cstate="screen"/>
          <a:srcRect b="514"/>
          <a:stretch>
            <a:fillRect/>
          </a:stretch>
        </p:blipFill>
        <p:spPr bwMode="auto">
          <a:xfrm>
            <a:off x="9104243" y="0"/>
            <a:ext cx="2276553" cy="1888331"/>
          </a:xfrm>
          <a:prstGeom prst="rect">
            <a:avLst/>
          </a:prstGeom>
          <a:noFill/>
          <a:ln w="9525">
            <a:solidFill>
              <a:schemeClr val="tx1"/>
            </a:solidFill>
            <a:miter lim="800000"/>
            <a:headEnd/>
            <a:tailEnd/>
          </a:ln>
          <a:effectLst/>
        </p:spPr>
      </p:pic>
      <p:pic>
        <p:nvPicPr>
          <p:cNvPr id="24" name="Picture 1" descr="D:\GIT PROJECTS\OPAT-background\Virtual Intelligence Service only logo.PNG"/>
          <p:cNvPicPr>
            <a:picLocks noChangeAspect="1" noChangeArrowheads="1"/>
          </p:cNvPicPr>
          <p:nvPr/>
        </p:nvPicPr>
        <p:blipFill>
          <a:blip r:embed="rId4"/>
          <a:srcRect/>
          <a:stretch>
            <a:fillRect/>
          </a:stretch>
        </p:blipFill>
        <p:spPr bwMode="auto">
          <a:xfrm>
            <a:off x="0" y="0"/>
            <a:ext cx="2225675" cy="1958975"/>
          </a:xfrm>
          <a:prstGeom prst="rect">
            <a:avLst/>
          </a:prstGeom>
          <a:noFill/>
        </p:spPr>
      </p:pic>
      <p:cxnSp>
        <p:nvCxnSpPr>
          <p:cNvPr id="25" name="Google Shape;65;p14"/>
          <p:cNvCxnSpPr/>
          <p:nvPr/>
        </p:nvCxnSpPr>
        <p:spPr>
          <a:xfrm rot="10800000">
            <a:off x="15909206" y="1772528"/>
            <a:ext cx="17400" cy="1080000"/>
          </a:xfrm>
          <a:prstGeom prst="straightConnector1">
            <a:avLst/>
          </a:prstGeom>
          <a:noFill/>
          <a:ln w="38100" cap="flat" cmpd="sng">
            <a:solidFill>
              <a:schemeClr val="bg1"/>
            </a:solidFill>
            <a:prstDash val="solid"/>
            <a:round/>
            <a:headEnd type="none" w="med" len="med"/>
            <a:tailEnd type="triangle" w="med" len="med"/>
          </a:ln>
        </p:spPr>
      </p:cxnSp>
      <p:sp>
        <p:nvSpPr>
          <p:cNvPr id="26" name="Google Shape;66;p14"/>
          <p:cNvSpPr txBox="1"/>
          <p:nvPr/>
        </p:nvSpPr>
        <p:spPr>
          <a:xfrm>
            <a:off x="15926606" y="2362464"/>
            <a:ext cx="502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3000" b="1" dirty="0">
                <a:solidFill>
                  <a:schemeClr val="bg1"/>
                </a:solidFill>
              </a:rPr>
              <a:t>N</a:t>
            </a:r>
            <a:endParaRPr sz="3000" b="1">
              <a:solidFill>
                <a:schemeClr val="bg1"/>
              </a:solidFill>
            </a:endParaRPr>
          </a:p>
        </p:txBody>
      </p:sp>
      <p:sp>
        <p:nvSpPr>
          <p:cNvPr id="27" name="Rektangel 26"/>
          <p:cNvSpPr/>
          <p:nvPr/>
        </p:nvSpPr>
        <p:spPr>
          <a:xfrm>
            <a:off x="15751370" y="564829"/>
            <a:ext cx="118753" cy="1306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graphicFrame>
        <p:nvGraphicFramePr>
          <p:cNvPr id="179" name="Google Shape;179;p21"/>
          <p:cNvGraphicFramePr/>
          <p:nvPr/>
        </p:nvGraphicFramePr>
        <p:xfrm>
          <a:off x="0" y="0"/>
          <a:ext cx="15120000" cy="10696535"/>
        </p:xfrm>
        <a:graphic>
          <a:graphicData uri="http://schemas.openxmlformats.org/drawingml/2006/table">
            <a:tbl>
              <a:tblPr>
                <a:noFill/>
                <a:tableStyleId>{AE7EAA58-4EDA-4114-B047-75ABB572CC32}</a:tableStyleId>
              </a:tblPr>
              <a:tblGrid>
                <a:gridCol w="2459475"/>
                <a:gridCol w="6659175"/>
                <a:gridCol w="2243000"/>
                <a:gridCol w="3758350"/>
              </a:tblGrid>
              <a:tr h="787728">
                <a:tc rowSpan="2">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nb-NO" sz="2000" b="1" dirty="0" smtClean="0"/>
                        <a:t>FACILITY NAME, SRN</a:t>
                      </a:r>
                    </a:p>
                    <a:p>
                      <a:pPr marL="0" lvl="0" indent="0" algn="l" rtl="0">
                        <a:spcBef>
                          <a:spcPts val="0"/>
                        </a:spcBef>
                        <a:spcAft>
                          <a:spcPts val="0"/>
                        </a:spcAft>
                        <a:buNone/>
                      </a:pPr>
                      <a:r>
                        <a:rPr lang="fr" sz="2000" b="1" dirty="0" smtClean="0"/>
                        <a:t>WEAPONEERING OPTIONS</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rowSpan="2">
                  <a:txBody>
                    <a:bodyPr/>
                    <a:lstStyle/>
                    <a:p>
                      <a:pPr marL="0" lvl="0" indent="0" algn="ctr" rtl="0">
                        <a:spcBef>
                          <a:spcPts val="0"/>
                        </a:spcBef>
                        <a:spcAft>
                          <a:spcPts val="0"/>
                        </a:spcAft>
                        <a:buNone/>
                      </a:pPr>
                      <a:r>
                        <a:rPr lang="fr" sz="2000" b="1"/>
                        <a:t>MAP</a:t>
                      </a:r>
                      <a:endParaRPr sz="2000" b="1"/>
                    </a:p>
                    <a:p>
                      <a:pPr marL="0" lvl="0" indent="0" algn="ctr" rtl="0">
                        <a:spcBef>
                          <a:spcPts val="0"/>
                        </a:spcBef>
                        <a:spcAft>
                          <a:spcPts val="0"/>
                        </a:spcAft>
                        <a:buNone/>
                      </a:pPr>
                      <a:r>
                        <a:rPr lang="fr" sz="2000" b="1"/>
                        <a:t>OVERVIEW</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900" b="1" dirty="0" smtClean="0"/>
                        <a:t>OPAC</a:t>
                      </a:r>
                      <a:r>
                        <a:rPr lang="en-US" sz="1900" b="1" baseline="0" dirty="0" smtClean="0"/>
                        <a:t> CLASSIFIED</a:t>
                      </a:r>
                      <a:endParaRPr lang="en-US" sz="1900" b="1" dirty="0" smtClean="0"/>
                    </a:p>
                    <a:p>
                      <a:pPr marL="0" lvl="0" indent="0" algn="ctr" rtl="0">
                        <a:spcBef>
                          <a:spcPts val="0"/>
                        </a:spcBef>
                        <a:spcAft>
                          <a:spcPts val="0"/>
                        </a:spcAft>
                        <a:buNone/>
                      </a:pPr>
                      <a:r>
                        <a:rPr lang="en-US" sz="1900" b="1" dirty="0" smtClean="0"/>
                        <a:t>REL TO CJTF-23</a:t>
                      </a:r>
                      <a:endParaRPr lang="en-US" sz="19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1107959">
                <a:tc vMerge="1">
                  <a:txBody>
                    <a:bodyPr/>
                    <a:lstStyle/>
                    <a:p>
                      <a:endParaRPr lang="nb-NO"/>
                    </a:p>
                  </a:txBody>
                  <a:tcPr/>
                </a:tc>
                <a:tc>
                  <a:txBody>
                    <a:bodyPr/>
                    <a:lstStyle/>
                    <a:p>
                      <a:pPr marL="0" lvl="0" indent="0" algn="l" rtl="0">
                        <a:spcBef>
                          <a:spcPts val="0"/>
                        </a:spcBef>
                        <a:spcAft>
                          <a:spcPts val="0"/>
                        </a:spcAft>
                        <a:buNone/>
                      </a:pPr>
                      <a:r>
                        <a:rPr lang="nb-NO" sz="1500" b="1" dirty="0" smtClean="0"/>
                        <a:t>BE: SRNTGTXXX   CATCODE: X</a:t>
                      </a:r>
                    </a:p>
                    <a:p>
                      <a:pPr marL="0" lvl="0" indent="0" algn="l" rtl="0">
                        <a:spcBef>
                          <a:spcPts val="0"/>
                        </a:spcBef>
                        <a:spcAft>
                          <a:spcPts val="0"/>
                        </a:spcAft>
                        <a:buNone/>
                      </a:pPr>
                      <a:r>
                        <a:rPr lang="nb-NO" sz="1500" b="1" dirty="0" smtClean="0"/>
                        <a:t>MIDB GEO: [N DDMM.MMM ] [ E DDDMM.MMM]</a:t>
                      </a:r>
                    </a:p>
                    <a:p>
                      <a:pPr marL="0" lvl="0" indent="0" algn="l" rtl="0">
                        <a:spcBef>
                          <a:spcPts val="0"/>
                        </a:spcBef>
                        <a:spcAft>
                          <a:spcPts val="0"/>
                        </a:spcAft>
                        <a:buNone/>
                      </a:pPr>
                      <a:r>
                        <a:rPr lang="nb-NO" sz="1500" b="1" dirty="0" smtClean="0"/>
                        <a:t>ICOD: 2011-07-01</a:t>
                      </a:r>
                      <a:r>
                        <a:rPr lang="nb-NO" sz="1500" b="1" baseline="0" dirty="0" smtClean="0"/>
                        <a:t> </a:t>
                      </a:r>
                      <a:r>
                        <a:rPr lang="nb-NO" sz="1500" b="1" dirty="0" smtClean="0"/>
                        <a:t>DOI: 2011-05-12</a:t>
                      </a:r>
                      <a:endParaRPr lang="nb-NO" sz="15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vMerge="1">
                  <a:txBody>
                    <a:bodyPr/>
                    <a:lstStyle/>
                    <a:p>
                      <a:endParaRPr lang="nb-NO"/>
                    </a:p>
                  </a:txBody>
                  <a:tcPr/>
                </a:tc>
                <a:tc>
                  <a:txBody>
                    <a:bodyPr/>
                    <a:lstStyle/>
                    <a:p>
                      <a:pPr marL="0" lvl="0" indent="0" algn="ctr" rtl="0">
                        <a:spcBef>
                          <a:spcPts val="0"/>
                        </a:spcBef>
                        <a:spcAft>
                          <a:spcPts val="0"/>
                        </a:spcAft>
                        <a:buNone/>
                      </a:pPr>
                      <a:r>
                        <a:rPr lang="en-US" sz="1500" b="1" dirty="0" smtClean="0"/>
                        <a:t>DECL ON: 2061-01-01(+50 YEARS)</a:t>
                      </a:r>
                      <a:endParaRPr lang="en-US" sz="15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8796126">
                <a:tc gridSpan="4">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hMerge="1">
                  <a:txBody>
                    <a:bodyPr/>
                    <a:lstStyle/>
                    <a:p>
                      <a:endParaRPr lang="nb-NO"/>
                    </a:p>
                  </a:txBody>
                  <a:tcPr/>
                </a:tc>
                <a:tc hMerge="1">
                  <a:txBody>
                    <a:bodyPr/>
                    <a:lstStyle/>
                    <a:p>
                      <a:endParaRPr lang="nb-NO"/>
                    </a:p>
                  </a:txBody>
                  <a:tcPr/>
                </a:tc>
                <a:tc hMerge="1">
                  <a:txBody>
                    <a:bodyPr/>
                    <a:lstStyle/>
                    <a:p>
                      <a:endParaRPr lang="nb-NO"/>
                    </a:p>
                  </a:txBody>
                  <a:tcPr/>
                </a:tc>
              </a:tr>
            </a:tbl>
          </a:graphicData>
        </a:graphic>
      </p:graphicFrame>
      <p:sp>
        <p:nvSpPr>
          <p:cNvPr id="180" name="Google Shape;180;p21"/>
          <p:cNvSpPr txBox="1"/>
          <p:nvPr/>
        </p:nvSpPr>
        <p:spPr>
          <a:xfrm>
            <a:off x="0" y="10141525"/>
            <a:ext cx="3186600" cy="550288"/>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lgn="ctr"/>
            <a:r>
              <a:rPr lang="en-US" b="1" dirty="0" smtClean="0"/>
              <a:t>OPAC CLASSIFIED</a:t>
            </a:r>
          </a:p>
          <a:p>
            <a:pPr lvl="0" algn="ctr"/>
            <a:r>
              <a:rPr lang="en-US" b="1" dirty="0" smtClean="0"/>
              <a:t>REL TO CJTF-23</a:t>
            </a:r>
            <a:endParaRPr lang="en-US" b="1" dirty="0"/>
          </a:p>
        </p:txBody>
      </p:sp>
      <p:sp>
        <p:nvSpPr>
          <p:cNvPr id="181" name="Google Shape;181;p21"/>
          <p:cNvSpPr txBox="1"/>
          <p:nvPr/>
        </p:nvSpPr>
        <p:spPr>
          <a:xfrm>
            <a:off x="99300" y="1998525"/>
            <a:ext cx="31866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nb-NO" b="1" dirty="0" smtClean="0">
                <a:solidFill>
                  <a:srgbClr val="FF0000"/>
                </a:solidFill>
              </a:rPr>
              <a:t>OPAC CLASSIFIED</a:t>
            </a:r>
          </a:p>
        </p:txBody>
      </p:sp>
      <p:graphicFrame>
        <p:nvGraphicFramePr>
          <p:cNvPr id="182" name="Google Shape;182;p21"/>
          <p:cNvGraphicFramePr/>
          <p:nvPr/>
        </p:nvGraphicFramePr>
        <p:xfrm>
          <a:off x="-25" y="2586435"/>
          <a:ext cx="15119950" cy="7595106"/>
        </p:xfrm>
        <a:graphic>
          <a:graphicData uri="http://schemas.openxmlformats.org/drawingml/2006/table">
            <a:tbl>
              <a:tblPr>
                <a:noFill/>
                <a:tableStyleId>{85EE82D6-AF98-40BB-A63E-5EA55E4C3481}</a:tableStyleId>
              </a:tblPr>
              <a:tblGrid>
                <a:gridCol w="1308075"/>
                <a:gridCol w="4072450"/>
                <a:gridCol w="1533375"/>
                <a:gridCol w="1533375"/>
                <a:gridCol w="1533375"/>
                <a:gridCol w="2979300"/>
                <a:gridCol w="1080000"/>
                <a:gridCol w="1080000"/>
              </a:tblGrid>
              <a:tr h="304800">
                <a:tc>
                  <a:txBody>
                    <a:bodyPr/>
                    <a:lstStyle/>
                    <a:p>
                      <a:pPr marL="0" lvl="0" indent="0" algn="ctr" rtl="0">
                        <a:lnSpc>
                          <a:spcPct val="115000"/>
                        </a:lnSpc>
                        <a:spcBef>
                          <a:spcPts val="0"/>
                        </a:spcBef>
                        <a:spcAft>
                          <a:spcPts val="0"/>
                        </a:spcAft>
                        <a:buNone/>
                      </a:pPr>
                      <a:r>
                        <a:rPr lang="fr" sz="1600" b="1" dirty="0" smtClean="0">
                          <a:solidFill>
                            <a:schemeClr val="lt1"/>
                          </a:solidFill>
                        </a:rPr>
                        <a:t>DPI</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fr" sz="1600" b="1">
                          <a:solidFill>
                            <a:schemeClr val="lt1"/>
                          </a:solidFill>
                        </a:rPr>
                        <a:t>DESCRIPTION</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fr" sz="1600" b="1">
                          <a:solidFill>
                            <a:schemeClr val="lt1"/>
                          </a:solidFill>
                        </a:rPr>
                        <a:t>TLE</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fr" sz="1600" b="1">
                          <a:solidFill>
                            <a:schemeClr val="lt1"/>
                          </a:solidFill>
                        </a:rPr>
                        <a:t>WARHEAD</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fr" sz="1600" b="1">
                          <a:solidFill>
                            <a:schemeClr val="lt1"/>
                          </a:solidFill>
                        </a:rPr>
                        <a:t>GUIDANCE</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fr" sz="1600" b="1">
                          <a:solidFill>
                            <a:schemeClr val="lt1"/>
                          </a:solidFill>
                        </a:rPr>
                        <a:t>DESIRED EFFECT</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fr" sz="1600" b="1">
                          <a:solidFill>
                            <a:schemeClr val="lt1"/>
                          </a:solidFill>
                        </a:rPr>
                        <a:t>IMPACT ANGLE</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fr" sz="1600" b="1">
                          <a:solidFill>
                            <a:schemeClr val="lt1"/>
                          </a:solidFill>
                        </a:rPr>
                        <a:t>FUZING</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r>
              <a:tr h="304800">
                <a:tc>
                  <a:txBody>
                    <a:bodyPr/>
                    <a:lstStyle/>
                    <a:p>
                      <a:pPr marL="0" lvl="0" indent="0" algn="ctr" rtl="0">
                        <a:spcBef>
                          <a:spcPts val="0"/>
                        </a:spcBef>
                        <a:spcAft>
                          <a:spcPts val="0"/>
                        </a:spcAft>
                        <a:buClr>
                          <a:schemeClr val="dk1"/>
                        </a:buClr>
                        <a:buSzPts val="1100"/>
                        <a:buFont typeface="Arial"/>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bl>
          </a:graphicData>
        </a:graphic>
      </p:graphicFrame>
      <p:pic>
        <p:nvPicPr>
          <p:cNvPr id="8" name="Picture 3"/>
          <p:cNvPicPr>
            <a:picLocks noChangeAspect="1" noChangeArrowheads="1"/>
          </p:cNvPicPr>
          <p:nvPr/>
        </p:nvPicPr>
        <p:blipFill>
          <a:blip r:embed="rId3" cstate="screen"/>
          <a:srcRect b="514"/>
          <a:stretch>
            <a:fillRect/>
          </a:stretch>
        </p:blipFill>
        <p:spPr bwMode="auto">
          <a:xfrm>
            <a:off x="9104243" y="0"/>
            <a:ext cx="2276553" cy="1888331"/>
          </a:xfrm>
          <a:prstGeom prst="rect">
            <a:avLst/>
          </a:prstGeom>
          <a:noFill/>
          <a:ln w="9525">
            <a:solidFill>
              <a:schemeClr val="tx1"/>
            </a:solidFill>
            <a:miter lim="800000"/>
            <a:headEnd/>
            <a:tailEnd/>
          </a:ln>
          <a:effectLst/>
        </p:spPr>
      </p:pic>
      <p:pic>
        <p:nvPicPr>
          <p:cNvPr id="9" name="Picture 1" descr="D:\GIT PROJECTS\OPAT-background\Virtual Intelligence Service only logo.PNG"/>
          <p:cNvPicPr>
            <a:picLocks noChangeAspect="1" noChangeArrowheads="1"/>
          </p:cNvPicPr>
          <p:nvPr/>
        </p:nvPicPr>
        <p:blipFill>
          <a:blip r:embed="rId4"/>
          <a:srcRect/>
          <a:stretch>
            <a:fillRect/>
          </a:stretch>
        </p:blipFill>
        <p:spPr bwMode="auto">
          <a:xfrm>
            <a:off x="0" y="0"/>
            <a:ext cx="2225675" cy="1958975"/>
          </a:xfrm>
          <a:prstGeom prst="rect">
            <a:avLst/>
          </a:prstGeom>
          <a:noFill/>
        </p:spPr>
      </p:pic>
      <p:sp>
        <p:nvSpPr>
          <p:cNvPr id="11" name="Rektangel 10"/>
          <p:cNvSpPr/>
          <p:nvPr/>
        </p:nvSpPr>
        <p:spPr>
          <a:xfrm>
            <a:off x="15751370" y="564829"/>
            <a:ext cx="118753" cy="1306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graphicFrame>
        <p:nvGraphicFramePr>
          <p:cNvPr id="188" name="Google Shape;188;p22"/>
          <p:cNvGraphicFramePr/>
          <p:nvPr/>
        </p:nvGraphicFramePr>
        <p:xfrm>
          <a:off x="0" y="0"/>
          <a:ext cx="15120000" cy="10696535"/>
        </p:xfrm>
        <a:graphic>
          <a:graphicData uri="http://schemas.openxmlformats.org/drawingml/2006/table">
            <a:tbl>
              <a:tblPr>
                <a:noFill/>
                <a:tableStyleId>{AE7EAA58-4EDA-4114-B047-75ABB572CC32}</a:tableStyleId>
              </a:tblPr>
              <a:tblGrid>
                <a:gridCol w="2459475"/>
                <a:gridCol w="6659175"/>
                <a:gridCol w="2243000"/>
                <a:gridCol w="3758350"/>
              </a:tblGrid>
              <a:tr h="787728">
                <a:tc rowSpan="2">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nb-NO" sz="2000" b="1" dirty="0" smtClean="0"/>
                        <a:t>FACILITY NAME, SRN</a:t>
                      </a:r>
                      <a:endParaRPr sz="2000" b="1"/>
                    </a:p>
                    <a:p>
                      <a:pPr marL="0" lvl="0" indent="0" algn="l" rtl="0">
                        <a:spcBef>
                          <a:spcPts val="0"/>
                        </a:spcBef>
                        <a:spcAft>
                          <a:spcPts val="0"/>
                        </a:spcAft>
                        <a:buNone/>
                      </a:pPr>
                      <a:r>
                        <a:rPr lang="fr" sz="2000" b="1" dirty="0"/>
                        <a:t>COLLATERAL DAMAGE ESTIMATION </a:t>
                      </a:r>
                      <a:r>
                        <a:rPr lang="fr" sz="2000" b="1" dirty="0" smtClean="0"/>
                        <a:t>GRAPHIC</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rowSpan="2">
                  <a:txBody>
                    <a:bodyPr/>
                    <a:lstStyle/>
                    <a:p>
                      <a:pPr marL="0" lvl="0" indent="0" algn="ctr" rtl="0">
                        <a:spcBef>
                          <a:spcPts val="0"/>
                        </a:spcBef>
                        <a:spcAft>
                          <a:spcPts val="0"/>
                        </a:spcAft>
                        <a:buNone/>
                      </a:pPr>
                      <a:r>
                        <a:rPr lang="fr" sz="2000" b="1"/>
                        <a:t>MAP</a:t>
                      </a:r>
                      <a:endParaRPr sz="2000" b="1"/>
                    </a:p>
                    <a:p>
                      <a:pPr marL="0" lvl="0" indent="0" algn="ctr" rtl="0">
                        <a:spcBef>
                          <a:spcPts val="0"/>
                        </a:spcBef>
                        <a:spcAft>
                          <a:spcPts val="0"/>
                        </a:spcAft>
                        <a:buNone/>
                      </a:pPr>
                      <a:r>
                        <a:rPr lang="fr" sz="2000" b="1"/>
                        <a:t>OVERVIEW</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900" b="1" dirty="0" smtClean="0"/>
                        <a:t>OPAC</a:t>
                      </a:r>
                      <a:r>
                        <a:rPr lang="en-US" sz="1900" b="1" baseline="0" dirty="0" smtClean="0"/>
                        <a:t> CLASSIFIED</a:t>
                      </a:r>
                      <a:endParaRPr lang="en-US" sz="1900" b="1" dirty="0" smtClean="0"/>
                    </a:p>
                    <a:p>
                      <a:pPr marL="0" lvl="0" indent="0" algn="ctr" rtl="0">
                        <a:spcBef>
                          <a:spcPts val="0"/>
                        </a:spcBef>
                        <a:spcAft>
                          <a:spcPts val="0"/>
                        </a:spcAft>
                        <a:buNone/>
                      </a:pPr>
                      <a:r>
                        <a:rPr lang="en-US" sz="1900" b="1" dirty="0" smtClean="0"/>
                        <a:t>REL TO CJTF-23</a:t>
                      </a:r>
                      <a:endParaRPr lang="en-US" sz="19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1107959">
                <a:tc vMerge="1">
                  <a:txBody>
                    <a:bodyPr/>
                    <a:lstStyle/>
                    <a:p>
                      <a:endParaRPr lang="nb-NO"/>
                    </a:p>
                  </a:txBody>
                  <a:tcPr/>
                </a:tc>
                <a:tc>
                  <a:txBody>
                    <a:bodyPr/>
                    <a:lstStyle/>
                    <a:p>
                      <a:pPr marL="0" lvl="0" indent="0" algn="l" rtl="0">
                        <a:spcBef>
                          <a:spcPts val="0"/>
                        </a:spcBef>
                        <a:spcAft>
                          <a:spcPts val="0"/>
                        </a:spcAft>
                        <a:buNone/>
                      </a:pPr>
                      <a:r>
                        <a:rPr lang="nb-NO" sz="1500" b="1" dirty="0" smtClean="0"/>
                        <a:t>BE: SRNTGTXXX   CATCODE: X</a:t>
                      </a:r>
                    </a:p>
                    <a:p>
                      <a:pPr marL="0" lvl="0" indent="0" algn="l" rtl="0">
                        <a:spcBef>
                          <a:spcPts val="0"/>
                        </a:spcBef>
                        <a:spcAft>
                          <a:spcPts val="0"/>
                        </a:spcAft>
                        <a:buNone/>
                      </a:pPr>
                      <a:r>
                        <a:rPr lang="nb-NO" sz="1500" b="1" dirty="0" smtClean="0"/>
                        <a:t>MIDB GEO: [N DDMM.MMM ] [ E DDDMM.MMM]</a:t>
                      </a:r>
                    </a:p>
                    <a:p>
                      <a:pPr marL="0" lvl="0" indent="0" algn="l" rtl="0">
                        <a:spcBef>
                          <a:spcPts val="0"/>
                        </a:spcBef>
                        <a:spcAft>
                          <a:spcPts val="0"/>
                        </a:spcAft>
                        <a:buNone/>
                      </a:pPr>
                      <a:r>
                        <a:rPr lang="nb-NO" sz="1500" b="1" dirty="0" smtClean="0"/>
                        <a:t>ICOD: 2011-07-01</a:t>
                      </a:r>
                      <a:r>
                        <a:rPr lang="nb-NO" sz="1500" b="1" baseline="0" dirty="0" smtClean="0"/>
                        <a:t> </a:t>
                      </a:r>
                      <a:r>
                        <a:rPr lang="nb-NO" sz="1500" b="1" dirty="0" smtClean="0"/>
                        <a:t>DOI: 2011-05-12</a:t>
                      </a:r>
                      <a:endParaRPr lang="nb-NO" sz="15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vMerge="1">
                  <a:txBody>
                    <a:bodyPr/>
                    <a:lstStyle/>
                    <a:p>
                      <a:endParaRPr lang="nb-NO"/>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1" dirty="0" smtClean="0"/>
                        <a:t>DECL ON: 2061-01-01(+50 YEARS)</a:t>
                      </a: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8796126">
                <a:tc gridSpan="4">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hMerge="1">
                  <a:txBody>
                    <a:bodyPr/>
                    <a:lstStyle/>
                    <a:p>
                      <a:endParaRPr lang="nb-NO"/>
                    </a:p>
                  </a:txBody>
                  <a:tcPr/>
                </a:tc>
                <a:tc hMerge="1">
                  <a:txBody>
                    <a:bodyPr/>
                    <a:lstStyle/>
                    <a:p>
                      <a:endParaRPr lang="nb-NO"/>
                    </a:p>
                  </a:txBody>
                  <a:tcPr/>
                </a:tc>
                <a:tc hMerge="1">
                  <a:txBody>
                    <a:bodyPr/>
                    <a:lstStyle/>
                    <a:p>
                      <a:endParaRPr lang="nb-NO"/>
                    </a:p>
                  </a:txBody>
                  <a:tcPr/>
                </a:tc>
              </a:tr>
            </a:tbl>
          </a:graphicData>
        </a:graphic>
      </p:graphicFrame>
      <p:grpSp>
        <p:nvGrpSpPr>
          <p:cNvPr id="189" name="Google Shape;189;p22"/>
          <p:cNvGrpSpPr/>
          <p:nvPr/>
        </p:nvGrpSpPr>
        <p:grpSpPr>
          <a:xfrm>
            <a:off x="13999925" y="2400964"/>
            <a:ext cx="519600" cy="1236436"/>
            <a:chOff x="4246325" y="4458364"/>
            <a:chExt cx="519600" cy="1236436"/>
          </a:xfrm>
        </p:grpSpPr>
        <p:cxnSp>
          <p:nvCxnSpPr>
            <p:cNvPr id="190" name="Google Shape;190;p22"/>
            <p:cNvCxnSpPr/>
            <p:nvPr/>
          </p:nvCxnSpPr>
          <p:spPr>
            <a:xfrm rot="10800000">
              <a:off x="4246325" y="4458364"/>
              <a:ext cx="17400" cy="1080000"/>
            </a:xfrm>
            <a:prstGeom prst="straightConnector1">
              <a:avLst/>
            </a:prstGeom>
            <a:noFill/>
            <a:ln w="38100" cap="flat" cmpd="sng">
              <a:solidFill>
                <a:srgbClr val="000000"/>
              </a:solidFill>
              <a:prstDash val="solid"/>
              <a:round/>
              <a:headEnd type="none" w="med" len="med"/>
              <a:tailEnd type="triangle" w="med" len="med"/>
            </a:ln>
          </p:spPr>
        </p:cxnSp>
        <p:sp>
          <p:nvSpPr>
            <p:cNvPr id="191" name="Google Shape;191;p22"/>
            <p:cNvSpPr txBox="1"/>
            <p:nvPr/>
          </p:nvSpPr>
          <p:spPr>
            <a:xfrm>
              <a:off x="4263725" y="5048300"/>
              <a:ext cx="502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3000" b="1"/>
                <a:t>N</a:t>
              </a:r>
              <a:endParaRPr sz="3000" b="1"/>
            </a:p>
          </p:txBody>
        </p:sp>
      </p:grpSp>
      <p:grpSp>
        <p:nvGrpSpPr>
          <p:cNvPr id="192" name="Google Shape;192;p22"/>
          <p:cNvGrpSpPr/>
          <p:nvPr/>
        </p:nvGrpSpPr>
        <p:grpSpPr>
          <a:xfrm>
            <a:off x="1820941" y="4661107"/>
            <a:ext cx="1631384" cy="422850"/>
            <a:chOff x="3945100" y="6965375"/>
            <a:chExt cx="1619400" cy="422850"/>
          </a:xfrm>
        </p:grpSpPr>
        <p:sp>
          <p:nvSpPr>
            <p:cNvPr id="193" name="Google Shape;193;p22"/>
            <p:cNvSpPr txBox="1"/>
            <p:nvPr/>
          </p:nvSpPr>
          <p:spPr>
            <a:xfrm>
              <a:off x="3945100" y="6965375"/>
              <a:ext cx="892500" cy="28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dirty="0" smtClean="0">
                  <a:solidFill>
                    <a:schemeClr val="dk1"/>
                  </a:solidFill>
                </a:rPr>
                <a:t>DPI X</a:t>
              </a:r>
              <a:endParaRPr b="1">
                <a:solidFill>
                  <a:schemeClr val="dk1"/>
                </a:solidFill>
              </a:endParaRPr>
            </a:p>
          </p:txBody>
        </p:sp>
        <p:cxnSp>
          <p:nvCxnSpPr>
            <p:cNvPr id="194" name="Google Shape;194;p22"/>
            <p:cNvCxnSpPr/>
            <p:nvPr/>
          </p:nvCxnSpPr>
          <p:spPr>
            <a:xfrm>
              <a:off x="4837600" y="7107425"/>
              <a:ext cx="726900" cy="280800"/>
            </a:xfrm>
            <a:prstGeom prst="straightConnector1">
              <a:avLst/>
            </a:prstGeom>
            <a:noFill/>
            <a:ln w="19050" cap="flat" cmpd="sng">
              <a:solidFill>
                <a:srgbClr val="000000"/>
              </a:solidFill>
              <a:prstDash val="solid"/>
              <a:round/>
              <a:headEnd type="none" w="med" len="med"/>
              <a:tailEnd type="none" w="med" len="med"/>
            </a:ln>
          </p:spPr>
        </p:cxnSp>
      </p:grpSp>
      <p:grpSp>
        <p:nvGrpSpPr>
          <p:cNvPr id="195" name="Google Shape;195;p22"/>
          <p:cNvGrpSpPr/>
          <p:nvPr/>
        </p:nvGrpSpPr>
        <p:grpSpPr>
          <a:xfrm>
            <a:off x="2077950" y="8366507"/>
            <a:ext cx="4125290" cy="613106"/>
            <a:chOff x="2077950" y="8366507"/>
            <a:chExt cx="4125290" cy="613106"/>
          </a:xfrm>
        </p:grpSpPr>
        <p:sp>
          <p:nvSpPr>
            <p:cNvPr id="196" name="Google Shape;196;p22"/>
            <p:cNvSpPr txBox="1"/>
            <p:nvPr/>
          </p:nvSpPr>
          <p:spPr>
            <a:xfrm>
              <a:off x="2077950" y="8510150"/>
              <a:ext cx="1746900" cy="469463"/>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1000" b="1" dirty="0"/>
                <a:t>NCC: [NAME] [TYPE]</a:t>
              </a:r>
              <a:endParaRPr sz="1000" b="1"/>
            </a:p>
            <a:p>
              <a:pPr marL="0" lvl="0" indent="0" algn="l" rtl="0">
                <a:spcBef>
                  <a:spcPts val="0"/>
                </a:spcBef>
                <a:spcAft>
                  <a:spcPts val="0"/>
                </a:spcAft>
                <a:buNone/>
              </a:pPr>
              <a:r>
                <a:rPr lang="fr" sz="1000" b="1" dirty="0"/>
                <a:t>XX FT SW FROM </a:t>
              </a:r>
              <a:r>
                <a:rPr lang="fr" sz="1000" b="1" dirty="0" smtClean="0"/>
                <a:t>DPI X</a:t>
              </a:r>
              <a:endParaRPr sz="1000" b="1"/>
            </a:p>
          </p:txBody>
        </p:sp>
        <p:cxnSp>
          <p:nvCxnSpPr>
            <p:cNvPr id="197" name="Google Shape;197;p22"/>
            <p:cNvCxnSpPr>
              <a:stCxn id="196" idx="3"/>
              <a:endCxn id="198" idx="1"/>
            </p:cNvCxnSpPr>
            <p:nvPr/>
          </p:nvCxnSpPr>
          <p:spPr>
            <a:xfrm flipV="1">
              <a:off x="3824850" y="8664072"/>
              <a:ext cx="1799097" cy="80810"/>
            </a:xfrm>
            <a:prstGeom prst="straightConnector1">
              <a:avLst/>
            </a:prstGeom>
            <a:noFill/>
            <a:ln w="19050" cap="flat" cmpd="sng">
              <a:solidFill>
                <a:srgbClr val="000000"/>
              </a:solidFill>
              <a:prstDash val="solid"/>
              <a:round/>
              <a:headEnd type="none" w="med" len="med"/>
              <a:tailEnd type="none" w="med" len="med"/>
            </a:ln>
          </p:spPr>
        </p:cxnSp>
        <p:sp>
          <p:nvSpPr>
            <p:cNvPr id="198" name="Google Shape;198;p22"/>
            <p:cNvSpPr/>
            <p:nvPr/>
          </p:nvSpPr>
          <p:spPr>
            <a:xfrm rot="-1453820">
              <a:off x="5597254" y="8366507"/>
              <a:ext cx="605986" cy="34643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204" name="Google Shape;204;p22"/>
          <p:cNvSpPr txBox="1"/>
          <p:nvPr/>
        </p:nvSpPr>
        <p:spPr>
          <a:xfrm>
            <a:off x="3185950" y="10077413"/>
            <a:ext cx="11933400" cy="614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t>[CDE]</a:t>
            </a:r>
            <a:endParaRPr b="1"/>
          </a:p>
        </p:txBody>
      </p:sp>
      <p:sp>
        <p:nvSpPr>
          <p:cNvPr id="205" name="Google Shape;205;p22"/>
          <p:cNvSpPr txBox="1"/>
          <p:nvPr/>
        </p:nvSpPr>
        <p:spPr>
          <a:xfrm>
            <a:off x="0" y="10077413"/>
            <a:ext cx="3186600" cy="614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lgn="ctr"/>
            <a:r>
              <a:rPr lang="en-US" b="1" dirty="0" smtClean="0"/>
              <a:t>OPAC CLASSIFIED</a:t>
            </a:r>
          </a:p>
          <a:p>
            <a:pPr lvl="0" algn="ctr"/>
            <a:r>
              <a:rPr lang="en-US" b="1" dirty="0" smtClean="0"/>
              <a:t>REL TO CJTF-23</a:t>
            </a:r>
            <a:endParaRPr lang="en-US" b="1" dirty="0"/>
          </a:p>
        </p:txBody>
      </p:sp>
      <p:sp>
        <p:nvSpPr>
          <p:cNvPr id="206" name="Google Shape;206;p22"/>
          <p:cNvSpPr txBox="1"/>
          <p:nvPr/>
        </p:nvSpPr>
        <p:spPr>
          <a:xfrm>
            <a:off x="99300" y="1998525"/>
            <a:ext cx="31866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nb-NO" b="1" dirty="0" smtClean="0">
                <a:solidFill>
                  <a:srgbClr val="FF0000"/>
                </a:solidFill>
              </a:rPr>
              <a:t>OPAC CLASSIFIED</a:t>
            </a:r>
          </a:p>
        </p:txBody>
      </p:sp>
      <p:pic>
        <p:nvPicPr>
          <p:cNvPr id="23" name="Picture 3"/>
          <p:cNvPicPr>
            <a:picLocks noChangeAspect="1" noChangeArrowheads="1"/>
          </p:cNvPicPr>
          <p:nvPr/>
        </p:nvPicPr>
        <p:blipFill>
          <a:blip r:embed="rId3" cstate="screen"/>
          <a:srcRect b="514"/>
          <a:stretch>
            <a:fillRect/>
          </a:stretch>
        </p:blipFill>
        <p:spPr bwMode="auto">
          <a:xfrm>
            <a:off x="9104243" y="0"/>
            <a:ext cx="2276553" cy="1888331"/>
          </a:xfrm>
          <a:prstGeom prst="rect">
            <a:avLst/>
          </a:prstGeom>
          <a:noFill/>
          <a:ln w="9525">
            <a:solidFill>
              <a:schemeClr val="tx1"/>
            </a:solidFill>
            <a:miter lim="800000"/>
            <a:headEnd/>
            <a:tailEnd/>
          </a:ln>
          <a:effectLst/>
        </p:spPr>
      </p:pic>
      <p:grpSp>
        <p:nvGrpSpPr>
          <p:cNvPr id="29" name="Gruppe 28"/>
          <p:cNvGrpSpPr/>
          <p:nvPr/>
        </p:nvGrpSpPr>
        <p:grpSpPr>
          <a:xfrm>
            <a:off x="5312270" y="3375499"/>
            <a:ext cx="3903649" cy="3559557"/>
            <a:chOff x="6021186" y="4824155"/>
            <a:chExt cx="5955591" cy="5804504"/>
          </a:xfrm>
        </p:grpSpPr>
        <p:sp>
          <p:nvSpPr>
            <p:cNvPr id="27" name="Google Shape;202;p22"/>
            <p:cNvSpPr/>
            <p:nvPr/>
          </p:nvSpPr>
          <p:spPr>
            <a:xfrm>
              <a:off x="6021186" y="4824155"/>
              <a:ext cx="5955591" cy="5804504"/>
            </a:xfrm>
            <a:prstGeom prst="ellipse">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 name="Ellipse 25"/>
            <p:cNvSpPr/>
            <p:nvPr/>
          </p:nvSpPr>
          <p:spPr>
            <a:xfrm>
              <a:off x="8957439" y="7681340"/>
              <a:ext cx="73027" cy="715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Google Shape;200;p22"/>
          <p:cNvSpPr txBox="1"/>
          <p:nvPr/>
        </p:nvSpPr>
        <p:spPr>
          <a:xfrm>
            <a:off x="9069844" y="2650533"/>
            <a:ext cx="2033921" cy="262097"/>
          </a:xfrm>
          <a:prstGeom prst="rect">
            <a:avLst/>
          </a:prstGeom>
          <a:solidFill>
            <a:schemeClr val="lt1"/>
          </a:solidFill>
          <a:ln w="19050" cap="flat" cmpd="sng">
            <a:solidFill>
              <a:schemeClr val="tx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sz="1000" b="1" dirty="0" smtClean="0"/>
              <a:t>CER XXXM / XXXft</a:t>
            </a:r>
            <a:endParaRPr sz="1000" b="1"/>
          </a:p>
        </p:txBody>
      </p:sp>
      <p:cxnSp>
        <p:nvCxnSpPr>
          <p:cNvPr id="31" name="Google Shape;194;p22"/>
          <p:cNvCxnSpPr>
            <a:stCxn id="30" idx="2"/>
            <a:endCxn id="27" idx="7"/>
          </p:cNvCxnSpPr>
          <p:nvPr/>
        </p:nvCxnSpPr>
        <p:spPr>
          <a:xfrm rot="5400000">
            <a:off x="8873447" y="2683426"/>
            <a:ext cx="984154" cy="1442563"/>
          </a:xfrm>
          <a:prstGeom prst="straightConnector1">
            <a:avLst/>
          </a:prstGeom>
          <a:noFill/>
          <a:ln w="19050" cap="flat" cmpd="sng">
            <a:solidFill>
              <a:srgbClr val="000000"/>
            </a:solidFill>
            <a:prstDash val="solid"/>
            <a:round/>
            <a:headEnd type="none" w="med" len="med"/>
            <a:tailEnd type="none" w="med" len="med"/>
          </a:ln>
        </p:spPr>
      </p:cxnSp>
      <p:graphicFrame>
        <p:nvGraphicFramePr>
          <p:cNvPr id="36" name="Tabell 35"/>
          <p:cNvGraphicFramePr>
            <a:graphicFrameLocks noGrp="1"/>
          </p:cNvGraphicFramePr>
          <p:nvPr/>
        </p:nvGraphicFramePr>
        <p:xfrm>
          <a:off x="15380413" y="3557998"/>
          <a:ext cx="1972639" cy="2966720"/>
        </p:xfrm>
        <a:graphic>
          <a:graphicData uri="http://schemas.openxmlformats.org/drawingml/2006/table">
            <a:tbl>
              <a:tblPr firstRow="1" bandRow="1">
                <a:tableStyleId>{AE7EAA58-4EDA-4114-B047-75ABB572CC32}</a:tableStyleId>
              </a:tblPr>
              <a:tblGrid>
                <a:gridCol w="858679"/>
                <a:gridCol w="1113960"/>
              </a:tblGrid>
              <a:tr h="370840">
                <a:tc>
                  <a:txBody>
                    <a:bodyPr/>
                    <a:lstStyle/>
                    <a:p>
                      <a:pPr algn="ctr"/>
                      <a:r>
                        <a:rPr lang="en-US" b="1" dirty="0" smtClean="0"/>
                        <a:t>METER</a:t>
                      </a:r>
                      <a:endParaRPr lang="en-US" b="1" dirty="0"/>
                    </a:p>
                  </a:txBody>
                  <a:tcPr>
                    <a:solidFill>
                      <a:schemeClr val="bg1">
                        <a:lumMod val="75000"/>
                      </a:schemeClr>
                    </a:solidFill>
                  </a:tcPr>
                </a:tc>
                <a:tc>
                  <a:txBody>
                    <a:bodyPr/>
                    <a:lstStyle/>
                    <a:p>
                      <a:pPr algn="ctr"/>
                      <a:r>
                        <a:rPr lang="en-US" b="1" dirty="0" smtClean="0"/>
                        <a:t>FEET</a:t>
                      </a:r>
                      <a:endParaRPr lang="en-US" b="1" dirty="0"/>
                    </a:p>
                  </a:txBody>
                  <a:tcPr>
                    <a:solidFill>
                      <a:schemeClr val="bg1">
                        <a:lumMod val="75000"/>
                      </a:schemeClr>
                    </a:solidFill>
                  </a:tcPr>
                </a:tc>
              </a:tr>
              <a:tr h="370840">
                <a:tc>
                  <a:txBody>
                    <a:bodyPr/>
                    <a:lstStyle/>
                    <a:p>
                      <a:r>
                        <a:rPr lang="en-US" dirty="0" smtClean="0"/>
                        <a:t>50</a:t>
                      </a:r>
                      <a:endParaRPr lang="en-US" dirty="0"/>
                    </a:p>
                  </a:txBody>
                  <a:tcPr/>
                </a:tc>
                <a:tc>
                  <a:txBody>
                    <a:bodyPr/>
                    <a:lstStyle/>
                    <a:p>
                      <a:r>
                        <a:rPr lang="en-US" dirty="0" smtClean="0"/>
                        <a:t>165</a:t>
                      </a:r>
                      <a:endParaRPr lang="en-US" dirty="0"/>
                    </a:p>
                  </a:txBody>
                  <a:tcPr/>
                </a:tc>
              </a:tr>
              <a:tr h="370840">
                <a:tc>
                  <a:txBody>
                    <a:bodyPr/>
                    <a:lstStyle/>
                    <a:p>
                      <a:r>
                        <a:rPr lang="en-US" dirty="0" smtClean="0"/>
                        <a:t>75</a:t>
                      </a:r>
                      <a:endParaRPr lang="en-US" dirty="0"/>
                    </a:p>
                  </a:txBody>
                  <a:tcPr/>
                </a:tc>
                <a:tc>
                  <a:txBody>
                    <a:bodyPr/>
                    <a:lstStyle/>
                    <a:p>
                      <a:r>
                        <a:rPr lang="en-US" dirty="0" smtClean="0"/>
                        <a:t>246</a:t>
                      </a:r>
                      <a:endParaRPr lang="en-US" dirty="0"/>
                    </a:p>
                  </a:txBody>
                  <a:tcPr/>
                </a:tc>
              </a:tr>
              <a:tr h="370840">
                <a:tc>
                  <a:txBody>
                    <a:bodyPr/>
                    <a:lstStyle/>
                    <a:p>
                      <a:r>
                        <a:rPr lang="en-US" dirty="0" smtClean="0"/>
                        <a:t>100</a:t>
                      </a:r>
                      <a:endParaRPr lang="en-US" dirty="0"/>
                    </a:p>
                  </a:txBody>
                  <a:tcPr/>
                </a:tc>
                <a:tc>
                  <a:txBody>
                    <a:bodyPr/>
                    <a:lstStyle/>
                    <a:p>
                      <a:r>
                        <a:rPr lang="en-US" dirty="0" smtClean="0"/>
                        <a:t>328</a:t>
                      </a:r>
                      <a:endParaRPr lang="en-US" dirty="0"/>
                    </a:p>
                  </a:txBody>
                  <a:tcPr/>
                </a:tc>
              </a:tr>
              <a:tr h="370840">
                <a:tc>
                  <a:txBody>
                    <a:bodyPr/>
                    <a:lstStyle/>
                    <a:p>
                      <a:r>
                        <a:rPr lang="en-US" dirty="0" smtClean="0"/>
                        <a:t>150</a:t>
                      </a:r>
                      <a:endParaRPr lang="en-US" dirty="0"/>
                    </a:p>
                  </a:txBody>
                  <a:tcPr/>
                </a:tc>
                <a:tc>
                  <a:txBody>
                    <a:bodyPr/>
                    <a:lstStyle/>
                    <a:p>
                      <a:r>
                        <a:rPr lang="en-US" dirty="0" smtClean="0"/>
                        <a:t>492</a:t>
                      </a:r>
                      <a:endParaRPr lang="en-US" dirty="0"/>
                    </a:p>
                  </a:txBody>
                  <a:tcPr/>
                </a:tc>
              </a:tr>
              <a:tr h="370840">
                <a:tc>
                  <a:txBody>
                    <a:bodyPr/>
                    <a:lstStyle/>
                    <a:p>
                      <a:r>
                        <a:rPr lang="en-US" dirty="0" smtClean="0"/>
                        <a:t>200</a:t>
                      </a:r>
                      <a:endParaRPr lang="en-US" dirty="0"/>
                    </a:p>
                  </a:txBody>
                  <a:tcPr/>
                </a:tc>
                <a:tc>
                  <a:txBody>
                    <a:bodyPr/>
                    <a:lstStyle/>
                    <a:p>
                      <a:r>
                        <a:rPr lang="en-US" dirty="0" smtClean="0"/>
                        <a:t>656</a:t>
                      </a:r>
                      <a:endParaRPr lang="en-US" dirty="0"/>
                    </a:p>
                  </a:txBody>
                  <a:tcPr/>
                </a:tc>
              </a:tr>
              <a:tr h="370840">
                <a:tc>
                  <a:txBody>
                    <a:bodyPr/>
                    <a:lstStyle/>
                    <a:p>
                      <a:r>
                        <a:rPr lang="en-US" dirty="0" smtClean="0"/>
                        <a:t>250</a:t>
                      </a:r>
                      <a:endParaRPr lang="en-US" dirty="0"/>
                    </a:p>
                  </a:txBody>
                  <a:tcPr/>
                </a:tc>
                <a:tc>
                  <a:txBody>
                    <a:bodyPr/>
                    <a:lstStyle/>
                    <a:p>
                      <a:r>
                        <a:rPr lang="en-US" dirty="0" smtClean="0"/>
                        <a:t>820</a:t>
                      </a:r>
                      <a:endParaRPr lang="en-US" dirty="0"/>
                    </a:p>
                  </a:txBody>
                  <a:tcPr/>
                </a:tc>
              </a:tr>
              <a:tr h="370840">
                <a:tc>
                  <a:txBody>
                    <a:bodyPr/>
                    <a:lstStyle/>
                    <a:p>
                      <a:r>
                        <a:rPr lang="en-US" dirty="0" smtClean="0"/>
                        <a:t>300</a:t>
                      </a:r>
                      <a:endParaRPr lang="en-US" dirty="0"/>
                    </a:p>
                  </a:txBody>
                  <a:tcPr/>
                </a:tc>
                <a:tc>
                  <a:txBody>
                    <a:bodyPr/>
                    <a:lstStyle/>
                    <a:p>
                      <a:r>
                        <a:rPr lang="en-US" dirty="0" smtClean="0"/>
                        <a:t>984</a:t>
                      </a:r>
                      <a:endParaRPr lang="en-US" dirty="0"/>
                    </a:p>
                  </a:txBody>
                  <a:tcPr/>
                </a:tc>
              </a:tr>
            </a:tbl>
          </a:graphicData>
        </a:graphic>
      </p:graphicFrame>
      <p:pic>
        <p:nvPicPr>
          <p:cNvPr id="37" name="Picture 1" descr="D:\GIT PROJECTS\OPAT-background\Virtual Intelligence Service only logo.PNG"/>
          <p:cNvPicPr>
            <a:picLocks noChangeAspect="1" noChangeArrowheads="1"/>
          </p:cNvPicPr>
          <p:nvPr/>
        </p:nvPicPr>
        <p:blipFill>
          <a:blip r:embed="rId4"/>
          <a:srcRect/>
          <a:stretch>
            <a:fillRect/>
          </a:stretch>
        </p:blipFill>
        <p:spPr bwMode="auto">
          <a:xfrm>
            <a:off x="0" y="0"/>
            <a:ext cx="2225675" cy="1958975"/>
          </a:xfrm>
          <a:prstGeom prst="rect">
            <a:avLst/>
          </a:prstGeom>
          <a:noFill/>
        </p:spPr>
      </p:pic>
      <p:cxnSp>
        <p:nvCxnSpPr>
          <p:cNvPr id="38" name="Google Shape;65;p14"/>
          <p:cNvCxnSpPr/>
          <p:nvPr/>
        </p:nvCxnSpPr>
        <p:spPr>
          <a:xfrm rot="10800000">
            <a:off x="15909206" y="1772528"/>
            <a:ext cx="17400" cy="1080000"/>
          </a:xfrm>
          <a:prstGeom prst="straightConnector1">
            <a:avLst/>
          </a:prstGeom>
          <a:noFill/>
          <a:ln w="38100" cap="flat" cmpd="sng">
            <a:solidFill>
              <a:schemeClr val="bg1"/>
            </a:solidFill>
            <a:prstDash val="solid"/>
            <a:round/>
            <a:headEnd type="none" w="med" len="med"/>
            <a:tailEnd type="triangle" w="med" len="med"/>
          </a:ln>
        </p:spPr>
      </p:cxnSp>
      <p:sp>
        <p:nvSpPr>
          <p:cNvPr id="39" name="Google Shape;66;p14"/>
          <p:cNvSpPr txBox="1"/>
          <p:nvPr/>
        </p:nvSpPr>
        <p:spPr>
          <a:xfrm>
            <a:off x="15926606" y="2362464"/>
            <a:ext cx="502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3000" b="1" dirty="0">
                <a:solidFill>
                  <a:schemeClr val="bg1"/>
                </a:solidFill>
              </a:rPr>
              <a:t>N</a:t>
            </a:r>
            <a:endParaRPr sz="3000" b="1">
              <a:solidFill>
                <a:schemeClr val="bg1"/>
              </a:solidFill>
            </a:endParaRPr>
          </a:p>
        </p:txBody>
      </p:sp>
      <p:sp>
        <p:nvSpPr>
          <p:cNvPr id="40" name="Rektangel 39"/>
          <p:cNvSpPr/>
          <p:nvPr/>
        </p:nvSpPr>
        <p:spPr>
          <a:xfrm>
            <a:off x="15751370" y="564829"/>
            <a:ext cx="118753" cy="1306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uppe 40"/>
          <p:cNvGrpSpPr/>
          <p:nvPr/>
        </p:nvGrpSpPr>
        <p:grpSpPr>
          <a:xfrm>
            <a:off x="-4080023" y="3486802"/>
            <a:ext cx="3903649" cy="3559557"/>
            <a:chOff x="6021186" y="4824155"/>
            <a:chExt cx="5955591" cy="5804504"/>
          </a:xfrm>
        </p:grpSpPr>
        <p:sp>
          <p:nvSpPr>
            <p:cNvPr id="42" name="Google Shape;202;p22"/>
            <p:cNvSpPr/>
            <p:nvPr/>
          </p:nvSpPr>
          <p:spPr>
            <a:xfrm>
              <a:off x="6021186" y="4824155"/>
              <a:ext cx="5955591" cy="5804504"/>
            </a:xfrm>
            <a:prstGeom prst="ellipse">
              <a:avLst/>
            </a:prstGeom>
            <a:noFill/>
            <a:ln w="19050"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 name="Ellipse 42"/>
            <p:cNvSpPr/>
            <p:nvPr/>
          </p:nvSpPr>
          <p:spPr>
            <a:xfrm>
              <a:off x="8957439" y="7681340"/>
              <a:ext cx="73027" cy="715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graphicFrame>
        <p:nvGraphicFramePr>
          <p:cNvPr id="212" name="Google Shape;212;p23"/>
          <p:cNvGraphicFramePr/>
          <p:nvPr/>
        </p:nvGraphicFramePr>
        <p:xfrm>
          <a:off x="0" y="0"/>
          <a:ext cx="15120000" cy="10696535"/>
        </p:xfrm>
        <a:graphic>
          <a:graphicData uri="http://schemas.openxmlformats.org/drawingml/2006/table">
            <a:tbl>
              <a:tblPr>
                <a:noFill/>
                <a:tableStyleId>{AE7EAA58-4EDA-4114-B047-75ABB572CC32}</a:tableStyleId>
              </a:tblPr>
              <a:tblGrid>
                <a:gridCol w="2459475"/>
                <a:gridCol w="6659175"/>
                <a:gridCol w="2243000"/>
                <a:gridCol w="3758350"/>
              </a:tblGrid>
              <a:tr h="787728">
                <a:tc rowSpan="2">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nb-NO" sz="2000" b="1" dirty="0" smtClean="0"/>
                        <a:t>FACILITY NAME, SRN</a:t>
                      </a:r>
                    </a:p>
                    <a:p>
                      <a:pPr marL="0" lvl="0" indent="0" algn="l" rtl="0">
                        <a:spcBef>
                          <a:spcPts val="0"/>
                        </a:spcBef>
                        <a:spcAft>
                          <a:spcPts val="0"/>
                        </a:spcAft>
                        <a:buNone/>
                      </a:pPr>
                      <a:r>
                        <a:rPr lang="fr" sz="2000" b="1" dirty="0" smtClean="0"/>
                        <a:t>COLLATERAL </a:t>
                      </a:r>
                      <a:r>
                        <a:rPr lang="fr" sz="2000" b="1" dirty="0"/>
                        <a:t>DAMAGES ESTIMATION </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rowSpan="2">
                  <a:txBody>
                    <a:bodyPr/>
                    <a:lstStyle/>
                    <a:p>
                      <a:pPr marL="0" lvl="0" indent="0" algn="ctr" rtl="0">
                        <a:spcBef>
                          <a:spcPts val="0"/>
                        </a:spcBef>
                        <a:spcAft>
                          <a:spcPts val="0"/>
                        </a:spcAft>
                        <a:buNone/>
                      </a:pPr>
                      <a:r>
                        <a:rPr lang="fr" sz="2000" b="1"/>
                        <a:t>MAP</a:t>
                      </a:r>
                      <a:endParaRPr sz="2000" b="1"/>
                    </a:p>
                    <a:p>
                      <a:pPr marL="0" lvl="0" indent="0" algn="ctr" rtl="0">
                        <a:spcBef>
                          <a:spcPts val="0"/>
                        </a:spcBef>
                        <a:spcAft>
                          <a:spcPts val="0"/>
                        </a:spcAft>
                        <a:buNone/>
                      </a:pPr>
                      <a:r>
                        <a:rPr lang="fr" sz="2000" b="1"/>
                        <a:t>OVERVIEW</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900" b="1" dirty="0" smtClean="0"/>
                        <a:t>OPAC</a:t>
                      </a:r>
                      <a:r>
                        <a:rPr lang="en-US" sz="1900" b="1" baseline="0" dirty="0" smtClean="0"/>
                        <a:t> CLASSIFIED</a:t>
                      </a:r>
                      <a:endParaRPr lang="en-US" sz="1900" b="1" dirty="0" smtClean="0"/>
                    </a:p>
                    <a:p>
                      <a:pPr marL="0" lvl="0" indent="0" algn="ctr" rtl="0">
                        <a:spcBef>
                          <a:spcPts val="0"/>
                        </a:spcBef>
                        <a:spcAft>
                          <a:spcPts val="0"/>
                        </a:spcAft>
                        <a:buNone/>
                      </a:pPr>
                      <a:r>
                        <a:rPr lang="en-US" sz="1900" b="1" dirty="0" smtClean="0"/>
                        <a:t>REL TO CJTF-23</a:t>
                      </a:r>
                      <a:endParaRPr lang="en-US" sz="19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1107959">
                <a:tc vMerge="1">
                  <a:txBody>
                    <a:bodyPr/>
                    <a:lstStyle/>
                    <a:p>
                      <a:endParaRPr lang="nb-NO"/>
                    </a:p>
                  </a:txBody>
                  <a:tcPr/>
                </a:tc>
                <a:tc>
                  <a:txBody>
                    <a:bodyPr/>
                    <a:lstStyle/>
                    <a:p>
                      <a:pPr marL="0" lvl="0" indent="0" algn="l" rtl="0">
                        <a:spcBef>
                          <a:spcPts val="0"/>
                        </a:spcBef>
                        <a:spcAft>
                          <a:spcPts val="0"/>
                        </a:spcAft>
                        <a:buNone/>
                      </a:pPr>
                      <a:r>
                        <a:rPr lang="nb-NO" sz="1500" b="1" dirty="0" smtClean="0"/>
                        <a:t>BE: SRNTGTXXX   CATCODE: X</a:t>
                      </a:r>
                    </a:p>
                    <a:p>
                      <a:pPr marL="0" lvl="0" indent="0" algn="l" rtl="0">
                        <a:spcBef>
                          <a:spcPts val="0"/>
                        </a:spcBef>
                        <a:spcAft>
                          <a:spcPts val="0"/>
                        </a:spcAft>
                        <a:buNone/>
                      </a:pPr>
                      <a:r>
                        <a:rPr lang="nb-NO" sz="1500" b="1" dirty="0" smtClean="0"/>
                        <a:t>MIDB GEO: [N DDMM.MMM ] [ E DDDMM.MMM]</a:t>
                      </a:r>
                    </a:p>
                    <a:p>
                      <a:pPr marL="0" lvl="0" indent="0" algn="l" rtl="0">
                        <a:spcBef>
                          <a:spcPts val="0"/>
                        </a:spcBef>
                        <a:spcAft>
                          <a:spcPts val="0"/>
                        </a:spcAft>
                        <a:buNone/>
                      </a:pPr>
                      <a:r>
                        <a:rPr lang="nb-NO" sz="1500" b="1" dirty="0" smtClean="0"/>
                        <a:t>ICOD: 2011-07-01</a:t>
                      </a:r>
                      <a:r>
                        <a:rPr lang="nb-NO" sz="1500" b="1" baseline="0" dirty="0" smtClean="0"/>
                        <a:t> </a:t>
                      </a:r>
                      <a:r>
                        <a:rPr lang="nb-NO" sz="1500" b="1" dirty="0" smtClean="0"/>
                        <a:t>DOI: 2011-05-12</a:t>
                      </a:r>
                      <a:endParaRPr lang="nb-NO" sz="15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vMerge="1">
                  <a:txBody>
                    <a:bodyPr/>
                    <a:lstStyle/>
                    <a:p>
                      <a:endParaRPr lang="nb-NO"/>
                    </a:p>
                  </a:txBody>
                  <a:tcPr/>
                </a:tc>
                <a:tc>
                  <a:txBody>
                    <a:bodyPr/>
                    <a:lstStyle/>
                    <a:p>
                      <a:pPr marL="0" lvl="0" indent="0" algn="ctr" rtl="0">
                        <a:spcBef>
                          <a:spcPts val="0"/>
                        </a:spcBef>
                        <a:spcAft>
                          <a:spcPts val="0"/>
                        </a:spcAft>
                        <a:buNone/>
                      </a:pPr>
                      <a:r>
                        <a:rPr lang="en-US" sz="1500" b="1" dirty="0" smtClean="0"/>
                        <a:t>DECL ON: 2061-01-01(+50 YEARS)</a:t>
                      </a:r>
                      <a:endParaRPr lang="en-US" sz="15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8796126">
                <a:tc gridSpan="4">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hMerge="1">
                  <a:txBody>
                    <a:bodyPr/>
                    <a:lstStyle/>
                    <a:p>
                      <a:endParaRPr lang="nb-NO"/>
                    </a:p>
                  </a:txBody>
                  <a:tcPr/>
                </a:tc>
                <a:tc hMerge="1">
                  <a:txBody>
                    <a:bodyPr/>
                    <a:lstStyle/>
                    <a:p>
                      <a:endParaRPr lang="nb-NO"/>
                    </a:p>
                  </a:txBody>
                  <a:tcPr/>
                </a:tc>
                <a:tc hMerge="1">
                  <a:txBody>
                    <a:bodyPr/>
                    <a:lstStyle/>
                    <a:p>
                      <a:endParaRPr lang="nb-NO"/>
                    </a:p>
                  </a:txBody>
                  <a:tcPr/>
                </a:tc>
              </a:tr>
            </a:tbl>
          </a:graphicData>
        </a:graphic>
      </p:graphicFrame>
      <p:sp>
        <p:nvSpPr>
          <p:cNvPr id="213" name="Google Shape;213;p23"/>
          <p:cNvSpPr txBox="1"/>
          <p:nvPr/>
        </p:nvSpPr>
        <p:spPr>
          <a:xfrm>
            <a:off x="0" y="10151253"/>
            <a:ext cx="3186600" cy="550288"/>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lgn="ctr"/>
            <a:r>
              <a:rPr lang="en-US" b="1" dirty="0" smtClean="0"/>
              <a:t>OPAC CLASSIFIED</a:t>
            </a:r>
          </a:p>
          <a:p>
            <a:pPr lvl="0" algn="ctr"/>
            <a:r>
              <a:rPr lang="en-US" b="1" dirty="0" smtClean="0"/>
              <a:t>REL TO CJTF-23</a:t>
            </a:r>
            <a:endParaRPr lang="en-US" b="1" dirty="0"/>
          </a:p>
        </p:txBody>
      </p:sp>
      <p:sp>
        <p:nvSpPr>
          <p:cNvPr id="214" name="Google Shape;214;p23"/>
          <p:cNvSpPr txBox="1"/>
          <p:nvPr/>
        </p:nvSpPr>
        <p:spPr>
          <a:xfrm>
            <a:off x="99300" y="1998525"/>
            <a:ext cx="31866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nb-NO" b="1" dirty="0" smtClean="0">
                <a:solidFill>
                  <a:srgbClr val="FF0000"/>
                </a:solidFill>
              </a:rPr>
              <a:t>OPAC CLASSIFIED</a:t>
            </a:r>
          </a:p>
        </p:txBody>
      </p:sp>
      <p:graphicFrame>
        <p:nvGraphicFramePr>
          <p:cNvPr id="215" name="Google Shape;215;p23"/>
          <p:cNvGraphicFramePr/>
          <p:nvPr/>
        </p:nvGraphicFramePr>
        <p:xfrm>
          <a:off x="25" y="2625285"/>
          <a:ext cx="15119925" cy="6339450"/>
        </p:xfrm>
        <a:graphic>
          <a:graphicData uri="http://schemas.openxmlformats.org/drawingml/2006/table">
            <a:tbl>
              <a:tblPr>
                <a:noFill/>
                <a:tableStyleId>{85EE82D6-AF98-40BB-A63E-5EA55E4C3481}</a:tableStyleId>
              </a:tblPr>
              <a:tblGrid>
                <a:gridCol w="1096550"/>
                <a:gridCol w="2864850"/>
                <a:gridCol w="1228650"/>
                <a:gridCol w="2704075"/>
                <a:gridCol w="2704075"/>
                <a:gridCol w="4521725"/>
              </a:tblGrid>
              <a:tr h="487650">
                <a:tc gridSpan="6">
                  <a:txBody>
                    <a:bodyPr/>
                    <a:lstStyle/>
                    <a:p>
                      <a:pPr marL="0" lvl="0" indent="0" algn="ctr" rtl="0">
                        <a:spcBef>
                          <a:spcPts val="0"/>
                        </a:spcBef>
                        <a:spcAft>
                          <a:spcPts val="0"/>
                        </a:spcAft>
                        <a:buClr>
                          <a:schemeClr val="dk1"/>
                        </a:buClr>
                        <a:buSzPts val="1100"/>
                        <a:buFont typeface="Arial"/>
                        <a:buNone/>
                      </a:pPr>
                      <a:r>
                        <a:rPr lang="fr" sz="2000" b="1" dirty="0">
                          <a:solidFill>
                            <a:schemeClr val="dk1"/>
                          </a:solidFill>
                        </a:rPr>
                        <a:t>COLLATERAL DAMAGES WITHIN A 500M RADIUS</a:t>
                      </a:r>
                      <a:endParaRPr sz="20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hMerge="1">
                  <a:txBody>
                    <a:bodyPr/>
                    <a:lstStyle/>
                    <a:p>
                      <a:endParaRPr lang="nb-NO"/>
                    </a:p>
                  </a:txBody>
                  <a:tcPr/>
                </a:tc>
                <a:tc hMerge="1">
                  <a:txBody>
                    <a:bodyPr/>
                    <a:lstStyle/>
                    <a:p>
                      <a:endParaRPr lang="nb-NO"/>
                    </a:p>
                  </a:txBody>
                  <a:tcPr/>
                </a:tc>
                <a:tc hMerge="1">
                  <a:txBody>
                    <a:bodyPr/>
                    <a:lstStyle/>
                    <a:p>
                      <a:endParaRPr lang="nb-NO"/>
                    </a:p>
                  </a:txBody>
                  <a:tcPr/>
                </a:tc>
                <a:tc hMerge="1">
                  <a:txBody>
                    <a:bodyPr/>
                    <a:lstStyle/>
                    <a:p>
                      <a:endParaRPr lang="nb-NO"/>
                    </a:p>
                  </a:txBody>
                  <a:tcPr/>
                </a:tc>
                <a:tc hMerge="1">
                  <a:txBody>
                    <a:bodyPr/>
                    <a:lstStyle/>
                    <a:p>
                      <a:endParaRPr lang="nb-NO"/>
                    </a:p>
                  </a:txBody>
                  <a:tcPr/>
                </a:tc>
              </a:tr>
              <a:tr h="487650">
                <a:tc gridSpan="2">
                  <a:txBody>
                    <a:bodyPr/>
                    <a:lstStyle/>
                    <a:p>
                      <a:pPr marL="0" lvl="0" indent="0" algn="ctr" rtl="0">
                        <a:spcBef>
                          <a:spcPts val="0"/>
                        </a:spcBef>
                        <a:spcAft>
                          <a:spcPts val="0"/>
                        </a:spcAft>
                        <a:buNone/>
                      </a:pPr>
                      <a:r>
                        <a:rPr lang="fr" sz="1600" b="1">
                          <a:solidFill>
                            <a:schemeClr val="lt1"/>
                          </a:solidFill>
                        </a:rPr>
                        <a:t>DESCRIPTION</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hMerge="1">
                  <a:txBody>
                    <a:bodyPr/>
                    <a:lstStyle/>
                    <a:p>
                      <a:endParaRPr lang="nb-NO"/>
                    </a:p>
                  </a:txBody>
                  <a:tcPr/>
                </a:tc>
                <a:tc>
                  <a:txBody>
                    <a:bodyPr/>
                    <a:lstStyle/>
                    <a:p>
                      <a:pPr marL="0" lvl="0" indent="0" algn="ctr" rtl="0">
                        <a:spcBef>
                          <a:spcPts val="0"/>
                        </a:spcBef>
                        <a:spcAft>
                          <a:spcPts val="0"/>
                        </a:spcAft>
                        <a:buNone/>
                      </a:pPr>
                      <a:r>
                        <a:rPr lang="fr" sz="1600" b="1">
                          <a:solidFill>
                            <a:schemeClr val="lt1"/>
                          </a:solidFill>
                        </a:rPr>
                        <a:t>CATCODE</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fr" sz="1600" b="1">
                          <a:solidFill>
                            <a:schemeClr val="lt1"/>
                          </a:solidFill>
                        </a:rPr>
                        <a:t>MIDB GEOS</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fr" sz="1600" b="1">
                          <a:solidFill>
                            <a:schemeClr val="lt1"/>
                          </a:solidFill>
                        </a:rPr>
                        <a:t>LOCATION</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fr" sz="1600" b="1">
                          <a:solidFill>
                            <a:schemeClr val="lt1"/>
                          </a:solidFill>
                        </a:rPr>
                        <a:t>REMARKS</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r>
              <a:tr h="487650">
                <a:tc gridSpan="2">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nb-NO"/>
                    </a:p>
                  </a:txBody>
                  <a:tcPr/>
                </a:tc>
                <a:tc>
                  <a:txBody>
                    <a:bodyPr/>
                    <a:lstStyle/>
                    <a:p>
                      <a:pPr marL="0" lvl="0" indent="0" algn="ctr" rtl="0">
                        <a:spcBef>
                          <a:spcPts val="0"/>
                        </a:spcBef>
                        <a:spcAft>
                          <a:spcPts val="0"/>
                        </a:spcAft>
                        <a:buNone/>
                      </a:pPr>
                      <a:r>
                        <a:rPr lang="nb-NO" dirty="0" smtClean="0">
                          <a:solidFill>
                            <a:schemeClr val="dk1"/>
                          </a:solidFill>
                        </a:rPr>
                        <a:t>N/A</a:t>
                      </a: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100"/>
                        <a:buFont typeface="Arial"/>
                        <a:buNone/>
                        <a:tabLst/>
                        <a:defRPr/>
                      </a:pPr>
                      <a:r>
                        <a:rPr lang="nb-NO" dirty="0" smtClean="0">
                          <a:solidFill>
                            <a:schemeClr val="dk1"/>
                          </a:solidFill>
                        </a:rPr>
                        <a:t>N/A</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87650">
                <a:tc gridSpan="2">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nb-NO"/>
                    </a:p>
                  </a:txBody>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87650">
                <a:tc gridSpan="2">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nb-NO"/>
                    </a:p>
                  </a:txBody>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87650">
                <a:tc gridSpan="2">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nb-NO"/>
                    </a:p>
                  </a:txBody>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87650">
                <a:tc gridSpan="6">
                  <a:txBody>
                    <a:bodyPr/>
                    <a:lstStyle/>
                    <a:p>
                      <a:pPr marL="0" lvl="0" indent="0" algn="ctr" rtl="0">
                        <a:spcBef>
                          <a:spcPts val="0"/>
                        </a:spcBef>
                        <a:spcAft>
                          <a:spcPts val="0"/>
                        </a:spcAft>
                        <a:buNone/>
                      </a:pPr>
                      <a:endParaRPr sz="1200" b="1">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nb-NO"/>
                    </a:p>
                  </a:txBody>
                  <a:tcPr/>
                </a:tc>
                <a:tc hMerge="1">
                  <a:txBody>
                    <a:bodyPr/>
                    <a:lstStyle/>
                    <a:p>
                      <a:endParaRPr lang="nb-NO"/>
                    </a:p>
                  </a:txBody>
                  <a:tcPr/>
                </a:tc>
                <a:tc hMerge="1">
                  <a:txBody>
                    <a:bodyPr/>
                    <a:lstStyle/>
                    <a:p>
                      <a:endParaRPr lang="nb-NO"/>
                    </a:p>
                  </a:txBody>
                  <a:tcPr/>
                </a:tc>
                <a:tc hMerge="1">
                  <a:txBody>
                    <a:bodyPr/>
                    <a:lstStyle/>
                    <a:p>
                      <a:endParaRPr lang="nb-NO"/>
                    </a:p>
                  </a:txBody>
                  <a:tcPr/>
                </a:tc>
                <a:tc hMerge="1">
                  <a:txBody>
                    <a:bodyPr/>
                    <a:lstStyle/>
                    <a:p>
                      <a:endParaRPr lang="nb-NO"/>
                    </a:p>
                  </a:txBody>
                  <a:tcPr/>
                </a:tc>
              </a:tr>
              <a:tr h="487650">
                <a:tc gridSpan="6">
                  <a:txBody>
                    <a:bodyPr/>
                    <a:lstStyle/>
                    <a:p>
                      <a:pPr marL="0" lvl="0" indent="0" algn="ctr" rtl="0">
                        <a:spcBef>
                          <a:spcPts val="0"/>
                        </a:spcBef>
                        <a:spcAft>
                          <a:spcPts val="0"/>
                        </a:spcAft>
                        <a:buNone/>
                      </a:pPr>
                      <a:r>
                        <a:rPr lang="fr" sz="2000" b="1">
                          <a:solidFill>
                            <a:schemeClr val="dk1"/>
                          </a:solidFill>
                        </a:rPr>
                        <a:t>NO STRIKE ENTITIES WITHIN A 500M RADIUS</a:t>
                      </a:r>
                      <a:endParaRPr sz="1200" b="1">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nb-NO"/>
                    </a:p>
                  </a:txBody>
                  <a:tcPr/>
                </a:tc>
                <a:tc hMerge="1">
                  <a:txBody>
                    <a:bodyPr/>
                    <a:lstStyle/>
                    <a:p>
                      <a:endParaRPr lang="nb-NO"/>
                    </a:p>
                  </a:txBody>
                  <a:tcPr/>
                </a:tc>
                <a:tc hMerge="1">
                  <a:txBody>
                    <a:bodyPr/>
                    <a:lstStyle/>
                    <a:p>
                      <a:endParaRPr lang="nb-NO"/>
                    </a:p>
                  </a:txBody>
                  <a:tcPr/>
                </a:tc>
                <a:tc hMerge="1">
                  <a:txBody>
                    <a:bodyPr/>
                    <a:lstStyle/>
                    <a:p>
                      <a:endParaRPr lang="nb-NO"/>
                    </a:p>
                  </a:txBody>
                  <a:tcPr/>
                </a:tc>
                <a:tc hMerge="1">
                  <a:txBody>
                    <a:bodyPr/>
                    <a:lstStyle/>
                    <a:p>
                      <a:endParaRPr lang="nb-NO"/>
                    </a:p>
                  </a:txBody>
                  <a:tcPr/>
                </a:tc>
              </a:tr>
              <a:tr h="487650">
                <a:tc>
                  <a:txBody>
                    <a:bodyPr/>
                    <a:lstStyle/>
                    <a:p>
                      <a:pPr marL="0" lvl="0" indent="0" algn="ctr" rtl="0">
                        <a:spcBef>
                          <a:spcPts val="0"/>
                        </a:spcBef>
                        <a:spcAft>
                          <a:spcPts val="0"/>
                        </a:spcAft>
                        <a:buNone/>
                      </a:pPr>
                      <a:r>
                        <a:rPr lang="fr" sz="1600" b="1">
                          <a:solidFill>
                            <a:schemeClr val="lt1"/>
                          </a:solidFill>
                        </a:rPr>
                        <a:t>NSE ID</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spcBef>
                          <a:spcPts val="0"/>
                        </a:spcBef>
                        <a:spcAft>
                          <a:spcPts val="0"/>
                        </a:spcAft>
                        <a:buNone/>
                      </a:pPr>
                      <a:r>
                        <a:rPr lang="fr" sz="1600" b="1">
                          <a:solidFill>
                            <a:schemeClr val="lt1"/>
                          </a:solidFill>
                        </a:rPr>
                        <a:t>DESCRIPTION</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spcBef>
                          <a:spcPts val="0"/>
                        </a:spcBef>
                        <a:spcAft>
                          <a:spcPts val="0"/>
                        </a:spcAft>
                        <a:buNone/>
                      </a:pPr>
                      <a:r>
                        <a:rPr lang="fr" sz="1600" b="1">
                          <a:solidFill>
                            <a:schemeClr val="lt1"/>
                          </a:solidFill>
                        </a:rPr>
                        <a:t>CATCODE</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fr" sz="1600" b="1">
                          <a:solidFill>
                            <a:schemeClr val="lt1"/>
                          </a:solidFill>
                        </a:rPr>
                        <a:t>MIDB GEOS</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fr" sz="1600" b="1">
                          <a:solidFill>
                            <a:schemeClr val="lt1"/>
                          </a:solidFill>
                        </a:rPr>
                        <a:t>LOCATION</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fr" sz="1600" b="1">
                          <a:solidFill>
                            <a:schemeClr val="lt1"/>
                          </a:solidFill>
                        </a:rPr>
                        <a:t>REMARKS</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r>
              <a:tr h="487650">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100"/>
                        <a:buFont typeface="Arial"/>
                        <a:buNone/>
                        <a:tabLst/>
                        <a:defRPr/>
                      </a:pPr>
                      <a:r>
                        <a:rPr lang="nb-NO" dirty="0" smtClean="0">
                          <a:solidFill>
                            <a:schemeClr val="dk1"/>
                          </a:solidFill>
                        </a:rPr>
                        <a:t>N/A</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100"/>
                        <a:buFont typeface="Arial"/>
                        <a:buNone/>
                        <a:tabLst/>
                        <a:defRPr/>
                      </a:pPr>
                      <a:r>
                        <a:rPr lang="nb-NO" dirty="0" smtClean="0">
                          <a:solidFill>
                            <a:schemeClr val="dk1"/>
                          </a:solidFill>
                        </a:rPr>
                        <a:t>N/A</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87650">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87650">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87650">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bl>
          </a:graphicData>
        </a:graphic>
      </p:graphicFrame>
      <p:pic>
        <p:nvPicPr>
          <p:cNvPr id="8" name="Picture 3"/>
          <p:cNvPicPr>
            <a:picLocks noChangeAspect="1" noChangeArrowheads="1"/>
          </p:cNvPicPr>
          <p:nvPr/>
        </p:nvPicPr>
        <p:blipFill>
          <a:blip r:embed="rId3" cstate="screen"/>
          <a:srcRect b="514"/>
          <a:stretch>
            <a:fillRect/>
          </a:stretch>
        </p:blipFill>
        <p:spPr bwMode="auto">
          <a:xfrm>
            <a:off x="9104243" y="0"/>
            <a:ext cx="2276553" cy="1888331"/>
          </a:xfrm>
          <a:prstGeom prst="rect">
            <a:avLst/>
          </a:prstGeom>
          <a:noFill/>
          <a:ln w="9525">
            <a:solidFill>
              <a:schemeClr val="tx1"/>
            </a:solidFill>
            <a:miter lim="800000"/>
            <a:headEnd/>
            <a:tailEnd/>
          </a:ln>
          <a:effectLst/>
        </p:spPr>
      </p:pic>
      <p:pic>
        <p:nvPicPr>
          <p:cNvPr id="9" name="Picture 1" descr="D:\GIT PROJECTS\OPAT-background\Virtual Intelligence Service only logo.PNG"/>
          <p:cNvPicPr>
            <a:picLocks noChangeAspect="1" noChangeArrowheads="1"/>
          </p:cNvPicPr>
          <p:nvPr/>
        </p:nvPicPr>
        <p:blipFill>
          <a:blip r:embed="rId4"/>
          <a:srcRect/>
          <a:stretch>
            <a:fillRect/>
          </a:stretch>
        </p:blipFill>
        <p:spPr bwMode="auto">
          <a:xfrm>
            <a:off x="0" y="0"/>
            <a:ext cx="2225675" cy="1958975"/>
          </a:xfrm>
          <a:prstGeom prst="rect">
            <a:avLst/>
          </a:prstGeom>
          <a:noFill/>
        </p:spPr>
      </p:pic>
      <p:sp>
        <p:nvSpPr>
          <p:cNvPr id="10" name="Rektangel 9"/>
          <p:cNvSpPr/>
          <p:nvPr/>
        </p:nvSpPr>
        <p:spPr>
          <a:xfrm>
            <a:off x="15751370" y="564829"/>
            <a:ext cx="118753" cy="1306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graphicFrame>
        <p:nvGraphicFramePr>
          <p:cNvPr id="256" name="Google Shape;256;p26"/>
          <p:cNvGraphicFramePr/>
          <p:nvPr/>
        </p:nvGraphicFramePr>
        <p:xfrm>
          <a:off x="0" y="0"/>
          <a:ext cx="15120000" cy="10696535"/>
        </p:xfrm>
        <a:graphic>
          <a:graphicData uri="http://schemas.openxmlformats.org/drawingml/2006/table">
            <a:tbl>
              <a:tblPr>
                <a:noFill/>
                <a:tableStyleId>{AE7EAA58-4EDA-4114-B047-75ABB572CC32}</a:tableStyleId>
              </a:tblPr>
              <a:tblGrid>
                <a:gridCol w="2459475"/>
                <a:gridCol w="6659175"/>
                <a:gridCol w="2243000"/>
                <a:gridCol w="3758350"/>
              </a:tblGrid>
              <a:tr h="787728">
                <a:tc rowSpan="2">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fr" sz="2000" b="1" dirty="0" smtClean="0"/>
                        <a:t>FACILITY </a:t>
                      </a:r>
                      <a:r>
                        <a:rPr lang="fr" sz="2000" b="1" dirty="0"/>
                        <a:t>NAME, </a:t>
                      </a:r>
                      <a:r>
                        <a:rPr lang="fr" sz="2000" b="1" dirty="0" smtClean="0"/>
                        <a:t>SRN</a:t>
                      </a:r>
                      <a:endParaRPr sz="2000" b="1"/>
                    </a:p>
                    <a:p>
                      <a:pPr marL="0" lvl="0" indent="0" algn="l" rtl="0">
                        <a:spcBef>
                          <a:spcPts val="0"/>
                        </a:spcBef>
                        <a:spcAft>
                          <a:spcPts val="0"/>
                        </a:spcAft>
                        <a:buNone/>
                      </a:pPr>
                      <a:r>
                        <a:rPr lang="fr" sz="2000" b="1" dirty="0"/>
                        <a:t>BATTLE DAMAGE ASSESSMENT </a:t>
                      </a:r>
                      <a:r>
                        <a:rPr lang="fr" sz="2000" b="1" dirty="0" smtClean="0"/>
                        <a:t>GRAPHIC</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rowSpan="2">
                  <a:txBody>
                    <a:bodyPr/>
                    <a:lstStyle/>
                    <a:p>
                      <a:pPr marL="0" lvl="0" indent="0" algn="ctr" rtl="0">
                        <a:spcBef>
                          <a:spcPts val="0"/>
                        </a:spcBef>
                        <a:spcAft>
                          <a:spcPts val="0"/>
                        </a:spcAft>
                        <a:buNone/>
                      </a:pPr>
                      <a:r>
                        <a:rPr lang="fr" sz="2000" b="1"/>
                        <a:t>MAP</a:t>
                      </a:r>
                      <a:endParaRPr sz="2000" b="1"/>
                    </a:p>
                    <a:p>
                      <a:pPr marL="0" lvl="0" indent="0" algn="ctr" rtl="0">
                        <a:spcBef>
                          <a:spcPts val="0"/>
                        </a:spcBef>
                        <a:spcAft>
                          <a:spcPts val="0"/>
                        </a:spcAft>
                        <a:buNone/>
                      </a:pPr>
                      <a:r>
                        <a:rPr lang="fr" sz="2000" b="1"/>
                        <a:t>OVERVIEW</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900" b="1" dirty="0" smtClean="0"/>
                        <a:t>OPAC</a:t>
                      </a:r>
                      <a:r>
                        <a:rPr lang="en-US" sz="1900" b="1" baseline="0" dirty="0" smtClean="0"/>
                        <a:t> CLASSIFIED</a:t>
                      </a:r>
                      <a:endParaRPr lang="en-US" sz="1900" b="1" dirty="0" smtClean="0"/>
                    </a:p>
                    <a:p>
                      <a:pPr marL="0" lvl="0" indent="0" algn="ctr" rtl="0">
                        <a:spcBef>
                          <a:spcPts val="0"/>
                        </a:spcBef>
                        <a:spcAft>
                          <a:spcPts val="0"/>
                        </a:spcAft>
                        <a:buNone/>
                      </a:pPr>
                      <a:r>
                        <a:rPr lang="en-US" sz="1900" b="1" dirty="0" smtClean="0"/>
                        <a:t>REL TO CJTF-23</a:t>
                      </a:r>
                      <a:endParaRPr lang="en-US" sz="19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1107959">
                <a:tc vMerge="1">
                  <a:txBody>
                    <a:bodyPr/>
                    <a:lstStyle/>
                    <a:p>
                      <a:endParaRPr lang="nb-NO"/>
                    </a:p>
                  </a:txBody>
                  <a:tcPr/>
                </a:tc>
                <a:tc>
                  <a:txBody>
                    <a:bodyPr/>
                    <a:lstStyle/>
                    <a:p>
                      <a:pPr marL="0" lvl="0" indent="0" algn="l" rtl="0">
                        <a:spcBef>
                          <a:spcPts val="0"/>
                        </a:spcBef>
                        <a:spcAft>
                          <a:spcPts val="0"/>
                        </a:spcAft>
                        <a:buNone/>
                      </a:pPr>
                      <a:r>
                        <a:rPr lang="nb-NO" sz="1500" b="1" dirty="0" smtClean="0"/>
                        <a:t>BE: SRNTGTXXX   CATCODE: X</a:t>
                      </a:r>
                    </a:p>
                    <a:p>
                      <a:pPr marL="0" lvl="0" indent="0" algn="l" rtl="0">
                        <a:spcBef>
                          <a:spcPts val="0"/>
                        </a:spcBef>
                        <a:spcAft>
                          <a:spcPts val="0"/>
                        </a:spcAft>
                        <a:buNone/>
                      </a:pPr>
                      <a:r>
                        <a:rPr lang="nb-NO" sz="1500" b="1" dirty="0" smtClean="0"/>
                        <a:t>MIDB GEO: [N DDMM.MMM ] [ E DDDMM.MMM]</a:t>
                      </a:r>
                    </a:p>
                    <a:p>
                      <a:pPr marL="0" lvl="0" indent="0" algn="l" rtl="0">
                        <a:spcBef>
                          <a:spcPts val="0"/>
                        </a:spcBef>
                        <a:spcAft>
                          <a:spcPts val="0"/>
                        </a:spcAft>
                        <a:buNone/>
                      </a:pPr>
                      <a:r>
                        <a:rPr lang="nb-NO" sz="1500" b="1" dirty="0" smtClean="0"/>
                        <a:t>ICOD: 2011-XX-XX</a:t>
                      </a:r>
                      <a:r>
                        <a:rPr lang="nb-NO" sz="1500" b="1" baseline="0" dirty="0" smtClean="0"/>
                        <a:t> </a:t>
                      </a:r>
                      <a:r>
                        <a:rPr lang="nb-NO" sz="1500" b="1" dirty="0" smtClean="0"/>
                        <a:t>DOI: 2011-XX-XX</a:t>
                      </a:r>
                      <a:r>
                        <a:rPr lang="nb-NO" sz="1500" b="1" baseline="0" dirty="0" smtClean="0"/>
                        <a:t>  (Or </a:t>
                      </a:r>
                      <a:r>
                        <a:rPr lang="nb-NO" sz="1500" b="1" baseline="0" dirty="0" err="1" smtClean="0"/>
                        <a:t>reference</a:t>
                      </a:r>
                      <a:r>
                        <a:rPr lang="nb-NO" sz="1500" b="1" baseline="0" dirty="0" smtClean="0"/>
                        <a:t> ATO Day)</a:t>
                      </a:r>
                      <a:endParaRPr lang="nb-NO" sz="15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vMerge="1">
                  <a:txBody>
                    <a:bodyPr/>
                    <a:lstStyle/>
                    <a:p>
                      <a:endParaRPr lang="nb-NO"/>
                    </a:p>
                  </a:txBody>
                  <a:tcPr/>
                </a:tc>
                <a:tc>
                  <a:txBody>
                    <a:bodyPr/>
                    <a:lstStyle/>
                    <a:p>
                      <a:pPr marL="0" lvl="0" indent="0" algn="ctr" rtl="0">
                        <a:spcBef>
                          <a:spcPts val="0"/>
                        </a:spcBef>
                        <a:spcAft>
                          <a:spcPts val="0"/>
                        </a:spcAft>
                        <a:buNone/>
                      </a:pPr>
                      <a:r>
                        <a:rPr lang="en-US" sz="1500" b="1" dirty="0" smtClean="0"/>
                        <a:t>DECL ON: 2061-01-01(+50 YEARS)</a:t>
                      </a:r>
                      <a:endParaRPr lang="en-US" sz="15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8796126">
                <a:tc gridSpan="4">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hMerge="1">
                  <a:txBody>
                    <a:bodyPr/>
                    <a:lstStyle/>
                    <a:p>
                      <a:endParaRPr lang="nb-NO"/>
                    </a:p>
                  </a:txBody>
                  <a:tcPr/>
                </a:tc>
                <a:tc hMerge="1">
                  <a:txBody>
                    <a:bodyPr/>
                    <a:lstStyle/>
                    <a:p>
                      <a:endParaRPr lang="nb-NO"/>
                    </a:p>
                  </a:txBody>
                  <a:tcPr/>
                </a:tc>
                <a:tc hMerge="1">
                  <a:txBody>
                    <a:bodyPr/>
                    <a:lstStyle/>
                    <a:p>
                      <a:endParaRPr lang="nb-NO"/>
                    </a:p>
                  </a:txBody>
                  <a:tcPr/>
                </a:tc>
              </a:tr>
            </a:tbl>
          </a:graphicData>
        </a:graphic>
      </p:graphicFrame>
      <p:sp>
        <p:nvSpPr>
          <p:cNvPr id="257" name="Google Shape;257;p26"/>
          <p:cNvSpPr/>
          <p:nvPr/>
        </p:nvSpPr>
        <p:spPr>
          <a:xfrm>
            <a:off x="7941200" y="1907025"/>
            <a:ext cx="7179000" cy="4173600"/>
          </a:xfrm>
          <a:prstGeom prst="rect">
            <a:avLst/>
          </a:prstGeom>
          <a:solidFill>
            <a:srgbClr val="EEEEEE"/>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258" name="Google Shape;258;p26"/>
          <p:cNvGrpSpPr/>
          <p:nvPr/>
        </p:nvGrpSpPr>
        <p:grpSpPr>
          <a:xfrm>
            <a:off x="207725" y="2629564"/>
            <a:ext cx="519600" cy="1236436"/>
            <a:chOff x="4246325" y="4458364"/>
            <a:chExt cx="519600" cy="1236436"/>
          </a:xfrm>
        </p:grpSpPr>
        <p:cxnSp>
          <p:nvCxnSpPr>
            <p:cNvPr id="259" name="Google Shape;259;p26"/>
            <p:cNvCxnSpPr/>
            <p:nvPr/>
          </p:nvCxnSpPr>
          <p:spPr>
            <a:xfrm rot="10800000">
              <a:off x="4246325" y="4458364"/>
              <a:ext cx="17400" cy="1080000"/>
            </a:xfrm>
            <a:prstGeom prst="straightConnector1">
              <a:avLst/>
            </a:prstGeom>
            <a:noFill/>
            <a:ln w="38100" cap="flat" cmpd="sng">
              <a:solidFill>
                <a:srgbClr val="000000"/>
              </a:solidFill>
              <a:prstDash val="solid"/>
              <a:round/>
              <a:headEnd type="none" w="med" len="med"/>
              <a:tailEnd type="triangle" w="med" len="med"/>
            </a:ln>
          </p:spPr>
        </p:cxnSp>
        <p:sp>
          <p:nvSpPr>
            <p:cNvPr id="260" name="Google Shape;260;p26"/>
            <p:cNvSpPr txBox="1"/>
            <p:nvPr/>
          </p:nvSpPr>
          <p:spPr>
            <a:xfrm>
              <a:off x="4263725" y="5048300"/>
              <a:ext cx="502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3000" b="1"/>
                <a:t>N</a:t>
              </a:r>
              <a:endParaRPr sz="3000" b="1"/>
            </a:p>
          </p:txBody>
        </p:sp>
      </p:grpSp>
      <p:grpSp>
        <p:nvGrpSpPr>
          <p:cNvPr id="261" name="Google Shape;261;p26"/>
          <p:cNvGrpSpPr/>
          <p:nvPr/>
        </p:nvGrpSpPr>
        <p:grpSpPr>
          <a:xfrm>
            <a:off x="1522925" y="4158450"/>
            <a:ext cx="4103108" cy="2016000"/>
            <a:chOff x="3671523" y="6965375"/>
            <a:chExt cx="1459350" cy="2016000"/>
          </a:xfrm>
        </p:grpSpPr>
        <p:sp>
          <p:nvSpPr>
            <p:cNvPr id="262" name="Google Shape;262;p26"/>
            <p:cNvSpPr txBox="1"/>
            <p:nvPr/>
          </p:nvSpPr>
          <p:spPr>
            <a:xfrm>
              <a:off x="3671523" y="6965375"/>
              <a:ext cx="1166100" cy="6759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dirty="0">
                  <a:solidFill>
                    <a:schemeClr val="dk1"/>
                  </a:solidFill>
                </a:rPr>
                <a:t>TARGET OBJECTIVE</a:t>
              </a:r>
              <a:endParaRPr b="1">
                <a:solidFill>
                  <a:schemeClr val="dk1"/>
                </a:solidFill>
              </a:endParaRPr>
            </a:p>
            <a:p>
              <a:pPr marL="0" lvl="0" indent="0" algn="ctr" rtl="0">
                <a:spcBef>
                  <a:spcPts val="0"/>
                </a:spcBef>
                <a:spcAft>
                  <a:spcPts val="0"/>
                </a:spcAft>
                <a:buNone/>
              </a:pPr>
              <a:r>
                <a:rPr lang="fr" b="1" dirty="0">
                  <a:solidFill>
                    <a:schemeClr val="dk1"/>
                  </a:solidFill>
                </a:rPr>
                <a:t>DAMAGE/CHANGE ASSESSMENT</a:t>
              </a:r>
              <a:endParaRPr b="1">
                <a:solidFill>
                  <a:schemeClr val="dk1"/>
                </a:solidFill>
              </a:endParaRPr>
            </a:p>
            <a:p>
              <a:pPr marL="0" lvl="0" indent="0" algn="ctr" rtl="0">
                <a:spcBef>
                  <a:spcPts val="0"/>
                </a:spcBef>
                <a:spcAft>
                  <a:spcPts val="0"/>
                </a:spcAft>
                <a:buNone/>
              </a:pPr>
              <a:r>
                <a:rPr lang="fr" b="1" dirty="0" smtClean="0">
                  <a:solidFill>
                    <a:schemeClr val="dk1"/>
                  </a:solidFill>
                </a:rPr>
                <a:t>DPI:[SRNTGTXXX]</a:t>
              </a:r>
              <a:endParaRPr b="1">
                <a:solidFill>
                  <a:schemeClr val="dk1"/>
                </a:solidFill>
              </a:endParaRPr>
            </a:p>
          </p:txBody>
        </p:sp>
        <p:cxnSp>
          <p:nvCxnSpPr>
            <p:cNvPr id="263" name="Google Shape;263;p26"/>
            <p:cNvCxnSpPr>
              <a:stCxn id="262" idx="2"/>
            </p:cNvCxnSpPr>
            <p:nvPr/>
          </p:nvCxnSpPr>
          <p:spPr>
            <a:xfrm>
              <a:off x="4254573" y="7641275"/>
              <a:ext cx="876300" cy="1340100"/>
            </a:xfrm>
            <a:prstGeom prst="straightConnector1">
              <a:avLst/>
            </a:prstGeom>
            <a:noFill/>
            <a:ln w="19050" cap="flat" cmpd="sng">
              <a:solidFill>
                <a:srgbClr val="000000"/>
              </a:solidFill>
              <a:prstDash val="solid"/>
              <a:round/>
              <a:headEnd type="none" w="med" len="med"/>
              <a:tailEnd type="none" w="med" len="med"/>
            </a:ln>
          </p:spPr>
        </p:cxnSp>
      </p:grpSp>
      <p:sp>
        <p:nvSpPr>
          <p:cNvPr id="264" name="Google Shape;264;p26"/>
          <p:cNvSpPr txBox="1"/>
          <p:nvPr/>
        </p:nvSpPr>
        <p:spPr>
          <a:xfrm>
            <a:off x="3186600" y="10083157"/>
            <a:ext cx="11933400" cy="614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1600" b="1"/>
              <a:t>BDA REMARK: [CLASSIFICATION] [DISSEMINATION]</a:t>
            </a:r>
            <a:r>
              <a:rPr lang="fr" b="1"/>
              <a:t> </a:t>
            </a:r>
            <a:r>
              <a:rPr lang="fr"/>
              <a:t>Assessment: Physical Damage/change, Collateral Damage, Functional Damage/change, Munitions Effectiveness, Reattack Recommendation, Additional/Collateral Effects</a:t>
            </a:r>
            <a:endParaRPr/>
          </a:p>
        </p:txBody>
      </p:sp>
      <p:sp>
        <p:nvSpPr>
          <p:cNvPr id="266" name="Google Shape;266;p26"/>
          <p:cNvSpPr txBox="1"/>
          <p:nvPr/>
        </p:nvSpPr>
        <p:spPr>
          <a:xfrm>
            <a:off x="99300" y="1998525"/>
            <a:ext cx="31866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nb-NO" b="1" dirty="0" smtClean="0">
                <a:solidFill>
                  <a:srgbClr val="FF0000"/>
                </a:solidFill>
              </a:rPr>
              <a:t>OPAC CLASSIFIED</a:t>
            </a:r>
          </a:p>
        </p:txBody>
      </p:sp>
      <p:sp>
        <p:nvSpPr>
          <p:cNvPr id="267" name="Google Shape;267;p26"/>
          <p:cNvSpPr txBox="1"/>
          <p:nvPr/>
        </p:nvSpPr>
        <p:spPr>
          <a:xfrm>
            <a:off x="11309400" y="1998525"/>
            <a:ext cx="16200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600" b="1">
                <a:solidFill>
                  <a:schemeClr val="dk1"/>
                </a:solidFill>
              </a:rPr>
              <a:t>PRE-STRIKE</a:t>
            </a:r>
            <a:endParaRPr sz="1600" b="1">
              <a:solidFill>
                <a:schemeClr val="dk1"/>
              </a:solidFill>
            </a:endParaRPr>
          </a:p>
        </p:txBody>
      </p:sp>
      <p:sp>
        <p:nvSpPr>
          <p:cNvPr id="268" name="Google Shape;268;p26"/>
          <p:cNvSpPr txBox="1"/>
          <p:nvPr/>
        </p:nvSpPr>
        <p:spPr>
          <a:xfrm>
            <a:off x="5392275" y="1998525"/>
            <a:ext cx="16200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600" b="1">
                <a:solidFill>
                  <a:schemeClr val="dk1"/>
                </a:solidFill>
              </a:rPr>
              <a:t>POST-STRIKE</a:t>
            </a:r>
            <a:endParaRPr sz="1600" b="1">
              <a:solidFill>
                <a:schemeClr val="dk1"/>
              </a:solidFill>
            </a:endParaRPr>
          </a:p>
        </p:txBody>
      </p:sp>
      <p:sp>
        <p:nvSpPr>
          <p:cNvPr id="17" name="Google Shape;213;p23"/>
          <p:cNvSpPr txBox="1"/>
          <p:nvPr/>
        </p:nvSpPr>
        <p:spPr>
          <a:xfrm>
            <a:off x="0" y="10077855"/>
            <a:ext cx="3186600" cy="613958"/>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lgn="ctr"/>
            <a:r>
              <a:rPr lang="en-US" b="1" dirty="0" smtClean="0"/>
              <a:t>OPAC CLASSIFIED</a:t>
            </a:r>
          </a:p>
          <a:p>
            <a:pPr lvl="0" algn="ctr"/>
            <a:r>
              <a:rPr lang="en-US" b="1" dirty="0" smtClean="0"/>
              <a:t>REL TO CJTF-23</a:t>
            </a:r>
            <a:endParaRPr lang="en-US" b="1" dirty="0"/>
          </a:p>
        </p:txBody>
      </p:sp>
      <p:pic>
        <p:nvPicPr>
          <p:cNvPr id="18" name="Picture 3"/>
          <p:cNvPicPr>
            <a:picLocks noChangeAspect="1" noChangeArrowheads="1"/>
          </p:cNvPicPr>
          <p:nvPr/>
        </p:nvPicPr>
        <p:blipFill>
          <a:blip r:embed="rId3" cstate="screen"/>
          <a:srcRect b="514"/>
          <a:stretch>
            <a:fillRect/>
          </a:stretch>
        </p:blipFill>
        <p:spPr bwMode="auto">
          <a:xfrm>
            <a:off x="9104243" y="0"/>
            <a:ext cx="2276553" cy="1888331"/>
          </a:xfrm>
          <a:prstGeom prst="rect">
            <a:avLst/>
          </a:prstGeom>
          <a:noFill/>
          <a:ln w="9525">
            <a:solidFill>
              <a:schemeClr val="tx1"/>
            </a:solidFill>
            <a:miter lim="800000"/>
            <a:headEnd/>
            <a:tailEnd/>
          </a:ln>
          <a:effectLst/>
        </p:spPr>
      </p:pic>
      <p:pic>
        <p:nvPicPr>
          <p:cNvPr id="10241" name="Picture 1" descr="D:\GIT PROJECTS\OPAT-background\Virtual Intelligence Service only logo.PNG"/>
          <p:cNvPicPr>
            <a:picLocks noChangeAspect="1" noChangeArrowheads="1"/>
          </p:cNvPicPr>
          <p:nvPr/>
        </p:nvPicPr>
        <p:blipFill>
          <a:blip r:embed="rId4"/>
          <a:srcRect/>
          <a:stretch>
            <a:fillRect/>
          </a:stretch>
        </p:blipFill>
        <p:spPr bwMode="auto">
          <a:xfrm>
            <a:off x="0" y="0"/>
            <a:ext cx="2225675" cy="1958975"/>
          </a:xfrm>
          <a:prstGeom prst="rect">
            <a:avLst/>
          </a:prstGeom>
          <a:noFill/>
        </p:spPr>
      </p:pic>
      <p:sp>
        <p:nvSpPr>
          <p:cNvPr id="20" name="Rektangel 19"/>
          <p:cNvSpPr/>
          <p:nvPr/>
        </p:nvSpPr>
        <p:spPr>
          <a:xfrm>
            <a:off x="15751370" y="564829"/>
            <a:ext cx="118753" cy="1306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Google Shape;65;p14"/>
          <p:cNvCxnSpPr/>
          <p:nvPr/>
        </p:nvCxnSpPr>
        <p:spPr>
          <a:xfrm rot="10800000">
            <a:off x="-991782" y="2471171"/>
            <a:ext cx="17400" cy="1080000"/>
          </a:xfrm>
          <a:prstGeom prst="straightConnector1">
            <a:avLst/>
          </a:prstGeom>
          <a:noFill/>
          <a:ln w="38100" cap="flat" cmpd="sng">
            <a:solidFill>
              <a:schemeClr val="bg1"/>
            </a:solidFill>
            <a:prstDash val="solid"/>
            <a:round/>
            <a:headEnd type="none" w="med" len="med"/>
            <a:tailEnd type="triangle" w="med" len="med"/>
          </a:ln>
        </p:spPr>
      </p:cxnSp>
      <p:sp>
        <p:nvSpPr>
          <p:cNvPr id="22" name="Google Shape;66;p14"/>
          <p:cNvSpPr txBox="1"/>
          <p:nvPr/>
        </p:nvSpPr>
        <p:spPr>
          <a:xfrm>
            <a:off x="-974382" y="3061107"/>
            <a:ext cx="502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3000" b="1" dirty="0">
                <a:solidFill>
                  <a:schemeClr val="bg1"/>
                </a:solidFill>
              </a:rPr>
              <a:t>N</a:t>
            </a:r>
            <a:endParaRPr sz="3000" b="1">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BAKCUP SLIDES AFTER THIS</a:t>
            </a:r>
            <a:endParaRPr lang="en-US" dirty="0"/>
          </a:p>
        </p:txBody>
      </p:sp>
    </p:spTree>
  </p:cSld>
  <p:clrMapOvr>
    <a:masterClrMapping/>
  </p:clrMapOvr>
  <p:transition/>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2398</Words>
  <PresentationFormat>Egendefinert</PresentationFormat>
  <Paragraphs>517</Paragraphs>
  <Slides>21</Slides>
  <Notes>20</Notes>
  <HiddenSlides>13</HiddenSlides>
  <MMClips>0</MMClips>
  <ScaleCrop>false</ScaleCrop>
  <HeadingPairs>
    <vt:vector size="6" baseType="variant">
      <vt:variant>
        <vt:lpstr>Brukte skrifter</vt:lpstr>
      </vt:variant>
      <vt:variant>
        <vt:i4>3</vt:i4>
      </vt:variant>
      <vt:variant>
        <vt:lpstr>Tema</vt:lpstr>
      </vt:variant>
      <vt:variant>
        <vt:i4>1</vt:i4>
      </vt:variant>
      <vt:variant>
        <vt:lpstr>Lysbildetitler</vt:lpstr>
      </vt:variant>
      <vt:variant>
        <vt:i4>21</vt:i4>
      </vt:variant>
    </vt:vector>
  </HeadingPairs>
  <TitlesOfParts>
    <vt:vector size="25" baseType="lpstr">
      <vt:lpstr>Arial</vt:lpstr>
      <vt:lpstr>Calibri</vt:lpstr>
      <vt:lpstr>Times New Roman</vt:lpstr>
      <vt:lpstr>Simple Light</vt:lpstr>
      <vt:lpstr>TARGET FOLDER  XXXXXXX  FACILITY NAME, SRN</vt:lpstr>
      <vt:lpstr>Lysbilde 2</vt:lpstr>
      <vt:lpstr>Lysbilde 3</vt:lpstr>
      <vt:lpstr>Lysbilde 4</vt:lpstr>
      <vt:lpstr>Lysbilde 5</vt:lpstr>
      <vt:lpstr>Lysbilde 6</vt:lpstr>
      <vt:lpstr>Lysbilde 7</vt:lpstr>
      <vt:lpstr>Lysbilde 8</vt:lpstr>
      <vt:lpstr>BAKCUP SLIDES AFTER THIS</vt:lpstr>
      <vt:lpstr>Lysbilde 10</vt:lpstr>
      <vt:lpstr>Lysbilde 11</vt:lpstr>
      <vt:lpstr>Lysbilde 12</vt:lpstr>
      <vt:lpstr>Lysbilde 13</vt:lpstr>
      <vt:lpstr>Lysbilde 14</vt:lpstr>
      <vt:lpstr>Lysbilde 15</vt:lpstr>
      <vt:lpstr>Lysbilde 16</vt:lpstr>
      <vt:lpstr>Lysbilde 17</vt:lpstr>
      <vt:lpstr>Lysbilde 18</vt:lpstr>
      <vt:lpstr>Lysbilde 19</vt:lpstr>
      <vt:lpstr>Lysbilde 20</vt:lpstr>
      <vt:lpstr>Lysbilde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TARGET FOLDER  XXXXXXX  [FACILITY NAME, COUNTRY CODE]</dc:title>
  <dc:subject>OPAC VIS Template - Target Folder</dc:subject>
  <dc:creator>132nd;VIS</dc:creator>
  <cp:lastModifiedBy>Frode Nakken</cp:lastModifiedBy>
  <cp:revision>9</cp:revision>
  <dcterms:modified xsi:type="dcterms:W3CDTF">2025-01-06T19:06:45Z</dcterms:modified>
</cp:coreProperties>
</file>