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66" r:id="rId3"/>
    <p:sldId id="370" r:id="rId4"/>
    <p:sldId id="362" r:id="rId5"/>
    <p:sldId id="371" r:id="rId6"/>
    <p:sldId id="372" r:id="rId7"/>
    <p:sldId id="373" r:id="rId8"/>
    <p:sldId id="369" r:id="rId9"/>
    <p:sldId id="368" r:id="rId10"/>
    <p:sldId id="367" r:id="rId11"/>
    <p:sldId id="365" r:id="rId12"/>
    <p:sldId id="374" r:id="rId13"/>
    <p:sldId id="375" r:id="rId14"/>
    <p:sldId id="376" r:id="rId15"/>
    <p:sldId id="377" r:id="rId1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varScale="1">
        <p:scale>
          <a:sx n="156" d="100"/>
          <a:sy n="156" d="100"/>
        </p:scale>
        <p:origin x="-1662"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28.12.2024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a:t>Klikk for å redigere tittelstil</a:t>
            </a:r>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a:t>Klikk for å redigere tittelstil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a:t>Klikk for å redigere tittelstil</a:t>
            </a:r>
          </a:p>
        </p:txBody>
      </p:sp>
      <p:sp>
        <p:nvSpPr>
          <p:cNvPr id="3" name="Plassholder for innhold 2"/>
          <p:cNvSpPr>
            <a:spLocks noGrp="1"/>
          </p:cNvSpPr>
          <p:nvPr>
            <p:ph idx="1"/>
          </p:nvPr>
        </p:nvSpPr>
        <p:spPr>
          <a:xfrm>
            <a:off x="0" y="992075"/>
            <a:ext cx="9144000" cy="402794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a:solidFill>
                  <a:schemeClr val="tx1"/>
                </a:solidFill>
                <a:latin typeface="Arial Black" pitchFamily="34" charset="0"/>
                <a:cs typeface="Arial" pitchFamily="34" charset="0"/>
              </a:rPr>
              <a:t>Virtual</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Intelligence</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a:solidFill>
                  <a:schemeClr val="bg1"/>
                </a:solidFill>
                <a:latin typeface="Arial Black" pitchFamily="34" charset="0"/>
              </a:rPr>
              <a:t>OMNIA VINCENT SAPIENTA</a:t>
            </a: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015663"/>
          </a:xfrm>
          <a:prstGeom prst="rect">
            <a:avLst/>
          </a:prstGeom>
          <a:noFill/>
        </p:spPr>
        <p:txBody>
          <a:bodyPr wrap="square" rtlCol="0">
            <a:spAutoFit/>
          </a:bodyPr>
          <a:lstStyle/>
          <a:p>
            <a:pPr algn="ctr"/>
            <a:r>
              <a:rPr lang="nb-NO" sz="2400" b="1" dirty="0" smtClean="0">
                <a:latin typeface="Arial Black" pitchFamily="34" charset="0"/>
                <a:ea typeface="MS Mincho" pitchFamily="49" charset="-128"/>
              </a:rPr>
              <a:t>NOTIAN and KAMBILAND </a:t>
            </a:r>
            <a:r>
              <a:rPr lang="nb-NO" sz="2400" b="1" dirty="0">
                <a:latin typeface="Arial Black" pitchFamily="34" charset="0"/>
                <a:ea typeface="MS Mincho" pitchFamily="49" charset="-128"/>
              </a:rPr>
              <a:t>GROUND COMBAT TACTICS</a:t>
            </a:r>
          </a:p>
          <a:p>
            <a:pPr algn="ctr"/>
            <a:endParaRPr lang="nb-NO" sz="1200" b="1" dirty="0">
              <a:latin typeface="Arial Black" pitchFamily="34" charset="0"/>
              <a:ea typeface="MS Mincho" pitchFamily="49" charset="-128"/>
            </a:endParaRPr>
          </a:p>
          <a:p>
            <a:pPr algn="ctr"/>
            <a:r>
              <a:rPr lang="nb-NO" sz="2400" b="1" dirty="0">
                <a:latin typeface="Arial Black" pitchFamily="34" charset="0"/>
                <a:ea typeface="MS Mincho" pitchFamily="49" charset="-128"/>
              </a:rPr>
              <a:t>INTREP </a:t>
            </a:r>
            <a:r>
              <a:rPr lang="nb-NO" sz="2400" b="1" dirty="0" smtClean="0">
                <a:latin typeface="Arial Black" pitchFamily="34" charset="0"/>
                <a:ea typeface="MS Mincho" pitchFamily="49" charset="-128"/>
              </a:rPr>
              <a:t>VID-OPAC-003</a:t>
            </a:r>
            <a:endParaRPr lang="nb-NO" sz="24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a:t>DISCLAIMER: </a:t>
            </a:r>
          </a:p>
          <a:p>
            <a:pPr algn="ctr"/>
            <a:r>
              <a:rPr lang="en-US" sz="1100" dirty="0"/>
              <a:t>This is for multiplayer online gaming using the Digital Combat Systems simulation software published by Eagle Dynamics. The information is not in any way suitable for real world use or operations.</a:t>
            </a:r>
            <a:endParaRPr lang="nb-NO" sz="1100" dirty="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Published: </a:t>
            </a:r>
            <a:r>
              <a:rPr lang="en-US" sz="1400" dirty="0" smtClean="0">
                <a:latin typeface="Arial" pitchFamily="34" charset="0"/>
                <a:cs typeface="Arial" pitchFamily="34" charset="0"/>
              </a:rPr>
              <a:t>2024-12-28</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a:solidFill>
                  <a:srgbClr val="35261F"/>
                </a:solidFill>
                <a:latin typeface="Constantia" pitchFamily="18" charset="0"/>
              </a:rPr>
              <a:t>VIRTUAL INTELLIGENCE DIRECTORATE</a:t>
            </a:r>
          </a:p>
          <a:p>
            <a:pPr algn="ctr"/>
            <a:r>
              <a:rPr lang="en-US" b="1" i="1" dirty="0">
                <a:solidFill>
                  <a:srgbClr val="35261F"/>
                </a:solidFill>
                <a:latin typeface="Constantia" pitchFamily="18" charset="0"/>
              </a:rPr>
              <a:t>OMNIA VINCIT SAPIENTIA</a:t>
            </a: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INDICATORS</a:t>
            </a:r>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a:p>
          <a:p>
            <a:pPr>
              <a:buFont typeface="Arial" pitchFamily="34" charset="0"/>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a:solidFill>
                  <a:srgbClr val="FF0000"/>
                </a:solidFill>
                <a:latin typeface="Arial Black" pitchFamily="34" charset="0"/>
              </a:rPr>
              <a:t>DRAFT</a:t>
            </a:r>
          </a:p>
        </p:txBody>
      </p:sp>
      <p:graphicFrame>
        <p:nvGraphicFramePr>
          <p:cNvPr id="3" name="טבלה 2"/>
          <p:cNvGraphicFramePr>
            <a:graphicFrameLocks noGrp="1"/>
          </p:cNvGraphicFramePr>
          <p:nvPr>
            <p:extLst>
              <p:ext uri="{D42A27DB-BD31-4B8C-83A1-F6EECF244321}">
                <p14:modId xmlns="" xmlns:p14="http://schemas.microsoft.com/office/powerpoint/2010/main"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extLst>
                    <a:ext uri="{9D8B030D-6E8A-4147-A177-3AD203B41FA5}">
                      <a16:colId xmlns="" xmlns:a16="http://schemas.microsoft.com/office/drawing/2014/main" val="20000"/>
                    </a:ext>
                  </a:extLst>
                </a:gridCol>
                <a:gridCol w="3310192">
                  <a:extLst>
                    <a:ext uri="{9D8B030D-6E8A-4147-A177-3AD203B41FA5}">
                      <a16:colId xmlns="" xmlns:a16="http://schemas.microsoft.com/office/drawing/2014/main" val="20001"/>
                    </a:ext>
                  </a:extLst>
                </a:gridCol>
              </a:tblGrid>
              <a:tr h="523305">
                <a:tc>
                  <a:txBody>
                    <a:bodyPr/>
                    <a:lstStyle/>
                    <a:p>
                      <a:pPr algn="l" rtl="0"/>
                      <a:r>
                        <a:rPr lang="en-US" dirty="0"/>
                        <a:t>Indication</a:t>
                      </a:r>
                      <a:endParaRPr lang="he-IL" dirty="0"/>
                    </a:p>
                  </a:txBody>
                  <a:tcPr anchor="ctr"/>
                </a:tc>
                <a:tc>
                  <a:txBody>
                    <a:bodyPr/>
                    <a:lstStyle/>
                    <a:p>
                      <a:pPr algn="l" rtl="0"/>
                      <a:r>
                        <a:rPr lang="en-US" dirty="0"/>
                        <a:t>Observed/reported</a:t>
                      </a:r>
                      <a:r>
                        <a:rPr lang="en-US" baseline="0" dirty="0"/>
                        <a:t> activity</a:t>
                      </a:r>
                      <a:endParaRPr lang="he-IL" dirty="0"/>
                    </a:p>
                  </a:txBody>
                  <a:tcPr anchor="ctr"/>
                </a:tc>
                <a:extLst>
                  <a:ext uri="{0D108BD9-81ED-4DB2-BD59-A6C34878D82A}">
                    <a16:rowId xmlns=""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a:t> </a:t>
                      </a:r>
                      <a:r>
                        <a:rPr lang="nb-NO" sz="1200" dirty="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(1-2</a:t>
                      </a:r>
                      <a:r>
                        <a:rPr lang="nb-NO" sz="1200" baseline="0" dirty="0"/>
                        <a:t> hours prior to offensive maneuver begins)</a:t>
                      </a:r>
                      <a:endParaRPr lang="nb-NO" sz="1200" dirty="0"/>
                    </a:p>
                  </a:txBody>
                  <a:tcPr anchor="ctr"/>
                </a:tc>
                <a:tc>
                  <a:txBody>
                    <a:bodyPr/>
                    <a:lstStyle/>
                    <a:p>
                      <a:pPr algn="l" rtl="0">
                        <a:buFont typeface="Arial" pitchFamily="34" charset="0"/>
                        <a:buNone/>
                      </a:pPr>
                      <a:r>
                        <a:rPr lang="nb-NO" sz="1200" dirty="0"/>
                        <a:t>BM-21 launch or movement into firing positions. </a:t>
                      </a:r>
                    </a:p>
                  </a:txBody>
                  <a:tcPr anchor="ctr"/>
                </a:tc>
                <a:extLst>
                  <a:ext uri="{0D108BD9-81ED-4DB2-BD59-A6C34878D82A}">
                    <a16:rowId xmlns=""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(0-96 hrs prior to offensive)</a:t>
                      </a:r>
                    </a:p>
                  </a:txBody>
                  <a:tcPr anchor="ctr"/>
                </a:tc>
                <a:tc>
                  <a:txBody>
                    <a:bodyPr/>
                    <a:lstStyle/>
                    <a:p>
                      <a:pPr algn="l" rtl="0">
                        <a:buFont typeface="Arial" pitchFamily="34" charset="0"/>
                        <a:buNone/>
                      </a:pPr>
                      <a:r>
                        <a:rPr lang="nb-NO" sz="1200" dirty="0"/>
                        <a:t>RW activity deep into enemy territory</a:t>
                      </a:r>
                    </a:p>
                  </a:txBody>
                  <a:tcPr anchor="ctr"/>
                </a:tc>
                <a:extLst>
                  <a:ext uri="{0D108BD9-81ED-4DB2-BD59-A6C34878D82A}">
                    <a16:rowId xmlns="" xmlns:a16="http://schemas.microsoft.com/office/drawing/2014/main" val="10002"/>
                  </a:ext>
                </a:extLst>
              </a:tr>
              <a:tr h="370840">
                <a:tc>
                  <a:txBody>
                    <a:bodyPr/>
                    <a:lstStyle/>
                    <a:p>
                      <a:pPr lvl="0">
                        <a:buFont typeface="Arial" pitchFamily="34" charset="0"/>
                        <a:buNone/>
                      </a:pPr>
                      <a:r>
                        <a:rPr lang="nb-NO" sz="1200" dirty="0"/>
                        <a:t>*Airborne Assault ( Many FW transports)</a:t>
                      </a:r>
                    </a:p>
                    <a:p>
                      <a:pPr lvl="0">
                        <a:buFont typeface="Arial" pitchFamily="34" charset="0"/>
                        <a:buNone/>
                      </a:pPr>
                      <a:r>
                        <a:rPr lang="nb-NO" sz="1200" dirty="0"/>
                        <a:t>*</a:t>
                      </a:r>
                      <a:r>
                        <a:rPr lang="nb-NO" sz="1200" baseline="0" dirty="0"/>
                        <a:t> </a:t>
                      </a:r>
                      <a:r>
                        <a:rPr lang="nb-NO" sz="1200" dirty="0"/>
                        <a:t>Long range Recon ( If only a single AC is in use, or flying tactical, low level)</a:t>
                      </a:r>
                    </a:p>
                  </a:txBody>
                  <a:tcPr anchor="ctr"/>
                </a:tc>
                <a:tc>
                  <a:txBody>
                    <a:bodyPr/>
                    <a:lstStyle/>
                    <a:p>
                      <a:pPr>
                        <a:buFont typeface="Arial" pitchFamily="34" charset="0"/>
                        <a:buNone/>
                      </a:pPr>
                      <a:r>
                        <a:rPr lang="nb-NO" sz="1200" dirty="0"/>
                        <a:t>FW (transport) activity deep into enemy territory</a:t>
                      </a:r>
                    </a:p>
                  </a:txBody>
                  <a:tcPr anchor="ctr"/>
                </a:tc>
                <a:extLst>
                  <a:ext uri="{0D108BD9-81ED-4DB2-BD59-A6C34878D82A}">
                    <a16:rowId xmlns=""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Trying to kill the target</a:t>
                      </a:r>
                    </a:p>
                  </a:txBody>
                  <a:tcPr anchor="ctr"/>
                </a:tc>
                <a:tc>
                  <a:txBody>
                    <a:bodyPr/>
                    <a:lstStyle/>
                    <a:p>
                      <a:pPr>
                        <a:buFont typeface="Arial" pitchFamily="34" charset="0"/>
                        <a:buNone/>
                      </a:pPr>
                      <a:r>
                        <a:rPr lang="nb-NO" sz="1200" dirty="0"/>
                        <a:t>Artillery at a certain point (point target)</a:t>
                      </a:r>
                    </a:p>
                  </a:txBody>
                  <a:tcPr anchor="ctr"/>
                </a:tc>
                <a:extLst>
                  <a:ext uri="{0D108BD9-81ED-4DB2-BD59-A6C34878D82A}">
                    <a16:rowId xmlns="" xmlns:a16="http://schemas.microsoft.com/office/drawing/2014/main"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Suppression, to cover for movement / attack</a:t>
                      </a:r>
                    </a:p>
                  </a:txBody>
                  <a:tcPr anchor="ctr"/>
                </a:tc>
                <a:tc>
                  <a:txBody>
                    <a:bodyPr/>
                    <a:lstStyle/>
                    <a:p>
                      <a:pPr>
                        <a:buFont typeface="Arial" pitchFamily="34" charset="0"/>
                        <a:buNone/>
                      </a:pPr>
                      <a:r>
                        <a:rPr lang="nb-NO" sz="1200" dirty="0"/>
                        <a:t>Artillery at an area</a:t>
                      </a:r>
                    </a:p>
                  </a:txBody>
                  <a:tcPr anchor="ctr"/>
                </a:tc>
                <a:extLst>
                  <a:ext uri="{0D108BD9-81ED-4DB2-BD59-A6C34878D82A}">
                    <a16:rowId xmlns="" xmlns:a16="http://schemas.microsoft.com/office/drawing/2014/main" val="10005"/>
                  </a:ext>
                </a:extLst>
              </a:tr>
              <a:tr h="370840">
                <a:tc>
                  <a:txBody>
                    <a:bodyPr/>
                    <a:lstStyle/>
                    <a:p>
                      <a:pPr lvl="0">
                        <a:buFont typeface="Arial" pitchFamily="34" charset="0"/>
                        <a:buNone/>
                      </a:pPr>
                      <a:r>
                        <a:rPr lang="nb-NO" sz="1200" dirty="0"/>
                        <a:t>Upcoming division-level</a:t>
                      </a:r>
                      <a:r>
                        <a:rPr lang="nb-NO" sz="1200" baseline="0" dirty="0"/>
                        <a:t> </a:t>
                      </a:r>
                      <a:r>
                        <a:rPr lang="nb-NO" sz="1200" dirty="0"/>
                        <a:t>offensive within 0-48 hrs</a:t>
                      </a:r>
                    </a:p>
                  </a:txBody>
                  <a:tcPr anchor="ctr"/>
                </a:tc>
                <a:tc>
                  <a:txBody>
                    <a:bodyPr/>
                    <a:lstStyle/>
                    <a:p>
                      <a:pPr>
                        <a:buFont typeface="Arial" pitchFamily="34" charset="0"/>
                        <a:buNone/>
                      </a:pPr>
                      <a:r>
                        <a:rPr lang="nb-NO" sz="1200" dirty="0"/>
                        <a:t>Convoys</a:t>
                      </a:r>
                      <a:r>
                        <a:rPr lang="nb-NO" sz="1200" baseline="0" dirty="0"/>
                        <a:t> of division-level supply</a:t>
                      </a:r>
                      <a:endParaRPr lang="nb-NO" sz="1200" dirty="0"/>
                    </a:p>
                  </a:txBody>
                  <a:tcPr anchor="ctr"/>
                </a:tc>
                <a:extLst>
                  <a:ext uri="{0D108BD9-81ED-4DB2-BD59-A6C34878D82A}">
                    <a16:rowId xmlns="" xmlns:a16="http://schemas.microsoft.com/office/drawing/2014/main" val="10006"/>
                  </a:ext>
                </a:extLst>
              </a:tr>
              <a:tr h="370840">
                <a:tc>
                  <a:txBody>
                    <a:bodyPr/>
                    <a:lstStyle/>
                    <a:p>
                      <a:pPr lvl="0">
                        <a:buFont typeface="Arial" pitchFamily="34" charset="0"/>
                        <a:buNone/>
                      </a:pPr>
                      <a:r>
                        <a:rPr lang="nb-NO" sz="1200" dirty="0"/>
                        <a:t>Upcoming regiment-level offensive within 0-24 hrs</a:t>
                      </a:r>
                    </a:p>
                  </a:txBody>
                  <a:tcPr anchor="ctr"/>
                </a:tc>
                <a:tc>
                  <a:txBody>
                    <a:bodyPr/>
                    <a:lstStyle/>
                    <a:p>
                      <a:pPr>
                        <a:buFont typeface="Arial" pitchFamily="34" charset="0"/>
                        <a:buNone/>
                      </a:pPr>
                      <a:r>
                        <a:rPr lang="nb-NO" sz="1200" dirty="0"/>
                        <a:t>Convoys</a:t>
                      </a:r>
                      <a:r>
                        <a:rPr lang="nb-NO" sz="1200" baseline="0" dirty="0"/>
                        <a:t> of regiment-level supply</a:t>
                      </a:r>
                      <a:endParaRPr lang="nb-NO" sz="1200" dirty="0"/>
                    </a:p>
                  </a:txBody>
                  <a:tcPr anchor="ctr"/>
                </a:tc>
                <a:extLst>
                  <a:ext uri="{0D108BD9-81ED-4DB2-BD59-A6C34878D82A}">
                    <a16:rowId xmlns="" xmlns:a16="http://schemas.microsoft.com/office/drawing/2014/main" val="10007"/>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Setting</a:t>
                      </a:r>
                      <a:r>
                        <a:rPr lang="nb-NO" sz="1200" baseline="0" dirty="0"/>
                        <a:t> up for offensive </a:t>
                      </a:r>
                      <a:endParaRPr lang="nb-NO" sz="1200" dirty="0"/>
                    </a:p>
                  </a:txBody>
                  <a:tcPr anchor="ctr"/>
                </a:tc>
                <a:tc>
                  <a:txBody>
                    <a:bodyPr/>
                    <a:lstStyle/>
                    <a:p>
                      <a:pPr>
                        <a:buFont typeface="Arial" pitchFamily="34" charset="0"/>
                        <a:buNone/>
                      </a:pPr>
                      <a:r>
                        <a:rPr lang="nb-NO" sz="1200" dirty="0"/>
                        <a:t>Manuevering</a:t>
                      </a:r>
                      <a:r>
                        <a:rPr lang="nb-NO" sz="1200" baseline="0" dirty="0"/>
                        <a:t> units assuming assault formations</a:t>
                      </a:r>
                      <a:endParaRPr lang="nb-NO" sz="1200" dirty="0"/>
                    </a:p>
                  </a:txBody>
                  <a:tcPr anchor="ctr"/>
                </a:tc>
                <a:extLst>
                  <a:ext uri="{0D108BD9-81ED-4DB2-BD59-A6C34878D82A}">
                    <a16:rowId xmlns="" xmlns:a16="http://schemas.microsoft.com/office/drawing/2014/main" val="10008"/>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Division</a:t>
                      </a:r>
                      <a:r>
                        <a:rPr lang="nb-NO" sz="1200" baseline="0" dirty="0"/>
                        <a:t> is resupplying in preparation for further missions (Duration up to 72 hrs)</a:t>
                      </a:r>
                      <a:endParaRPr lang="nb-NO" sz="1200" dirty="0"/>
                    </a:p>
                  </a:txBody>
                  <a:tcPr anchor="ctr"/>
                </a:tc>
                <a:tc>
                  <a:txBody>
                    <a:bodyPr/>
                    <a:lstStyle/>
                    <a:p>
                      <a:pPr marL="0" indent="0">
                        <a:buFontTx/>
                        <a:buNone/>
                      </a:pPr>
                      <a:r>
                        <a:rPr lang="nb-NO" sz="1200" dirty="0"/>
                        <a:t>* Combat vehicles arranged in non-combat formations (lines/raws, tight together)</a:t>
                      </a:r>
                    </a:p>
                    <a:p>
                      <a:pPr marL="0" indent="0">
                        <a:buFontTx/>
                        <a:buNone/>
                      </a:pPr>
                      <a:r>
                        <a:rPr lang="nb-NO" sz="1200" dirty="0"/>
                        <a:t>* Supply trucks in close vicinity</a:t>
                      </a:r>
                    </a:p>
                  </a:txBody>
                  <a:tcPr anchor="ctr"/>
                </a:tc>
                <a:extLst>
                  <a:ext uri="{0D108BD9-81ED-4DB2-BD59-A6C34878D82A}">
                    <a16:rowId xmlns=""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INTELLIGENCE GAPS</a:t>
            </a:r>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INSERT MAP HERE</a:t>
            </a:r>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 xmlns:a16="http://schemas.microsoft.com/office/drawing/2014/main" id="{82C3DB40-AD8A-4EAE-B71F-603F0BE2490F}"/>
              </a:ext>
            </a:extLst>
          </p:cNvPr>
          <p:cNvSpPr>
            <a:spLocks noGrp="1"/>
          </p:cNvSpPr>
          <p:nvPr>
            <p:ph type="title"/>
          </p:nvPr>
        </p:nvSpPr>
        <p:spPr/>
        <p:txBody>
          <a:bodyPr/>
          <a:lstStyle/>
          <a:p>
            <a:r>
              <a:rPr lang="en-US" dirty="0"/>
              <a:t>March</a:t>
            </a:r>
          </a:p>
        </p:txBody>
      </p:sp>
      <p:sp>
        <p:nvSpPr>
          <p:cNvPr id="3" name="TekstSylinder 2">
            <a:extLst>
              <a:ext uri="{FF2B5EF4-FFF2-40B4-BE49-F238E27FC236}">
                <a16:creationId xmlns="" xmlns:a16="http://schemas.microsoft.com/office/drawing/2014/main" id="{C1F2D31E-D705-42D8-AAA2-091978AFAB91}"/>
              </a:ext>
            </a:extLst>
          </p:cNvPr>
          <p:cNvSpPr txBox="1"/>
          <p:nvPr/>
        </p:nvSpPr>
        <p:spPr>
          <a:xfrm>
            <a:off x="1619672" y="2139702"/>
            <a:ext cx="3384376" cy="1477328"/>
          </a:xfrm>
          <a:prstGeom prst="rect">
            <a:avLst/>
          </a:prstGeom>
          <a:noFill/>
        </p:spPr>
        <p:txBody>
          <a:bodyPr wrap="square" rtlCol="0">
            <a:spAutoFit/>
          </a:bodyPr>
          <a:lstStyle/>
          <a:p>
            <a:r>
              <a:rPr lang="en-US" dirty="0"/>
              <a:t>Distances </a:t>
            </a:r>
          </a:p>
          <a:p>
            <a:r>
              <a:rPr lang="en-US" dirty="0"/>
              <a:t>Roads</a:t>
            </a:r>
          </a:p>
          <a:p>
            <a:r>
              <a:rPr lang="en-US" dirty="0"/>
              <a:t>Terrain</a:t>
            </a:r>
          </a:p>
          <a:p>
            <a:r>
              <a:rPr lang="en-US" dirty="0"/>
              <a:t>Speed</a:t>
            </a:r>
          </a:p>
          <a:p>
            <a:r>
              <a:rPr lang="en-US" dirty="0"/>
              <a:t>Formation sizes</a:t>
            </a:r>
          </a:p>
        </p:txBody>
      </p:sp>
    </p:spTree>
    <p:extLst>
      <p:ext uri="{BB962C8B-B14F-4D97-AF65-F5344CB8AC3E}">
        <p14:creationId xmlns="" xmlns:p14="http://schemas.microsoft.com/office/powerpoint/2010/main" val="254864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 xmlns:a16="http://schemas.microsoft.com/office/drawing/2014/main" id="{82C3DB40-AD8A-4EAE-B71F-603F0BE2490F}"/>
              </a:ext>
            </a:extLst>
          </p:cNvPr>
          <p:cNvSpPr>
            <a:spLocks noGrp="1"/>
          </p:cNvSpPr>
          <p:nvPr>
            <p:ph type="title"/>
          </p:nvPr>
        </p:nvSpPr>
        <p:spPr/>
        <p:txBody>
          <a:bodyPr/>
          <a:lstStyle/>
          <a:p>
            <a:r>
              <a:rPr lang="en-US" dirty="0"/>
              <a:t>Combat movement offensive</a:t>
            </a:r>
          </a:p>
        </p:txBody>
      </p:sp>
      <p:sp>
        <p:nvSpPr>
          <p:cNvPr id="3" name="TekstSylinder 2">
            <a:extLst>
              <a:ext uri="{FF2B5EF4-FFF2-40B4-BE49-F238E27FC236}">
                <a16:creationId xmlns="" xmlns:a16="http://schemas.microsoft.com/office/drawing/2014/main" id="{C1F2D31E-D705-42D8-AAA2-091978AFAB91}"/>
              </a:ext>
            </a:extLst>
          </p:cNvPr>
          <p:cNvSpPr txBox="1"/>
          <p:nvPr/>
        </p:nvSpPr>
        <p:spPr>
          <a:xfrm>
            <a:off x="1619672" y="2139702"/>
            <a:ext cx="3384376" cy="2585323"/>
          </a:xfrm>
          <a:prstGeom prst="rect">
            <a:avLst/>
          </a:prstGeom>
          <a:noFill/>
        </p:spPr>
        <p:txBody>
          <a:bodyPr wrap="square" rtlCol="0">
            <a:spAutoFit/>
          </a:bodyPr>
          <a:lstStyle/>
          <a:p>
            <a:r>
              <a:rPr lang="en-US" dirty="0"/>
              <a:t>Platoon – distances between vehicles</a:t>
            </a:r>
          </a:p>
          <a:p>
            <a:endParaRPr lang="en-US" dirty="0"/>
          </a:p>
          <a:p>
            <a:r>
              <a:rPr lang="en-US" dirty="0"/>
              <a:t>Company  -distance between company</a:t>
            </a:r>
          </a:p>
          <a:p>
            <a:endParaRPr lang="en-US" dirty="0"/>
          </a:p>
          <a:p>
            <a:endParaRPr lang="en-US" dirty="0"/>
          </a:p>
          <a:p>
            <a:r>
              <a:rPr lang="en-US" dirty="0"/>
              <a:t>BN -  distance between other BN and artillery</a:t>
            </a:r>
          </a:p>
        </p:txBody>
      </p:sp>
    </p:spTree>
    <p:extLst>
      <p:ext uri="{BB962C8B-B14F-4D97-AF65-F5344CB8AC3E}">
        <p14:creationId xmlns="" xmlns:p14="http://schemas.microsoft.com/office/powerpoint/2010/main" val="4312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 xmlns:a16="http://schemas.microsoft.com/office/drawing/2014/main" id="{82C3DB40-AD8A-4EAE-B71F-603F0BE2490F}"/>
              </a:ext>
            </a:extLst>
          </p:cNvPr>
          <p:cNvSpPr>
            <a:spLocks noGrp="1"/>
          </p:cNvSpPr>
          <p:nvPr>
            <p:ph type="title"/>
          </p:nvPr>
        </p:nvSpPr>
        <p:spPr/>
        <p:txBody>
          <a:bodyPr/>
          <a:lstStyle/>
          <a:p>
            <a:r>
              <a:rPr lang="en-US" dirty="0"/>
              <a:t>Defensive disposition</a:t>
            </a:r>
          </a:p>
        </p:txBody>
      </p:sp>
      <p:sp>
        <p:nvSpPr>
          <p:cNvPr id="3" name="TekstSylinder 2">
            <a:extLst>
              <a:ext uri="{FF2B5EF4-FFF2-40B4-BE49-F238E27FC236}">
                <a16:creationId xmlns="" xmlns:a16="http://schemas.microsoft.com/office/drawing/2014/main" id="{C1F2D31E-D705-42D8-AAA2-091978AFAB91}"/>
              </a:ext>
            </a:extLst>
          </p:cNvPr>
          <p:cNvSpPr txBox="1"/>
          <p:nvPr/>
        </p:nvSpPr>
        <p:spPr>
          <a:xfrm>
            <a:off x="1619672" y="2139702"/>
            <a:ext cx="3384376" cy="2585323"/>
          </a:xfrm>
          <a:prstGeom prst="rect">
            <a:avLst/>
          </a:prstGeom>
          <a:noFill/>
        </p:spPr>
        <p:txBody>
          <a:bodyPr wrap="square" rtlCol="0">
            <a:spAutoFit/>
          </a:bodyPr>
          <a:lstStyle/>
          <a:p>
            <a:r>
              <a:rPr lang="en-US" dirty="0"/>
              <a:t>Platoon – distances between vehicles</a:t>
            </a:r>
          </a:p>
          <a:p>
            <a:endParaRPr lang="en-US" dirty="0"/>
          </a:p>
          <a:p>
            <a:r>
              <a:rPr lang="en-US" dirty="0"/>
              <a:t>Company  -distance between company</a:t>
            </a:r>
          </a:p>
          <a:p>
            <a:endParaRPr lang="en-US" dirty="0"/>
          </a:p>
          <a:p>
            <a:endParaRPr lang="en-US" dirty="0"/>
          </a:p>
          <a:p>
            <a:r>
              <a:rPr lang="en-US" dirty="0"/>
              <a:t>BN -  distance between other BN and artillery</a:t>
            </a:r>
          </a:p>
        </p:txBody>
      </p:sp>
    </p:spTree>
    <p:extLst>
      <p:ext uri="{BB962C8B-B14F-4D97-AF65-F5344CB8AC3E}">
        <p14:creationId xmlns="" xmlns:p14="http://schemas.microsoft.com/office/powerpoint/2010/main" val="268689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 xmlns:a16="http://schemas.microsoft.com/office/drawing/2014/main" id="{4A48007C-00A6-4108-8C57-9DA36E26FE29}"/>
              </a:ext>
            </a:extLst>
          </p:cNvPr>
          <p:cNvSpPr>
            <a:spLocks noGrp="1"/>
          </p:cNvSpPr>
          <p:nvPr>
            <p:ph type="title"/>
          </p:nvPr>
        </p:nvSpPr>
        <p:spPr/>
        <p:txBody>
          <a:bodyPr/>
          <a:lstStyle/>
          <a:p>
            <a:r>
              <a:rPr lang="en-US" dirty="0"/>
              <a:t>Artillery support</a:t>
            </a:r>
          </a:p>
        </p:txBody>
      </p:sp>
      <p:sp>
        <p:nvSpPr>
          <p:cNvPr id="3" name="TekstSylinder 2">
            <a:extLst>
              <a:ext uri="{FF2B5EF4-FFF2-40B4-BE49-F238E27FC236}">
                <a16:creationId xmlns="" xmlns:a16="http://schemas.microsoft.com/office/drawing/2014/main" id="{A3A71D47-87EC-494D-9F7D-2A46746C317E}"/>
              </a:ext>
            </a:extLst>
          </p:cNvPr>
          <p:cNvSpPr txBox="1"/>
          <p:nvPr/>
        </p:nvSpPr>
        <p:spPr>
          <a:xfrm>
            <a:off x="899592" y="1140589"/>
            <a:ext cx="3096344" cy="2862322"/>
          </a:xfrm>
          <a:prstGeom prst="rect">
            <a:avLst/>
          </a:prstGeom>
          <a:noFill/>
        </p:spPr>
        <p:txBody>
          <a:bodyPr wrap="square" rtlCol="0">
            <a:spAutoFit/>
          </a:bodyPr>
          <a:lstStyle/>
          <a:p>
            <a:r>
              <a:rPr lang="en-US" dirty="0"/>
              <a:t>Arty in shaping (suppression)</a:t>
            </a:r>
          </a:p>
          <a:p>
            <a:r>
              <a:rPr lang="en-US" dirty="0"/>
              <a:t>Point targets</a:t>
            </a:r>
          </a:p>
          <a:p>
            <a:r>
              <a:rPr lang="en-US" dirty="0"/>
              <a:t>Timeline</a:t>
            </a:r>
          </a:p>
          <a:p>
            <a:endParaRPr lang="en-US" dirty="0"/>
          </a:p>
          <a:p>
            <a:r>
              <a:rPr lang="en-US" dirty="0"/>
              <a:t>Normal artillery</a:t>
            </a:r>
          </a:p>
          <a:p>
            <a:r>
              <a:rPr lang="en-US" dirty="0"/>
              <a:t>Rocket artillery</a:t>
            </a:r>
          </a:p>
          <a:p>
            <a:endParaRPr lang="en-US" dirty="0"/>
          </a:p>
          <a:p>
            <a:r>
              <a:rPr lang="en-US" dirty="0"/>
              <a:t>Offensive and defensive</a:t>
            </a:r>
          </a:p>
          <a:p>
            <a:endParaRPr lang="en-US" dirty="0"/>
          </a:p>
          <a:p>
            <a:r>
              <a:rPr lang="en-US" dirty="0"/>
              <a:t>(Will aid JTACs)</a:t>
            </a:r>
          </a:p>
        </p:txBody>
      </p:sp>
    </p:spTree>
    <p:extLst>
      <p:ext uri="{BB962C8B-B14F-4D97-AF65-F5344CB8AC3E}">
        <p14:creationId xmlns="" xmlns:p14="http://schemas.microsoft.com/office/powerpoint/2010/main" val="2512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INTRODUCTION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a:latin typeface="Arial" pitchFamily="34" charset="0"/>
                <a:cs typeface="Arial" pitchFamily="34" charset="0"/>
              </a:rPr>
              <a:t>Aim</a:t>
            </a:r>
            <a:r>
              <a:rPr lang="nb-NO" sz="1400" b="1" u="sng" dirty="0">
                <a:latin typeface="Arial" pitchFamily="34" charset="0"/>
                <a:cs typeface="Arial" pitchFamily="34" charset="0"/>
              </a:rPr>
              <a:t>:</a:t>
            </a:r>
          </a:p>
          <a:p>
            <a:r>
              <a:rPr lang="nb-NO" sz="1400" dirty="0">
                <a:latin typeface="Arial" pitchFamily="34" charset="0"/>
                <a:cs typeface="Arial" pitchFamily="34" charset="0"/>
              </a:rPr>
              <a:t>This document describes </a:t>
            </a:r>
            <a:r>
              <a:rPr lang="nb-NO" sz="1400" dirty="0" err="1">
                <a:latin typeface="Arial" pitchFamily="34" charset="0"/>
                <a:cs typeface="Arial" pitchFamily="34" charset="0"/>
              </a:rPr>
              <a:t>how</a:t>
            </a:r>
            <a:r>
              <a:rPr lang="nb-NO" sz="1400" dirty="0">
                <a:latin typeface="Arial" pitchFamily="34" charset="0"/>
                <a:cs typeface="Arial" pitchFamily="34" charset="0"/>
              </a:rPr>
              <a:t> </a:t>
            </a:r>
            <a:r>
              <a:rPr lang="nb-NO" sz="1400" dirty="0" smtClean="0">
                <a:latin typeface="Arial" pitchFamily="34" charset="0"/>
                <a:cs typeface="Arial" pitchFamily="34" charset="0"/>
              </a:rPr>
              <a:t>Notian and Kambiland </a:t>
            </a:r>
            <a:r>
              <a:rPr lang="nb-NO" sz="1400" dirty="0">
                <a:latin typeface="Arial" pitchFamily="34" charset="0"/>
                <a:cs typeface="Arial" pitchFamily="34" charset="0"/>
              </a:rPr>
              <a:t>ground </a:t>
            </a:r>
            <a:r>
              <a:rPr lang="nb-NO" sz="1400" dirty="0" err="1">
                <a:latin typeface="Arial" pitchFamily="34" charset="0"/>
                <a:cs typeface="Arial" pitchFamily="34" charset="0"/>
              </a:rPr>
              <a:t>forces</a:t>
            </a:r>
            <a:r>
              <a:rPr lang="nb-NO" sz="1400" dirty="0">
                <a:latin typeface="Arial" pitchFamily="34" charset="0"/>
                <a:cs typeface="Arial" pitchFamily="34" charset="0"/>
              </a:rPr>
              <a:t> </a:t>
            </a:r>
            <a:r>
              <a:rPr lang="nb-NO" sz="1400" dirty="0" err="1" smtClean="0">
                <a:latin typeface="Arial" pitchFamily="34" charset="0"/>
                <a:cs typeface="Arial" pitchFamily="34" charset="0"/>
              </a:rPr>
              <a:t>operate</a:t>
            </a:r>
            <a:r>
              <a:rPr lang="nb-NO" sz="1400" dirty="0" smtClean="0">
                <a:latin typeface="Arial" pitchFamily="34" charset="0"/>
                <a:cs typeface="Arial" pitchFamily="34" charset="0"/>
              </a:rPr>
              <a:t>.</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r>
              <a:rPr lang="nb-NO" sz="1400" b="1" u="sng" dirty="0" err="1">
                <a:latin typeface="Arial" pitchFamily="34" charset="0"/>
                <a:cs typeface="Arial" pitchFamily="34" charset="0"/>
              </a:rPr>
              <a:t>Reference</a:t>
            </a:r>
            <a:r>
              <a:rPr lang="nb-NO" sz="1400" b="1" u="sng" dirty="0">
                <a:latin typeface="Arial" pitchFamily="34" charset="0"/>
                <a:cs typeface="Arial" pitchFamily="34" charset="0"/>
              </a:rPr>
              <a:t>: </a:t>
            </a:r>
          </a:p>
          <a:p>
            <a:r>
              <a:rPr lang="en-US" sz="1400" dirty="0">
                <a:latin typeface="Arial" pitchFamily="34" charset="0"/>
                <a:cs typeface="Arial" pitchFamily="34" charset="0"/>
              </a:rPr>
              <a:t>INTREP VID B-001 Generic Ground Force Structure v2.0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a:latin typeface="Arial" pitchFamily="34" charset="0"/>
                <a:cs typeface="Arial" pitchFamily="34" charset="0"/>
              </a:rPr>
              <a:t>Content</a:t>
            </a:r>
            <a:r>
              <a:rPr lang="nb-NO" sz="1400" b="1" u="sng" dirty="0">
                <a:latin typeface="Arial" pitchFamily="34" charset="0"/>
                <a:cs typeface="Arial" pitchFamily="34" charset="0"/>
              </a:rPr>
              <a:t>:</a:t>
            </a:r>
          </a:p>
          <a:p>
            <a:r>
              <a:rPr lang="nb-NO" sz="1400" dirty="0">
                <a:latin typeface="Arial" pitchFamily="34" charset="0"/>
                <a:cs typeface="Arial" pitchFamily="34" charset="0"/>
                <a:hlinkClick r:id="rId2" action="ppaction://hlinksldjump"/>
              </a:rPr>
              <a:t>Division offensive</a:t>
            </a:r>
            <a:endParaRPr lang="nb-NO" sz="1400" dirty="0">
              <a:latin typeface="Arial" pitchFamily="34" charset="0"/>
              <a:cs typeface="Arial" pitchFamily="34" charset="0"/>
            </a:endParaRPr>
          </a:p>
          <a:p>
            <a:r>
              <a:rPr lang="nb-NO" sz="1400" dirty="0">
                <a:latin typeface="Arial" pitchFamily="34" charset="0"/>
                <a:cs typeface="Arial" pitchFamily="34" charset="0"/>
                <a:hlinkClick r:id="rId3" action="ppaction://hlinksldjump"/>
              </a:rPr>
              <a:t>Indicators</a:t>
            </a:r>
            <a:endParaRPr lang="nb-NO" sz="1400" dirty="0">
              <a:latin typeface="Arial" pitchFamily="34" charset="0"/>
              <a:cs typeface="Arial" pitchFamily="34" charset="0"/>
            </a:endParaRPr>
          </a:p>
          <a:p>
            <a:r>
              <a:rPr lang="nb-NO" sz="1400" dirty="0">
                <a:latin typeface="Arial" pitchFamily="34" charset="0"/>
                <a:cs typeface="Arial" pitchFamily="34" charset="0"/>
                <a:hlinkClick r:id="rId4" action="ppaction://hlinksldjump"/>
              </a:rPr>
              <a:t>Intelligence gaps</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OFFENSIVE</a:t>
            </a:r>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DIV HQ</a:t>
            </a: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ROCKETARTY BN</a:t>
            </a: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LOGISTIC BN</a:t>
            </a: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SA-8 BN</a:t>
            </a: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SA-15 BN</a:t>
            </a: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#1</a:t>
            </a: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a:latin typeface="Arial" pitchFamily="34" charset="0"/>
                <a:cs typeface="Arial" pitchFamily="34" charset="0"/>
              </a:rPr>
              <a:t>FLOT</a:t>
            </a: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#2</a:t>
            </a: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Rear brigade</a:t>
            </a: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a:latin typeface="Arial" pitchFamily="34" charset="0"/>
                <a:cs typeface="Arial" pitchFamily="34" charset="0"/>
              </a:rPr>
              <a:t>The basic fighting formation in </a:t>
            </a:r>
            <a:r>
              <a:rPr lang="nb-NO" sz="1100" dirty="0" err="1">
                <a:latin typeface="Arial" pitchFamily="34" charset="0"/>
                <a:cs typeface="Arial" pitchFamily="34" charset="0"/>
              </a:rPr>
              <a:t>the</a:t>
            </a:r>
            <a:r>
              <a:rPr lang="nb-NO" sz="1100" dirty="0">
                <a:latin typeface="Arial" pitchFamily="34" charset="0"/>
                <a:cs typeface="Arial" pitchFamily="34" charset="0"/>
              </a:rPr>
              <a:t> </a:t>
            </a:r>
            <a:r>
              <a:rPr lang="nb-NO" sz="1100" dirty="0" err="1" smtClean="0">
                <a:latin typeface="Arial" pitchFamily="34" charset="0"/>
                <a:cs typeface="Arial" pitchFamily="34" charset="0"/>
              </a:rPr>
              <a:t>army</a:t>
            </a:r>
            <a:r>
              <a:rPr lang="nb-NO" sz="1100" dirty="0" smtClean="0">
                <a:latin typeface="Arial" pitchFamily="34" charset="0"/>
                <a:cs typeface="Arial" pitchFamily="34" charset="0"/>
              </a:rPr>
              <a:t> </a:t>
            </a:r>
            <a:r>
              <a:rPr lang="nb-NO" sz="1100" dirty="0">
                <a:latin typeface="Arial" pitchFamily="34" charset="0"/>
                <a:cs typeface="Arial" pitchFamily="34" charset="0"/>
              </a:rPr>
              <a:t>is the division. Here is a representation of a division during an offansive.</a:t>
            </a:r>
          </a:p>
          <a:p>
            <a:endParaRPr lang="nb-NO" sz="1100" dirty="0">
              <a:latin typeface="Arial" pitchFamily="34" charset="0"/>
              <a:cs typeface="Arial" pitchFamily="34" charset="0"/>
            </a:endParaRPr>
          </a:p>
          <a:p>
            <a:r>
              <a:rPr lang="nb-NO" sz="1100" dirty="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a:latin typeface="Arial" pitchFamily="34" charset="0"/>
                <a:cs typeface="Arial" pitchFamily="34" charset="0"/>
              </a:rPr>
              <a:t>Further to the back are the divisional HQ, the logistics BN and an SA-15 BN protecting them.</a:t>
            </a:r>
          </a:p>
          <a:p>
            <a:r>
              <a:rPr lang="nb-NO" sz="1100" dirty="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Tree>
    <p:extLst>
      <p:ext uri="{BB962C8B-B14F-4D97-AF65-F5344CB8AC3E}">
        <p14:creationId xmlns="" xmlns:p14="http://schemas.microsoft.com/office/powerpoint/2010/main" val="11775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PHASES IN AN OFFENSIVE OPERATION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a:t>Resupply</a:t>
            </a:r>
          </a:p>
          <a:p>
            <a:pPr marL="285750" indent="-285750">
              <a:buFont typeface="Arial" panose="020B0604020202020204" pitchFamily="34" charset="0"/>
              <a:buChar char="•"/>
            </a:pPr>
            <a:r>
              <a:rPr lang="nb-NO" dirty="0"/>
              <a:t>Staging</a:t>
            </a:r>
          </a:p>
          <a:p>
            <a:pPr marL="285750" indent="-285750">
              <a:buFont typeface="Arial" panose="020B0604020202020204" pitchFamily="34" charset="0"/>
              <a:buChar char="•"/>
            </a:pPr>
            <a:r>
              <a:rPr lang="nb-NO" dirty="0"/>
              <a:t>Shaping</a:t>
            </a:r>
          </a:p>
          <a:p>
            <a:pPr marL="285750" indent="-285750">
              <a:buFont typeface="Arial" panose="020B0604020202020204" pitchFamily="34" charset="0"/>
              <a:buChar char="•"/>
            </a:pPr>
            <a:r>
              <a:rPr lang="nb-NO" dirty="0"/>
              <a:t>Assault</a:t>
            </a:r>
          </a:p>
          <a:p>
            <a:pPr marL="285750" indent="-285750">
              <a:buFont typeface="Arial" panose="020B0604020202020204" pitchFamily="34" charset="0"/>
              <a:buChar char="•"/>
            </a:pPr>
            <a:r>
              <a:rPr lang="nb-NO" dirty="0"/>
              <a:t>Transition into defensive</a:t>
            </a:r>
          </a:p>
          <a:p>
            <a:pPr marL="285750" indent="-285750">
              <a:buFont typeface="Arial" panose="020B0604020202020204" pitchFamily="34" charset="0"/>
              <a:buChar char="•"/>
            </a:pPr>
            <a:r>
              <a:rPr lang="nb-NO" dirty="0"/>
              <a:t>Recondition, rearm, reload</a:t>
            </a:r>
          </a:p>
          <a:p>
            <a:endParaRPr lang="nb-NO" dirty="0"/>
          </a:p>
          <a:p>
            <a:r>
              <a:rPr lang="nb-NO" dirty="0"/>
              <a:t>(With indicators on each of the phases if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a:t>PHASES IN AN OFFENSIVE OPERATION: </a:t>
            </a:r>
            <a:br>
              <a:rPr lang="en-US" dirty="0"/>
            </a:br>
            <a:r>
              <a:rPr lang="en-US" dirty="0"/>
              <a:t>RESUPPLY / STAGING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a:t>Purpose:</a:t>
            </a:r>
          </a:p>
          <a:p>
            <a:r>
              <a:rPr lang="nb-NO" dirty="0"/>
              <a:t>Provide all combat teams and vehicles with all supply needed for the coming offensive</a:t>
            </a:r>
          </a:p>
          <a:p>
            <a:endParaRPr lang="nb-NO" dirty="0"/>
          </a:p>
          <a:p>
            <a:r>
              <a:rPr lang="nb-NO" b="1" dirty="0"/>
              <a:t>Activity:</a:t>
            </a:r>
          </a:p>
          <a:p>
            <a:pPr marL="285750" indent="-285750">
              <a:buFontTx/>
              <a:buChar char="-"/>
            </a:pPr>
            <a:r>
              <a:rPr lang="nb-NO" dirty="0"/>
              <a:t>Combat vehicles mostly gathered in parking lots (With exception of vehicles standing guard on frontline and active ADS)</a:t>
            </a:r>
          </a:p>
          <a:p>
            <a:pPr marL="285750" indent="-285750">
              <a:buFontTx/>
              <a:buChar char="-"/>
            </a:pPr>
            <a:r>
              <a:rPr lang="nb-NO" dirty="0"/>
              <a:t>Resupply trucks delivering supplies to combat vehicles and personnel</a:t>
            </a:r>
          </a:p>
          <a:p>
            <a:pPr marL="285750" indent="-285750">
              <a:buFontTx/>
              <a:buChar char="-"/>
            </a:pPr>
            <a:r>
              <a:rPr lang="nb-NO" dirty="0"/>
              <a:t>Some vehicles undergoing maintenance and will not be combat-ready</a:t>
            </a:r>
          </a:p>
          <a:p>
            <a:endParaRPr lang="nb-NO" dirty="0"/>
          </a:p>
          <a:p>
            <a:r>
              <a:rPr lang="nb-NO" b="1" dirty="0"/>
              <a:t>Indicators:</a:t>
            </a:r>
          </a:p>
          <a:p>
            <a:pPr marL="285750" indent="-285750">
              <a:buFontTx/>
              <a:buChar char="-"/>
            </a:pPr>
            <a:r>
              <a:rPr lang="nb-NO" dirty="0"/>
              <a:t>Combat vehicles arranged in non-combat formations (lines/raws, tight together)</a:t>
            </a:r>
          </a:p>
          <a:p>
            <a:pPr marL="285750" indent="-285750">
              <a:buFontTx/>
              <a:buChar char="-"/>
            </a:pPr>
            <a:r>
              <a:rPr lang="nb-NO" dirty="0"/>
              <a:t>Supply trucks in close vicinity</a:t>
            </a:r>
          </a:p>
          <a:p>
            <a:pPr marL="285750" indent="-285750">
              <a:buFontTx/>
              <a:buChar char="-"/>
            </a:pPr>
            <a:endParaRPr lang="nb-NO" dirty="0"/>
          </a:p>
          <a:p>
            <a:pPr marL="285750" indent="-285750">
              <a:buFontTx/>
              <a:buChar char="-"/>
            </a:pPr>
            <a:endParaRPr lang="nb-NO" dirty="0"/>
          </a:p>
        </p:txBody>
      </p:sp>
    </p:spTree>
    <p:extLst>
      <p:ext uri="{BB962C8B-B14F-4D97-AF65-F5344CB8AC3E}">
        <p14:creationId xmlns="" xmlns:p14="http://schemas.microsoft.com/office/powerpoint/2010/main" val="3902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SHAPING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a:t>Purpose:</a:t>
            </a:r>
          </a:p>
          <a:p>
            <a:r>
              <a:rPr lang="nb-NO" sz="1600" dirty="0"/>
              <a:t>Shape the conditions in the battlefield to be in favor of the offensive force by hindering the enemy’s ability to counter the coming offensive.</a:t>
            </a:r>
          </a:p>
          <a:p>
            <a:endParaRPr lang="nb-NO" sz="1600" dirty="0"/>
          </a:p>
          <a:p>
            <a:r>
              <a:rPr lang="nb-NO" sz="1600" b="1" dirty="0"/>
              <a:t>Activity:</a:t>
            </a:r>
          </a:p>
          <a:p>
            <a:pPr marL="285750" indent="-285750">
              <a:buFontTx/>
              <a:buChar char="-"/>
            </a:pPr>
            <a:r>
              <a:rPr lang="nb-NO" sz="1600" dirty="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a:t>Insertion of special operation forces (SOFs) to deny the enemy of observation points, close roads and chockpoints which may be used by the enemy to move/resupply or reinforce his defending forces</a:t>
            </a:r>
          </a:p>
          <a:p>
            <a:endParaRPr lang="nb-NO" sz="1600" dirty="0"/>
          </a:p>
          <a:p>
            <a:r>
              <a:rPr lang="nb-NO" sz="1600" b="1" dirty="0"/>
              <a:t>Indicators:</a:t>
            </a:r>
          </a:p>
          <a:p>
            <a:pPr marL="285750" indent="-285750">
              <a:buFontTx/>
              <a:buChar char="-"/>
            </a:pPr>
            <a:r>
              <a:rPr lang="nb-NO" sz="1600" dirty="0"/>
              <a:t>Artillery fire falls sustained by units not currently involved in combat</a:t>
            </a:r>
          </a:p>
          <a:p>
            <a:pPr marL="285750" indent="-285750">
              <a:buFontTx/>
              <a:buChar char="-"/>
            </a:pPr>
            <a:r>
              <a:rPr lang="nb-NO" sz="1600" dirty="0"/>
              <a:t>Reports of rear units (convoys or staging areas) reporting being hit by artillery or ambush teams</a:t>
            </a:r>
          </a:p>
          <a:p>
            <a:pPr marL="285750" indent="-285750">
              <a:buFontTx/>
              <a:buChar char="-"/>
            </a:pPr>
            <a:r>
              <a:rPr lang="nb-NO" sz="1600" dirty="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a:p>
          <a:p>
            <a:pPr marL="285750" indent="-285750">
              <a:buFontTx/>
              <a:buChar char="-"/>
            </a:pPr>
            <a:endParaRPr lang="nb-NO" sz="1600" dirty="0"/>
          </a:p>
        </p:txBody>
      </p:sp>
    </p:spTree>
    <p:extLst>
      <p:ext uri="{BB962C8B-B14F-4D97-AF65-F5344CB8AC3E}">
        <p14:creationId xmlns="" xmlns:p14="http://schemas.microsoft.com/office/powerpoint/2010/main" val="40638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ASSAULT</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a:t>Purpose:</a:t>
            </a:r>
          </a:p>
          <a:p>
            <a:r>
              <a:rPr lang="nb-NO" sz="1600" dirty="0"/>
              <a:t>Utilize the unit’s manuevering forces to achieve the objective of the offensive (territorial gain or tactical or strategic condition).</a:t>
            </a:r>
          </a:p>
          <a:p>
            <a:endParaRPr lang="nb-NO" sz="1600" dirty="0"/>
          </a:p>
          <a:p>
            <a:r>
              <a:rPr lang="nb-NO" sz="1600" b="1" dirty="0"/>
              <a:t>Activity:</a:t>
            </a:r>
          </a:p>
          <a:p>
            <a:pPr marL="285750" indent="-285750">
              <a:buFontTx/>
              <a:buChar char="-"/>
            </a:pPr>
            <a:r>
              <a:rPr lang="nb-NO" sz="1600" dirty="0"/>
              <a:t>Attack conducted by the manuevering brigades</a:t>
            </a:r>
          </a:p>
          <a:p>
            <a:pPr marL="285750" indent="-285750">
              <a:buFontTx/>
              <a:buChar char="-"/>
            </a:pPr>
            <a:r>
              <a:rPr lang="nb-NO" sz="1600" dirty="0"/>
              <a:t>Utilization of supporting assets such as artillery and air-support</a:t>
            </a:r>
          </a:p>
          <a:p>
            <a:endParaRPr lang="nb-NO" sz="1600" dirty="0"/>
          </a:p>
          <a:p>
            <a:r>
              <a:rPr lang="nb-NO" sz="1600" b="1" dirty="0"/>
              <a:t>Indicators:</a:t>
            </a:r>
          </a:p>
          <a:p>
            <a:pPr marL="285750" indent="-285750">
              <a:buFontTx/>
              <a:buChar char="-"/>
            </a:pPr>
            <a:r>
              <a:rPr lang="nb-NO" sz="1600" dirty="0"/>
              <a:t>Movement by some or all of the manuevering brigades pushing the FLOT</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extLst>
      <p:ext uri="{BB962C8B-B14F-4D97-AF65-F5344CB8AC3E}">
        <p14:creationId xmlns="" xmlns:p14="http://schemas.microsoft.com/office/powerpoint/2010/main" val="33495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DEFENSIVE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a:t>Purpose:</a:t>
            </a:r>
          </a:p>
          <a:p>
            <a:pPr marL="285750" indent="-285750">
              <a:buFontTx/>
              <a:buChar char="-"/>
            </a:pPr>
            <a:r>
              <a:rPr lang="nb-NO" sz="1600" dirty="0"/>
              <a:t>Defend the territory held or seized by the division’s menuevering units against enemy expected counter attacks</a:t>
            </a:r>
          </a:p>
          <a:p>
            <a:pPr marL="285750" indent="-285750">
              <a:buFontTx/>
              <a:buChar char="-"/>
            </a:pPr>
            <a:r>
              <a:rPr lang="nb-NO" sz="1600" dirty="0"/>
              <a:t>Optionally: Hold ground and provide cover for another division moving through seized area to continue the Corp’s offensive</a:t>
            </a:r>
          </a:p>
          <a:p>
            <a:endParaRPr lang="nb-NO" sz="1600" dirty="0"/>
          </a:p>
          <a:p>
            <a:endParaRPr lang="nb-NO" sz="1600" dirty="0"/>
          </a:p>
          <a:p>
            <a:r>
              <a:rPr lang="nb-NO" sz="1600" b="1" dirty="0"/>
              <a:t>Activity:</a:t>
            </a:r>
          </a:p>
          <a:p>
            <a:pPr marL="285750" indent="-285750">
              <a:buFontTx/>
              <a:buChar char="-"/>
            </a:pPr>
            <a:r>
              <a:rPr lang="nb-NO" sz="1600" dirty="0"/>
              <a:t>Combat vehicles taking defensive positions. Most preferrably on high grounds, elevated positions or revetments to be used as static positions for observation and fire</a:t>
            </a:r>
          </a:p>
          <a:p>
            <a:endParaRPr lang="nb-NO" sz="1600" dirty="0"/>
          </a:p>
          <a:p>
            <a:r>
              <a:rPr lang="nb-NO" sz="1600" b="1" dirty="0"/>
              <a:t>Indicators:</a:t>
            </a:r>
          </a:p>
          <a:p>
            <a:pPr marL="285750" indent="-285750">
              <a:buFontTx/>
              <a:buChar char="-"/>
            </a:pPr>
            <a:r>
              <a:rPr lang="nb-NO" sz="1600" dirty="0"/>
              <a:t>Combat vehicles in static positions, usually on elevated grounds</a:t>
            </a:r>
          </a:p>
          <a:p>
            <a:pPr marL="285750" indent="-285750">
              <a:buFontTx/>
              <a:buChar char="-"/>
            </a:pPr>
            <a:r>
              <a:rPr lang="nb-NO" sz="1600" dirty="0"/>
              <a:t>Possible presence of logistics vehicles in/near defensive positions to resupply/service combat vehicles and personnel</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a:t>USE OF SHOCK BATTALIONS / Special Operations forces</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a:t>Purpose:</a:t>
            </a:r>
          </a:p>
          <a:p>
            <a:pPr marL="285750" indent="-285750">
              <a:buFontTx/>
              <a:buChar char="-"/>
            </a:pPr>
            <a:r>
              <a:rPr lang="nb-NO" sz="1600" dirty="0"/>
              <a:t>Use of small forces to shape conditions for the main offensive effort</a:t>
            </a:r>
          </a:p>
          <a:p>
            <a:endParaRPr lang="nb-NO" sz="1600" dirty="0"/>
          </a:p>
          <a:p>
            <a:r>
              <a:rPr lang="nb-NO" sz="1600" b="1" dirty="0"/>
              <a:t>Activity:</a:t>
            </a:r>
          </a:p>
          <a:p>
            <a:pPr marL="285750" indent="-285750">
              <a:buFontTx/>
              <a:buChar char="-"/>
            </a:pPr>
            <a:r>
              <a:rPr lang="nb-NO" sz="1600" dirty="0"/>
              <a:t>Move ahead of main Divisional forces for intelligence gathering, scouting and assesing enemy strength and deployments (finding week areas etc)</a:t>
            </a:r>
          </a:p>
          <a:p>
            <a:pPr marL="285750" indent="-285750">
              <a:buFontTx/>
              <a:buChar char="-"/>
            </a:pPr>
            <a:r>
              <a:rPr lang="nb-NO" sz="1600" dirty="0"/>
              <a:t>Infiltrate into enemy-held areas for specific operations such as:</a:t>
            </a:r>
          </a:p>
          <a:p>
            <a:pPr marL="742950" lvl="1" indent="-285750">
              <a:buFontTx/>
              <a:buChar char="-"/>
            </a:pPr>
            <a:r>
              <a:rPr lang="nb-NO" sz="1600" dirty="0"/>
              <a:t>Destroy bridges/ mine roads / place IEDs / set ambush points -  to disrupt enemy movements (reinforcements and maneuvers)</a:t>
            </a:r>
          </a:p>
          <a:p>
            <a:pPr marL="742950" lvl="1" indent="-285750">
              <a:buFontTx/>
              <a:buChar char="-"/>
            </a:pPr>
            <a:r>
              <a:rPr lang="nb-NO" sz="1600" dirty="0"/>
              <a:t>Attack command posts and communication sites to disrupt enemy Command&amp;Control capabilities</a:t>
            </a:r>
          </a:p>
          <a:p>
            <a:endParaRPr lang="nb-NO" sz="1600" dirty="0"/>
          </a:p>
          <a:p>
            <a:r>
              <a:rPr lang="nb-NO" sz="1600" b="1" dirty="0"/>
              <a:t>Indicators:</a:t>
            </a:r>
          </a:p>
          <a:p>
            <a:pPr marL="285750" indent="-285750">
              <a:buFontTx/>
              <a:buChar char="-"/>
            </a:pPr>
            <a:r>
              <a:rPr lang="nb-NO" sz="1600" dirty="0"/>
              <a:t>Signs of attacks / hostile activities inside friendly soil, up to several miles from the FLOT that are NOT part of a major offensive</a:t>
            </a:r>
          </a:p>
          <a:p>
            <a:pPr marL="285750" indent="-285750">
              <a:buFontTx/>
              <a:buChar char="-"/>
            </a:pPr>
            <a:r>
              <a:rPr lang="nb-NO" sz="1600" dirty="0"/>
              <a:t>Loss of contact with outposts or units </a:t>
            </a:r>
          </a:p>
          <a:p>
            <a:pPr lvl="1"/>
            <a:endParaRPr lang="nb-NO" sz="1600" dirty="0"/>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6194</TotalTime>
  <Words>1267</Words>
  <Application>Microsoft Office PowerPoint</Application>
  <PresentationFormat>Skjermfremvisning (16:9)</PresentationFormat>
  <Paragraphs>289</Paragraphs>
  <Slides>15</Slides>
  <Notes>1</Notes>
  <HiddenSlides>2</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lpstr>March</vt:lpstr>
      <vt:lpstr>Combat movement offensive</vt:lpstr>
      <vt:lpstr>Defensive disposition</vt:lpstr>
      <vt:lpstr>Artillery support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OPAR-003</dc:title>
  <dc:creator>132nd Virtual Wing;VIS</dc:creator>
  <cp:keywords>INTREP VIS OPAR-001 - Syrian ground combat tactics</cp:keywords>
  <cp:lastModifiedBy>Frode Nakken</cp:lastModifiedBy>
  <cp:revision>418</cp:revision>
  <dcterms:created xsi:type="dcterms:W3CDTF">2019-03-12T22:01:00Z</dcterms:created>
  <dcterms:modified xsi:type="dcterms:W3CDTF">2024-12-28T21:38:28Z</dcterms:modified>
</cp:coreProperties>
</file>