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366" r:id="rId2"/>
    <p:sldId id="367" r:id="rId3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6FC1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471" autoAdjust="0"/>
  </p:normalViewPr>
  <p:slideViewPr>
    <p:cSldViewPr>
      <p:cViewPr>
        <p:scale>
          <a:sx n="100" d="100"/>
          <a:sy n="100" d="100"/>
        </p:scale>
        <p:origin x="-1908" y="-6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07.10.2024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" y="771550"/>
            <a:ext cx="5695100" cy="33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Rektangel 38"/>
          <p:cNvSpPr/>
          <p:nvPr/>
        </p:nvSpPr>
        <p:spPr>
          <a:xfrm>
            <a:off x="2411760" y="2067694"/>
            <a:ext cx="2448272" cy="792088"/>
          </a:xfrm>
          <a:prstGeom prst="rect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6680" y="771550"/>
            <a:ext cx="3405656" cy="17847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8" name="Dowolny kształt 37"/>
          <p:cNvSpPr/>
          <p:nvPr/>
        </p:nvSpPr>
        <p:spPr>
          <a:xfrm>
            <a:off x="323528" y="5884118"/>
            <a:ext cx="2009775" cy="441325"/>
          </a:xfrm>
          <a:custGeom>
            <a:avLst/>
            <a:gdLst>
              <a:gd name="connsiteX0" fmla="*/ 2009775 w 2009775"/>
              <a:gd name="connsiteY0" fmla="*/ 342900 h 441325"/>
              <a:gd name="connsiteX1" fmla="*/ 1165225 w 2009775"/>
              <a:gd name="connsiteY1" fmla="*/ 368300 h 441325"/>
              <a:gd name="connsiteX2" fmla="*/ 638175 w 2009775"/>
              <a:gd name="connsiteY2" fmla="*/ 384175 h 441325"/>
              <a:gd name="connsiteX3" fmla="*/ 615950 w 2009775"/>
              <a:gd name="connsiteY3" fmla="*/ 396875 h 441325"/>
              <a:gd name="connsiteX4" fmla="*/ 609600 w 2009775"/>
              <a:gd name="connsiteY4" fmla="*/ 422275 h 441325"/>
              <a:gd name="connsiteX5" fmla="*/ 149225 w 2009775"/>
              <a:gd name="connsiteY5" fmla="*/ 441325 h 441325"/>
              <a:gd name="connsiteX6" fmla="*/ 149225 w 2009775"/>
              <a:gd name="connsiteY6" fmla="*/ 374650 h 441325"/>
              <a:gd name="connsiteX7" fmla="*/ 15875 w 2009775"/>
              <a:gd name="connsiteY7" fmla="*/ 365125 h 441325"/>
              <a:gd name="connsiteX8" fmla="*/ 0 w 2009775"/>
              <a:gd name="connsiteY8" fmla="*/ 19050 h 441325"/>
              <a:gd name="connsiteX9" fmla="*/ 206375 w 2009775"/>
              <a:gd name="connsiteY9" fmla="*/ 0 h 441325"/>
              <a:gd name="connsiteX10" fmla="*/ 323850 w 2009775"/>
              <a:gd name="connsiteY10" fmla="*/ 22225 h 441325"/>
              <a:gd name="connsiteX11" fmla="*/ 333375 w 2009775"/>
              <a:gd name="connsiteY11" fmla="*/ 41275 h 441325"/>
              <a:gd name="connsiteX12" fmla="*/ 469900 w 2009775"/>
              <a:gd name="connsiteY12" fmla="*/ 44450 h 441325"/>
              <a:gd name="connsiteX13" fmla="*/ 485775 w 2009775"/>
              <a:gd name="connsiteY13" fmla="*/ 57150 h 441325"/>
              <a:gd name="connsiteX14" fmla="*/ 492125 w 2009775"/>
              <a:gd name="connsiteY14" fmla="*/ 285750 h 441325"/>
              <a:gd name="connsiteX15" fmla="*/ 523875 w 2009775"/>
              <a:gd name="connsiteY15" fmla="*/ 279400 h 441325"/>
              <a:gd name="connsiteX16" fmla="*/ 520700 w 2009775"/>
              <a:gd name="connsiteY16" fmla="*/ 136525 h 441325"/>
              <a:gd name="connsiteX17" fmla="*/ 815975 w 2009775"/>
              <a:gd name="connsiteY17" fmla="*/ 136525 h 441325"/>
              <a:gd name="connsiteX18" fmla="*/ 819150 w 2009775"/>
              <a:gd name="connsiteY18" fmla="*/ 311150 h 441325"/>
              <a:gd name="connsiteX19" fmla="*/ 1152525 w 2009775"/>
              <a:gd name="connsiteY19" fmla="*/ 301625 h 441325"/>
              <a:gd name="connsiteX20" fmla="*/ 1152525 w 2009775"/>
              <a:gd name="connsiteY20" fmla="*/ 73025 h 441325"/>
              <a:gd name="connsiteX21" fmla="*/ 1450975 w 2009775"/>
              <a:gd name="connsiteY21" fmla="*/ 66675 h 441325"/>
              <a:gd name="connsiteX22" fmla="*/ 1457325 w 2009775"/>
              <a:gd name="connsiteY22" fmla="*/ 111125 h 441325"/>
              <a:gd name="connsiteX23" fmla="*/ 1720850 w 2009775"/>
              <a:gd name="connsiteY23" fmla="*/ 111125 h 441325"/>
              <a:gd name="connsiteX24" fmla="*/ 1730375 w 2009775"/>
              <a:gd name="connsiteY24" fmla="*/ 165100 h 441325"/>
              <a:gd name="connsiteX25" fmla="*/ 2006600 w 2009775"/>
              <a:gd name="connsiteY25" fmla="*/ 165100 h 441325"/>
              <a:gd name="connsiteX26" fmla="*/ 2009775 w 2009775"/>
              <a:gd name="connsiteY26" fmla="*/ 342900 h 44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009775" h="441325">
                <a:moveTo>
                  <a:pt x="2009775" y="342900"/>
                </a:moveTo>
                <a:lnTo>
                  <a:pt x="1165225" y="368300"/>
                </a:lnTo>
                <a:lnTo>
                  <a:pt x="638175" y="384175"/>
                </a:lnTo>
                <a:lnTo>
                  <a:pt x="615950" y="396875"/>
                </a:lnTo>
                <a:lnTo>
                  <a:pt x="609600" y="422275"/>
                </a:lnTo>
                <a:lnTo>
                  <a:pt x="149225" y="441325"/>
                </a:lnTo>
                <a:lnTo>
                  <a:pt x="149225" y="374650"/>
                </a:lnTo>
                <a:lnTo>
                  <a:pt x="15875" y="365125"/>
                </a:lnTo>
                <a:lnTo>
                  <a:pt x="0" y="19050"/>
                </a:lnTo>
                <a:lnTo>
                  <a:pt x="206375" y="0"/>
                </a:lnTo>
                <a:lnTo>
                  <a:pt x="323850" y="22225"/>
                </a:lnTo>
                <a:lnTo>
                  <a:pt x="333375" y="41275"/>
                </a:lnTo>
                <a:lnTo>
                  <a:pt x="469900" y="44450"/>
                </a:lnTo>
                <a:lnTo>
                  <a:pt x="485775" y="57150"/>
                </a:lnTo>
                <a:lnTo>
                  <a:pt x="492125" y="285750"/>
                </a:lnTo>
                <a:lnTo>
                  <a:pt x="523875" y="279400"/>
                </a:lnTo>
                <a:cubicBezTo>
                  <a:pt x="522817" y="231775"/>
                  <a:pt x="521758" y="184150"/>
                  <a:pt x="520700" y="136525"/>
                </a:cubicBezTo>
                <a:lnTo>
                  <a:pt x="815975" y="136525"/>
                </a:lnTo>
                <a:cubicBezTo>
                  <a:pt x="817033" y="194733"/>
                  <a:pt x="818092" y="252942"/>
                  <a:pt x="819150" y="311150"/>
                </a:cubicBezTo>
                <a:lnTo>
                  <a:pt x="1152525" y="301625"/>
                </a:lnTo>
                <a:lnTo>
                  <a:pt x="1152525" y="73025"/>
                </a:lnTo>
                <a:lnTo>
                  <a:pt x="1450975" y="66675"/>
                </a:lnTo>
                <a:lnTo>
                  <a:pt x="1457325" y="111125"/>
                </a:lnTo>
                <a:lnTo>
                  <a:pt x="1720850" y="111125"/>
                </a:lnTo>
                <a:lnTo>
                  <a:pt x="1730375" y="165100"/>
                </a:lnTo>
                <a:lnTo>
                  <a:pt x="2006600" y="165100"/>
                </a:lnTo>
                <a:cubicBezTo>
                  <a:pt x="2005542" y="223308"/>
                  <a:pt x="2004483" y="281517"/>
                  <a:pt x="2009775" y="342900"/>
                </a:cubicBezTo>
                <a:close/>
              </a:path>
            </a:pathLst>
          </a:custGeom>
          <a:solidFill>
            <a:srgbClr val="E6FC10">
              <a:alpha val="3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Dowolny kształt 34"/>
          <p:cNvSpPr/>
          <p:nvPr/>
        </p:nvSpPr>
        <p:spPr>
          <a:xfrm>
            <a:off x="107504" y="5596086"/>
            <a:ext cx="2806700" cy="984250"/>
          </a:xfrm>
          <a:custGeom>
            <a:avLst/>
            <a:gdLst>
              <a:gd name="connsiteX0" fmla="*/ 1631950 w 2806700"/>
              <a:gd name="connsiteY0" fmla="*/ 939800 h 984250"/>
              <a:gd name="connsiteX1" fmla="*/ 0 w 2806700"/>
              <a:gd name="connsiteY1" fmla="*/ 495300 h 984250"/>
              <a:gd name="connsiteX2" fmla="*/ 6350 w 2806700"/>
              <a:gd name="connsiteY2" fmla="*/ 342900 h 984250"/>
              <a:gd name="connsiteX3" fmla="*/ 317500 w 2806700"/>
              <a:gd name="connsiteY3" fmla="*/ 285750 h 984250"/>
              <a:gd name="connsiteX4" fmla="*/ 311150 w 2806700"/>
              <a:gd name="connsiteY4" fmla="*/ 203200 h 984250"/>
              <a:gd name="connsiteX5" fmla="*/ 876300 w 2806700"/>
              <a:gd name="connsiteY5" fmla="*/ 0 h 984250"/>
              <a:gd name="connsiteX6" fmla="*/ 2432050 w 2806700"/>
              <a:gd name="connsiteY6" fmla="*/ 190500 h 984250"/>
              <a:gd name="connsiteX7" fmla="*/ 2806700 w 2806700"/>
              <a:gd name="connsiteY7" fmla="*/ 273050 h 984250"/>
              <a:gd name="connsiteX8" fmla="*/ 2794000 w 2806700"/>
              <a:gd name="connsiteY8" fmla="*/ 838200 h 984250"/>
              <a:gd name="connsiteX9" fmla="*/ 1727200 w 2806700"/>
              <a:gd name="connsiteY9" fmla="*/ 984250 h 9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6700" h="984250">
                <a:moveTo>
                  <a:pt x="1631950" y="939800"/>
                </a:moveTo>
                <a:lnTo>
                  <a:pt x="0" y="495300"/>
                </a:lnTo>
                <a:lnTo>
                  <a:pt x="6350" y="342900"/>
                </a:lnTo>
                <a:lnTo>
                  <a:pt x="317500" y="285750"/>
                </a:lnTo>
                <a:lnTo>
                  <a:pt x="311150" y="203200"/>
                </a:lnTo>
                <a:lnTo>
                  <a:pt x="876300" y="0"/>
                </a:lnTo>
                <a:lnTo>
                  <a:pt x="2432050" y="190500"/>
                </a:lnTo>
                <a:lnTo>
                  <a:pt x="2806700" y="273050"/>
                </a:lnTo>
                <a:lnTo>
                  <a:pt x="2794000" y="838200"/>
                </a:lnTo>
                <a:lnTo>
                  <a:pt x="1727200" y="984250"/>
                </a:lnTo>
              </a:path>
            </a:pathLst>
          </a:cu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TRMATGT0</a:t>
            </a:r>
            <a:r>
              <a:rPr lang="nb-NO" dirty="0" smtClean="0"/>
              <a:t>02</a:t>
            </a:r>
            <a:r>
              <a:rPr lang="en-US" dirty="0" smtClean="0"/>
              <a:t> </a:t>
            </a:r>
            <a:r>
              <a:rPr lang="pl-PL" dirty="0" smtClean="0"/>
              <a:t> </a:t>
            </a:r>
            <a:r>
              <a:rPr lang="nb-NO" dirty="0" err="1" smtClean="0"/>
              <a:t>Military</a:t>
            </a:r>
            <a:r>
              <a:rPr lang="nb-NO" dirty="0" smtClean="0"/>
              <a:t> </a:t>
            </a:r>
            <a:r>
              <a:rPr lang="nb-NO" dirty="0" err="1" smtClean="0"/>
              <a:t>Storage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 rot="11292984">
            <a:off x="5324007" y="886475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grpSp>
        <p:nvGrpSpPr>
          <p:cNvPr id="8" name="Gruppe 7"/>
          <p:cNvGrpSpPr/>
          <p:nvPr/>
        </p:nvGrpSpPr>
        <p:grpSpPr>
          <a:xfrm>
            <a:off x="3779907" y="2139702"/>
            <a:ext cx="504054" cy="400110"/>
            <a:chOff x="7092281" y="2681858"/>
            <a:chExt cx="293364" cy="400110"/>
          </a:xfrm>
        </p:grpSpPr>
        <p:sp>
          <p:nvSpPr>
            <p:cNvPr id="6" name="TekstSylinder 5"/>
            <p:cNvSpPr txBox="1"/>
            <p:nvPr/>
          </p:nvSpPr>
          <p:spPr>
            <a:xfrm>
              <a:off x="7169621" y="2681858"/>
              <a:ext cx="216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2A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7" name="Stjerne med 4 tagger 6"/>
            <p:cNvSpPr/>
            <p:nvPr/>
          </p:nvSpPr>
          <p:spPr>
            <a:xfrm>
              <a:off x="7092281" y="2715766"/>
              <a:ext cx="125728" cy="182116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0006" y="2576339"/>
            <a:ext cx="3423994" cy="24436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DESCRIPTION OF THE DESIRED POINTS OF IMPACT WITH WPN TYPE:</a:t>
            </a:r>
            <a:endParaRPr lang="pl-PL" sz="1200" dirty="0"/>
          </a:p>
          <a:p>
            <a:pPr algn="ctr"/>
            <a:endParaRPr lang="en-US" sz="1200" dirty="0" smtClean="0"/>
          </a:p>
          <a:p>
            <a:r>
              <a:rPr lang="en-US" sz="1200" dirty="0" smtClean="0"/>
              <a:t>TRMATGT0</a:t>
            </a:r>
            <a:r>
              <a:rPr lang="nb-NO" sz="1200" dirty="0" smtClean="0"/>
              <a:t>02A</a:t>
            </a:r>
            <a:r>
              <a:rPr lang="pl-PL" sz="1200" dirty="0" smtClean="0"/>
              <a:t> </a:t>
            </a:r>
            <a:r>
              <a:rPr lang="pl-PL" sz="1200" dirty="0"/>
              <a:t>– </a:t>
            </a:r>
            <a:r>
              <a:rPr lang="nb-NO" sz="1200" dirty="0" err="1" smtClean="0"/>
              <a:t>Military</a:t>
            </a:r>
            <a:r>
              <a:rPr lang="nb-NO" sz="1200" dirty="0" smtClean="0"/>
              <a:t> </a:t>
            </a:r>
            <a:r>
              <a:rPr lang="nb-NO" sz="1200" dirty="0" err="1" smtClean="0"/>
              <a:t>Storage</a:t>
            </a:r>
            <a:endParaRPr lang="pl-PL" sz="1200" dirty="0"/>
          </a:p>
          <a:p>
            <a:r>
              <a:rPr lang="pl-PL" sz="1200" dirty="0"/>
              <a:t>DPI </a:t>
            </a:r>
            <a:r>
              <a:rPr lang="pl-PL" sz="1200" dirty="0" smtClean="0"/>
              <a:t>1</a:t>
            </a:r>
            <a:r>
              <a:rPr lang="nb-NO" sz="1200" dirty="0" smtClean="0"/>
              <a:t>:</a:t>
            </a:r>
            <a:r>
              <a:rPr lang="pl-PL" sz="1200" dirty="0" smtClean="0"/>
              <a:t> </a:t>
            </a:r>
            <a:r>
              <a:rPr lang="nb-NO" sz="1200" dirty="0" smtClean="0"/>
              <a:t>N66 05.241 E020 54.175 </a:t>
            </a:r>
            <a:r>
              <a:rPr lang="pl-PL" sz="1200" dirty="0" smtClean="0"/>
              <a:t>/</a:t>
            </a:r>
            <a:r>
              <a:rPr lang="nb-NO" sz="1200" dirty="0" smtClean="0"/>
              <a:t> </a:t>
            </a:r>
            <a:r>
              <a:rPr lang="nb-NO" sz="1200" dirty="0" err="1" smtClean="0"/>
              <a:t>Elevation</a:t>
            </a:r>
            <a:r>
              <a:rPr lang="nb-NO" sz="1200" dirty="0" smtClean="0"/>
              <a:t>: 61ft</a:t>
            </a:r>
          </a:p>
          <a:p>
            <a:endParaRPr lang="nb-NO" sz="1200" dirty="0" smtClean="0"/>
          </a:p>
          <a:p>
            <a:r>
              <a:rPr lang="nb-NO" sz="1200" dirty="0" err="1" smtClean="0"/>
              <a:t>Weaponeering</a:t>
            </a:r>
            <a:r>
              <a:rPr lang="nb-NO" sz="1200" dirty="0" smtClean="0"/>
              <a:t>: </a:t>
            </a:r>
          </a:p>
          <a:p>
            <a:r>
              <a:rPr lang="nb-NO" sz="1200" dirty="0" smtClean="0"/>
              <a:t>2x 500Ibs bomb or 1x 1000Ibs bomb.</a:t>
            </a:r>
          </a:p>
          <a:p>
            <a:endParaRPr lang="nb-NO" sz="1200" dirty="0" smtClean="0"/>
          </a:p>
          <a:p>
            <a:r>
              <a:rPr lang="nb-NO" sz="1200" dirty="0" smtClean="0"/>
              <a:t>Due to </a:t>
            </a:r>
            <a:r>
              <a:rPr lang="nb-NO" sz="1200" dirty="0" err="1" smtClean="0"/>
              <a:t>collateral</a:t>
            </a:r>
            <a:r>
              <a:rPr lang="nb-NO" sz="1200" dirty="0" smtClean="0"/>
              <a:t> </a:t>
            </a:r>
            <a:r>
              <a:rPr lang="nb-NO" sz="1200" dirty="0" err="1" smtClean="0"/>
              <a:t>damage</a:t>
            </a:r>
            <a:r>
              <a:rPr lang="nb-NO" sz="1200" dirty="0" smtClean="0"/>
              <a:t> </a:t>
            </a:r>
            <a:r>
              <a:rPr lang="nb-NO" sz="1200" dirty="0" smtClean="0"/>
              <a:t>risk </a:t>
            </a:r>
            <a:r>
              <a:rPr lang="nb-NO" sz="1200" dirty="0" err="1" smtClean="0"/>
              <a:t>surrounding</a:t>
            </a:r>
            <a:r>
              <a:rPr lang="nb-NO" sz="1200" dirty="0" smtClean="0"/>
              <a:t> target PGM is </a:t>
            </a:r>
            <a:r>
              <a:rPr lang="nb-NO" sz="1200" dirty="0" err="1" smtClean="0"/>
              <a:t>needed</a:t>
            </a:r>
            <a:r>
              <a:rPr lang="nb-NO" sz="1200" dirty="0" smtClean="0"/>
              <a:t>.</a:t>
            </a:r>
            <a:endParaRPr lang="pl-PL" sz="1200" dirty="0"/>
          </a:p>
          <a:p>
            <a:pPr>
              <a:buFontTx/>
              <a:buChar char="-"/>
            </a:pPr>
            <a:endParaRPr lang="pl-PL" sz="1200" dirty="0"/>
          </a:p>
          <a:p>
            <a:endParaRPr lang="nb-NO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199709"/>
            <a:ext cx="5726680" cy="8203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nb-NO" sz="1200" dirty="0" smtClean="0"/>
              <a:t>TRMATGT002 </a:t>
            </a:r>
            <a:r>
              <a:rPr lang="nb-NO" sz="1200" dirty="0" err="1" smtClean="0"/>
              <a:t>Military</a:t>
            </a:r>
            <a:r>
              <a:rPr lang="nb-NO" sz="1200" dirty="0" smtClean="0"/>
              <a:t> </a:t>
            </a:r>
            <a:r>
              <a:rPr lang="nb-NO" sz="1200" dirty="0" err="1" smtClean="0"/>
              <a:t>storage</a:t>
            </a:r>
            <a:r>
              <a:rPr lang="nb-NO" sz="1200" dirty="0" smtClean="0"/>
              <a:t> is a </a:t>
            </a:r>
            <a:r>
              <a:rPr lang="nb-NO" sz="1200" dirty="0" err="1" smtClean="0"/>
              <a:t>covert</a:t>
            </a:r>
            <a:r>
              <a:rPr lang="nb-NO" sz="1200" dirty="0" smtClean="0"/>
              <a:t> </a:t>
            </a:r>
            <a:r>
              <a:rPr lang="nb-NO" sz="1200" dirty="0" err="1" smtClean="0"/>
              <a:t>storage</a:t>
            </a:r>
            <a:r>
              <a:rPr lang="nb-NO" sz="1200" dirty="0" smtClean="0"/>
              <a:t> </a:t>
            </a:r>
            <a:r>
              <a:rPr lang="nb-NO" sz="1200" dirty="0" err="1" smtClean="0"/>
              <a:t>facility</a:t>
            </a:r>
            <a:r>
              <a:rPr lang="nb-NO" sz="1200" dirty="0" smtClean="0"/>
              <a:t> for REDLAND </a:t>
            </a:r>
            <a:r>
              <a:rPr lang="nb-NO" sz="1200" dirty="0" err="1" smtClean="0"/>
              <a:t>SCUDs</a:t>
            </a:r>
            <a:r>
              <a:rPr lang="nb-NO" sz="1200" dirty="0" smtClean="0"/>
              <a:t> </a:t>
            </a:r>
            <a:r>
              <a:rPr lang="nb-NO" sz="1200" dirty="0" err="1" smtClean="0"/>
              <a:t>that</a:t>
            </a:r>
            <a:r>
              <a:rPr lang="nb-NO" sz="1200" dirty="0" smtClean="0"/>
              <a:t> </a:t>
            </a:r>
            <a:r>
              <a:rPr lang="nb-NO" sz="1200" dirty="0" err="1" smtClean="0"/>
              <a:t>are</a:t>
            </a:r>
            <a:r>
              <a:rPr lang="nb-NO" sz="1200" dirty="0" smtClean="0"/>
              <a:t> part </a:t>
            </a:r>
            <a:r>
              <a:rPr lang="nb-NO" sz="1200" dirty="0" err="1" smtClean="0"/>
              <a:t>of</a:t>
            </a:r>
            <a:r>
              <a:rPr lang="nb-NO" sz="1200" dirty="0" smtClean="0"/>
              <a:t>  </a:t>
            </a:r>
            <a:r>
              <a:rPr lang="nb-NO" sz="1200" dirty="0" err="1" smtClean="0"/>
              <a:t>the</a:t>
            </a:r>
            <a:r>
              <a:rPr lang="nb-NO" sz="1200" dirty="0" smtClean="0"/>
              <a:t> </a:t>
            </a:r>
            <a:r>
              <a:rPr lang="nb-NO" sz="1200" dirty="0" err="1" smtClean="0"/>
              <a:t>chemical</a:t>
            </a:r>
            <a:r>
              <a:rPr lang="nb-NO" sz="1200" dirty="0" smtClean="0"/>
              <a:t> </a:t>
            </a:r>
            <a:r>
              <a:rPr lang="nb-NO" sz="1200" dirty="0" err="1" smtClean="0"/>
              <a:t>weapon</a:t>
            </a:r>
            <a:r>
              <a:rPr lang="nb-NO" sz="1200" dirty="0" smtClean="0"/>
              <a:t> program. The SCUD </a:t>
            </a:r>
            <a:r>
              <a:rPr lang="nb-NO" sz="1200" dirty="0" err="1" smtClean="0"/>
              <a:t>launchers</a:t>
            </a:r>
            <a:r>
              <a:rPr lang="nb-NO" sz="1200" dirty="0" smtClean="0"/>
              <a:t> </a:t>
            </a:r>
            <a:r>
              <a:rPr lang="nb-NO" sz="1200" dirty="0" err="1" smtClean="0"/>
              <a:t>are</a:t>
            </a:r>
            <a:r>
              <a:rPr lang="nb-NO" sz="1200" dirty="0" smtClean="0"/>
              <a:t> </a:t>
            </a:r>
            <a:r>
              <a:rPr lang="nb-NO" sz="1200" dirty="0" err="1" smtClean="0"/>
              <a:t>prepared</a:t>
            </a:r>
            <a:r>
              <a:rPr lang="nb-NO" sz="1200" dirty="0" smtClean="0"/>
              <a:t> to </a:t>
            </a:r>
            <a:r>
              <a:rPr lang="nb-NO" sz="1200" dirty="0" err="1" smtClean="0"/>
              <a:t>load</a:t>
            </a:r>
            <a:r>
              <a:rPr lang="nb-NO" sz="1200" dirty="0" smtClean="0"/>
              <a:t> </a:t>
            </a:r>
            <a:r>
              <a:rPr lang="nb-NO" sz="1200" dirty="0" err="1" smtClean="0"/>
              <a:t>warheads</a:t>
            </a:r>
            <a:r>
              <a:rPr lang="nb-NO" sz="1200" dirty="0" smtClean="0"/>
              <a:t> </a:t>
            </a:r>
            <a:r>
              <a:rPr lang="nb-NO" sz="1200" dirty="0" err="1" smtClean="0"/>
              <a:t>with</a:t>
            </a:r>
            <a:r>
              <a:rPr lang="nb-NO" sz="1200" dirty="0" smtClean="0"/>
              <a:t> </a:t>
            </a:r>
            <a:r>
              <a:rPr lang="nb-NO" sz="1200" dirty="0" err="1" smtClean="0"/>
              <a:t>chemical</a:t>
            </a:r>
            <a:r>
              <a:rPr lang="nb-NO" sz="1200" dirty="0" smtClean="0"/>
              <a:t> </a:t>
            </a:r>
            <a:r>
              <a:rPr lang="nb-NO" sz="1200" dirty="0" err="1" smtClean="0"/>
              <a:t>weapons</a:t>
            </a:r>
            <a:r>
              <a:rPr lang="nb-NO" sz="1200" dirty="0" smtClean="0"/>
              <a:t>.</a:t>
            </a:r>
          </a:p>
          <a:p>
            <a:pPr>
              <a:buFontTx/>
              <a:buChar char="-"/>
            </a:pPr>
            <a:r>
              <a:rPr lang="nb-NO" sz="1200" dirty="0" smtClean="0"/>
              <a:t>Target 2A and 2B must be </a:t>
            </a:r>
            <a:r>
              <a:rPr lang="nb-NO" sz="1200" dirty="0" err="1" smtClean="0"/>
              <a:t>attacked</a:t>
            </a:r>
            <a:r>
              <a:rPr lang="nb-NO" sz="1200" dirty="0" smtClean="0"/>
              <a:t> at </a:t>
            </a:r>
            <a:r>
              <a:rPr lang="nb-NO" sz="1200" dirty="0" err="1" smtClean="0"/>
              <a:t>the</a:t>
            </a:r>
            <a:r>
              <a:rPr lang="nb-NO" sz="1200" dirty="0" smtClean="0"/>
              <a:t> same time due to risk </a:t>
            </a:r>
            <a:r>
              <a:rPr lang="nb-NO" sz="1200" dirty="0" err="1" smtClean="0"/>
              <a:t>of</a:t>
            </a:r>
            <a:r>
              <a:rPr lang="nb-NO" sz="1200" dirty="0" smtClean="0"/>
              <a:t> </a:t>
            </a:r>
            <a:r>
              <a:rPr lang="nb-NO" sz="1200" dirty="0" err="1" smtClean="0"/>
              <a:t>enemy</a:t>
            </a:r>
            <a:r>
              <a:rPr lang="nb-NO" sz="1200" dirty="0" smtClean="0"/>
              <a:t> </a:t>
            </a:r>
            <a:r>
              <a:rPr lang="nb-NO" sz="1200" dirty="0" err="1" smtClean="0"/>
              <a:t>withdrawing</a:t>
            </a:r>
            <a:r>
              <a:rPr lang="nb-NO" sz="1200" dirty="0" smtClean="0"/>
              <a:t> </a:t>
            </a:r>
            <a:r>
              <a:rPr lang="nb-NO" sz="1200" dirty="0" err="1" smtClean="0"/>
              <a:t>high</a:t>
            </a:r>
            <a:r>
              <a:rPr lang="nb-NO" sz="1200" dirty="0" smtClean="0"/>
              <a:t> </a:t>
            </a:r>
            <a:r>
              <a:rPr lang="nb-NO" sz="1200" dirty="0" err="1" smtClean="0"/>
              <a:t>value</a:t>
            </a:r>
            <a:r>
              <a:rPr lang="nb-NO" sz="1200" dirty="0" smtClean="0"/>
              <a:t> targets </a:t>
            </a:r>
            <a:r>
              <a:rPr lang="nb-NO" sz="1200" dirty="0" err="1" smtClean="0"/>
              <a:t>within</a:t>
            </a:r>
            <a:r>
              <a:rPr lang="nb-NO" sz="1200" dirty="0" smtClean="0"/>
              <a:t> </a:t>
            </a:r>
            <a:r>
              <a:rPr lang="nb-NO" sz="1200" dirty="0" err="1" smtClean="0"/>
              <a:t>the</a:t>
            </a:r>
            <a:r>
              <a:rPr lang="nb-NO" sz="1200" dirty="0" smtClean="0"/>
              <a:t> </a:t>
            </a:r>
            <a:r>
              <a:rPr lang="nb-NO" sz="1200" dirty="0" err="1" smtClean="0"/>
              <a:t>military</a:t>
            </a:r>
            <a:r>
              <a:rPr lang="nb-NO" sz="1200" dirty="0" smtClean="0"/>
              <a:t> </a:t>
            </a:r>
            <a:r>
              <a:rPr lang="nb-NO" sz="1200" dirty="0" err="1" smtClean="0"/>
              <a:t>storage</a:t>
            </a:r>
            <a:r>
              <a:rPr lang="nb-NO" sz="1200" dirty="0" smtClean="0"/>
              <a:t>.</a:t>
            </a:r>
            <a:r>
              <a:rPr lang="nb-NO" sz="1200" dirty="0" smtClean="0"/>
              <a:t> </a:t>
            </a:r>
            <a:endParaRPr lang="nb-NO" sz="1200" dirty="0"/>
          </a:p>
        </p:txBody>
      </p:sp>
      <p:grpSp>
        <p:nvGrpSpPr>
          <p:cNvPr id="41" name="Gruppe 40"/>
          <p:cNvGrpSpPr/>
          <p:nvPr/>
        </p:nvGrpSpPr>
        <p:grpSpPr>
          <a:xfrm>
            <a:off x="7514803" y="2043311"/>
            <a:ext cx="513581" cy="246221"/>
            <a:chOff x="7092280" y="2681858"/>
            <a:chExt cx="513581" cy="246221"/>
          </a:xfrm>
        </p:grpSpPr>
        <p:sp>
          <p:nvSpPr>
            <p:cNvPr id="42" name="TekstSylinder 41"/>
            <p:cNvSpPr txBox="1"/>
            <p:nvPr/>
          </p:nvSpPr>
          <p:spPr>
            <a:xfrm>
              <a:off x="7169621" y="2681858"/>
              <a:ext cx="4362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002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43" name="Stjerne med 4 tagger 4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9" name="Rektangel 18"/>
          <p:cNvSpPr/>
          <p:nvPr/>
        </p:nvSpPr>
        <p:spPr>
          <a:xfrm>
            <a:off x="179512" y="2859782"/>
            <a:ext cx="5472608" cy="792088"/>
          </a:xfrm>
          <a:prstGeom prst="rect">
            <a:avLst/>
          </a:prstGeom>
          <a:solidFill>
            <a:srgbClr val="FFFF00">
              <a:alpha val="10000"/>
            </a:srgbClr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ktangel 19"/>
          <p:cNvSpPr/>
          <p:nvPr/>
        </p:nvSpPr>
        <p:spPr>
          <a:xfrm>
            <a:off x="4644008" y="2283718"/>
            <a:ext cx="1008112" cy="864096"/>
          </a:xfrm>
          <a:prstGeom prst="rect">
            <a:avLst/>
          </a:prstGeom>
          <a:solidFill>
            <a:srgbClr val="FFFF00">
              <a:alpha val="10000"/>
            </a:srgbClr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ktangel 20"/>
          <p:cNvSpPr/>
          <p:nvPr/>
        </p:nvSpPr>
        <p:spPr>
          <a:xfrm>
            <a:off x="1619672" y="1995686"/>
            <a:ext cx="864096" cy="648072"/>
          </a:xfrm>
          <a:prstGeom prst="rect">
            <a:avLst/>
          </a:prstGeom>
          <a:solidFill>
            <a:srgbClr val="FFFF00">
              <a:alpha val="10000"/>
            </a:srgbClr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kstSylinder 21"/>
          <p:cNvSpPr txBox="1"/>
          <p:nvPr/>
        </p:nvSpPr>
        <p:spPr>
          <a:xfrm>
            <a:off x="1979712" y="1275606"/>
            <a:ext cx="720080" cy="1958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800" dirty="0" smtClean="0"/>
              <a:t>TRMATG002B</a:t>
            </a:r>
            <a:endParaRPr lang="en-US" sz="800" dirty="0"/>
          </a:p>
        </p:txBody>
      </p:sp>
      <p:cxnSp>
        <p:nvCxnSpPr>
          <p:cNvPr id="24" name="Rett pil 23"/>
          <p:cNvCxnSpPr/>
          <p:nvPr/>
        </p:nvCxnSpPr>
        <p:spPr>
          <a:xfrm flipH="1">
            <a:off x="179512" y="1347614"/>
            <a:ext cx="180020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" y="790600"/>
            <a:ext cx="5508104" cy="339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Rektangel 38"/>
          <p:cNvSpPr/>
          <p:nvPr/>
        </p:nvSpPr>
        <p:spPr>
          <a:xfrm>
            <a:off x="2195736" y="2211710"/>
            <a:ext cx="792088" cy="288032"/>
          </a:xfrm>
          <a:prstGeom prst="rect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6680" y="771550"/>
            <a:ext cx="3405656" cy="17847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8" name="Dowolny kształt 37"/>
          <p:cNvSpPr/>
          <p:nvPr/>
        </p:nvSpPr>
        <p:spPr>
          <a:xfrm>
            <a:off x="323528" y="5884118"/>
            <a:ext cx="2009775" cy="441325"/>
          </a:xfrm>
          <a:custGeom>
            <a:avLst/>
            <a:gdLst>
              <a:gd name="connsiteX0" fmla="*/ 2009775 w 2009775"/>
              <a:gd name="connsiteY0" fmla="*/ 342900 h 441325"/>
              <a:gd name="connsiteX1" fmla="*/ 1165225 w 2009775"/>
              <a:gd name="connsiteY1" fmla="*/ 368300 h 441325"/>
              <a:gd name="connsiteX2" fmla="*/ 638175 w 2009775"/>
              <a:gd name="connsiteY2" fmla="*/ 384175 h 441325"/>
              <a:gd name="connsiteX3" fmla="*/ 615950 w 2009775"/>
              <a:gd name="connsiteY3" fmla="*/ 396875 h 441325"/>
              <a:gd name="connsiteX4" fmla="*/ 609600 w 2009775"/>
              <a:gd name="connsiteY4" fmla="*/ 422275 h 441325"/>
              <a:gd name="connsiteX5" fmla="*/ 149225 w 2009775"/>
              <a:gd name="connsiteY5" fmla="*/ 441325 h 441325"/>
              <a:gd name="connsiteX6" fmla="*/ 149225 w 2009775"/>
              <a:gd name="connsiteY6" fmla="*/ 374650 h 441325"/>
              <a:gd name="connsiteX7" fmla="*/ 15875 w 2009775"/>
              <a:gd name="connsiteY7" fmla="*/ 365125 h 441325"/>
              <a:gd name="connsiteX8" fmla="*/ 0 w 2009775"/>
              <a:gd name="connsiteY8" fmla="*/ 19050 h 441325"/>
              <a:gd name="connsiteX9" fmla="*/ 206375 w 2009775"/>
              <a:gd name="connsiteY9" fmla="*/ 0 h 441325"/>
              <a:gd name="connsiteX10" fmla="*/ 323850 w 2009775"/>
              <a:gd name="connsiteY10" fmla="*/ 22225 h 441325"/>
              <a:gd name="connsiteX11" fmla="*/ 333375 w 2009775"/>
              <a:gd name="connsiteY11" fmla="*/ 41275 h 441325"/>
              <a:gd name="connsiteX12" fmla="*/ 469900 w 2009775"/>
              <a:gd name="connsiteY12" fmla="*/ 44450 h 441325"/>
              <a:gd name="connsiteX13" fmla="*/ 485775 w 2009775"/>
              <a:gd name="connsiteY13" fmla="*/ 57150 h 441325"/>
              <a:gd name="connsiteX14" fmla="*/ 492125 w 2009775"/>
              <a:gd name="connsiteY14" fmla="*/ 285750 h 441325"/>
              <a:gd name="connsiteX15" fmla="*/ 523875 w 2009775"/>
              <a:gd name="connsiteY15" fmla="*/ 279400 h 441325"/>
              <a:gd name="connsiteX16" fmla="*/ 520700 w 2009775"/>
              <a:gd name="connsiteY16" fmla="*/ 136525 h 441325"/>
              <a:gd name="connsiteX17" fmla="*/ 815975 w 2009775"/>
              <a:gd name="connsiteY17" fmla="*/ 136525 h 441325"/>
              <a:gd name="connsiteX18" fmla="*/ 819150 w 2009775"/>
              <a:gd name="connsiteY18" fmla="*/ 311150 h 441325"/>
              <a:gd name="connsiteX19" fmla="*/ 1152525 w 2009775"/>
              <a:gd name="connsiteY19" fmla="*/ 301625 h 441325"/>
              <a:gd name="connsiteX20" fmla="*/ 1152525 w 2009775"/>
              <a:gd name="connsiteY20" fmla="*/ 73025 h 441325"/>
              <a:gd name="connsiteX21" fmla="*/ 1450975 w 2009775"/>
              <a:gd name="connsiteY21" fmla="*/ 66675 h 441325"/>
              <a:gd name="connsiteX22" fmla="*/ 1457325 w 2009775"/>
              <a:gd name="connsiteY22" fmla="*/ 111125 h 441325"/>
              <a:gd name="connsiteX23" fmla="*/ 1720850 w 2009775"/>
              <a:gd name="connsiteY23" fmla="*/ 111125 h 441325"/>
              <a:gd name="connsiteX24" fmla="*/ 1730375 w 2009775"/>
              <a:gd name="connsiteY24" fmla="*/ 165100 h 441325"/>
              <a:gd name="connsiteX25" fmla="*/ 2006600 w 2009775"/>
              <a:gd name="connsiteY25" fmla="*/ 165100 h 441325"/>
              <a:gd name="connsiteX26" fmla="*/ 2009775 w 2009775"/>
              <a:gd name="connsiteY26" fmla="*/ 342900 h 44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009775" h="441325">
                <a:moveTo>
                  <a:pt x="2009775" y="342900"/>
                </a:moveTo>
                <a:lnTo>
                  <a:pt x="1165225" y="368300"/>
                </a:lnTo>
                <a:lnTo>
                  <a:pt x="638175" y="384175"/>
                </a:lnTo>
                <a:lnTo>
                  <a:pt x="615950" y="396875"/>
                </a:lnTo>
                <a:lnTo>
                  <a:pt x="609600" y="422275"/>
                </a:lnTo>
                <a:lnTo>
                  <a:pt x="149225" y="441325"/>
                </a:lnTo>
                <a:lnTo>
                  <a:pt x="149225" y="374650"/>
                </a:lnTo>
                <a:lnTo>
                  <a:pt x="15875" y="365125"/>
                </a:lnTo>
                <a:lnTo>
                  <a:pt x="0" y="19050"/>
                </a:lnTo>
                <a:lnTo>
                  <a:pt x="206375" y="0"/>
                </a:lnTo>
                <a:lnTo>
                  <a:pt x="323850" y="22225"/>
                </a:lnTo>
                <a:lnTo>
                  <a:pt x="333375" y="41275"/>
                </a:lnTo>
                <a:lnTo>
                  <a:pt x="469900" y="44450"/>
                </a:lnTo>
                <a:lnTo>
                  <a:pt x="485775" y="57150"/>
                </a:lnTo>
                <a:lnTo>
                  <a:pt x="492125" y="285750"/>
                </a:lnTo>
                <a:lnTo>
                  <a:pt x="523875" y="279400"/>
                </a:lnTo>
                <a:cubicBezTo>
                  <a:pt x="522817" y="231775"/>
                  <a:pt x="521758" y="184150"/>
                  <a:pt x="520700" y="136525"/>
                </a:cubicBezTo>
                <a:lnTo>
                  <a:pt x="815975" y="136525"/>
                </a:lnTo>
                <a:cubicBezTo>
                  <a:pt x="817033" y="194733"/>
                  <a:pt x="818092" y="252942"/>
                  <a:pt x="819150" y="311150"/>
                </a:cubicBezTo>
                <a:lnTo>
                  <a:pt x="1152525" y="301625"/>
                </a:lnTo>
                <a:lnTo>
                  <a:pt x="1152525" y="73025"/>
                </a:lnTo>
                <a:lnTo>
                  <a:pt x="1450975" y="66675"/>
                </a:lnTo>
                <a:lnTo>
                  <a:pt x="1457325" y="111125"/>
                </a:lnTo>
                <a:lnTo>
                  <a:pt x="1720850" y="111125"/>
                </a:lnTo>
                <a:lnTo>
                  <a:pt x="1730375" y="165100"/>
                </a:lnTo>
                <a:lnTo>
                  <a:pt x="2006600" y="165100"/>
                </a:lnTo>
                <a:cubicBezTo>
                  <a:pt x="2005542" y="223308"/>
                  <a:pt x="2004483" y="281517"/>
                  <a:pt x="2009775" y="342900"/>
                </a:cubicBezTo>
                <a:close/>
              </a:path>
            </a:pathLst>
          </a:custGeom>
          <a:solidFill>
            <a:srgbClr val="E6FC10">
              <a:alpha val="3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Dowolny kształt 34"/>
          <p:cNvSpPr/>
          <p:nvPr/>
        </p:nvSpPr>
        <p:spPr>
          <a:xfrm>
            <a:off x="107504" y="5596086"/>
            <a:ext cx="2806700" cy="984250"/>
          </a:xfrm>
          <a:custGeom>
            <a:avLst/>
            <a:gdLst>
              <a:gd name="connsiteX0" fmla="*/ 1631950 w 2806700"/>
              <a:gd name="connsiteY0" fmla="*/ 939800 h 984250"/>
              <a:gd name="connsiteX1" fmla="*/ 0 w 2806700"/>
              <a:gd name="connsiteY1" fmla="*/ 495300 h 984250"/>
              <a:gd name="connsiteX2" fmla="*/ 6350 w 2806700"/>
              <a:gd name="connsiteY2" fmla="*/ 342900 h 984250"/>
              <a:gd name="connsiteX3" fmla="*/ 317500 w 2806700"/>
              <a:gd name="connsiteY3" fmla="*/ 285750 h 984250"/>
              <a:gd name="connsiteX4" fmla="*/ 311150 w 2806700"/>
              <a:gd name="connsiteY4" fmla="*/ 203200 h 984250"/>
              <a:gd name="connsiteX5" fmla="*/ 876300 w 2806700"/>
              <a:gd name="connsiteY5" fmla="*/ 0 h 984250"/>
              <a:gd name="connsiteX6" fmla="*/ 2432050 w 2806700"/>
              <a:gd name="connsiteY6" fmla="*/ 190500 h 984250"/>
              <a:gd name="connsiteX7" fmla="*/ 2806700 w 2806700"/>
              <a:gd name="connsiteY7" fmla="*/ 273050 h 984250"/>
              <a:gd name="connsiteX8" fmla="*/ 2794000 w 2806700"/>
              <a:gd name="connsiteY8" fmla="*/ 838200 h 984250"/>
              <a:gd name="connsiteX9" fmla="*/ 1727200 w 2806700"/>
              <a:gd name="connsiteY9" fmla="*/ 984250 h 9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6700" h="984250">
                <a:moveTo>
                  <a:pt x="1631950" y="939800"/>
                </a:moveTo>
                <a:lnTo>
                  <a:pt x="0" y="495300"/>
                </a:lnTo>
                <a:lnTo>
                  <a:pt x="6350" y="342900"/>
                </a:lnTo>
                <a:lnTo>
                  <a:pt x="317500" y="285750"/>
                </a:lnTo>
                <a:lnTo>
                  <a:pt x="311150" y="203200"/>
                </a:lnTo>
                <a:lnTo>
                  <a:pt x="876300" y="0"/>
                </a:lnTo>
                <a:lnTo>
                  <a:pt x="2432050" y="190500"/>
                </a:lnTo>
                <a:lnTo>
                  <a:pt x="2806700" y="273050"/>
                </a:lnTo>
                <a:lnTo>
                  <a:pt x="2794000" y="838200"/>
                </a:lnTo>
                <a:lnTo>
                  <a:pt x="1727200" y="984250"/>
                </a:lnTo>
              </a:path>
            </a:pathLst>
          </a:cu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TRMATGT0</a:t>
            </a:r>
            <a:r>
              <a:rPr lang="nb-NO" dirty="0" smtClean="0"/>
              <a:t>02</a:t>
            </a:r>
            <a:r>
              <a:rPr lang="en-US" dirty="0" smtClean="0"/>
              <a:t> </a:t>
            </a:r>
            <a:r>
              <a:rPr lang="pl-PL" dirty="0" smtClean="0"/>
              <a:t> </a:t>
            </a:r>
            <a:r>
              <a:rPr lang="nb-NO" dirty="0" err="1" smtClean="0"/>
              <a:t>Military</a:t>
            </a:r>
            <a:r>
              <a:rPr lang="nb-NO" dirty="0" smtClean="0"/>
              <a:t> </a:t>
            </a:r>
            <a:r>
              <a:rPr lang="nb-NO" dirty="0" err="1" smtClean="0"/>
              <a:t>Storage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 rot="6224039">
            <a:off x="5324007" y="886475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grpSp>
        <p:nvGrpSpPr>
          <p:cNvPr id="4" name="Gruppe 7"/>
          <p:cNvGrpSpPr/>
          <p:nvPr/>
        </p:nvGrpSpPr>
        <p:grpSpPr>
          <a:xfrm>
            <a:off x="2411760" y="2211710"/>
            <a:ext cx="504054" cy="246221"/>
            <a:chOff x="7092281" y="2681858"/>
            <a:chExt cx="293364" cy="246221"/>
          </a:xfrm>
        </p:grpSpPr>
        <p:sp>
          <p:nvSpPr>
            <p:cNvPr id="6" name="TekstSylinder 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2B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7" name="Stjerne med 4 tagger 6"/>
            <p:cNvSpPr/>
            <p:nvPr/>
          </p:nvSpPr>
          <p:spPr>
            <a:xfrm>
              <a:off x="7092281" y="2715766"/>
              <a:ext cx="125728" cy="182116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0006" y="2576339"/>
            <a:ext cx="3423994" cy="24436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DESCRIPTION OF THE DESIRED POINTS OF IMPACT WITH WPN TYPE:</a:t>
            </a:r>
            <a:endParaRPr lang="pl-PL" sz="1200" dirty="0"/>
          </a:p>
          <a:p>
            <a:pPr algn="ctr"/>
            <a:endParaRPr lang="en-US" sz="1200" dirty="0" smtClean="0"/>
          </a:p>
          <a:p>
            <a:r>
              <a:rPr lang="en-US" sz="1200" dirty="0" smtClean="0"/>
              <a:t>TRMATGT0</a:t>
            </a:r>
            <a:r>
              <a:rPr lang="nb-NO" sz="1200" dirty="0" smtClean="0"/>
              <a:t>02B</a:t>
            </a:r>
            <a:r>
              <a:rPr lang="pl-PL" sz="1200" dirty="0" smtClean="0"/>
              <a:t> </a:t>
            </a:r>
            <a:r>
              <a:rPr lang="pl-PL" sz="1200" dirty="0"/>
              <a:t>– </a:t>
            </a:r>
            <a:r>
              <a:rPr lang="nb-NO" sz="1200" dirty="0" err="1" smtClean="0"/>
              <a:t>Military</a:t>
            </a:r>
            <a:r>
              <a:rPr lang="nb-NO" sz="1200" dirty="0" smtClean="0"/>
              <a:t> </a:t>
            </a:r>
            <a:r>
              <a:rPr lang="nb-NO" sz="1200" dirty="0" err="1" smtClean="0"/>
              <a:t>Storage</a:t>
            </a:r>
            <a:endParaRPr lang="pl-PL" sz="1200" dirty="0"/>
          </a:p>
          <a:p>
            <a:r>
              <a:rPr lang="pl-PL" sz="1200" dirty="0"/>
              <a:t>DPI </a:t>
            </a:r>
            <a:r>
              <a:rPr lang="pl-PL" sz="1200" dirty="0" smtClean="0"/>
              <a:t>1</a:t>
            </a:r>
            <a:r>
              <a:rPr lang="nb-NO" sz="1200" dirty="0" smtClean="0"/>
              <a:t>:</a:t>
            </a:r>
            <a:r>
              <a:rPr lang="pl-PL" sz="1200" dirty="0" smtClean="0"/>
              <a:t> </a:t>
            </a:r>
            <a:r>
              <a:rPr lang="nb-NO" sz="1200" dirty="0" smtClean="0"/>
              <a:t>N66 05.460 E020 55.133</a:t>
            </a:r>
            <a:r>
              <a:rPr lang="pl-PL" sz="1200" dirty="0" smtClean="0"/>
              <a:t>/</a:t>
            </a:r>
            <a:r>
              <a:rPr lang="nb-NO" sz="1200" dirty="0" smtClean="0"/>
              <a:t> </a:t>
            </a:r>
            <a:r>
              <a:rPr lang="nb-NO" sz="1200" dirty="0" err="1" smtClean="0"/>
              <a:t>Elevation</a:t>
            </a:r>
            <a:r>
              <a:rPr lang="nb-NO" sz="1200" dirty="0" smtClean="0"/>
              <a:t>: 52ft</a:t>
            </a:r>
          </a:p>
          <a:p>
            <a:endParaRPr lang="nb-NO" sz="1200" dirty="0" smtClean="0"/>
          </a:p>
          <a:p>
            <a:r>
              <a:rPr lang="nb-NO" sz="1200" dirty="0" err="1" smtClean="0"/>
              <a:t>Weaponeering</a:t>
            </a:r>
            <a:r>
              <a:rPr lang="nb-NO" sz="1200" dirty="0" smtClean="0"/>
              <a:t>: </a:t>
            </a:r>
          </a:p>
          <a:p>
            <a:r>
              <a:rPr lang="nb-NO" sz="1200" dirty="0" smtClean="0"/>
              <a:t>2x 500Ibs bomb or 1x 1000Ibs bomb.</a:t>
            </a:r>
          </a:p>
          <a:p>
            <a:endParaRPr lang="nb-NO" sz="1200" dirty="0" smtClean="0"/>
          </a:p>
          <a:p>
            <a:r>
              <a:rPr lang="nb-NO" sz="1200" dirty="0" smtClean="0"/>
              <a:t>Due to </a:t>
            </a:r>
            <a:r>
              <a:rPr lang="nb-NO" sz="1200" dirty="0" err="1" smtClean="0"/>
              <a:t>collateral</a:t>
            </a:r>
            <a:r>
              <a:rPr lang="nb-NO" sz="1200" dirty="0" smtClean="0"/>
              <a:t> </a:t>
            </a:r>
            <a:r>
              <a:rPr lang="nb-NO" sz="1200" dirty="0" err="1" smtClean="0"/>
              <a:t>damage</a:t>
            </a:r>
            <a:r>
              <a:rPr lang="nb-NO" sz="1200" dirty="0" smtClean="0"/>
              <a:t> </a:t>
            </a:r>
            <a:r>
              <a:rPr lang="nb-NO" sz="1200" dirty="0" smtClean="0"/>
              <a:t>risk </a:t>
            </a:r>
            <a:r>
              <a:rPr lang="nb-NO" sz="1200" dirty="0" err="1" smtClean="0"/>
              <a:t>surrounding</a:t>
            </a:r>
            <a:r>
              <a:rPr lang="nb-NO" sz="1200" dirty="0" smtClean="0"/>
              <a:t> target PGM is </a:t>
            </a:r>
            <a:r>
              <a:rPr lang="nb-NO" sz="1200" dirty="0" err="1" smtClean="0"/>
              <a:t>needed</a:t>
            </a:r>
            <a:r>
              <a:rPr lang="nb-NO" sz="1200" dirty="0" smtClean="0"/>
              <a:t>.</a:t>
            </a:r>
            <a:endParaRPr lang="pl-PL" sz="1200" dirty="0"/>
          </a:p>
          <a:p>
            <a:pPr>
              <a:buFontTx/>
              <a:buChar char="-"/>
            </a:pPr>
            <a:endParaRPr lang="pl-PL" sz="1200" dirty="0"/>
          </a:p>
          <a:p>
            <a:endParaRPr lang="nb-NO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199709"/>
            <a:ext cx="5726680" cy="8203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nb-NO" sz="1200" dirty="0" smtClean="0"/>
              <a:t>TRMATGT002 </a:t>
            </a:r>
            <a:r>
              <a:rPr lang="nb-NO" sz="1200" dirty="0" err="1" smtClean="0"/>
              <a:t>Military</a:t>
            </a:r>
            <a:r>
              <a:rPr lang="nb-NO" sz="1200" dirty="0" smtClean="0"/>
              <a:t> </a:t>
            </a:r>
            <a:r>
              <a:rPr lang="nb-NO" sz="1200" dirty="0" err="1" smtClean="0"/>
              <a:t>storage</a:t>
            </a:r>
            <a:r>
              <a:rPr lang="nb-NO" sz="1200" dirty="0" smtClean="0"/>
              <a:t> is a </a:t>
            </a:r>
            <a:r>
              <a:rPr lang="nb-NO" sz="1200" dirty="0" err="1" smtClean="0"/>
              <a:t>covert</a:t>
            </a:r>
            <a:r>
              <a:rPr lang="nb-NO" sz="1200" dirty="0" smtClean="0"/>
              <a:t> </a:t>
            </a:r>
            <a:r>
              <a:rPr lang="nb-NO" sz="1200" dirty="0" err="1" smtClean="0"/>
              <a:t>storage</a:t>
            </a:r>
            <a:r>
              <a:rPr lang="nb-NO" sz="1200" dirty="0" smtClean="0"/>
              <a:t> </a:t>
            </a:r>
            <a:r>
              <a:rPr lang="nb-NO" sz="1200" dirty="0" err="1" smtClean="0"/>
              <a:t>facility</a:t>
            </a:r>
            <a:r>
              <a:rPr lang="nb-NO" sz="1200" dirty="0" smtClean="0"/>
              <a:t> for REDLAND </a:t>
            </a:r>
            <a:r>
              <a:rPr lang="nb-NO" sz="1200" dirty="0" err="1" smtClean="0"/>
              <a:t>SCUDs</a:t>
            </a:r>
            <a:r>
              <a:rPr lang="nb-NO" sz="1200" dirty="0" smtClean="0"/>
              <a:t> </a:t>
            </a:r>
            <a:r>
              <a:rPr lang="nb-NO" sz="1200" dirty="0" err="1" smtClean="0"/>
              <a:t>that</a:t>
            </a:r>
            <a:r>
              <a:rPr lang="nb-NO" sz="1200" dirty="0" smtClean="0"/>
              <a:t> </a:t>
            </a:r>
            <a:r>
              <a:rPr lang="nb-NO" sz="1200" dirty="0" err="1" smtClean="0"/>
              <a:t>are</a:t>
            </a:r>
            <a:r>
              <a:rPr lang="nb-NO" sz="1200" dirty="0" smtClean="0"/>
              <a:t> part </a:t>
            </a:r>
            <a:r>
              <a:rPr lang="nb-NO" sz="1200" dirty="0" err="1" smtClean="0"/>
              <a:t>of</a:t>
            </a:r>
            <a:r>
              <a:rPr lang="nb-NO" sz="1200" dirty="0" smtClean="0"/>
              <a:t> </a:t>
            </a:r>
            <a:r>
              <a:rPr lang="nb-NO" sz="1200" dirty="0" err="1" smtClean="0"/>
              <a:t>the</a:t>
            </a:r>
            <a:r>
              <a:rPr lang="nb-NO" sz="1200" dirty="0" smtClean="0"/>
              <a:t> </a:t>
            </a:r>
            <a:r>
              <a:rPr lang="nb-NO" sz="1200" dirty="0" err="1" smtClean="0"/>
              <a:t>chemical</a:t>
            </a:r>
            <a:r>
              <a:rPr lang="nb-NO" sz="1200" dirty="0" smtClean="0"/>
              <a:t> </a:t>
            </a:r>
            <a:r>
              <a:rPr lang="nb-NO" sz="1200" dirty="0" err="1" smtClean="0"/>
              <a:t>weapon</a:t>
            </a:r>
            <a:r>
              <a:rPr lang="nb-NO" sz="1200" dirty="0" smtClean="0"/>
              <a:t> program. The SCUD </a:t>
            </a:r>
            <a:r>
              <a:rPr lang="nb-NO" sz="1200" dirty="0" err="1" smtClean="0"/>
              <a:t>launchers</a:t>
            </a:r>
            <a:r>
              <a:rPr lang="nb-NO" sz="1200" dirty="0" smtClean="0"/>
              <a:t> </a:t>
            </a:r>
            <a:r>
              <a:rPr lang="nb-NO" sz="1200" dirty="0" err="1" smtClean="0"/>
              <a:t>are</a:t>
            </a:r>
            <a:r>
              <a:rPr lang="nb-NO" sz="1200" dirty="0" smtClean="0"/>
              <a:t> </a:t>
            </a:r>
            <a:r>
              <a:rPr lang="nb-NO" sz="1200" dirty="0" err="1" smtClean="0"/>
              <a:t>prepared</a:t>
            </a:r>
            <a:r>
              <a:rPr lang="nb-NO" sz="1200" dirty="0" smtClean="0"/>
              <a:t> to </a:t>
            </a:r>
            <a:r>
              <a:rPr lang="nb-NO" sz="1200" dirty="0" err="1" smtClean="0"/>
              <a:t>load</a:t>
            </a:r>
            <a:r>
              <a:rPr lang="nb-NO" sz="1200" dirty="0" smtClean="0"/>
              <a:t> </a:t>
            </a:r>
            <a:r>
              <a:rPr lang="nb-NO" sz="1200" dirty="0" err="1" smtClean="0"/>
              <a:t>warheads</a:t>
            </a:r>
            <a:r>
              <a:rPr lang="nb-NO" sz="1200" dirty="0" smtClean="0"/>
              <a:t> </a:t>
            </a:r>
            <a:r>
              <a:rPr lang="nb-NO" sz="1200" dirty="0" err="1" smtClean="0"/>
              <a:t>with</a:t>
            </a:r>
            <a:r>
              <a:rPr lang="nb-NO" sz="1200" dirty="0" smtClean="0"/>
              <a:t> </a:t>
            </a:r>
            <a:r>
              <a:rPr lang="nb-NO" sz="1200" dirty="0" err="1" smtClean="0"/>
              <a:t>chemical</a:t>
            </a:r>
            <a:r>
              <a:rPr lang="nb-NO" sz="1200" dirty="0" smtClean="0"/>
              <a:t> </a:t>
            </a:r>
            <a:r>
              <a:rPr lang="nb-NO" sz="1200" dirty="0" err="1" smtClean="0"/>
              <a:t>weapons</a:t>
            </a:r>
            <a:r>
              <a:rPr lang="nb-NO" sz="1200" dirty="0" smtClean="0"/>
              <a:t>.</a:t>
            </a:r>
          </a:p>
          <a:p>
            <a:pPr>
              <a:buFontTx/>
              <a:buChar char="-"/>
            </a:pPr>
            <a:r>
              <a:rPr lang="nb-NO" sz="1200" dirty="0" smtClean="0"/>
              <a:t>Target 2A and 2B must be </a:t>
            </a:r>
            <a:r>
              <a:rPr lang="nb-NO" sz="1200" dirty="0" err="1" smtClean="0"/>
              <a:t>attacked</a:t>
            </a:r>
            <a:r>
              <a:rPr lang="nb-NO" sz="1200" dirty="0" smtClean="0"/>
              <a:t> at </a:t>
            </a:r>
            <a:r>
              <a:rPr lang="nb-NO" sz="1200" dirty="0" err="1" smtClean="0"/>
              <a:t>the</a:t>
            </a:r>
            <a:r>
              <a:rPr lang="nb-NO" sz="1200" dirty="0" smtClean="0"/>
              <a:t> same time due to risk </a:t>
            </a:r>
            <a:r>
              <a:rPr lang="nb-NO" sz="1200" dirty="0" err="1" smtClean="0"/>
              <a:t>of</a:t>
            </a:r>
            <a:r>
              <a:rPr lang="nb-NO" sz="1200" dirty="0" smtClean="0"/>
              <a:t> </a:t>
            </a:r>
            <a:r>
              <a:rPr lang="nb-NO" sz="1200" dirty="0" err="1" smtClean="0"/>
              <a:t>enemy</a:t>
            </a:r>
            <a:r>
              <a:rPr lang="nb-NO" sz="1200" dirty="0" smtClean="0"/>
              <a:t> </a:t>
            </a:r>
            <a:r>
              <a:rPr lang="nb-NO" sz="1200" dirty="0" err="1" smtClean="0"/>
              <a:t>withdrawing</a:t>
            </a:r>
            <a:r>
              <a:rPr lang="nb-NO" sz="1200" dirty="0" smtClean="0"/>
              <a:t> </a:t>
            </a:r>
            <a:r>
              <a:rPr lang="nb-NO" sz="1200" dirty="0" err="1" smtClean="0"/>
              <a:t>high</a:t>
            </a:r>
            <a:r>
              <a:rPr lang="nb-NO" sz="1200" dirty="0" smtClean="0"/>
              <a:t> </a:t>
            </a:r>
            <a:r>
              <a:rPr lang="nb-NO" sz="1200" dirty="0" err="1" smtClean="0"/>
              <a:t>value</a:t>
            </a:r>
            <a:r>
              <a:rPr lang="nb-NO" sz="1200" dirty="0" smtClean="0"/>
              <a:t> targets </a:t>
            </a:r>
            <a:r>
              <a:rPr lang="nb-NO" sz="1200" dirty="0" err="1" smtClean="0"/>
              <a:t>within</a:t>
            </a:r>
            <a:r>
              <a:rPr lang="nb-NO" sz="1200" dirty="0" smtClean="0"/>
              <a:t> </a:t>
            </a:r>
            <a:r>
              <a:rPr lang="nb-NO" sz="1200" dirty="0" err="1" smtClean="0"/>
              <a:t>the</a:t>
            </a:r>
            <a:r>
              <a:rPr lang="nb-NO" sz="1200" dirty="0" smtClean="0"/>
              <a:t> </a:t>
            </a:r>
            <a:r>
              <a:rPr lang="nb-NO" sz="1200" dirty="0" err="1" smtClean="0"/>
              <a:t>military</a:t>
            </a:r>
            <a:r>
              <a:rPr lang="nb-NO" sz="1200" dirty="0" smtClean="0"/>
              <a:t> </a:t>
            </a:r>
            <a:r>
              <a:rPr lang="nb-NO" sz="1200" dirty="0" err="1" smtClean="0"/>
              <a:t>storage</a:t>
            </a:r>
            <a:r>
              <a:rPr lang="nb-NO" sz="1200" dirty="0" smtClean="0"/>
              <a:t>.</a:t>
            </a:r>
            <a:r>
              <a:rPr lang="nb-NO" sz="1200" dirty="0" smtClean="0"/>
              <a:t> </a:t>
            </a:r>
            <a:endParaRPr lang="nb-NO" sz="1200" dirty="0"/>
          </a:p>
        </p:txBody>
      </p:sp>
      <p:grpSp>
        <p:nvGrpSpPr>
          <p:cNvPr id="5" name="Gruppe 40"/>
          <p:cNvGrpSpPr/>
          <p:nvPr/>
        </p:nvGrpSpPr>
        <p:grpSpPr>
          <a:xfrm>
            <a:off x="7514803" y="2043311"/>
            <a:ext cx="513581" cy="246221"/>
            <a:chOff x="7092280" y="2681858"/>
            <a:chExt cx="513581" cy="246221"/>
          </a:xfrm>
        </p:grpSpPr>
        <p:sp>
          <p:nvSpPr>
            <p:cNvPr id="42" name="TekstSylinder 41"/>
            <p:cNvSpPr txBox="1"/>
            <p:nvPr/>
          </p:nvSpPr>
          <p:spPr>
            <a:xfrm>
              <a:off x="7169621" y="2681858"/>
              <a:ext cx="4362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002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43" name="Stjerne med 4 tagger 4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9" name="Rektangel 18"/>
          <p:cNvSpPr/>
          <p:nvPr/>
        </p:nvSpPr>
        <p:spPr>
          <a:xfrm>
            <a:off x="1619672" y="2067694"/>
            <a:ext cx="1332656" cy="144016"/>
          </a:xfrm>
          <a:prstGeom prst="rect">
            <a:avLst/>
          </a:prstGeom>
          <a:solidFill>
            <a:srgbClr val="FFFF00">
              <a:alpha val="10000"/>
            </a:srgbClr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ktangel 19"/>
          <p:cNvSpPr/>
          <p:nvPr/>
        </p:nvSpPr>
        <p:spPr>
          <a:xfrm>
            <a:off x="2987824" y="2067694"/>
            <a:ext cx="2520280" cy="432048"/>
          </a:xfrm>
          <a:prstGeom prst="rect">
            <a:avLst/>
          </a:prstGeom>
          <a:solidFill>
            <a:srgbClr val="FFFF00">
              <a:alpha val="10000"/>
            </a:srgbClr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kstSylinder 21"/>
          <p:cNvSpPr txBox="1"/>
          <p:nvPr/>
        </p:nvSpPr>
        <p:spPr>
          <a:xfrm>
            <a:off x="1475656" y="1059582"/>
            <a:ext cx="720080" cy="1958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800" dirty="0" smtClean="0"/>
              <a:t>TRMATG002A</a:t>
            </a:r>
            <a:endParaRPr lang="en-US" sz="800" dirty="0"/>
          </a:p>
        </p:txBody>
      </p:sp>
      <p:cxnSp>
        <p:nvCxnSpPr>
          <p:cNvPr id="23" name="Rett pil 22"/>
          <p:cNvCxnSpPr>
            <a:stCxn id="22" idx="2"/>
          </p:cNvCxnSpPr>
          <p:nvPr/>
        </p:nvCxnSpPr>
        <p:spPr>
          <a:xfrm>
            <a:off x="1835696" y="1255396"/>
            <a:ext cx="216024" cy="81229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5712</TotalTime>
  <Words>226</Words>
  <Application>Microsoft Office PowerPoint</Application>
  <PresentationFormat>Skjermfremvisning (16:9)</PresentationFormat>
  <Paragraphs>32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3" baseType="lpstr">
      <vt:lpstr>Kontortema</vt:lpstr>
      <vt:lpstr>TRMATGT002  Military Storage</vt:lpstr>
      <vt:lpstr>TRMATGT002  Military Storage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TRMATGT002_Military_storage</dc:title>
  <dc:creator>132nd Virtual Wing;VIS</dc:creator>
  <cp:lastModifiedBy>Neck</cp:lastModifiedBy>
  <cp:revision>404</cp:revision>
  <dcterms:created xsi:type="dcterms:W3CDTF">2019-03-12T22:01:00Z</dcterms:created>
  <dcterms:modified xsi:type="dcterms:W3CDTF">2024-10-07T17:58:07Z</dcterms:modified>
</cp:coreProperties>
</file>