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366" r:id="rId3"/>
    <p:sldId id="370" r:id="rId4"/>
    <p:sldId id="362" r:id="rId5"/>
    <p:sldId id="371" r:id="rId6"/>
    <p:sldId id="372" r:id="rId7"/>
    <p:sldId id="373" r:id="rId8"/>
    <p:sldId id="369" r:id="rId9"/>
    <p:sldId id="368" r:id="rId10"/>
    <p:sldId id="367" r:id="rId11"/>
    <p:sldId id="365" r:id="rId12"/>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100" d="100"/>
          <a:sy n="100" d="100"/>
        </p:scale>
        <p:origin x="-1932" y="-9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31.07.2020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42924"/>
            <a:ext cx="8786842" cy="4286280"/>
          </a:xfrm>
          <a:prstGeom prst="rect">
            <a:avLst/>
          </a:prstGeom>
          <a:noFill/>
          <a:ln>
            <a:noFill/>
          </a:ln>
        </p:spPr>
        <p:txBody>
          <a:bodyPr wrap="square" rtlCol="0">
            <a:normAutofit/>
          </a:bodyPr>
          <a:lstStyle/>
          <a:p>
            <a:pPr>
              <a:buFont typeface="Arial" pitchFamily="34" charset="0"/>
              <a:buChar char="•"/>
            </a:pPr>
            <a:r>
              <a:rPr lang="nb-NO" sz="1200" dirty="0" smtClean="0"/>
              <a:t>BM-21 </a:t>
            </a:r>
            <a:r>
              <a:rPr lang="nb-NO" sz="1200" dirty="0" err="1" smtClean="0"/>
              <a:t>launch</a:t>
            </a:r>
            <a:r>
              <a:rPr lang="nb-NO" sz="1200" dirty="0" smtClean="0"/>
              <a:t> or </a:t>
            </a:r>
            <a:r>
              <a:rPr lang="nb-NO" sz="1200" dirty="0" err="1" smtClean="0"/>
              <a:t>movement</a:t>
            </a:r>
            <a:r>
              <a:rPr lang="nb-NO" sz="1200" dirty="0" smtClean="0"/>
              <a:t> </a:t>
            </a:r>
            <a:r>
              <a:rPr lang="nb-NO" sz="1200" dirty="0" err="1" smtClean="0"/>
              <a:t>into</a:t>
            </a:r>
            <a:r>
              <a:rPr lang="nb-NO" sz="1200" dirty="0" smtClean="0"/>
              <a:t> firing </a:t>
            </a:r>
            <a:r>
              <a:rPr lang="nb-NO" sz="1200" dirty="0" err="1" smtClean="0"/>
              <a:t>positions</a:t>
            </a:r>
            <a:r>
              <a:rPr lang="nb-NO" sz="1200" dirty="0" smtClean="0"/>
              <a:t>. </a:t>
            </a:r>
          </a:p>
          <a:p>
            <a:pPr lvl="1">
              <a:buFont typeface="Arial" pitchFamily="34" charset="0"/>
              <a:buChar char="•"/>
            </a:pPr>
            <a:r>
              <a:rPr lang="nb-NO" sz="1200" dirty="0" smtClean="0"/>
              <a:t>Preparing offensive / </a:t>
            </a:r>
            <a:r>
              <a:rPr lang="nb-NO" sz="1200" dirty="0" err="1" smtClean="0"/>
              <a:t>Attack</a:t>
            </a:r>
            <a:endParaRPr lang="nb-NO" sz="1200" dirty="0" smtClean="0"/>
          </a:p>
          <a:p>
            <a:pPr>
              <a:buFont typeface="Arial" pitchFamily="34" charset="0"/>
              <a:buChar char="•"/>
            </a:pPr>
            <a:r>
              <a:rPr lang="nb-NO" sz="1200" dirty="0" smtClean="0"/>
              <a:t>RW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Insertion</a:t>
            </a:r>
            <a:r>
              <a:rPr lang="nb-NO" sz="1200" dirty="0" smtClean="0"/>
              <a:t> </a:t>
            </a:r>
            <a:r>
              <a:rPr lang="nb-NO" sz="1200" dirty="0" err="1" smtClean="0"/>
              <a:t>of</a:t>
            </a:r>
            <a:r>
              <a:rPr lang="nb-NO" sz="1200" dirty="0" smtClean="0"/>
              <a:t> Long Range </a:t>
            </a:r>
            <a:r>
              <a:rPr lang="nb-NO" sz="1200" dirty="0" err="1" smtClean="0"/>
              <a:t>Recon</a:t>
            </a:r>
            <a:endParaRPr lang="nb-NO" sz="1200" dirty="0" smtClean="0"/>
          </a:p>
          <a:p>
            <a:pPr>
              <a:buFont typeface="Arial" pitchFamily="34" charset="0"/>
              <a:buChar char="•"/>
            </a:pPr>
            <a:r>
              <a:rPr lang="nb-NO" sz="1200" dirty="0" smtClean="0"/>
              <a:t>FW (transport)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Airborne</a:t>
            </a:r>
            <a:r>
              <a:rPr lang="nb-NO" sz="1200" dirty="0" smtClean="0"/>
              <a:t> </a:t>
            </a:r>
            <a:r>
              <a:rPr lang="nb-NO" sz="1200" dirty="0" err="1" smtClean="0"/>
              <a:t>Assault</a:t>
            </a:r>
            <a:r>
              <a:rPr lang="nb-NO" sz="1200" dirty="0" smtClean="0"/>
              <a:t> ( </a:t>
            </a:r>
            <a:r>
              <a:rPr lang="nb-NO" sz="1200" dirty="0" err="1" smtClean="0"/>
              <a:t>Many</a:t>
            </a:r>
            <a:r>
              <a:rPr lang="nb-NO" sz="1200" dirty="0" smtClean="0"/>
              <a:t> FW transports)</a:t>
            </a:r>
          </a:p>
          <a:p>
            <a:pPr lvl="1">
              <a:buFont typeface="Arial" pitchFamily="34" charset="0"/>
              <a:buChar char="•"/>
            </a:pPr>
            <a:r>
              <a:rPr lang="nb-NO" sz="1200" dirty="0" smtClean="0"/>
              <a:t>Long range </a:t>
            </a:r>
            <a:r>
              <a:rPr lang="nb-NO" sz="1200" dirty="0" err="1" smtClean="0"/>
              <a:t>Recon</a:t>
            </a:r>
            <a:r>
              <a:rPr lang="nb-NO" sz="1200" dirty="0" smtClean="0"/>
              <a:t> ( </a:t>
            </a:r>
            <a:r>
              <a:rPr lang="nb-NO" sz="1200" dirty="0" err="1" smtClean="0"/>
              <a:t>If</a:t>
            </a:r>
            <a:r>
              <a:rPr lang="nb-NO" sz="1200" dirty="0" smtClean="0"/>
              <a:t> </a:t>
            </a:r>
            <a:r>
              <a:rPr lang="nb-NO" sz="1200" dirty="0" err="1" smtClean="0"/>
              <a:t>only</a:t>
            </a:r>
            <a:r>
              <a:rPr lang="nb-NO" sz="1200" dirty="0" smtClean="0"/>
              <a:t> a single AC is in </a:t>
            </a:r>
            <a:r>
              <a:rPr lang="nb-NO" sz="1200" dirty="0" err="1" smtClean="0"/>
              <a:t>use</a:t>
            </a:r>
            <a:r>
              <a:rPr lang="nb-NO" sz="1200" dirty="0" smtClean="0"/>
              <a:t>, or flying </a:t>
            </a:r>
            <a:r>
              <a:rPr lang="nb-NO" sz="1200" dirty="0" err="1" smtClean="0"/>
              <a:t>tactical</a:t>
            </a:r>
            <a:r>
              <a:rPr lang="nb-NO" sz="1200" dirty="0" smtClean="0"/>
              <a:t>, </a:t>
            </a:r>
            <a:r>
              <a:rPr lang="nb-NO" sz="1200" dirty="0" err="1" smtClean="0"/>
              <a:t>low</a:t>
            </a:r>
            <a:r>
              <a:rPr lang="nb-NO" sz="1200" dirty="0" smtClean="0"/>
              <a:t> </a:t>
            </a:r>
            <a:r>
              <a:rPr lang="nb-NO" sz="1200" dirty="0" err="1" smtClean="0"/>
              <a:t>level</a:t>
            </a:r>
            <a:r>
              <a:rPr lang="nb-NO" sz="1200" dirty="0" smtClean="0"/>
              <a:t>)</a:t>
            </a:r>
          </a:p>
          <a:p>
            <a:pPr>
              <a:buFont typeface="Arial" pitchFamily="34" charset="0"/>
              <a:buChar char="•"/>
            </a:pPr>
            <a:r>
              <a:rPr lang="nb-NO" sz="1200" dirty="0" err="1" smtClean="0"/>
              <a:t>Artillery</a:t>
            </a:r>
            <a:r>
              <a:rPr lang="nb-NO" sz="1200" dirty="0" smtClean="0"/>
              <a:t> at a </a:t>
            </a:r>
            <a:r>
              <a:rPr lang="nb-NO" sz="1200" dirty="0" err="1" smtClean="0"/>
              <a:t>certain</a:t>
            </a:r>
            <a:r>
              <a:rPr lang="nb-NO" sz="1200" dirty="0" smtClean="0"/>
              <a:t> </a:t>
            </a:r>
            <a:r>
              <a:rPr lang="nb-NO" sz="1200" dirty="0" err="1" smtClean="0"/>
              <a:t>point</a:t>
            </a:r>
            <a:r>
              <a:rPr lang="nb-NO" sz="1200" dirty="0" smtClean="0"/>
              <a:t> (</a:t>
            </a:r>
            <a:r>
              <a:rPr lang="nb-NO" sz="1200" dirty="0" err="1" smtClean="0"/>
              <a:t>point</a:t>
            </a:r>
            <a:r>
              <a:rPr lang="nb-NO" sz="1200" dirty="0" smtClean="0"/>
              <a:t> target)</a:t>
            </a:r>
          </a:p>
          <a:p>
            <a:pPr lvl="1">
              <a:buFont typeface="Arial" pitchFamily="34" charset="0"/>
              <a:buChar char="•"/>
            </a:pPr>
            <a:r>
              <a:rPr lang="nb-NO" sz="1200" dirty="0" err="1" smtClean="0"/>
              <a:t>Trying</a:t>
            </a:r>
            <a:r>
              <a:rPr lang="nb-NO" sz="1200" dirty="0" smtClean="0"/>
              <a:t> to kill the target</a:t>
            </a:r>
          </a:p>
          <a:p>
            <a:pPr>
              <a:buFont typeface="Arial" pitchFamily="34" charset="0"/>
              <a:buChar char="•"/>
            </a:pPr>
            <a:r>
              <a:rPr lang="nb-NO" sz="1200" dirty="0" err="1" smtClean="0"/>
              <a:t>Artillery</a:t>
            </a:r>
            <a:r>
              <a:rPr lang="nb-NO" sz="1200" dirty="0" smtClean="0"/>
              <a:t> at an area</a:t>
            </a:r>
          </a:p>
          <a:p>
            <a:pPr lvl="1">
              <a:buFont typeface="Arial" pitchFamily="34" charset="0"/>
              <a:buChar char="•"/>
            </a:pPr>
            <a:r>
              <a:rPr lang="nb-NO" sz="1200" dirty="0" err="1" smtClean="0"/>
              <a:t>Suppression</a:t>
            </a:r>
            <a:r>
              <a:rPr lang="nb-NO" sz="1200" dirty="0" smtClean="0"/>
              <a:t>, to cover for </a:t>
            </a:r>
            <a:r>
              <a:rPr lang="nb-NO" sz="1200" dirty="0" err="1" smtClean="0"/>
              <a:t>movement</a:t>
            </a:r>
            <a:r>
              <a:rPr lang="nb-NO" sz="1200" dirty="0" smtClean="0"/>
              <a:t> / </a:t>
            </a:r>
            <a:r>
              <a:rPr lang="nb-NO" sz="1200" dirty="0" err="1" smtClean="0"/>
              <a:t>attack</a:t>
            </a:r>
            <a:endParaRPr lang="nb-NO" sz="1200" dirty="0" smtClean="0"/>
          </a:p>
          <a:p>
            <a:pPr>
              <a:buFont typeface="Arial" pitchFamily="34" charset="0"/>
              <a:buChar char="•"/>
            </a:pPr>
            <a:r>
              <a:rPr lang="nb-NO" sz="1200" dirty="0" smtClean="0"/>
              <a:t>Fill </a:t>
            </a:r>
            <a:r>
              <a:rPr lang="nb-NO" sz="1200" dirty="0" err="1" smtClean="0"/>
              <a:t>out</a:t>
            </a:r>
            <a:r>
              <a:rPr lang="nb-NO" sz="1200" dirty="0" smtClean="0"/>
              <a:t> </a:t>
            </a:r>
            <a:r>
              <a:rPr lang="nb-NO" sz="1200" dirty="0" err="1" smtClean="0"/>
              <a:t>many</a:t>
            </a:r>
            <a:r>
              <a:rPr lang="nb-NO" sz="1200" dirty="0" smtClean="0"/>
              <a:t> more…..</a:t>
            </a:r>
          </a:p>
          <a:p>
            <a:pPr>
              <a:buFont typeface="Arial" pitchFamily="34" charset="0"/>
              <a:buChar char="•"/>
            </a:pPr>
            <a:endParaRPr lang="nb-NO" sz="1200" dirty="0" smtClean="0"/>
          </a:p>
          <a:p>
            <a:pPr>
              <a:buFont typeface="Arial" pitchFamily="34" charset="0"/>
              <a:buChar char="•"/>
            </a:pPr>
            <a:r>
              <a:rPr lang="nb-NO" sz="1200" dirty="0" err="1" smtClean="0"/>
              <a:t>Artillery</a:t>
            </a:r>
            <a:r>
              <a:rPr lang="nb-NO" sz="1200" dirty="0" smtClean="0"/>
              <a:t> </a:t>
            </a:r>
            <a:r>
              <a:rPr lang="nb-NO" sz="1200" dirty="0" err="1" smtClean="0"/>
              <a:t>units</a:t>
            </a:r>
            <a:r>
              <a:rPr lang="nb-NO" sz="1200" dirty="0" smtClean="0"/>
              <a:t> in firing </a:t>
            </a:r>
            <a:r>
              <a:rPr lang="nb-NO" sz="1200" dirty="0" err="1" smtClean="0"/>
              <a:t>position</a:t>
            </a:r>
            <a:r>
              <a:rPr lang="nb-NO" sz="1200" dirty="0" smtClean="0"/>
              <a:t> (</a:t>
            </a:r>
            <a:r>
              <a:rPr lang="nb-NO" sz="1200" dirty="0" err="1" smtClean="0"/>
              <a:t>spread</a:t>
            </a:r>
            <a:r>
              <a:rPr lang="nb-NO" sz="1200" dirty="0" smtClean="0"/>
              <a:t> </a:t>
            </a:r>
            <a:r>
              <a:rPr lang="nb-NO" sz="1200" dirty="0" err="1" smtClean="0"/>
              <a:t>out</a:t>
            </a:r>
            <a:r>
              <a:rPr lang="nb-NO" sz="1200" dirty="0" smtClean="0"/>
              <a:t>, IAW a </a:t>
            </a:r>
            <a:r>
              <a:rPr lang="nb-NO" sz="1200" dirty="0" err="1" smtClean="0"/>
              <a:t>template</a:t>
            </a:r>
            <a:r>
              <a:rPr lang="nb-NO" sz="1200" dirty="0" smtClean="0"/>
              <a:t>)</a:t>
            </a:r>
          </a:p>
          <a:p>
            <a:pPr>
              <a:buFont typeface="Arial" pitchFamily="34" charset="0"/>
              <a:buChar char="•"/>
            </a:pPr>
            <a:r>
              <a:rPr lang="nb-NO" sz="1200" dirty="0" smtClean="0"/>
              <a:t>General </a:t>
            </a:r>
            <a:r>
              <a:rPr lang="nb-NO" sz="1200" dirty="0" err="1" smtClean="0"/>
              <a:t>convoy</a:t>
            </a:r>
            <a:r>
              <a:rPr lang="nb-NO" sz="1200" dirty="0" smtClean="0"/>
              <a:t> </a:t>
            </a:r>
            <a:r>
              <a:rPr lang="nb-NO" sz="1200" dirty="0" err="1" smtClean="0"/>
              <a:t>movement</a:t>
            </a:r>
            <a:endParaRPr lang="nb-NO" sz="1200" dirty="0" smtClean="0"/>
          </a:p>
          <a:p>
            <a:pPr lvl="1">
              <a:buFont typeface="Arial" pitchFamily="34" charset="0"/>
              <a:buChar char="•"/>
            </a:pPr>
            <a:r>
              <a:rPr lang="nb-NO" sz="1200" dirty="0" err="1" smtClean="0"/>
              <a:t>Upcoming</a:t>
            </a:r>
            <a:r>
              <a:rPr lang="nb-NO" sz="1200" dirty="0" smtClean="0"/>
              <a:t> action (offensive), in a </a:t>
            </a:r>
            <a:r>
              <a:rPr lang="nb-NO" sz="1200" dirty="0" err="1" smtClean="0"/>
              <a:t>certian</a:t>
            </a:r>
            <a:r>
              <a:rPr lang="nb-NO" sz="1200" dirty="0" smtClean="0"/>
              <a:t> </a:t>
            </a:r>
            <a:r>
              <a:rPr lang="nb-NO" sz="1200" dirty="0" err="1" smtClean="0"/>
              <a:t>amount</a:t>
            </a:r>
            <a:r>
              <a:rPr lang="nb-NO" sz="1200" dirty="0" smtClean="0"/>
              <a:t> </a:t>
            </a:r>
            <a:r>
              <a:rPr lang="nb-NO" sz="1200" dirty="0" err="1" smtClean="0"/>
              <a:t>of</a:t>
            </a:r>
            <a:r>
              <a:rPr lang="nb-NO" sz="1200" dirty="0" smtClean="0"/>
              <a:t> time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how Syrian ground forces operate</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1763141" y="2737484"/>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2512905" y="2153523"/>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3778751" y="3531143"/>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Tree>
    <p:extLst>
      <p:ext uri="{BB962C8B-B14F-4D97-AF65-F5344CB8AC3E}">
        <p14:creationId xmlns:p14="http://schemas.microsoft.com/office/powerpoint/2010/main"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r>
              <a:rPr lang="nb-NO" dirty="0" err="1" smtClean="0"/>
              <a:t>Resupply</a:t>
            </a:r>
            <a:endParaRPr lang="nb-NO" dirty="0" smtClean="0"/>
          </a:p>
          <a:p>
            <a:r>
              <a:rPr lang="nb-NO" dirty="0" smtClean="0"/>
              <a:t>Staging</a:t>
            </a:r>
          </a:p>
          <a:p>
            <a:r>
              <a:rPr lang="nb-NO" dirty="0" err="1" smtClean="0"/>
              <a:t>Shaping</a:t>
            </a:r>
            <a:endParaRPr lang="nb-NO" dirty="0" smtClean="0"/>
          </a:p>
          <a:p>
            <a:r>
              <a:rPr lang="nb-NO" dirty="0" err="1" smtClean="0"/>
              <a:t>Assault</a:t>
            </a:r>
            <a:endParaRPr lang="nb-NO" dirty="0" smtClean="0"/>
          </a:p>
          <a:p>
            <a:r>
              <a:rPr lang="nb-NO" dirty="0" err="1" smtClean="0"/>
              <a:t>Transition</a:t>
            </a:r>
            <a:r>
              <a:rPr lang="nb-NO" dirty="0" smtClean="0"/>
              <a:t> </a:t>
            </a:r>
            <a:r>
              <a:rPr lang="nb-NO" dirty="0" err="1" smtClean="0"/>
              <a:t>into</a:t>
            </a:r>
            <a:r>
              <a:rPr lang="nb-NO" dirty="0" smtClean="0"/>
              <a:t> defensive</a:t>
            </a:r>
          </a:p>
          <a:p>
            <a:r>
              <a:rPr lang="nb-NO" dirty="0" err="1" smtClean="0"/>
              <a:t>Recondition</a:t>
            </a:r>
            <a:r>
              <a:rPr lang="nb-NO" dirty="0" smtClean="0"/>
              <a:t>, </a:t>
            </a:r>
            <a:r>
              <a:rPr lang="nb-NO" dirty="0" err="1" smtClean="0"/>
              <a:t>rearm</a:t>
            </a:r>
            <a:r>
              <a:rPr lang="nb-NO" dirty="0" smtClean="0"/>
              <a:t>, </a:t>
            </a:r>
            <a:r>
              <a:rPr lang="nb-NO" dirty="0" err="1" smtClean="0"/>
              <a:t>reload</a:t>
            </a:r>
            <a:endParaRPr lang="nb-NO" dirty="0" smtClean="0"/>
          </a:p>
          <a:p>
            <a:endParaRPr lang="nb-NO" dirty="0" smtClean="0"/>
          </a:p>
          <a:p>
            <a:r>
              <a:rPr lang="nb-NO" dirty="0" smtClean="0"/>
              <a:t>(With </a:t>
            </a:r>
            <a:r>
              <a:rPr lang="nb-NO" dirty="0" err="1" smtClean="0"/>
              <a:t>indicators</a:t>
            </a:r>
            <a:r>
              <a:rPr lang="nb-NO" dirty="0" smtClean="0"/>
              <a:t> </a:t>
            </a:r>
            <a:r>
              <a:rPr lang="nb-NO" dirty="0" err="1" smtClean="0"/>
              <a:t>on</a:t>
            </a:r>
            <a:r>
              <a:rPr lang="nb-NO" dirty="0" smtClean="0"/>
              <a:t> </a:t>
            </a:r>
            <a:r>
              <a:rPr lang="nb-NO" dirty="0" err="1" smtClean="0"/>
              <a:t>each</a:t>
            </a:r>
            <a:r>
              <a:rPr lang="nb-NO" dirty="0" smtClean="0"/>
              <a:t> </a:t>
            </a:r>
            <a:r>
              <a:rPr lang="nb-NO" dirty="0" err="1" smtClean="0"/>
              <a:t>of</a:t>
            </a:r>
            <a:r>
              <a:rPr lang="nb-NO" dirty="0" smtClean="0"/>
              <a:t> </a:t>
            </a:r>
            <a:r>
              <a:rPr lang="nb-NO" dirty="0" err="1" smtClean="0"/>
              <a:t>the</a:t>
            </a:r>
            <a:r>
              <a:rPr lang="nb-NO" dirty="0" smtClean="0"/>
              <a:t> </a:t>
            </a:r>
            <a:r>
              <a:rPr lang="nb-NO" dirty="0" err="1" smtClean="0"/>
              <a:t>phases</a:t>
            </a:r>
            <a:r>
              <a:rPr lang="nb-NO" dirty="0" smtClean="0"/>
              <a:t> </a:t>
            </a:r>
            <a:r>
              <a:rPr lang="nb-NO" dirty="0" err="1" smtClean="0"/>
              <a:t>if</a:t>
            </a:r>
            <a:r>
              <a:rPr lang="nb-NO" dirty="0" smtClean="0"/>
              <a:t> </a:t>
            </a:r>
            <a:r>
              <a:rPr lang="nb-NO" dirty="0" err="1" smtClean="0"/>
              <a:t>possible</a:t>
            </a:r>
            <a:r>
              <a:rPr lang="nb-NO"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smtClean="0"/>
              <a:t>PHASES IN AN OFFENSIVE OPERATION: </a:t>
            </a:r>
            <a:br>
              <a:rPr lang="en-US" dirty="0" smtClean="0"/>
            </a:br>
            <a:r>
              <a:rPr lang="en-US" dirty="0" smtClean="0"/>
              <a:t>RESUPPLY / 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smtClean="0"/>
              <a:t>Purpose:</a:t>
            </a:r>
          </a:p>
          <a:p>
            <a:r>
              <a:rPr lang="nb-NO" dirty="0" smtClean="0"/>
              <a:t>Provide all combat teams and vehicles with all supply needed for the coming offensive</a:t>
            </a:r>
          </a:p>
          <a:p>
            <a:endParaRPr lang="nb-NO" dirty="0" smtClean="0"/>
          </a:p>
          <a:p>
            <a:r>
              <a:rPr lang="nb-NO" b="1" dirty="0" smtClean="0"/>
              <a:t>Activity:</a:t>
            </a:r>
          </a:p>
          <a:p>
            <a:pPr marL="285750" indent="-285750">
              <a:buFontTx/>
              <a:buChar char="-"/>
            </a:pPr>
            <a:r>
              <a:rPr lang="nb-NO" dirty="0" smtClean="0"/>
              <a:t>Combat vehicles mostly gathered in parking lots (With exception of vehicles standing guard on frontline and active ADS)</a:t>
            </a:r>
          </a:p>
          <a:p>
            <a:pPr marL="285750" indent="-285750">
              <a:buFontTx/>
              <a:buChar char="-"/>
            </a:pPr>
            <a:r>
              <a:rPr lang="nb-NO" dirty="0" smtClean="0"/>
              <a:t>Resupply trucks delivering supplies to combat vehicles and personnel</a:t>
            </a:r>
          </a:p>
          <a:p>
            <a:pPr marL="285750" indent="-285750">
              <a:buFontTx/>
              <a:buChar char="-"/>
            </a:pPr>
            <a:r>
              <a:rPr lang="nb-NO" dirty="0" smtClean="0"/>
              <a:t>Some vehicles undergoing maintenance and will not be combat-ready</a:t>
            </a:r>
          </a:p>
          <a:p>
            <a:endParaRPr lang="nb-NO" dirty="0" smtClean="0"/>
          </a:p>
          <a:p>
            <a:r>
              <a:rPr lang="nb-NO" b="1" dirty="0" smtClean="0"/>
              <a:t>Indicators:</a:t>
            </a:r>
          </a:p>
          <a:p>
            <a:pPr marL="285750" indent="-285750">
              <a:buFontTx/>
              <a:buChar char="-"/>
            </a:pPr>
            <a:r>
              <a:rPr lang="nb-NO" dirty="0" smtClean="0"/>
              <a:t>Combat vehicles arranged in non-combat formations (lines/raws, tight together)</a:t>
            </a:r>
          </a:p>
          <a:p>
            <a:pPr marL="285750" indent="-285750">
              <a:buFontTx/>
              <a:buChar char="-"/>
            </a:pPr>
            <a:r>
              <a:rPr lang="nb-NO" dirty="0" smtClean="0"/>
              <a:t>Supply trucks in close vicinity</a:t>
            </a:r>
          </a:p>
          <a:p>
            <a:pPr marL="285750" indent="-285750">
              <a:buFontTx/>
              <a:buChar char="-"/>
            </a:pPr>
            <a:endParaRPr lang="nb-NO" dirty="0" smtClean="0"/>
          </a:p>
          <a:p>
            <a:pPr marL="285750" indent="-285750">
              <a:buFontTx/>
              <a:buChar char="-"/>
            </a:pPr>
            <a:endParaRPr lang="nb-NO" dirty="0" smtClean="0"/>
          </a:p>
        </p:txBody>
      </p:sp>
    </p:spTree>
    <p:extLst>
      <p:ext uri="{BB962C8B-B14F-4D97-AF65-F5344CB8AC3E}">
        <p14:creationId xmlns:p14="http://schemas.microsoft.com/office/powerpoint/2010/main" val="39020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smtClean="0"/>
              <a:t>Purpose:</a:t>
            </a:r>
          </a:p>
          <a:p>
            <a:r>
              <a:rPr lang="nb-NO" sz="1600" dirty="0" smtClean="0"/>
              <a:t>Shape the conditions in the battlefield to be in favor of the offensive force by hindering the enemy’s ability to counter the coming offensive.</a:t>
            </a:r>
            <a:endParaRPr lang="nb-NO" sz="1600" dirty="0" smtClean="0"/>
          </a:p>
          <a:p>
            <a:endParaRPr lang="nb-NO" sz="1600" dirty="0" smtClean="0"/>
          </a:p>
          <a:p>
            <a:r>
              <a:rPr lang="nb-NO" sz="1600" b="1" dirty="0" smtClean="0"/>
              <a:t>Activity:</a:t>
            </a:r>
          </a:p>
          <a:p>
            <a:pPr marL="285750" indent="-285750">
              <a:buFontTx/>
              <a:buChar char="-"/>
            </a:pPr>
            <a:r>
              <a:rPr lang="nb-NO" sz="1600" dirty="0" smtClean="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smtClean="0"/>
              <a:t>Insertion of special operation forces (SOFs) to deny the enemy of observation points, close roads and chockpoints which may be used by the enemy to move/resupply or reinforce his defending forces</a:t>
            </a:r>
          </a:p>
          <a:p>
            <a:endParaRPr lang="nb-NO" sz="1600" dirty="0" smtClean="0"/>
          </a:p>
          <a:p>
            <a:r>
              <a:rPr lang="nb-NO" sz="1600" b="1" dirty="0" smtClean="0"/>
              <a:t>Indicators:</a:t>
            </a:r>
          </a:p>
          <a:p>
            <a:pPr marL="285750" indent="-285750">
              <a:buFontTx/>
              <a:buChar char="-"/>
            </a:pPr>
            <a:r>
              <a:rPr lang="nb-NO" sz="1600" dirty="0" smtClean="0"/>
              <a:t>Artillery fire falls sustained by units not currently involved in combat</a:t>
            </a:r>
          </a:p>
          <a:p>
            <a:pPr marL="285750" indent="-285750">
              <a:buFontTx/>
              <a:buChar char="-"/>
            </a:pPr>
            <a:r>
              <a:rPr lang="nb-NO" sz="1600" dirty="0" smtClean="0"/>
              <a:t>Reports of rear units (convoys or staging areas) reporting being hit by artillery or ambush teams</a:t>
            </a:r>
          </a:p>
          <a:p>
            <a:pPr marL="285750" indent="-285750">
              <a:buFontTx/>
              <a:buChar char="-"/>
            </a:pPr>
            <a:r>
              <a:rPr lang="nb-NO" sz="1600" dirty="0" smtClean="0"/>
              <a:t>Loss of contact with observation posts (Suggesting either they’ve fallen to a raid by enemy SOFs or that the communications line have been severed by enemy artillery/SOF activity</a:t>
            </a: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val="406386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smtClean="0"/>
              <a:t>Purpose:</a:t>
            </a:r>
          </a:p>
          <a:p>
            <a:r>
              <a:rPr lang="nb-NO" sz="1600" dirty="0" smtClean="0"/>
              <a:t>Utilize the unit’s manuevering forces to achieve the objective of the offensive (territorial gain or tactical or strategic condition).</a:t>
            </a:r>
            <a:endParaRPr lang="nb-NO" sz="1600" dirty="0" smtClean="0"/>
          </a:p>
          <a:p>
            <a:endParaRPr lang="nb-NO" sz="1600" dirty="0" smtClean="0"/>
          </a:p>
          <a:p>
            <a:r>
              <a:rPr lang="nb-NO" sz="1600" b="1" dirty="0" smtClean="0"/>
              <a:t>Activity:</a:t>
            </a:r>
          </a:p>
          <a:p>
            <a:pPr marL="285750" indent="-285750">
              <a:buFontTx/>
              <a:buChar char="-"/>
            </a:pPr>
            <a:r>
              <a:rPr lang="nb-NO" sz="1600" dirty="0" smtClean="0"/>
              <a:t>Attack conducted by the a manuever by the division’s manuevering brigades</a:t>
            </a:r>
          </a:p>
          <a:p>
            <a:pPr marL="285750" indent="-285750">
              <a:buFontTx/>
              <a:buChar char="-"/>
            </a:pPr>
            <a:r>
              <a:rPr lang="nb-NO" sz="1600" dirty="0" smtClean="0"/>
              <a:t>Utilization of supporting assets such as artillery and air-support</a:t>
            </a:r>
          </a:p>
          <a:p>
            <a:endParaRPr lang="nb-NO" sz="1600" dirty="0" smtClean="0"/>
          </a:p>
          <a:p>
            <a:r>
              <a:rPr lang="nb-NO" sz="1600" b="1" dirty="0" smtClean="0"/>
              <a:t>Indicators:</a:t>
            </a:r>
          </a:p>
          <a:p>
            <a:pPr marL="285750" indent="-285750">
              <a:buFontTx/>
              <a:buChar char="-"/>
            </a:pPr>
            <a:r>
              <a:rPr lang="nb-NO" sz="1600" dirty="0" smtClean="0"/>
              <a:t>Movement by some or all of the manuevering brigades pushing the FLOT</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
        <p:nvSpPr>
          <p:cNvPr id="20" name="TekstSylinder 9"/>
          <p:cNvSpPr txBox="1"/>
          <p:nvPr/>
        </p:nvSpPr>
        <p:spPr>
          <a:xfrm rot="18996742">
            <a:off x="5420137" y="1745194"/>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extLst>
      <p:ext uri="{BB962C8B-B14F-4D97-AF65-F5344CB8AC3E}">
        <p14:creationId xmlns:p14="http://schemas.microsoft.com/office/powerpoint/2010/main" val="334957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USE OF SHOCK BATTALIONS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5863</TotalTime>
  <Words>930</Words>
  <Application>Microsoft Office PowerPoint</Application>
  <PresentationFormat>‫הצגה על המסך (16:9)</PresentationFormat>
  <Paragraphs>223</Paragraphs>
  <Slides>11</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11</vt:i4>
      </vt:variant>
    </vt:vector>
  </HeadingPairs>
  <TitlesOfParts>
    <vt:vector size="12" baseType="lpstr">
      <vt:lpstr>Kontortema</vt:lpstr>
      <vt:lpstr>מצגת של PowerPoint</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vt:lpstr>
      <vt:lpstr>INDICATORS</vt:lpstr>
      <vt:lpstr>INTELLIGENCE GAPS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Berwald</cp:lastModifiedBy>
  <cp:revision>390</cp:revision>
  <dcterms:created xsi:type="dcterms:W3CDTF">2019-03-12T22:01:00Z</dcterms:created>
  <dcterms:modified xsi:type="dcterms:W3CDTF">2020-07-31T20:10:43Z</dcterms:modified>
</cp:coreProperties>
</file>