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366" r:id="rId3"/>
    <p:sldId id="370" r:id="rId4"/>
    <p:sldId id="362" r:id="rId5"/>
    <p:sldId id="371" r:id="rId6"/>
    <p:sldId id="372" r:id="rId7"/>
    <p:sldId id="373" r:id="rId8"/>
    <p:sldId id="369" r:id="rId9"/>
    <p:sldId id="368" r:id="rId10"/>
    <p:sldId id="367" r:id="rId11"/>
    <p:sldId id="365" r:id="rId12"/>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0" d="100"/>
          <a:sy n="100" d="100"/>
        </p:scale>
        <p:origin x="-1932" y="-8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28.08.2020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42924"/>
            <a:ext cx="8786842" cy="4286280"/>
          </a:xfrm>
          <a:prstGeom prst="rect">
            <a:avLst/>
          </a:prstGeom>
          <a:noFill/>
          <a:ln>
            <a:noFill/>
          </a:ln>
        </p:spPr>
        <p:txBody>
          <a:bodyPr wrap="square" rtlCol="0">
            <a:normAutofit/>
          </a:bodyPr>
          <a:lstStyle/>
          <a:p>
            <a:pPr>
              <a:buFont typeface="Arial" pitchFamily="34" charset="0"/>
              <a:buChar char="•"/>
            </a:pPr>
            <a:r>
              <a:rPr lang="nb-NO" sz="1200" dirty="0"/>
              <a:t>BM-21 launch or movement into firing positions. </a:t>
            </a:r>
          </a:p>
          <a:p>
            <a:pPr lvl="1">
              <a:buFont typeface="Arial" pitchFamily="34" charset="0"/>
              <a:buChar char="•"/>
            </a:pPr>
            <a:r>
              <a:rPr lang="nb-NO" sz="1200" dirty="0"/>
              <a:t>Preparing offensive / Attack</a:t>
            </a:r>
          </a:p>
          <a:p>
            <a:pPr>
              <a:buFont typeface="Arial" pitchFamily="34" charset="0"/>
              <a:buChar char="•"/>
            </a:pPr>
            <a:r>
              <a:rPr lang="nb-NO" sz="1200" dirty="0"/>
              <a:t>RW activity deep into enemy territory</a:t>
            </a:r>
          </a:p>
          <a:p>
            <a:pPr lvl="1">
              <a:buFont typeface="Arial" pitchFamily="34" charset="0"/>
              <a:buChar char="•"/>
            </a:pPr>
            <a:r>
              <a:rPr lang="nb-NO" sz="1200" dirty="0"/>
              <a:t>Insertion of Long Range Recon</a:t>
            </a:r>
          </a:p>
          <a:p>
            <a:pPr>
              <a:buFont typeface="Arial" pitchFamily="34" charset="0"/>
              <a:buChar char="•"/>
            </a:pPr>
            <a:r>
              <a:rPr lang="nb-NO" sz="1200" dirty="0"/>
              <a:t>FW (transport) activity deep into enemy territory</a:t>
            </a:r>
          </a:p>
          <a:p>
            <a:pPr lvl="1">
              <a:buFont typeface="Arial" pitchFamily="34" charset="0"/>
              <a:buChar char="•"/>
            </a:pPr>
            <a:r>
              <a:rPr lang="nb-NO" sz="1200" dirty="0"/>
              <a:t>Airborne Assault ( Many FW transports)</a:t>
            </a:r>
          </a:p>
          <a:p>
            <a:pPr lvl="1">
              <a:buFont typeface="Arial" pitchFamily="34" charset="0"/>
              <a:buChar char="•"/>
            </a:pPr>
            <a:r>
              <a:rPr lang="nb-NO" sz="1200" dirty="0"/>
              <a:t>Long range Recon ( If only a single AC is in use, or flying tactical, low level)</a:t>
            </a:r>
          </a:p>
          <a:p>
            <a:pPr>
              <a:buFont typeface="Arial" pitchFamily="34" charset="0"/>
              <a:buChar char="•"/>
            </a:pPr>
            <a:r>
              <a:rPr lang="nb-NO" sz="1200" dirty="0"/>
              <a:t>Artillery at a certain point (point target)</a:t>
            </a:r>
          </a:p>
          <a:p>
            <a:pPr lvl="1">
              <a:buFont typeface="Arial" pitchFamily="34" charset="0"/>
              <a:buChar char="•"/>
            </a:pPr>
            <a:r>
              <a:rPr lang="nb-NO" sz="1200" dirty="0"/>
              <a:t>Trying to kill the target</a:t>
            </a:r>
          </a:p>
          <a:p>
            <a:pPr>
              <a:buFont typeface="Arial" pitchFamily="34" charset="0"/>
              <a:buChar char="•"/>
            </a:pPr>
            <a:r>
              <a:rPr lang="nb-NO" sz="1200" dirty="0"/>
              <a:t>Artillery at an area</a:t>
            </a:r>
          </a:p>
          <a:p>
            <a:pPr lvl="1">
              <a:buFont typeface="Arial" pitchFamily="34" charset="0"/>
              <a:buChar char="•"/>
            </a:pPr>
            <a:r>
              <a:rPr lang="nb-NO" sz="1200" dirty="0"/>
              <a:t>Suppression, to cover for movement / attack</a:t>
            </a:r>
          </a:p>
          <a:p>
            <a:pPr>
              <a:buFont typeface="Arial" pitchFamily="34" charset="0"/>
              <a:buChar char="•"/>
            </a:pPr>
            <a:endParaRPr lang="nb-NO" sz="1200" dirty="0"/>
          </a:p>
          <a:p>
            <a:pPr>
              <a:buFont typeface="Arial" pitchFamily="34" charset="0"/>
              <a:buChar char="•"/>
            </a:pPr>
            <a:r>
              <a:rPr lang="nb-NO" sz="1200" dirty="0"/>
              <a:t>Artillery units in firing position (spread out, IAW a template)</a:t>
            </a:r>
          </a:p>
          <a:p>
            <a:pPr>
              <a:buFont typeface="Arial" pitchFamily="34" charset="0"/>
              <a:buChar char="•"/>
            </a:pPr>
            <a:r>
              <a:rPr lang="nb-NO" sz="1200" dirty="0"/>
              <a:t>General convoy movement</a:t>
            </a:r>
          </a:p>
          <a:p>
            <a:pPr lvl="1">
              <a:buFont typeface="Arial" pitchFamily="34" charset="0"/>
              <a:buChar char="•"/>
            </a:pPr>
            <a:r>
              <a:rPr lang="nb-NO" sz="1200" dirty="0"/>
              <a:t>Upcoming action (offensive), in a certian amount of time</a:t>
            </a:r>
          </a:p>
          <a:p>
            <a:pPr>
              <a:buFont typeface="Arial" pitchFamily="34" charset="0"/>
              <a:buChar char="•"/>
            </a:pPr>
            <a:endParaRPr lang="nb-NO" sz="1200" dirty="0" smtClean="0"/>
          </a:p>
          <a:p>
            <a:pPr>
              <a:buFont typeface="Arial" pitchFamily="34" charset="0"/>
              <a:buChar char="•"/>
            </a:pPr>
            <a:endParaRPr lang="nb-NO" sz="1200" dirty="0" smtClean="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9"/>
          <p:cNvSpPr txBox="1"/>
          <p:nvPr/>
        </p:nvSpPr>
        <p:spPr>
          <a:xfrm rot="18996742">
            <a:off x="4143482" y="1722033"/>
            <a:ext cx="4374292" cy="1323439"/>
          </a:xfrm>
          <a:prstGeom prst="rect">
            <a:avLst/>
          </a:prstGeom>
          <a:noFill/>
        </p:spPr>
        <p:txBody>
          <a:bodyPr wrap="square" rtlCol="0">
            <a:spAutoFit/>
          </a:bodyPr>
          <a:lstStyle/>
          <a:p>
            <a:r>
              <a:rPr lang="en-US" sz="4000" b="1" dirty="0" smtClean="0">
                <a:solidFill>
                  <a:srgbClr val="FF0000"/>
                </a:solidFill>
                <a:latin typeface="Arial Black" pitchFamily="34" charset="0"/>
              </a:rPr>
              <a:t>DRAFT (Redundant?)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how Syrian ground forces operate</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hlinkClick r:id="rId2" action="ppaction://hlinksldjump"/>
              </a:rPr>
              <a:t>Division offensive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Indicators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Intelligence gaps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1763141" y="2737484"/>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2512905" y="2153523"/>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3778751" y="3531143"/>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32" name="TekstSylinder 9"/>
          <p:cNvSpPr txBox="1"/>
          <p:nvPr/>
        </p:nvSpPr>
        <p:spPr>
          <a:xfrm rot="18996742">
            <a:off x="5420137" y="1745194"/>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extLst>
      <p:ext uri="{BB962C8B-B14F-4D97-AF65-F5344CB8AC3E}">
        <p14:creationId xmlns:p14="http://schemas.microsoft.com/office/powerpoint/2010/main"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smtClean="0"/>
              <a:t>Resupply</a:t>
            </a:r>
          </a:p>
          <a:p>
            <a:pPr marL="285750" indent="-285750">
              <a:buFont typeface="Arial" panose="020B0604020202020204" pitchFamily="34" charset="0"/>
              <a:buChar char="•"/>
            </a:pPr>
            <a:r>
              <a:rPr lang="nb-NO" dirty="0" smtClean="0"/>
              <a:t>Staging</a:t>
            </a:r>
          </a:p>
          <a:p>
            <a:pPr marL="285750" indent="-285750">
              <a:buFont typeface="Arial" panose="020B0604020202020204" pitchFamily="34" charset="0"/>
              <a:buChar char="•"/>
            </a:pPr>
            <a:r>
              <a:rPr lang="nb-NO" dirty="0" smtClean="0"/>
              <a:t>Shaping</a:t>
            </a:r>
          </a:p>
          <a:p>
            <a:pPr marL="285750" indent="-285750">
              <a:buFont typeface="Arial" panose="020B0604020202020204" pitchFamily="34" charset="0"/>
              <a:buChar char="•"/>
            </a:pPr>
            <a:r>
              <a:rPr lang="nb-NO" dirty="0" smtClean="0"/>
              <a:t>Assault</a:t>
            </a:r>
          </a:p>
          <a:p>
            <a:pPr marL="285750" indent="-285750">
              <a:buFont typeface="Arial" panose="020B0604020202020204" pitchFamily="34" charset="0"/>
              <a:buChar char="•"/>
            </a:pPr>
            <a:r>
              <a:rPr lang="nb-NO" dirty="0" smtClean="0"/>
              <a:t>Transition into defensive</a:t>
            </a:r>
          </a:p>
          <a:p>
            <a:pPr marL="285750" indent="-285750">
              <a:buFont typeface="Arial" panose="020B0604020202020204" pitchFamily="34" charset="0"/>
              <a:buChar char="•"/>
            </a:pPr>
            <a:r>
              <a:rPr lang="nb-NO" dirty="0" smtClean="0"/>
              <a:t>Recondition, rearm, reload</a:t>
            </a:r>
          </a:p>
          <a:p>
            <a:endParaRPr lang="nb-NO" dirty="0" smtClean="0"/>
          </a:p>
          <a:p>
            <a:r>
              <a:rPr lang="nb-NO" dirty="0" smtClean="0"/>
              <a:t>(With indicators on each of the phases if possible)</a:t>
            </a:r>
            <a:endParaRPr lang="nb-NO" dirty="0" smtClean="0"/>
          </a:p>
        </p:txBody>
      </p:sp>
      <p:sp>
        <p:nvSpPr>
          <p:cNvPr id="20" name="TekstSylinder 9"/>
          <p:cNvSpPr txBox="1"/>
          <p:nvPr/>
        </p:nvSpPr>
        <p:spPr>
          <a:xfrm rot="18996742">
            <a:off x="5420137" y="1745194"/>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smtClean="0"/>
              <a:t>PHASES IN AN OFFENSIVE OPERATION: </a:t>
            </a:r>
            <a:br>
              <a:rPr lang="en-US" dirty="0" smtClean="0"/>
            </a:br>
            <a:r>
              <a:rPr lang="en-US" dirty="0" smtClean="0"/>
              <a:t>RESUPPLY / 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smtClean="0"/>
              <a:t>Purpose:</a:t>
            </a:r>
          </a:p>
          <a:p>
            <a:r>
              <a:rPr lang="nb-NO" dirty="0" smtClean="0"/>
              <a:t>Provide all combat teams and vehicles with all supply needed for the coming offensive</a:t>
            </a:r>
          </a:p>
          <a:p>
            <a:endParaRPr lang="nb-NO" dirty="0" smtClean="0"/>
          </a:p>
          <a:p>
            <a:r>
              <a:rPr lang="nb-NO" b="1" dirty="0" smtClean="0"/>
              <a:t>Activity:</a:t>
            </a:r>
          </a:p>
          <a:p>
            <a:pPr marL="285750" indent="-285750">
              <a:buFontTx/>
              <a:buChar char="-"/>
            </a:pPr>
            <a:r>
              <a:rPr lang="nb-NO" dirty="0" smtClean="0"/>
              <a:t>Combat vehicles mostly gathered in parking lots (With exception of vehicles standing guard on frontline and active ADS)</a:t>
            </a:r>
          </a:p>
          <a:p>
            <a:pPr marL="285750" indent="-285750">
              <a:buFontTx/>
              <a:buChar char="-"/>
            </a:pPr>
            <a:r>
              <a:rPr lang="nb-NO" dirty="0" smtClean="0"/>
              <a:t>Resupply trucks delivering supplies to combat vehicles and personnel</a:t>
            </a:r>
          </a:p>
          <a:p>
            <a:pPr marL="285750" indent="-285750">
              <a:buFontTx/>
              <a:buChar char="-"/>
            </a:pPr>
            <a:r>
              <a:rPr lang="nb-NO" dirty="0" smtClean="0"/>
              <a:t>Some vehicles undergoing maintenance and will not be combat-ready</a:t>
            </a:r>
          </a:p>
          <a:p>
            <a:endParaRPr lang="nb-NO" dirty="0" smtClean="0"/>
          </a:p>
          <a:p>
            <a:r>
              <a:rPr lang="nb-NO" b="1" dirty="0" smtClean="0"/>
              <a:t>Indicators:</a:t>
            </a:r>
          </a:p>
          <a:p>
            <a:pPr marL="285750" indent="-285750">
              <a:buFontTx/>
              <a:buChar char="-"/>
            </a:pPr>
            <a:r>
              <a:rPr lang="nb-NO" dirty="0" smtClean="0"/>
              <a:t>Combat vehicles arranged in non-combat formations (lines/raws, tight together)</a:t>
            </a:r>
          </a:p>
          <a:p>
            <a:pPr marL="285750" indent="-285750">
              <a:buFontTx/>
              <a:buChar char="-"/>
            </a:pPr>
            <a:r>
              <a:rPr lang="nb-NO" dirty="0" smtClean="0"/>
              <a:t>Supply trucks in close vicinity</a:t>
            </a:r>
          </a:p>
          <a:p>
            <a:pPr marL="285750" indent="-285750">
              <a:buFontTx/>
              <a:buChar char="-"/>
            </a:pPr>
            <a:endParaRPr lang="nb-NO" dirty="0" smtClean="0"/>
          </a:p>
          <a:p>
            <a:pPr marL="285750" indent="-285750">
              <a:buFontTx/>
              <a:buChar char="-"/>
            </a:pPr>
            <a:endParaRPr lang="nb-NO" dirty="0" smtClean="0"/>
          </a:p>
        </p:txBody>
      </p:sp>
      <p:sp>
        <p:nvSpPr>
          <p:cNvPr id="20" name="TekstSylinder 9"/>
          <p:cNvSpPr txBox="1"/>
          <p:nvPr/>
        </p:nvSpPr>
        <p:spPr>
          <a:xfrm rot="18996742">
            <a:off x="5420137" y="1745194"/>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extLst>
      <p:ext uri="{BB962C8B-B14F-4D97-AF65-F5344CB8AC3E}">
        <p14:creationId xmlns:p14="http://schemas.microsoft.com/office/powerpoint/2010/main" val="39020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smtClean="0"/>
              <a:t>Purpose:</a:t>
            </a:r>
          </a:p>
          <a:p>
            <a:r>
              <a:rPr lang="nb-NO" sz="1600" dirty="0" smtClean="0"/>
              <a:t>Shape the conditions in the battlefield to be in favor of the offensive force by hindering the enemy’s ability to counter the coming offensive.</a:t>
            </a:r>
          </a:p>
          <a:p>
            <a:endParaRPr lang="nb-NO" sz="1600" dirty="0" smtClean="0"/>
          </a:p>
          <a:p>
            <a:r>
              <a:rPr lang="nb-NO" sz="1600" b="1" dirty="0" smtClean="0"/>
              <a:t>Activity:</a:t>
            </a:r>
          </a:p>
          <a:p>
            <a:pPr marL="285750" indent="-285750">
              <a:buFontTx/>
              <a:buChar char="-"/>
            </a:pPr>
            <a:r>
              <a:rPr lang="nb-NO" sz="1600" dirty="0" smtClean="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smtClean="0"/>
              <a:t>Insertion of special operation forces (SOFs) to deny the enemy of observation points, close roads and chockpoints which may be used by the enemy to move/resupply or reinforce his defending forces</a:t>
            </a:r>
          </a:p>
          <a:p>
            <a:endParaRPr lang="nb-NO" sz="1600" dirty="0" smtClean="0"/>
          </a:p>
          <a:p>
            <a:r>
              <a:rPr lang="nb-NO" sz="1600" b="1" dirty="0" smtClean="0"/>
              <a:t>Indicators:</a:t>
            </a:r>
          </a:p>
          <a:p>
            <a:pPr marL="285750" indent="-285750">
              <a:buFontTx/>
              <a:buChar char="-"/>
            </a:pPr>
            <a:r>
              <a:rPr lang="nb-NO" sz="1600" dirty="0" smtClean="0"/>
              <a:t>Artillery fire falls sustained by units not currently involved in combat</a:t>
            </a:r>
          </a:p>
          <a:p>
            <a:pPr marL="285750" indent="-285750">
              <a:buFontTx/>
              <a:buChar char="-"/>
            </a:pPr>
            <a:r>
              <a:rPr lang="nb-NO" sz="1600" dirty="0" smtClean="0"/>
              <a:t>Reports of rear units (convoys or staging areas) reporting being hit by artillery or ambush teams</a:t>
            </a:r>
          </a:p>
          <a:p>
            <a:pPr marL="285750" indent="-285750">
              <a:buFontTx/>
              <a:buChar char="-"/>
            </a:pPr>
            <a:r>
              <a:rPr lang="nb-NO" sz="1600" dirty="0" smtClean="0"/>
              <a:t>Loss of contact with observation posts (Suggesting either they’ve fallen to a raid by enemy SOFs or that the communications line have been severed by enemy artillery/SOF activity</a:t>
            </a:r>
          </a:p>
          <a:p>
            <a:pPr marL="285750" indent="-285750">
              <a:buFontTx/>
              <a:buChar char="-"/>
            </a:pPr>
            <a:endParaRPr lang="nb-NO" sz="1600" dirty="0" smtClean="0"/>
          </a:p>
          <a:p>
            <a:pPr marL="285750" indent="-285750">
              <a:buFontTx/>
              <a:buChar char="-"/>
            </a:pPr>
            <a:endParaRPr lang="nb-NO" sz="1600" dirty="0" smtClean="0"/>
          </a:p>
        </p:txBody>
      </p:sp>
      <p:sp>
        <p:nvSpPr>
          <p:cNvPr id="20" name="TekstSylinder 9"/>
          <p:cNvSpPr txBox="1"/>
          <p:nvPr/>
        </p:nvSpPr>
        <p:spPr>
          <a:xfrm rot="18996742">
            <a:off x="5420137" y="1745194"/>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extLst>
      <p:ext uri="{BB962C8B-B14F-4D97-AF65-F5344CB8AC3E}">
        <p14:creationId xmlns:p14="http://schemas.microsoft.com/office/powerpoint/2010/main" val="406386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smtClean="0"/>
              <a:t>Purpose:</a:t>
            </a:r>
          </a:p>
          <a:p>
            <a:r>
              <a:rPr lang="nb-NO" sz="1600" dirty="0" smtClean="0"/>
              <a:t>Utilize the unit’s manuevering forces to achieve the objective of the offensive (territorial gain or tactical or strategic condition).</a:t>
            </a:r>
          </a:p>
          <a:p>
            <a:endParaRPr lang="nb-NO" sz="1600" dirty="0" smtClean="0"/>
          </a:p>
          <a:p>
            <a:r>
              <a:rPr lang="nb-NO" sz="1600" b="1" dirty="0" smtClean="0"/>
              <a:t>Activity:</a:t>
            </a:r>
          </a:p>
          <a:p>
            <a:pPr marL="285750" indent="-285750">
              <a:buFontTx/>
              <a:buChar char="-"/>
            </a:pPr>
            <a:r>
              <a:rPr lang="nb-NO" sz="1600" dirty="0" smtClean="0"/>
              <a:t>Attack conducted by </a:t>
            </a:r>
            <a:r>
              <a:rPr lang="nb-NO" sz="1600" dirty="0" smtClean="0"/>
              <a:t>the </a:t>
            </a:r>
            <a:r>
              <a:rPr lang="nb-NO" sz="1600" dirty="0" smtClean="0"/>
              <a:t>manuevering brigades</a:t>
            </a:r>
          </a:p>
          <a:p>
            <a:pPr marL="285750" indent="-285750">
              <a:buFontTx/>
              <a:buChar char="-"/>
            </a:pPr>
            <a:r>
              <a:rPr lang="nb-NO" sz="1600" dirty="0" smtClean="0"/>
              <a:t>Utilization of supporting assets such as artillery and air-support</a:t>
            </a:r>
          </a:p>
          <a:p>
            <a:endParaRPr lang="nb-NO" sz="1600" dirty="0" smtClean="0"/>
          </a:p>
          <a:p>
            <a:r>
              <a:rPr lang="nb-NO" sz="1600" b="1" dirty="0" smtClean="0"/>
              <a:t>Indicators:</a:t>
            </a:r>
          </a:p>
          <a:p>
            <a:pPr marL="285750" indent="-285750">
              <a:buFontTx/>
              <a:buChar char="-"/>
            </a:pPr>
            <a:r>
              <a:rPr lang="nb-NO" sz="1600" dirty="0" smtClean="0"/>
              <a:t>Movement by some or all of the manuevering brigades pushing the FLOT</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
        <p:nvSpPr>
          <p:cNvPr id="20" name="TekstSylinder 9"/>
          <p:cNvSpPr txBox="1"/>
          <p:nvPr/>
        </p:nvSpPr>
        <p:spPr>
          <a:xfrm rot="18996742">
            <a:off x="5420137" y="1745194"/>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extLst>
      <p:ext uri="{BB962C8B-B14F-4D97-AF65-F5344CB8AC3E}">
        <p14:creationId xmlns:p14="http://schemas.microsoft.com/office/powerpoint/2010/main" val="334957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DEFENSIVE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Defend the territory held or seized by the division’s menuevering units against enemy expected counter attacks</a:t>
            </a:r>
          </a:p>
          <a:p>
            <a:pPr marL="285750" indent="-285750">
              <a:buFontTx/>
              <a:buChar char="-"/>
            </a:pPr>
            <a:r>
              <a:rPr lang="nb-NO" sz="1600" dirty="0" smtClean="0"/>
              <a:t>Optionally: Hold ground and provide cover for another division moving through seized area to continue the Corp’s offensive</a:t>
            </a:r>
          </a:p>
          <a:p>
            <a:endParaRPr lang="nb-NO" sz="1600" dirty="0" smtClean="0"/>
          </a:p>
          <a:p>
            <a:endParaRPr lang="nb-NO" sz="1600" dirty="0" smtClean="0"/>
          </a:p>
          <a:p>
            <a:r>
              <a:rPr lang="nb-NO" sz="1600" b="1" dirty="0" smtClean="0"/>
              <a:t>Activity:</a:t>
            </a:r>
          </a:p>
          <a:p>
            <a:pPr marL="285750" indent="-285750">
              <a:buFontTx/>
              <a:buChar char="-"/>
            </a:pPr>
            <a:r>
              <a:rPr lang="nb-NO" sz="1600" dirty="0" smtClean="0"/>
              <a:t>Combat vehicles taking defensive positions. Most preferrably on high grounds, elevated positions or revetments to be used as static positions for observation and fire</a:t>
            </a:r>
            <a:endParaRPr lang="nb-NO" sz="1600" dirty="0" smtClean="0"/>
          </a:p>
          <a:p>
            <a:endParaRPr lang="nb-NO" sz="1600" dirty="0" smtClean="0"/>
          </a:p>
          <a:p>
            <a:r>
              <a:rPr lang="nb-NO" sz="1600" b="1" dirty="0" smtClean="0"/>
              <a:t>Indicators:</a:t>
            </a:r>
          </a:p>
          <a:p>
            <a:pPr marL="285750" indent="-285750">
              <a:buFontTx/>
              <a:buChar char="-"/>
            </a:pPr>
            <a:r>
              <a:rPr lang="nb-NO" sz="1600" dirty="0" smtClean="0"/>
              <a:t>Combat vehicles in static positions, usually on elevated grounds</a:t>
            </a:r>
          </a:p>
          <a:p>
            <a:pPr marL="285750" indent="-285750">
              <a:buFontTx/>
              <a:buChar char="-"/>
            </a:pPr>
            <a:r>
              <a:rPr lang="nb-NO" sz="1600" dirty="0" smtClean="0"/>
              <a:t>Possible presence of logistics vehicles in/near defensive positions to resupply/service combat vehicles and personnel</a:t>
            </a:r>
            <a:endParaRPr lang="nb-NO" sz="1600" dirty="0" smtClean="0"/>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
        <p:nvSpPr>
          <p:cNvPr id="20" name="TekstSylinder 9"/>
          <p:cNvSpPr txBox="1"/>
          <p:nvPr/>
        </p:nvSpPr>
        <p:spPr>
          <a:xfrm rot="18996742">
            <a:off x="5420137" y="1745194"/>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smtClean="0"/>
              <a:t>USE OF SHOCK </a:t>
            </a:r>
            <a:r>
              <a:rPr lang="en-US" sz="2000" dirty="0" smtClean="0"/>
              <a:t>BATTALIONS / Special Operations forces</a:t>
            </a:r>
            <a:endParaRPr lang="en-US" sz="20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Use of small forces to shape conditions for the main offensive effort</a:t>
            </a:r>
          </a:p>
          <a:p>
            <a:endParaRPr lang="nb-NO" sz="1600" dirty="0" smtClean="0"/>
          </a:p>
          <a:p>
            <a:r>
              <a:rPr lang="nb-NO" sz="1600" b="1" dirty="0" smtClean="0"/>
              <a:t>Activity:</a:t>
            </a:r>
          </a:p>
          <a:p>
            <a:pPr marL="285750" indent="-285750">
              <a:buFontTx/>
              <a:buChar char="-"/>
            </a:pPr>
            <a:r>
              <a:rPr lang="nb-NO" sz="1600" dirty="0" smtClean="0"/>
              <a:t>Move ahead of main Divisional forces for intelligence gathering, scouting and assesing enemy strength and deployments (finding week areas etc)</a:t>
            </a:r>
          </a:p>
          <a:p>
            <a:pPr marL="285750" indent="-285750">
              <a:buFontTx/>
              <a:buChar char="-"/>
            </a:pPr>
            <a:r>
              <a:rPr lang="nb-NO" sz="1600" dirty="0" smtClean="0"/>
              <a:t>Infiltrate into enemy-held areas for specific operations such as:</a:t>
            </a:r>
          </a:p>
          <a:p>
            <a:pPr marL="742950" lvl="1" indent="-285750">
              <a:buFontTx/>
              <a:buChar char="-"/>
            </a:pPr>
            <a:r>
              <a:rPr lang="nb-NO" sz="1600" dirty="0" smtClean="0"/>
              <a:t>Destroy bridges/ mine roads / place IEDs / set ambush points -  to disrupt enemy movements (reinforcements and maneuvers)</a:t>
            </a:r>
          </a:p>
          <a:p>
            <a:pPr marL="742950" lvl="1" indent="-285750">
              <a:buFontTx/>
              <a:buChar char="-"/>
            </a:pPr>
            <a:r>
              <a:rPr lang="nb-NO" sz="1600" dirty="0" smtClean="0"/>
              <a:t>Attack command posts and communication sites to disrupt enemy Command&amp;Control capabilities</a:t>
            </a:r>
            <a:endParaRPr lang="nb-NO" sz="1600" dirty="0" smtClean="0"/>
          </a:p>
          <a:p>
            <a:endParaRPr lang="nb-NO" sz="1600" dirty="0" smtClean="0"/>
          </a:p>
          <a:p>
            <a:r>
              <a:rPr lang="nb-NO" sz="1600" b="1" dirty="0" smtClean="0"/>
              <a:t>Indicators:</a:t>
            </a:r>
          </a:p>
          <a:p>
            <a:pPr marL="285750" indent="-285750">
              <a:buFontTx/>
              <a:buChar char="-"/>
            </a:pPr>
            <a:r>
              <a:rPr lang="nb-NO" sz="1600" dirty="0" smtClean="0"/>
              <a:t>Signs of attacks / hostile activities inside friendly soil, up to several miles from the FLOT that are NOT part of a major offensive</a:t>
            </a:r>
          </a:p>
          <a:p>
            <a:pPr marL="285750" indent="-285750">
              <a:buFontTx/>
              <a:buChar char="-"/>
            </a:pPr>
            <a:r>
              <a:rPr lang="nb-NO" sz="1600" dirty="0" smtClean="0"/>
              <a:t>Loss of contact with outposts or units </a:t>
            </a:r>
          </a:p>
          <a:p>
            <a:pPr lvl="1"/>
            <a:endParaRPr lang="nb-NO" sz="1600" dirty="0" smtClean="0"/>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
        <p:nvSpPr>
          <p:cNvPr id="20" name="TekstSylinder 9"/>
          <p:cNvSpPr txBox="1"/>
          <p:nvPr/>
        </p:nvSpPr>
        <p:spPr>
          <a:xfrm rot="18996742">
            <a:off x="5420137" y="1745194"/>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6149</TotalTime>
  <Words>1141</Words>
  <Application>Microsoft Office PowerPoint</Application>
  <PresentationFormat>‫הצגה על המסך (16:9)</PresentationFormat>
  <Paragraphs>255</Paragraphs>
  <Slides>11</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11</vt:i4>
      </vt:variant>
    </vt:vector>
  </HeadingPairs>
  <TitlesOfParts>
    <vt:vector size="12" baseType="lpstr">
      <vt:lpstr>Kontortema</vt:lpstr>
      <vt:lpstr>מצגת של PowerPoint</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 / Special Operations forces</vt:lpstr>
      <vt:lpstr>INDICATORS</vt:lpstr>
      <vt:lpstr>INTELLIGENCE GAPS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Berwald</cp:lastModifiedBy>
  <cp:revision>401</cp:revision>
  <dcterms:created xsi:type="dcterms:W3CDTF">2019-03-12T22:01:00Z</dcterms:created>
  <dcterms:modified xsi:type="dcterms:W3CDTF">2020-08-28T16:20:10Z</dcterms:modified>
</cp:coreProperties>
</file>