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7" r:id="rId2"/>
    <p:sldId id="355" r:id="rId3"/>
    <p:sldId id="337" r:id="rId4"/>
    <p:sldId id="314" r:id="rId5"/>
    <p:sldId id="339" r:id="rId6"/>
    <p:sldId id="340" r:id="rId7"/>
    <p:sldId id="353" r:id="rId8"/>
    <p:sldId id="338" r:id="rId9"/>
    <p:sldId id="354" r:id="rId10"/>
    <p:sldId id="341" r:id="rId11"/>
    <p:sldId id="342" r:id="rId12"/>
  </p:sldIdLst>
  <p:sldSz cx="5143500" cy="91440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41" autoAdjust="0"/>
  </p:normalViewPr>
  <p:slideViewPr>
    <p:cSldViewPr>
      <p:cViewPr>
        <p:scale>
          <a:sx n="98" d="100"/>
          <a:sy n="98" d="100"/>
        </p:scale>
        <p:origin x="-3468" y="384"/>
      </p:cViewPr>
      <p:guideLst>
        <p:guide orient="horz" pos="2880"/>
        <p:guide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07.05.2020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2463800" y="685800"/>
            <a:ext cx="1930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Verson</a:t>
            </a:r>
            <a:r>
              <a:rPr lang="en-US" dirty="0" smtClean="0"/>
              <a:t> 0.1:</a:t>
            </a:r>
            <a:r>
              <a:rPr lang="en-US" baseline="0" dirty="0" smtClean="0"/>
              <a:t> Draft 1</a:t>
            </a:r>
            <a:endParaRPr lang="en-US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5D362-086D-44A2-94F5-03EC7FA42488}" type="slidenum">
              <a:rPr lang="nb-NO" smtClean="0"/>
              <a:pPr/>
              <a:t>1</a:t>
            </a:fld>
            <a:endParaRPr lang="nb-N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385763" y="2840568"/>
            <a:ext cx="4371975" cy="1960034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771525" y="5181600"/>
            <a:ext cx="360045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008162" y="6400800"/>
            <a:ext cx="3086100" cy="75565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008162" y="817033"/>
            <a:ext cx="30861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008162" y="7156451"/>
            <a:ext cx="30861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3729037" y="366185"/>
            <a:ext cx="1157288" cy="7802034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257175" y="366185"/>
            <a:ext cx="3386138" cy="7802034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467544"/>
            <a:ext cx="5143500" cy="504056"/>
          </a:xfrm>
        </p:spPr>
        <p:txBody>
          <a:bodyPr/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467544"/>
            <a:ext cx="5143500" cy="1152130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1763688"/>
            <a:ext cx="5143500" cy="7160795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06301" y="5875868"/>
            <a:ext cx="4371975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06301" y="3875618"/>
            <a:ext cx="4371975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257175" y="2133602"/>
            <a:ext cx="2271713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2614612" y="2133602"/>
            <a:ext cx="2271713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257175" y="2046818"/>
            <a:ext cx="2272606" cy="85301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257175" y="2899833"/>
            <a:ext cx="2272606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2612828" y="2046818"/>
            <a:ext cx="2273498" cy="85301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2612828" y="2899833"/>
            <a:ext cx="227349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4803998" y="8964488"/>
            <a:ext cx="339502" cy="179512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257176" y="364066"/>
            <a:ext cx="1692176" cy="154940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2010966" y="364069"/>
            <a:ext cx="2875359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257176" y="1913469"/>
            <a:ext cx="1692176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467544"/>
            <a:ext cx="5143500" cy="11521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979712"/>
            <a:ext cx="5143500" cy="6944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5143500" cy="46754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531259" cy="46754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9019822"/>
            <a:ext cx="5143500" cy="1241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445377" y="98212"/>
            <a:ext cx="35283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 smtClean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 smtClean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 smtClean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 smtClean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  <a:endParaRPr lang="nb-NO" sz="1000" b="0" dirty="0">
              <a:solidFill>
                <a:schemeClr val="tx1"/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12" name="TekstSylinder 11"/>
          <p:cNvSpPr txBox="1"/>
          <p:nvPr/>
        </p:nvSpPr>
        <p:spPr>
          <a:xfrm>
            <a:off x="0" y="9025207"/>
            <a:ext cx="51435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 smtClean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 smtClean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 smtClean="0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slide" Target="slide4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8.xml"/><Relationship Id="rId4" Type="http://schemas.openxmlformats.org/officeDocument/2006/relationships/slide" Target="slide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Sylinder 2"/>
          <p:cNvSpPr txBox="1"/>
          <p:nvPr/>
        </p:nvSpPr>
        <p:spPr>
          <a:xfrm>
            <a:off x="0" y="4788024"/>
            <a:ext cx="51435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800" b="1" dirty="0" err="1" smtClean="0">
                <a:latin typeface="Arial Black" pitchFamily="34" charset="0"/>
                <a:ea typeface="MS Mincho" pitchFamily="49" charset="-128"/>
              </a:rPr>
              <a:t>Generic</a:t>
            </a:r>
            <a:r>
              <a:rPr lang="nb-NO" sz="2800" b="1" dirty="0" smtClean="0">
                <a:latin typeface="Arial Black" pitchFamily="34" charset="0"/>
                <a:ea typeface="MS Mincho" pitchFamily="49" charset="-128"/>
              </a:rPr>
              <a:t> Air Force </a:t>
            </a:r>
            <a:r>
              <a:rPr lang="nb-NO" sz="2800" b="1" dirty="0" err="1" smtClean="0">
                <a:latin typeface="Arial Black" pitchFamily="34" charset="0"/>
                <a:ea typeface="MS Mincho" pitchFamily="49" charset="-128"/>
              </a:rPr>
              <a:t>structure</a:t>
            </a:r>
            <a:endParaRPr lang="nb-NO" sz="2800" b="1" dirty="0" smtClean="0">
              <a:latin typeface="Arial Black" pitchFamily="34" charset="0"/>
              <a:ea typeface="MS Mincho" pitchFamily="49" charset="-128"/>
            </a:endParaRPr>
          </a:p>
          <a:p>
            <a:pPr algn="ctr"/>
            <a:endParaRPr lang="nb-NO" sz="2800" b="1" dirty="0" smtClean="0">
              <a:latin typeface="Arial Black" pitchFamily="34" charset="0"/>
              <a:ea typeface="MS Mincho" pitchFamily="49" charset="-128"/>
            </a:endParaRPr>
          </a:p>
          <a:p>
            <a:pPr algn="ctr"/>
            <a:r>
              <a:rPr lang="nb-NO" sz="2800" b="1" smtClean="0">
                <a:latin typeface="Arial Black" pitchFamily="34" charset="0"/>
                <a:ea typeface="MS Mincho" pitchFamily="49" charset="-128"/>
              </a:rPr>
              <a:t>INTREP VIS-B-002</a:t>
            </a:r>
            <a:endParaRPr lang="nb-NO" sz="2800" b="1" dirty="0" smtClean="0">
              <a:latin typeface="Arial Black" pitchFamily="34" charset="0"/>
              <a:ea typeface="MS Mincho" pitchFamily="49" charset="-128"/>
            </a:endParaRPr>
          </a:p>
          <a:p>
            <a:pPr algn="ctr"/>
            <a:endParaRPr lang="nb-NO" sz="2800" b="1" dirty="0"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pPr/>
              <a:t>1</a:t>
            </a:fld>
            <a:endParaRPr lang="nb-NO" dirty="0"/>
          </a:p>
        </p:txBody>
      </p:sp>
      <p:sp>
        <p:nvSpPr>
          <p:cNvPr id="9" name="TekstSylinder 8"/>
          <p:cNvSpPr txBox="1"/>
          <p:nvPr/>
        </p:nvSpPr>
        <p:spPr>
          <a:xfrm>
            <a:off x="268367" y="7140379"/>
            <a:ext cx="4572014" cy="830997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b-NO" sz="1200" b="1" dirty="0" smtClean="0"/>
              <a:t>NOTE</a:t>
            </a:r>
            <a:r>
              <a:rPr lang="nb-NO" sz="1200" b="1" dirty="0" smtClean="0"/>
              <a:t>:  </a:t>
            </a:r>
            <a:r>
              <a:rPr lang="nb-NO" sz="1200" dirty="0" err="1" smtClean="0"/>
              <a:t>Virtual</a:t>
            </a:r>
            <a:r>
              <a:rPr lang="nb-NO" sz="1200" dirty="0" smtClean="0"/>
              <a:t> </a:t>
            </a:r>
            <a:r>
              <a:rPr lang="nb-NO" sz="1200" dirty="0" err="1" smtClean="0"/>
              <a:t>Intelligence</a:t>
            </a:r>
            <a:r>
              <a:rPr lang="nb-NO" sz="1200" dirty="0" smtClean="0"/>
              <a:t> Service (VIS) is a </a:t>
            </a:r>
            <a:r>
              <a:rPr lang="en-US" sz="1200" dirty="0" smtClean="0"/>
              <a:t>fictive </a:t>
            </a:r>
            <a:r>
              <a:rPr lang="en-US" sz="1200" dirty="0" smtClean="0"/>
              <a:t>intelligence </a:t>
            </a:r>
            <a:r>
              <a:rPr lang="en-US" sz="1200" dirty="0" smtClean="0"/>
              <a:t>organization created to increase immersion in missions and campaigns hosted and organized by the 132nd Virtual Wing, </a:t>
            </a:r>
            <a:r>
              <a:rPr lang="en-US" sz="1200" dirty="0" smtClean="0"/>
              <a:t>using </a:t>
            </a:r>
            <a:r>
              <a:rPr lang="en-US" sz="1200" dirty="0" smtClean="0"/>
              <a:t>DCS (Digital Combat Simulator).</a:t>
            </a:r>
            <a:endParaRPr lang="nb-NO" sz="1200" dirty="0"/>
          </a:p>
        </p:txBody>
      </p:sp>
      <p:sp>
        <p:nvSpPr>
          <p:cNvPr id="10" name="TekstSylinder 9"/>
          <p:cNvSpPr txBox="1"/>
          <p:nvPr/>
        </p:nvSpPr>
        <p:spPr>
          <a:xfrm>
            <a:off x="0" y="8424049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Published: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2020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-05-07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kstSylinder 10"/>
          <p:cNvSpPr txBox="1"/>
          <p:nvPr/>
        </p:nvSpPr>
        <p:spPr>
          <a:xfrm>
            <a:off x="0" y="8100392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Version: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1.0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Picture 2" descr="C:\Users\Sjefen\Desktop\OPUF VIS logo\Virtual_Intelligence_Service_only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3824" y="395536"/>
            <a:ext cx="3066184" cy="2698767"/>
          </a:xfrm>
          <a:prstGeom prst="rect">
            <a:avLst/>
          </a:prstGeom>
          <a:noFill/>
        </p:spPr>
      </p:pic>
      <p:sp>
        <p:nvSpPr>
          <p:cNvPr id="13" name="TekstSylinder 12"/>
          <p:cNvSpPr txBox="1"/>
          <p:nvPr/>
        </p:nvSpPr>
        <p:spPr>
          <a:xfrm>
            <a:off x="0" y="2935528"/>
            <a:ext cx="514350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35261F"/>
                </a:solidFill>
                <a:latin typeface="Constantia" pitchFamily="18" charset="0"/>
              </a:rPr>
              <a:t>VIRTUAL INTELLIGENCE </a:t>
            </a:r>
            <a:r>
              <a:rPr lang="en-US" sz="2400" b="1" dirty="0" smtClean="0">
                <a:solidFill>
                  <a:srgbClr val="35261F"/>
                </a:solidFill>
                <a:latin typeface="Constantia" pitchFamily="18" charset="0"/>
              </a:rPr>
              <a:t>SERVICE</a:t>
            </a:r>
          </a:p>
          <a:p>
            <a:pPr algn="ctr"/>
            <a:r>
              <a:rPr lang="en-US" sz="700" b="1" dirty="0" smtClean="0">
                <a:solidFill>
                  <a:schemeClr val="bg1">
                    <a:lumMod val="85000"/>
                  </a:schemeClr>
                </a:solidFill>
                <a:latin typeface="Constantia" pitchFamily="18" charset="0"/>
              </a:rPr>
              <a:t>x</a:t>
            </a:r>
            <a:endParaRPr lang="en-US" sz="700" b="1" dirty="0" smtClean="0">
              <a:solidFill>
                <a:schemeClr val="bg1">
                  <a:lumMod val="85000"/>
                </a:schemeClr>
              </a:solidFill>
              <a:latin typeface="Constantia" pitchFamily="18" charset="0"/>
            </a:endParaRPr>
          </a:p>
          <a:p>
            <a:pPr algn="ctr"/>
            <a:r>
              <a:rPr lang="en-US" i="1" dirty="0" smtClean="0">
                <a:solidFill>
                  <a:srgbClr val="35261F"/>
                </a:solidFill>
                <a:latin typeface="Constantia" pitchFamily="18" charset="0"/>
              </a:rPr>
              <a:t>VICTORIA PER INTELLECTUM</a:t>
            </a:r>
            <a:endParaRPr lang="en-US" i="1" dirty="0">
              <a:solidFill>
                <a:srgbClr val="35261F"/>
              </a:solidFill>
              <a:latin typeface="Constant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tel 65"/>
          <p:cNvSpPr>
            <a:spLocks noGrp="1"/>
          </p:cNvSpPr>
          <p:nvPr>
            <p:ph type="title"/>
          </p:nvPr>
        </p:nvSpPr>
        <p:spPr>
          <a:xfrm>
            <a:off x="0" y="899592"/>
            <a:ext cx="5143500" cy="504056"/>
          </a:xfrm>
        </p:spPr>
        <p:txBody>
          <a:bodyPr/>
          <a:lstStyle/>
          <a:p>
            <a:pPr lvl="0"/>
            <a:r>
              <a:rPr lang="nb-NO" dirty="0" smtClean="0"/>
              <a:t>Air Force Organization </a:t>
            </a:r>
            <a:br>
              <a:rPr lang="nb-NO" dirty="0" smtClean="0"/>
            </a:br>
            <a:endParaRPr lang="en-US" dirty="0"/>
          </a:p>
        </p:txBody>
      </p:sp>
      <p:sp>
        <p:nvSpPr>
          <p:cNvPr id="2" name="Plassholder for lysbildenummer 1"/>
          <p:cNvSpPr>
            <a:spLocks noGrp="1"/>
          </p:cNvSpPr>
          <p:nvPr>
            <p:ph type="sldNum" sz="quarter" idx="4294967295"/>
          </p:nvPr>
        </p:nvSpPr>
        <p:spPr>
          <a:xfrm>
            <a:off x="4803775" y="8964613"/>
            <a:ext cx="339725" cy="179387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10</a:t>
            </a:fld>
            <a:endParaRPr lang="nb-NO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4078" y="1115616"/>
            <a:ext cx="5681361" cy="4644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ktangel 3"/>
          <p:cNvSpPr/>
          <p:nvPr/>
        </p:nvSpPr>
        <p:spPr>
          <a:xfrm>
            <a:off x="2181893" y="169168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Force</a:t>
            </a:r>
          </a:p>
        </p:txBody>
      </p:sp>
      <p:sp>
        <p:nvSpPr>
          <p:cNvPr id="5" name="Rektangel 4"/>
          <p:cNvSpPr/>
          <p:nvPr/>
        </p:nvSpPr>
        <p:spPr>
          <a:xfrm>
            <a:off x="3723878" y="25557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Composite</a:t>
            </a:r>
            <a:r>
              <a:rPr lang="nb-NO" sz="900" dirty="0" smtClean="0"/>
              <a:t> Air </a:t>
            </a:r>
            <a:r>
              <a:rPr lang="nb-NO" sz="900" dirty="0" err="1" smtClean="0"/>
              <a:t>Division</a:t>
            </a:r>
            <a:endParaRPr lang="nb-NO" sz="900" dirty="0" smtClean="0"/>
          </a:p>
        </p:txBody>
      </p:sp>
      <p:sp>
        <p:nvSpPr>
          <p:cNvPr id="6" name="Rektangel 5"/>
          <p:cNvSpPr/>
          <p:nvPr/>
        </p:nvSpPr>
        <p:spPr>
          <a:xfrm>
            <a:off x="2189397" y="25557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</a:t>
            </a:r>
            <a:r>
              <a:rPr lang="nb-NO" sz="900" dirty="0" err="1" smtClean="0"/>
              <a:t>Defense</a:t>
            </a:r>
            <a:r>
              <a:rPr lang="nb-NO" sz="900" dirty="0" smtClean="0"/>
              <a:t> </a:t>
            </a:r>
            <a:r>
              <a:rPr lang="nb-NO" sz="900" dirty="0" err="1" smtClean="0"/>
              <a:t>Division</a:t>
            </a:r>
            <a:endParaRPr lang="nb-NO" sz="900" dirty="0" smtClean="0"/>
          </a:p>
        </p:txBody>
      </p:sp>
      <p:sp>
        <p:nvSpPr>
          <p:cNvPr id="7" name="Rektangel 6"/>
          <p:cNvSpPr/>
          <p:nvPr/>
        </p:nvSpPr>
        <p:spPr>
          <a:xfrm>
            <a:off x="843558" y="31318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Bomber </a:t>
            </a:r>
            <a:r>
              <a:rPr lang="nb-NO" sz="900" dirty="0" err="1" smtClean="0"/>
              <a:t>Aviation</a:t>
            </a:r>
            <a:r>
              <a:rPr lang="nb-NO" sz="900" dirty="0" smtClean="0"/>
              <a:t> Regiment</a:t>
            </a:r>
          </a:p>
        </p:txBody>
      </p:sp>
      <p:sp>
        <p:nvSpPr>
          <p:cNvPr id="8" name="Rektangel 7"/>
          <p:cNvSpPr/>
          <p:nvPr/>
        </p:nvSpPr>
        <p:spPr>
          <a:xfrm>
            <a:off x="843558" y="363589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Bomber </a:t>
            </a:r>
            <a:r>
              <a:rPr lang="nb-NO" sz="900" dirty="0" err="1" smtClean="0"/>
              <a:t>Aviation</a:t>
            </a:r>
            <a:r>
              <a:rPr lang="nb-NO" sz="900" dirty="0" smtClean="0"/>
              <a:t> Regiment</a:t>
            </a:r>
          </a:p>
        </p:txBody>
      </p:sp>
      <p:sp>
        <p:nvSpPr>
          <p:cNvPr id="9" name="Rektangel 8"/>
          <p:cNvSpPr/>
          <p:nvPr/>
        </p:nvSpPr>
        <p:spPr>
          <a:xfrm>
            <a:off x="843558" y="413995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Assault</a:t>
            </a:r>
            <a:r>
              <a:rPr lang="nb-NO" sz="900" dirty="0" smtClean="0"/>
              <a:t> </a:t>
            </a:r>
            <a:r>
              <a:rPr lang="nb-NO" sz="900" dirty="0" err="1" smtClean="0"/>
              <a:t>Aviation</a:t>
            </a:r>
            <a:r>
              <a:rPr lang="nb-NO" sz="900" dirty="0" smtClean="0"/>
              <a:t> Regiment</a:t>
            </a:r>
          </a:p>
        </p:txBody>
      </p:sp>
      <p:sp>
        <p:nvSpPr>
          <p:cNvPr id="10" name="Rektangel 9"/>
          <p:cNvSpPr/>
          <p:nvPr/>
        </p:nvSpPr>
        <p:spPr>
          <a:xfrm>
            <a:off x="843558" y="464400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Assault</a:t>
            </a:r>
            <a:r>
              <a:rPr lang="nb-NO" sz="900" dirty="0" smtClean="0"/>
              <a:t> </a:t>
            </a:r>
            <a:r>
              <a:rPr lang="nb-NO" sz="900" dirty="0" err="1" smtClean="0"/>
              <a:t>Aviation</a:t>
            </a:r>
            <a:r>
              <a:rPr lang="nb-NO" sz="900" dirty="0" smtClean="0"/>
              <a:t> Regiment</a:t>
            </a:r>
          </a:p>
        </p:txBody>
      </p:sp>
      <p:sp>
        <p:nvSpPr>
          <p:cNvPr id="11" name="Rektangel 10"/>
          <p:cNvSpPr/>
          <p:nvPr/>
        </p:nvSpPr>
        <p:spPr>
          <a:xfrm>
            <a:off x="2427734" y="31318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Fighter </a:t>
            </a:r>
            <a:r>
              <a:rPr lang="nb-NO" sz="900" dirty="0" err="1" smtClean="0"/>
              <a:t>Aviation</a:t>
            </a:r>
            <a:r>
              <a:rPr lang="nb-NO" sz="900" dirty="0" smtClean="0"/>
              <a:t> Regiment</a:t>
            </a:r>
          </a:p>
        </p:txBody>
      </p:sp>
      <p:sp>
        <p:nvSpPr>
          <p:cNvPr id="12" name="Rektangel 11"/>
          <p:cNvSpPr/>
          <p:nvPr/>
        </p:nvSpPr>
        <p:spPr>
          <a:xfrm>
            <a:off x="2427734" y="363589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Fighter </a:t>
            </a:r>
            <a:r>
              <a:rPr lang="nb-NO" sz="900" dirty="0" err="1" smtClean="0"/>
              <a:t>Aviation</a:t>
            </a:r>
            <a:r>
              <a:rPr lang="nb-NO" sz="900" dirty="0" smtClean="0"/>
              <a:t> Regiment</a:t>
            </a:r>
          </a:p>
        </p:txBody>
      </p:sp>
      <p:sp>
        <p:nvSpPr>
          <p:cNvPr id="13" name="Rektangel 12"/>
          <p:cNvSpPr/>
          <p:nvPr/>
        </p:nvSpPr>
        <p:spPr>
          <a:xfrm>
            <a:off x="2427734" y="413995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Fighter </a:t>
            </a:r>
            <a:r>
              <a:rPr lang="nb-NO" sz="900" dirty="0" err="1" smtClean="0"/>
              <a:t>Aviation</a:t>
            </a:r>
            <a:r>
              <a:rPr lang="nb-NO" sz="900" dirty="0" smtClean="0"/>
              <a:t> Regiment</a:t>
            </a:r>
          </a:p>
        </p:txBody>
      </p:sp>
      <p:sp>
        <p:nvSpPr>
          <p:cNvPr id="15" name="Rektangel 14"/>
          <p:cNvSpPr/>
          <p:nvPr/>
        </p:nvSpPr>
        <p:spPr>
          <a:xfrm>
            <a:off x="843558" y="514806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800" dirty="0" smtClean="0"/>
              <a:t>Heavy Bomber </a:t>
            </a:r>
            <a:r>
              <a:rPr lang="nb-NO" sz="800" dirty="0" err="1" smtClean="0"/>
              <a:t>Aviation</a:t>
            </a:r>
            <a:r>
              <a:rPr lang="nb-NO" sz="800" dirty="0" smtClean="0"/>
              <a:t> Regiment</a:t>
            </a:r>
          </a:p>
        </p:txBody>
      </p:sp>
      <p:sp>
        <p:nvSpPr>
          <p:cNvPr id="22" name="Rektangel 21"/>
          <p:cNvSpPr/>
          <p:nvPr/>
        </p:nvSpPr>
        <p:spPr>
          <a:xfrm>
            <a:off x="3939902" y="413995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800" dirty="0" err="1" smtClean="0"/>
              <a:t>Reconnisance</a:t>
            </a:r>
            <a:r>
              <a:rPr lang="nb-NO" sz="800" dirty="0" smtClean="0"/>
              <a:t> Regiment</a:t>
            </a:r>
          </a:p>
        </p:txBody>
      </p:sp>
      <p:sp>
        <p:nvSpPr>
          <p:cNvPr id="23" name="Rektangel 22"/>
          <p:cNvSpPr/>
          <p:nvPr/>
        </p:nvSpPr>
        <p:spPr>
          <a:xfrm>
            <a:off x="2427734" y="464400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Interceptor</a:t>
            </a:r>
            <a:r>
              <a:rPr lang="nb-NO" sz="900" dirty="0" smtClean="0"/>
              <a:t> </a:t>
            </a:r>
            <a:r>
              <a:rPr lang="nb-NO" sz="900" dirty="0" err="1" smtClean="0"/>
              <a:t>Aviation</a:t>
            </a:r>
            <a:r>
              <a:rPr lang="nb-NO" sz="900" dirty="0" smtClean="0"/>
              <a:t> Regiment</a:t>
            </a:r>
          </a:p>
        </p:txBody>
      </p:sp>
      <p:sp>
        <p:nvSpPr>
          <p:cNvPr id="24" name="Rektangel 23"/>
          <p:cNvSpPr/>
          <p:nvPr/>
        </p:nvSpPr>
        <p:spPr>
          <a:xfrm>
            <a:off x="3939902" y="31318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Tanker </a:t>
            </a:r>
            <a:r>
              <a:rPr lang="nb-NO" sz="900" dirty="0" err="1" smtClean="0"/>
              <a:t>Aviation</a:t>
            </a:r>
            <a:r>
              <a:rPr lang="nb-NO" sz="900" dirty="0" smtClean="0"/>
              <a:t> Regiment</a:t>
            </a:r>
          </a:p>
        </p:txBody>
      </p:sp>
      <p:sp>
        <p:nvSpPr>
          <p:cNvPr id="25" name="Rektangel 24"/>
          <p:cNvSpPr/>
          <p:nvPr/>
        </p:nvSpPr>
        <p:spPr>
          <a:xfrm>
            <a:off x="3939902" y="363589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Transport </a:t>
            </a:r>
            <a:r>
              <a:rPr lang="nb-NO" sz="900" dirty="0" err="1" smtClean="0"/>
              <a:t>Aviation</a:t>
            </a:r>
            <a:r>
              <a:rPr lang="nb-NO" sz="900" dirty="0" smtClean="0"/>
              <a:t> Regiment</a:t>
            </a:r>
          </a:p>
        </p:txBody>
      </p:sp>
      <p:sp>
        <p:nvSpPr>
          <p:cNvPr id="26" name="Rektangel 25"/>
          <p:cNvSpPr/>
          <p:nvPr/>
        </p:nvSpPr>
        <p:spPr>
          <a:xfrm>
            <a:off x="-1964754" y="31318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</a:t>
            </a:r>
            <a:r>
              <a:rPr lang="nb-NO" sz="900" dirty="0" err="1" smtClean="0"/>
              <a:t>Division</a:t>
            </a:r>
            <a:endParaRPr lang="nb-NO" sz="900" dirty="0" smtClean="0"/>
          </a:p>
        </p:txBody>
      </p:sp>
      <p:sp>
        <p:nvSpPr>
          <p:cNvPr id="27" name="Rektangel 26"/>
          <p:cNvSpPr/>
          <p:nvPr/>
        </p:nvSpPr>
        <p:spPr>
          <a:xfrm>
            <a:off x="-1964754" y="385192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Regiment</a:t>
            </a:r>
          </a:p>
        </p:txBody>
      </p:sp>
      <p:sp>
        <p:nvSpPr>
          <p:cNvPr id="28" name="Rektangel 27"/>
          <p:cNvSpPr/>
          <p:nvPr/>
        </p:nvSpPr>
        <p:spPr>
          <a:xfrm>
            <a:off x="-1964754" y="449999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Squadron</a:t>
            </a:r>
          </a:p>
        </p:txBody>
      </p:sp>
      <p:sp>
        <p:nvSpPr>
          <p:cNvPr id="29" name="Rektangel 28"/>
          <p:cNvSpPr/>
          <p:nvPr/>
        </p:nvSpPr>
        <p:spPr>
          <a:xfrm>
            <a:off x="-1964754" y="248376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Force</a:t>
            </a:r>
          </a:p>
        </p:txBody>
      </p:sp>
      <p:sp>
        <p:nvSpPr>
          <p:cNvPr id="30" name="Rektangel 29"/>
          <p:cNvSpPr/>
          <p:nvPr/>
        </p:nvSpPr>
        <p:spPr>
          <a:xfrm>
            <a:off x="-3116882" y="31318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Bomber</a:t>
            </a:r>
          </a:p>
        </p:txBody>
      </p:sp>
      <p:sp>
        <p:nvSpPr>
          <p:cNvPr id="31" name="Rektangel 30"/>
          <p:cNvSpPr/>
          <p:nvPr/>
        </p:nvSpPr>
        <p:spPr>
          <a:xfrm>
            <a:off x="-3116882" y="370790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Fighter</a:t>
            </a:r>
          </a:p>
        </p:txBody>
      </p:sp>
      <p:sp>
        <p:nvSpPr>
          <p:cNvPr id="32" name="Rektangel 31"/>
          <p:cNvSpPr/>
          <p:nvPr/>
        </p:nvSpPr>
        <p:spPr>
          <a:xfrm>
            <a:off x="-3116882" y="43559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Heavy bomber</a:t>
            </a:r>
          </a:p>
        </p:txBody>
      </p:sp>
      <p:sp>
        <p:nvSpPr>
          <p:cNvPr id="33" name="Rektangel 32"/>
          <p:cNvSpPr/>
          <p:nvPr/>
        </p:nvSpPr>
        <p:spPr>
          <a:xfrm>
            <a:off x="-3116882" y="500404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Assault</a:t>
            </a:r>
            <a:endParaRPr lang="nb-NO" sz="900" dirty="0" smtClean="0"/>
          </a:p>
        </p:txBody>
      </p:sp>
      <p:sp>
        <p:nvSpPr>
          <p:cNvPr id="34" name="Rektangel 33"/>
          <p:cNvSpPr/>
          <p:nvPr/>
        </p:nvSpPr>
        <p:spPr>
          <a:xfrm>
            <a:off x="-3116882" y="558011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Reconissance</a:t>
            </a:r>
            <a:endParaRPr lang="nb-NO" sz="900" dirty="0" smtClean="0"/>
          </a:p>
        </p:txBody>
      </p:sp>
      <p:sp>
        <p:nvSpPr>
          <p:cNvPr id="35" name="Rektangel 34"/>
          <p:cNvSpPr/>
          <p:nvPr/>
        </p:nvSpPr>
        <p:spPr>
          <a:xfrm>
            <a:off x="-3116882" y="61561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Interceptor</a:t>
            </a:r>
            <a:endParaRPr lang="nb-NO" sz="900" dirty="0" smtClean="0"/>
          </a:p>
        </p:txBody>
      </p:sp>
      <p:sp>
        <p:nvSpPr>
          <p:cNvPr id="36" name="Rektangel 35"/>
          <p:cNvSpPr/>
          <p:nvPr/>
        </p:nvSpPr>
        <p:spPr>
          <a:xfrm>
            <a:off x="-3116882" y="67322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Tanker</a:t>
            </a:r>
          </a:p>
        </p:txBody>
      </p:sp>
      <p:sp>
        <p:nvSpPr>
          <p:cNvPr id="37" name="Rektangel 36"/>
          <p:cNvSpPr/>
          <p:nvPr/>
        </p:nvSpPr>
        <p:spPr>
          <a:xfrm>
            <a:off x="-3116882" y="730830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Transport</a:t>
            </a:r>
          </a:p>
        </p:txBody>
      </p:sp>
      <p:sp>
        <p:nvSpPr>
          <p:cNvPr id="38" name="Rektangel 37"/>
          <p:cNvSpPr/>
          <p:nvPr/>
        </p:nvSpPr>
        <p:spPr>
          <a:xfrm>
            <a:off x="-3116882" y="788436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Airborne</a:t>
            </a:r>
            <a:r>
              <a:rPr lang="nb-NO" sz="900" dirty="0" smtClean="0"/>
              <a:t> </a:t>
            </a:r>
            <a:r>
              <a:rPr lang="nb-NO" sz="900" dirty="0" err="1" smtClean="0"/>
              <a:t>Early</a:t>
            </a:r>
            <a:r>
              <a:rPr lang="nb-NO" sz="900" dirty="0" smtClean="0"/>
              <a:t> </a:t>
            </a:r>
            <a:r>
              <a:rPr lang="nb-NO" sz="900" dirty="0" err="1" smtClean="0"/>
              <a:t>Warning</a:t>
            </a:r>
            <a:r>
              <a:rPr lang="nb-NO" sz="900" dirty="0" smtClean="0"/>
              <a:t> </a:t>
            </a:r>
          </a:p>
        </p:txBody>
      </p:sp>
      <p:sp>
        <p:nvSpPr>
          <p:cNvPr id="39" name="Rektangel 38"/>
          <p:cNvSpPr/>
          <p:nvPr/>
        </p:nvSpPr>
        <p:spPr>
          <a:xfrm>
            <a:off x="627534" y="25557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Bomber </a:t>
            </a:r>
            <a:r>
              <a:rPr lang="nb-NO" sz="900" dirty="0" err="1" smtClean="0"/>
              <a:t>Division</a:t>
            </a:r>
            <a:endParaRPr lang="nb-NO" sz="900" dirty="0" smtClean="0"/>
          </a:p>
        </p:txBody>
      </p:sp>
      <p:cxnSp>
        <p:nvCxnSpPr>
          <p:cNvPr id="42" name="Rett linje 41"/>
          <p:cNvCxnSpPr>
            <a:stCxn id="4" idx="2"/>
            <a:endCxn id="6" idx="0"/>
          </p:cNvCxnSpPr>
          <p:nvPr/>
        </p:nvCxnSpPr>
        <p:spPr>
          <a:xfrm>
            <a:off x="2577937" y="2123728"/>
            <a:ext cx="7504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ktangel 43"/>
          <p:cNvSpPr/>
          <p:nvPr/>
        </p:nvSpPr>
        <p:spPr>
          <a:xfrm>
            <a:off x="3939902" y="464400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AEW </a:t>
            </a:r>
            <a:r>
              <a:rPr lang="nb-NO" sz="900" dirty="0" err="1" smtClean="0"/>
              <a:t>Squadron</a:t>
            </a:r>
            <a:endParaRPr lang="nb-NO" sz="900" dirty="0" smtClean="0"/>
          </a:p>
        </p:txBody>
      </p:sp>
      <p:cxnSp>
        <p:nvCxnSpPr>
          <p:cNvPr id="45" name="Rett linje 44"/>
          <p:cNvCxnSpPr/>
          <p:nvPr/>
        </p:nvCxnSpPr>
        <p:spPr>
          <a:xfrm flipH="1">
            <a:off x="626269" y="2987824"/>
            <a:ext cx="1265" cy="23771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tt linje 47"/>
          <p:cNvCxnSpPr/>
          <p:nvPr/>
        </p:nvCxnSpPr>
        <p:spPr>
          <a:xfrm flipH="1">
            <a:off x="2180868" y="2987824"/>
            <a:ext cx="1025" cy="18726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tt linje 48"/>
          <p:cNvCxnSpPr/>
          <p:nvPr/>
        </p:nvCxnSpPr>
        <p:spPr>
          <a:xfrm>
            <a:off x="3723878" y="2843808"/>
            <a:ext cx="2112" cy="30276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Rett linje 57"/>
          <p:cNvCxnSpPr/>
          <p:nvPr/>
        </p:nvCxnSpPr>
        <p:spPr>
          <a:xfrm flipV="1">
            <a:off x="1022555" y="2340077"/>
            <a:ext cx="309716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ett linje 60"/>
          <p:cNvCxnSpPr>
            <a:endCxn id="5" idx="0"/>
          </p:cNvCxnSpPr>
          <p:nvPr/>
        </p:nvCxnSpPr>
        <p:spPr>
          <a:xfrm>
            <a:off x="4119716" y="2344994"/>
            <a:ext cx="206" cy="210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Rett linje 61"/>
          <p:cNvCxnSpPr>
            <a:endCxn id="39" idx="0"/>
          </p:cNvCxnSpPr>
          <p:nvPr/>
        </p:nvCxnSpPr>
        <p:spPr>
          <a:xfrm>
            <a:off x="1022555" y="2340077"/>
            <a:ext cx="1023" cy="2156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Rett linje 72"/>
          <p:cNvCxnSpPr>
            <a:endCxn id="7" idx="1"/>
          </p:cNvCxnSpPr>
          <p:nvPr/>
        </p:nvCxnSpPr>
        <p:spPr>
          <a:xfrm>
            <a:off x="627534" y="334786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Rett linje 77"/>
          <p:cNvCxnSpPr/>
          <p:nvPr/>
        </p:nvCxnSpPr>
        <p:spPr>
          <a:xfrm>
            <a:off x="627534" y="385192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Rett linje 78"/>
          <p:cNvCxnSpPr/>
          <p:nvPr/>
        </p:nvCxnSpPr>
        <p:spPr>
          <a:xfrm>
            <a:off x="627534" y="435597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Rett linje 79"/>
          <p:cNvCxnSpPr/>
          <p:nvPr/>
        </p:nvCxnSpPr>
        <p:spPr>
          <a:xfrm>
            <a:off x="627534" y="486003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Rett linje 80"/>
          <p:cNvCxnSpPr/>
          <p:nvPr/>
        </p:nvCxnSpPr>
        <p:spPr>
          <a:xfrm>
            <a:off x="627534" y="536408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Rett linje 82"/>
          <p:cNvCxnSpPr/>
          <p:nvPr/>
        </p:nvCxnSpPr>
        <p:spPr>
          <a:xfrm>
            <a:off x="2182761" y="4859594"/>
            <a:ext cx="244973" cy="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Rett linje 86"/>
          <p:cNvCxnSpPr/>
          <p:nvPr/>
        </p:nvCxnSpPr>
        <p:spPr>
          <a:xfrm>
            <a:off x="2182761" y="4355976"/>
            <a:ext cx="244973" cy="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Rett linje 87"/>
          <p:cNvCxnSpPr/>
          <p:nvPr/>
        </p:nvCxnSpPr>
        <p:spPr>
          <a:xfrm>
            <a:off x="2182761" y="3851920"/>
            <a:ext cx="244973" cy="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Rett linje 88"/>
          <p:cNvCxnSpPr/>
          <p:nvPr/>
        </p:nvCxnSpPr>
        <p:spPr>
          <a:xfrm>
            <a:off x="2182761" y="3347426"/>
            <a:ext cx="244973" cy="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Rett linje 89"/>
          <p:cNvCxnSpPr/>
          <p:nvPr/>
        </p:nvCxnSpPr>
        <p:spPr>
          <a:xfrm flipV="1">
            <a:off x="3726426" y="3347864"/>
            <a:ext cx="216309" cy="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Rett linje 93"/>
          <p:cNvCxnSpPr/>
          <p:nvPr/>
        </p:nvCxnSpPr>
        <p:spPr>
          <a:xfrm flipV="1">
            <a:off x="3723878" y="3851920"/>
            <a:ext cx="216309" cy="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Rett linje 94"/>
          <p:cNvCxnSpPr/>
          <p:nvPr/>
        </p:nvCxnSpPr>
        <p:spPr>
          <a:xfrm flipV="1">
            <a:off x="3723878" y="4355976"/>
            <a:ext cx="216309" cy="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Rett linje 95"/>
          <p:cNvCxnSpPr/>
          <p:nvPr/>
        </p:nvCxnSpPr>
        <p:spPr>
          <a:xfrm flipV="1">
            <a:off x="3723878" y="4860032"/>
            <a:ext cx="216309" cy="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ktangel 101"/>
          <p:cNvSpPr/>
          <p:nvPr/>
        </p:nvSpPr>
        <p:spPr>
          <a:xfrm>
            <a:off x="3939902" y="514806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Anti-ship</a:t>
            </a:r>
            <a:r>
              <a:rPr lang="nb-NO" sz="900" dirty="0" smtClean="0"/>
              <a:t> Regiment</a:t>
            </a:r>
          </a:p>
        </p:txBody>
      </p:sp>
      <p:cxnSp>
        <p:nvCxnSpPr>
          <p:cNvPr id="103" name="Rett linje 102"/>
          <p:cNvCxnSpPr/>
          <p:nvPr/>
        </p:nvCxnSpPr>
        <p:spPr>
          <a:xfrm flipV="1">
            <a:off x="3723878" y="5364068"/>
            <a:ext cx="216309" cy="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kstSylinder 66">
            <a:hlinkClick r:id="rId3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content</a:t>
            </a:r>
            <a:endParaRPr lang="en-US" sz="1200" dirty="0">
              <a:latin typeface="Arial Black" pitchFamily="34" charset="0"/>
            </a:endParaRPr>
          </a:p>
        </p:txBody>
      </p:sp>
      <p:sp>
        <p:nvSpPr>
          <p:cNvPr id="68" name="TekstSylinder 67">
            <a:hlinkClick r:id="rId4" action="ppaction://hlinksldjump"/>
          </p:cNvPr>
          <p:cNvSpPr txBox="1"/>
          <p:nvPr/>
        </p:nvSpPr>
        <p:spPr>
          <a:xfrm>
            <a:off x="3435846" y="8867001"/>
            <a:ext cx="1707654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Air Force</a:t>
            </a:r>
          </a:p>
        </p:txBody>
      </p:sp>
      <p:sp>
        <p:nvSpPr>
          <p:cNvPr id="59" name="Rektangel 58">
            <a:hlinkClick r:id="" action="ppaction://noaction"/>
          </p:cNvPr>
          <p:cNvSpPr/>
          <p:nvPr/>
        </p:nvSpPr>
        <p:spPr>
          <a:xfrm>
            <a:off x="3939902" y="565212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EW/SEAD Regiment</a:t>
            </a:r>
          </a:p>
        </p:txBody>
      </p:sp>
      <p:cxnSp>
        <p:nvCxnSpPr>
          <p:cNvPr id="60" name="Rett linje 59"/>
          <p:cNvCxnSpPr/>
          <p:nvPr/>
        </p:nvCxnSpPr>
        <p:spPr>
          <a:xfrm flipV="1">
            <a:off x="3723878" y="5868124"/>
            <a:ext cx="216309" cy="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uppe 63"/>
          <p:cNvGrpSpPr/>
          <p:nvPr/>
        </p:nvGrpSpPr>
        <p:grpSpPr>
          <a:xfrm>
            <a:off x="2651357" y="1714477"/>
            <a:ext cx="299646" cy="94060"/>
            <a:chOff x="2912873" y="1704137"/>
            <a:chExt cx="434187" cy="145282"/>
          </a:xfrm>
        </p:grpSpPr>
        <p:sp>
          <p:nvSpPr>
            <p:cNvPr id="65" name="Stjerne med 5 tagger 64"/>
            <p:cNvSpPr/>
            <p:nvPr/>
          </p:nvSpPr>
          <p:spPr>
            <a:xfrm>
              <a:off x="3203044" y="1705403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Stjerne med 5 tagger 68"/>
            <p:cNvSpPr/>
            <p:nvPr/>
          </p:nvSpPr>
          <p:spPr>
            <a:xfrm>
              <a:off x="3058612" y="1704137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Stjerne med 5 tagger 69"/>
            <p:cNvSpPr/>
            <p:nvPr/>
          </p:nvSpPr>
          <p:spPr>
            <a:xfrm>
              <a:off x="2912873" y="1704469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1" name="Gruppe 70"/>
          <p:cNvGrpSpPr/>
          <p:nvPr/>
        </p:nvGrpSpPr>
        <p:grpSpPr>
          <a:xfrm>
            <a:off x="2759911" y="2576040"/>
            <a:ext cx="199067" cy="94060"/>
            <a:chOff x="3058612" y="1704137"/>
            <a:chExt cx="288448" cy="145282"/>
          </a:xfrm>
        </p:grpSpPr>
        <p:sp>
          <p:nvSpPr>
            <p:cNvPr id="72" name="Stjerne med 5 tagger 71"/>
            <p:cNvSpPr/>
            <p:nvPr/>
          </p:nvSpPr>
          <p:spPr>
            <a:xfrm>
              <a:off x="3203044" y="1705403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Stjerne med 5 tagger 73"/>
            <p:cNvSpPr/>
            <p:nvPr/>
          </p:nvSpPr>
          <p:spPr>
            <a:xfrm>
              <a:off x="3058612" y="1704137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6" name="Gruppe 75"/>
          <p:cNvGrpSpPr/>
          <p:nvPr/>
        </p:nvGrpSpPr>
        <p:grpSpPr>
          <a:xfrm>
            <a:off x="4294876" y="2576040"/>
            <a:ext cx="199067" cy="94060"/>
            <a:chOff x="3058612" y="1704137"/>
            <a:chExt cx="288448" cy="145282"/>
          </a:xfrm>
        </p:grpSpPr>
        <p:sp>
          <p:nvSpPr>
            <p:cNvPr id="77" name="Stjerne med 5 tagger 76"/>
            <p:cNvSpPr/>
            <p:nvPr/>
          </p:nvSpPr>
          <p:spPr>
            <a:xfrm>
              <a:off x="3203044" y="1705403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Stjerne med 5 tagger 81"/>
            <p:cNvSpPr/>
            <p:nvPr/>
          </p:nvSpPr>
          <p:spPr>
            <a:xfrm>
              <a:off x="3058612" y="1704137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84" name="Gruppe 83"/>
          <p:cNvGrpSpPr/>
          <p:nvPr/>
        </p:nvGrpSpPr>
        <p:grpSpPr>
          <a:xfrm>
            <a:off x="1198532" y="2576040"/>
            <a:ext cx="199067" cy="94060"/>
            <a:chOff x="3058612" y="1704137"/>
            <a:chExt cx="288448" cy="145282"/>
          </a:xfrm>
        </p:grpSpPr>
        <p:sp>
          <p:nvSpPr>
            <p:cNvPr id="85" name="Stjerne med 5 tagger 84"/>
            <p:cNvSpPr/>
            <p:nvPr/>
          </p:nvSpPr>
          <p:spPr>
            <a:xfrm>
              <a:off x="3203044" y="1705403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Stjerne med 5 tagger 85"/>
            <p:cNvSpPr/>
            <p:nvPr/>
          </p:nvSpPr>
          <p:spPr>
            <a:xfrm>
              <a:off x="3058612" y="1704137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75" name="TekstSylinder 74"/>
          <p:cNvSpPr txBox="1"/>
          <p:nvPr/>
        </p:nvSpPr>
        <p:spPr>
          <a:xfrm>
            <a:off x="267494" y="6660232"/>
            <a:ext cx="46085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NOTE: </a:t>
            </a:r>
            <a:r>
              <a:rPr lang="en-US" sz="1400" dirty="0" smtClean="0"/>
              <a:t>The size of the various regiments will vary, each regiment will consist of 2-4 squadrons. </a:t>
            </a:r>
          </a:p>
          <a:p>
            <a:endParaRPr lang="en-US" sz="1400" dirty="0" smtClean="0"/>
          </a:p>
          <a:p>
            <a:r>
              <a:rPr lang="en-US" sz="1400" dirty="0" smtClean="0"/>
              <a:t>AEW: Airborne Early </a:t>
            </a:r>
            <a:r>
              <a:rPr lang="en-US" sz="1400" dirty="0" err="1" smtClean="0"/>
              <a:t>Warining</a:t>
            </a:r>
            <a:endParaRPr lang="en-US" sz="1400" dirty="0" smtClean="0"/>
          </a:p>
          <a:p>
            <a:r>
              <a:rPr lang="en-US" sz="1400" dirty="0" smtClean="0"/>
              <a:t>EW: Electronic Warfare</a:t>
            </a:r>
          </a:p>
          <a:p>
            <a:r>
              <a:rPr lang="en-US" sz="1400" dirty="0" smtClean="0"/>
              <a:t>SEAD: Suppression of Enemy Air Defense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tel 65"/>
          <p:cNvSpPr>
            <a:spLocks noGrp="1"/>
          </p:cNvSpPr>
          <p:nvPr>
            <p:ph type="title"/>
          </p:nvPr>
        </p:nvSpPr>
        <p:spPr>
          <a:xfrm>
            <a:off x="0" y="899592"/>
            <a:ext cx="5143500" cy="504056"/>
          </a:xfrm>
        </p:spPr>
        <p:txBody>
          <a:bodyPr/>
          <a:lstStyle/>
          <a:p>
            <a:pPr lvl="0"/>
            <a:r>
              <a:rPr lang="nb-NO" dirty="0" err="1" smtClean="0"/>
              <a:t>Aviation</a:t>
            </a:r>
            <a:r>
              <a:rPr lang="nb-NO" dirty="0" smtClean="0"/>
              <a:t> Regiment</a:t>
            </a:r>
            <a:endParaRPr lang="en-US" dirty="0"/>
          </a:p>
        </p:txBody>
      </p:sp>
      <p:sp>
        <p:nvSpPr>
          <p:cNvPr id="2" name="Plassholder for lysbildenummer 1"/>
          <p:cNvSpPr>
            <a:spLocks noGrp="1"/>
          </p:cNvSpPr>
          <p:nvPr>
            <p:ph type="sldNum" sz="quarter" idx="4294967295"/>
          </p:nvPr>
        </p:nvSpPr>
        <p:spPr>
          <a:xfrm>
            <a:off x="4803775" y="8964613"/>
            <a:ext cx="339725" cy="179387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11</a:t>
            </a:fld>
            <a:endParaRPr lang="nb-NO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4078" y="1115616"/>
            <a:ext cx="5681361" cy="4644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ktangel 3"/>
          <p:cNvSpPr/>
          <p:nvPr/>
        </p:nvSpPr>
        <p:spPr>
          <a:xfrm>
            <a:off x="2139702" y="169168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Aviation</a:t>
            </a:r>
            <a:r>
              <a:rPr lang="nb-NO" sz="900" dirty="0" smtClean="0"/>
              <a:t> Regiment</a:t>
            </a:r>
          </a:p>
        </p:txBody>
      </p:sp>
      <p:sp>
        <p:nvSpPr>
          <p:cNvPr id="26" name="Rektangel 25"/>
          <p:cNvSpPr/>
          <p:nvPr/>
        </p:nvSpPr>
        <p:spPr>
          <a:xfrm>
            <a:off x="-1964754" y="31318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</a:t>
            </a:r>
            <a:r>
              <a:rPr lang="nb-NO" sz="900" dirty="0" err="1" smtClean="0"/>
              <a:t>Division</a:t>
            </a:r>
            <a:endParaRPr lang="nb-NO" sz="900" dirty="0" smtClean="0"/>
          </a:p>
        </p:txBody>
      </p:sp>
      <p:sp>
        <p:nvSpPr>
          <p:cNvPr id="27" name="Rektangel 26"/>
          <p:cNvSpPr/>
          <p:nvPr/>
        </p:nvSpPr>
        <p:spPr>
          <a:xfrm>
            <a:off x="-1964754" y="385192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Regiment</a:t>
            </a:r>
          </a:p>
        </p:txBody>
      </p:sp>
      <p:sp>
        <p:nvSpPr>
          <p:cNvPr id="28" name="Rektangel 27"/>
          <p:cNvSpPr/>
          <p:nvPr/>
        </p:nvSpPr>
        <p:spPr>
          <a:xfrm>
            <a:off x="-1964754" y="449999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Squadron</a:t>
            </a:r>
          </a:p>
        </p:txBody>
      </p:sp>
      <p:sp>
        <p:nvSpPr>
          <p:cNvPr id="29" name="Rektangel 28"/>
          <p:cNvSpPr/>
          <p:nvPr/>
        </p:nvSpPr>
        <p:spPr>
          <a:xfrm>
            <a:off x="-1964754" y="248376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Force</a:t>
            </a:r>
          </a:p>
        </p:txBody>
      </p:sp>
      <p:sp>
        <p:nvSpPr>
          <p:cNvPr id="30" name="Rektangel 29"/>
          <p:cNvSpPr/>
          <p:nvPr/>
        </p:nvSpPr>
        <p:spPr>
          <a:xfrm>
            <a:off x="1275606" y="269979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Squadron</a:t>
            </a:r>
            <a:endParaRPr lang="nb-NO" sz="900" dirty="0" smtClean="0"/>
          </a:p>
        </p:txBody>
      </p:sp>
      <p:sp>
        <p:nvSpPr>
          <p:cNvPr id="31" name="Rektangel 30"/>
          <p:cNvSpPr/>
          <p:nvPr/>
        </p:nvSpPr>
        <p:spPr>
          <a:xfrm>
            <a:off x="-3116882" y="370790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Fighter</a:t>
            </a:r>
          </a:p>
        </p:txBody>
      </p:sp>
      <p:sp>
        <p:nvSpPr>
          <p:cNvPr id="32" name="Rektangel 31"/>
          <p:cNvSpPr/>
          <p:nvPr/>
        </p:nvSpPr>
        <p:spPr>
          <a:xfrm>
            <a:off x="-3116882" y="43559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Heavy bomber</a:t>
            </a:r>
          </a:p>
        </p:txBody>
      </p:sp>
      <p:sp>
        <p:nvSpPr>
          <p:cNvPr id="33" name="Rektangel 32"/>
          <p:cNvSpPr/>
          <p:nvPr/>
        </p:nvSpPr>
        <p:spPr>
          <a:xfrm>
            <a:off x="-3116882" y="500404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Assault</a:t>
            </a:r>
            <a:endParaRPr lang="nb-NO" sz="900" dirty="0" smtClean="0"/>
          </a:p>
        </p:txBody>
      </p:sp>
      <p:sp>
        <p:nvSpPr>
          <p:cNvPr id="34" name="Rektangel 33"/>
          <p:cNvSpPr/>
          <p:nvPr/>
        </p:nvSpPr>
        <p:spPr>
          <a:xfrm>
            <a:off x="-3116882" y="558011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Reconissance</a:t>
            </a:r>
            <a:endParaRPr lang="nb-NO" sz="900" dirty="0" smtClean="0"/>
          </a:p>
        </p:txBody>
      </p:sp>
      <p:sp>
        <p:nvSpPr>
          <p:cNvPr id="35" name="Rektangel 34"/>
          <p:cNvSpPr/>
          <p:nvPr/>
        </p:nvSpPr>
        <p:spPr>
          <a:xfrm>
            <a:off x="-3116882" y="61561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Interceptor</a:t>
            </a:r>
            <a:endParaRPr lang="nb-NO" sz="900" dirty="0" smtClean="0"/>
          </a:p>
        </p:txBody>
      </p:sp>
      <p:sp>
        <p:nvSpPr>
          <p:cNvPr id="36" name="Rektangel 35"/>
          <p:cNvSpPr/>
          <p:nvPr/>
        </p:nvSpPr>
        <p:spPr>
          <a:xfrm>
            <a:off x="-3116882" y="67322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Tanker</a:t>
            </a:r>
          </a:p>
        </p:txBody>
      </p:sp>
      <p:sp>
        <p:nvSpPr>
          <p:cNvPr id="37" name="Rektangel 36"/>
          <p:cNvSpPr/>
          <p:nvPr/>
        </p:nvSpPr>
        <p:spPr>
          <a:xfrm>
            <a:off x="-3116882" y="730830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Transport</a:t>
            </a:r>
          </a:p>
        </p:txBody>
      </p:sp>
      <p:sp>
        <p:nvSpPr>
          <p:cNvPr id="38" name="Rektangel 37"/>
          <p:cNvSpPr/>
          <p:nvPr/>
        </p:nvSpPr>
        <p:spPr>
          <a:xfrm>
            <a:off x="-3116882" y="788436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Airborne</a:t>
            </a:r>
            <a:r>
              <a:rPr lang="nb-NO" sz="900" dirty="0" smtClean="0"/>
              <a:t> </a:t>
            </a:r>
            <a:r>
              <a:rPr lang="nb-NO" sz="900" dirty="0" err="1" smtClean="0"/>
              <a:t>Early</a:t>
            </a:r>
            <a:r>
              <a:rPr lang="nb-NO" sz="900" dirty="0" smtClean="0"/>
              <a:t> </a:t>
            </a:r>
            <a:r>
              <a:rPr lang="nb-NO" sz="900" dirty="0" err="1" smtClean="0"/>
              <a:t>Warning</a:t>
            </a:r>
            <a:r>
              <a:rPr lang="nb-NO" sz="900" dirty="0" smtClean="0"/>
              <a:t> </a:t>
            </a:r>
          </a:p>
        </p:txBody>
      </p:sp>
      <p:cxnSp>
        <p:nvCxnSpPr>
          <p:cNvPr id="42" name="Rett linje 41"/>
          <p:cNvCxnSpPr>
            <a:stCxn id="4" idx="2"/>
          </p:cNvCxnSpPr>
          <p:nvPr/>
        </p:nvCxnSpPr>
        <p:spPr>
          <a:xfrm>
            <a:off x="2535746" y="2123728"/>
            <a:ext cx="119" cy="3616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kstSylinder 56">
            <a:hlinkClick r:id="rId3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content</a:t>
            </a:r>
            <a:endParaRPr lang="en-US" sz="1200" dirty="0">
              <a:latin typeface="Arial Black" pitchFamily="34" charset="0"/>
            </a:endParaRPr>
          </a:p>
        </p:txBody>
      </p:sp>
      <p:sp>
        <p:nvSpPr>
          <p:cNvPr id="59" name="TekstSylinder 58">
            <a:hlinkClick r:id="rId4" action="ppaction://hlinksldjump"/>
          </p:cNvPr>
          <p:cNvSpPr txBox="1"/>
          <p:nvPr/>
        </p:nvSpPr>
        <p:spPr>
          <a:xfrm>
            <a:off x="3435846" y="8867001"/>
            <a:ext cx="1707654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Air Force</a:t>
            </a:r>
          </a:p>
        </p:txBody>
      </p:sp>
      <p:sp>
        <p:nvSpPr>
          <p:cNvPr id="22" name="Rektangel 21"/>
          <p:cNvSpPr/>
          <p:nvPr/>
        </p:nvSpPr>
        <p:spPr>
          <a:xfrm>
            <a:off x="3023676" y="269979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Squadron</a:t>
            </a:r>
            <a:endParaRPr lang="nb-NO" sz="900" dirty="0" smtClean="0"/>
          </a:p>
        </p:txBody>
      </p:sp>
      <p:cxnSp>
        <p:nvCxnSpPr>
          <p:cNvPr id="43" name="Rett linje 42"/>
          <p:cNvCxnSpPr>
            <a:endCxn id="22" idx="0"/>
          </p:cNvCxnSpPr>
          <p:nvPr/>
        </p:nvCxnSpPr>
        <p:spPr>
          <a:xfrm flipH="1">
            <a:off x="3419720" y="2482702"/>
            <a:ext cx="1306" cy="2170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tt linje 47"/>
          <p:cNvCxnSpPr>
            <a:endCxn id="30" idx="0"/>
          </p:cNvCxnSpPr>
          <p:nvPr/>
        </p:nvCxnSpPr>
        <p:spPr>
          <a:xfrm flipH="1">
            <a:off x="1671650" y="2482702"/>
            <a:ext cx="320" cy="2170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ett linje 50"/>
          <p:cNvCxnSpPr/>
          <p:nvPr/>
        </p:nvCxnSpPr>
        <p:spPr>
          <a:xfrm>
            <a:off x="1668467" y="2482659"/>
            <a:ext cx="1753644" cy="25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kstSylinder 38"/>
          <p:cNvSpPr txBox="1"/>
          <p:nvPr/>
        </p:nvSpPr>
        <p:spPr>
          <a:xfrm>
            <a:off x="411510" y="6012160"/>
            <a:ext cx="43924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regiments have the same structure. However, the amount of squadrons in a regiment may vary, but will be given in intelligence report for specific operations/areas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kstSylinder 2"/>
          <p:cNvSpPr txBox="1"/>
          <p:nvPr/>
        </p:nvSpPr>
        <p:spPr>
          <a:xfrm>
            <a:off x="267494" y="1835696"/>
            <a:ext cx="46085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report is part of the basic intelligence for 132</a:t>
            </a:r>
            <a:r>
              <a:rPr lang="en-US" baseline="30000" dirty="0" smtClean="0"/>
              <a:t>nd</a:t>
            </a:r>
            <a:r>
              <a:rPr lang="en-US" dirty="0" smtClean="0"/>
              <a:t> hosted events. </a:t>
            </a:r>
          </a:p>
          <a:p>
            <a:endParaRPr lang="en-US" dirty="0" smtClean="0"/>
          </a:p>
          <a:p>
            <a:r>
              <a:rPr lang="en-US" dirty="0" smtClean="0"/>
              <a:t>The aim of this report is help pilots understand the organization and structure of  enemy air forces.  </a:t>
            </a:r>
          </a:p>
          <a:p>
            <a:endParaRPr lang="en-US" dirty="0" smtClean="0"/>
          </a:p>
          <a:p>
            <a:r>
              <a:rPr lang="en-US" dirty="0" smtClean="0"/>
              <a:t>The structure in this document is generic and the actual structure in a operation is given as intelligence for that operation.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467544"/>
            <a:ext cx="5143500" cy="576064"/>
          </a:xfrm>
        </p:spPr>
        <p:txBody>
          <a:bodyPr/>
          <a:lstStyle/>
          <a:p>
            <a:r>
              <a:rPr lang="nb-NO" dirty="0" err="1" smtClean="0"/>
              <a:t>Version</a:t>
            </a:r>
            <a:r>
              <a:rPr lang="nb-NO" dirty="0" smtClean="0"/>
              <a:t> </a:t>
            </a:r>
            <a:r>
              <a:rPr lang="nb-NO" dirty="0" err="1" smtClean="0"/>
              <a:t>control</a:t>
            </a:r>
            <a:endParaRPr lang="nb-NO" dirty="0"/>
          </a:p>
        </p:txBody>
      </p:sp>
      <p:sp>
        <p:nvSpPr>
          <p:cNvPr id="37" name="TekstSylinder 36">
            <a:hlinkClick r:id="rId2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content</a:t>
            </a:r>
            <a:endParaRPr lang="en-US" sz="1200" dirty="0">
              <a:latin typeface="Arial Black" pitchFamily="34" charset="0"/>
            </a:endParaRPr>
          </a:p>
        </p:txBody>
      </p:sp>
      <p:sp>
        <p:nvSpPr>
          <p:cNvPr id="38" name="TekstSylinder 37">
            <a:hlinkClick r:id="rId3" action="ppaction://hlinksldjump"/>
          </p:cNvPr>
          <p:cNvSpPr txBox="1"/>
          <p:nvPr/>
        </p:nvSpPr>
        <p:spPr>
          <a:xfrm>
            <a:off x="3435846" y="8867001"/>
            <a:ext cx="1707654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Air Force</a:t>
            </a:r>
          </a:p>
        </p:txBody>
      </p:sp>
      <p:graphicFrame>
        <p:nvGraphicFramePr>
          <p:cNvPr id="42" name="Tabell 41"/>
          <p:cNvGraphicFramePr>
            <a:graphicFrameLocks noGrp="1"/>
          </p:cNvGraphicFramePr>
          <p:nvPr/>
        </p:nvGraphicFramePr>
        <p:xfrm>
          <a:off x="0" y="1259632"/>
          <a:ext cx="5143500" cy="756083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03598"/>
                <a:gridCol w="936104"/>
                <a:gridCol w="3003798"/>
              </a:tblGrid>
              <a:tr h="27629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Version</a:t>
                      </a:r>
                      <a:r>
                        <a:rPr lang="en-US" sz="1200" baseline="0" dirty="0" smtClean="0"/>
                        <a:t> number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Information changed</a:t>
                      </a:r>
                      <a:endParaRPr lang="en-US" sz="1200" dirty="0"/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0.1</a:t>
                      </a:r>
                      <a:r>
                        <a:rPr lang="en-US" sz="1200" baseline="0" dirty="0" smtClean="0"/>
                        <a:t> (DRAFT)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2020-04-26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Initial version</a:t>
                      </a:r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2020-04-27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Added Squadron</a:t>
                      </a:r>
                      <a:r>
                        <a:rPr lang="en-US" sz="1200" baseline="0" dirty="0" smtClean="0"/>
                        <a:t> description</a:t>
                      </a:r>
                    </a:p>
                    <a:p>
                      <a:r>
                        <a:rPr lang="en-US" sz="1200" baseline="0" dirty="0" smtClean="0"/>
                        <a:t>Added SEAD/EW regiment</a:t>
                      </a:r>
                      <a:endParaRPr lang="en-US" sz="1200" dirty="0"/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2020-05-06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Fixed</a:t>
                      </a:r>
                      <a:r>
                        <a:rPr lang="en-US" sz="1200" baseline="0" dirty="0" smtClean="0"/>
                        <a:t> formatting</a:t>
                      </a:r>
                      <a:endParaRPr lang="en-US" sz="1200" dirty="0"/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2020-05-07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Official release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Content</a:t>
            </a:r>
            <a:endParaRPr lang="nb-NO" dirty="0"/>
          </a:p>
        </p:txBody>
      </p:sp>
      <p:sp>
        <p:nvSpPr>
          <p:cNvPr id="3" name="TekstSylinder 2"/>
          <p:cNvSpPr txBox="1"/>
          <p:nvPr/>
        </p:nvSpPr>
        <p:spPr>
          <a:xfrm>
            <a:off x="195486" y="1403648"/>
            <a:ext cx="45365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>
                <a:hlinkClick r:id="rId2" action="ppaction://hlinksldjump"/>
              </a:rPr>
              <a:t>Aircraft</a:t>
            </a:r>
            <a:r>
              <a:rPr lang="nb-NO" dirty="0" smtClean="0">
                <a:hlinkClick r:id="rId2" action="ppaction://hlinksldjump"/>
              </a:rPr>
              <a:t> </a:t>
            </a:r>
            <a:r>
              <a:rPr lang="nb-NO" dirty="0" err="1" smtClean="0">
                <a:hlinkClick r:id="rId2" action="ppaction://hlinksldjump"/>
              </a:rPr>
              <a:t>roles</a:t>
            </a:r>
            <a:endParaRPr lang="nb-NO" dirty="0" smtClean="0"/>
          </a:p>
          <a:p>
            <a:r>
              <a:rPr lang="nb-NO" dirty="0" err="1" smtClean="0">
                <a:hlinkClick r:id="rId3" action="ppaction://hlinksldjump"/>
              </a:rPr>
              <a:t>Squadron</a:t>
            </a:r>
            <a:r>
              <a:rPr lang="nb-NO" dirty="0" smtClean="0">
                <a:hlinkClick r:id="rId3" action="ppaction://hlinksldjump"/>
              </a:rPr>
              <a:t> </a:t>
            </a:r>
            <a:r>
              <a:rPr lang="nb-NO" dirty="0" err="1" smtClean="0">
                <a:hlinkClick r:id="rId3" action="ppaction://hlinksldjump"/>
              </a:rPr>
              <a:t>description</a:t>
            </a:r>
            <a:endParaRPr lang="nb-NO" dirty="0" smtClean="0"/>
          </a:p>
          <a:p>
            <a:r>
              <a:rPr lang="nb-NO" dirty="0" smtClean="0">
                <a:hlinkClick r:id="rId4" action="ppaction://hlinksldjump"/>
              </a:rPr>
              <a:t>Squadron </a:t>
            </a:r>
            <a:r>
              <a:rPr lang="nb-NO" dirty="0" err="1" smtClean="0">
                <a:hlinkClick r:id="rId4" action="ppaction://hlinksldjump"/>
              </a:rPr>
              <a:t>composition</a:t>
            </a:r>
            <a:endParaRPr lang="nb-NO" dirty="0" smtClean="0"/>
          </a:p>
          <a:p>
            <a:r>
              <a:rPr lang="nb-NO" dirty="0" smtClean="0">
                <a:hlinkClick r:id="rId5" action="ppaction://hlinksldjump"/>
              </a:rPr>
              <a:t>Readiness</a:t>
            </a:r>
            <a:endParaRPr lang="nb-NO" dirty="0" smtClean="0"/>
          </a:p>
          <a:p>
            <a:r>
              <a:rPr lang="nb-NO" dirty="0" smtClean="0">
                <a:hlinkClick r:id="rId5" action="ppaction://hlinksldjump"/>
              </a:rPr>
              <a:t>Hierarchy</a:t>
            </a:r>
            <a:endParaRPr lang="nb-NO" dirty="0" smtClean="0"/>
          </a:p>
          <a:p>
            <a:r>
              <a:rPr lang="nb-NO" dirty="0" smtClean="0">
                <a:hlinkClick r:id="rId6" action="ppaction://hlinksldjump"/>
              </a:rPr>
              <a:t>Air Force </a:t>
            </a:r>
            <a:r>
              <a:rPr lang="nb-NO" dirty="0" err="1" smtClean="0">
                <a:hlinkClick r:id="rId6" action="ppaction://hlinksldjump"/>
              </a:rPr>
              <a:t>organization</a:t>
            </a:r>
            <a:endParaRPr lang="nb-NO" dirty="0" smtClean="0"/>
          </a:p>
          <a:p>
            <a:endParaRPr lang="nb-NO" dirty="0" smtClean="0"/>
          </a:p>
        </p:txBody>
      </p:sp>
      <p:sp>
        <p:nvSpPr>
          <p:cNvPr id="4" name="Plassholder for lysbildenummer 4"/>
          <p:cNvSpPr txBox="1">
            <a:spLocks/>
          </p:cNvSpPr>
          <p:nvPr/>
        </p:nvSpPr>
        <p:spPr>
          <a:xfrm>
            <a:off x="4803998" y="8964488"/>
            <a:ext cx="339502" cy="17951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EFB388-42AA-4DF2-851A-CCA4A06B24AA}" type="slidenum">
              <a:rPr kumimoji="0" lang="nb-NO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b-NO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kstSylinder 5">
            <a:hlinkClick r:id="rId7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content</a:t>
            </a:r>
            <a:endParaRPr lang="en-US" sz="1200" dirty="0">
              <a:latin typeface="Arial Black" pitchFamily="34" charset="0"/>
            </a:endParaRPr>
          </a:p>
        </p:txBody>
      </p:sp>
      <p:sp>
        <p:nvSpPr>
          <p:cNvPr id="7" name="TekstSylinder 6">
            <a:hlinkClick r:id="rId6" action="ppaction://hlinksldjump"/>
          </p:cNvPr>
          <p:cNvSpPr txBox="1"/>
          <p:nvPr/>
        </p:nvSpPr>
        <p:spPr>
          <a:xfrm>
            <a:off x="3435846" y="8867001"/>
            <a:ext cx="1707654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Air Force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b-NO" dirty="0" err="1" smtClean="0"/>
              <a:t>Aircraft</a:t>
            </a:r>
            <a:r>
              <a:rPr lang="nb-NO" dirty="0" smtClean="0"/>
              <a:t> </a:t>
            </a:r>
            <a:r>
              <a:rPr lang="nb-NO" dirty="0" err="1" smtClean="0"/>
              <a:t>roles</a:t>
            </a:r>
            <a:r>
              <a:rPr lang="nb-NO" dirty="0" smtClean="0"/>
              <a:t> </a:t>
            </a:r>
            <a:endParaRPr lang="en-US" dirty="0"/>
          </a:p>
        </p:txBody>
      </p:sp>
      <p:sp>
        <p:nvSpPr>
          <p:cNvPr id="2" name="Plassholder for lysbildenummer 1"/>
          <p:cNvSpPr>
            <a:spLocks noGrp="1"/>
          </p:cNvSpPr>
          <p:nvPr>
            <p:ph type="sldNum" sz="quarter" idx="4294967295"/>
          </p:nvPr>
        </p:nvSpPr>
        <p:spPr>
          <a:xfrm>
            <a:off x="4803775" y="8964613"/>
            <a:ext cx="339725" cy="179387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5</a:t>
            </a:fld>
            <a:endParaRPr lang="nb-NO"/>
          </a:p>
        </p:txBody>
      </p:sp>
      <p:graphicFrame>
        <p:nvGraphicFramePr>
          <p:cNvPr id="4" name="Tabell 3"/>
          <p:cNvGraphicFramePr>
            <a:graphicFrameLocks noGrp="1"/>
          </p:cNvGraphicFramePr>
          <p:nvPr/>
        </p:nvGraphicFramePr>
        <p:xfrm>
          <a:off x="0" y="971600"/>
          <a:ext cx="5143500" cy="71197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93003"/>
                <a:gridCol w="1250146"/>
                <a:gridCol w="1250146"/>
                <a:gridCol w="1166803"/>
                <a:gridCol w="583402"/>
              </a:tblGrid>
              <a:tr h="31475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Aircraft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</a:t>
                      </a:r>
                      <a:r>
                        <a:rPr lang="en-US" sz="1000" baseline="0" dirty="0" smtClean="0"/>
                        <a:t> role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Secondary role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Year</a:t>
                      </a:r>
                      <a:endParaRPr lang="en-US" sz="10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MiG-21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Interceptor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FISHBED 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1959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MiG-23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Fighter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FLOGGER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1970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MiG-25</a:t>
                      </a:r>
                      <a:r>
                        <a:rPr lang="en-US" sz="900" baseline="0" dirty="0" smtClean="0"/>
                        <a:t> PD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Interceptor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FOXBAT A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1970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MiG-25 RBT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Reconnaissance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Bomber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FOXBAT B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1970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MiG-27K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Ground attack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FLOGGER D/J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1975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MiG-29A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Fighter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Ground</a:t>
                      </a:r>
                      <a:r>
                        <a:rPr lang="en-US" sz="900" baseline="0" dirty="0" smtClean="0"/>
                        <a:t> attack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FULCRUM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1982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MiG-29S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Fighter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Ground</a:t>
                      </a:r>
                      <a:r>
                        <a:rPr lang="en-US" sz="900" baseline="0" dirty="0" smtClean="0"/>
                        <a:t> attack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FULCRUM-S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1982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MiG-31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Interceptor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FOXHOUND 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1981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SU-17</a:t>
                      </a:r>
                      <a:r>
                        <a:rPr lang="en-US" sz="900" baseline="0" dirty="0" smtClean="0"/>
                        <a:t> M4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Fighter bomber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FITTER-K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1980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SU-24</a:t>
                      </a:r>
                      <a:r>
                        <a:rPr lang="en-US" sz="900" baseline="0" dirty="0" smtClean="0"/>
                        <a:t> M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Attack (A-G)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FENCER-D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1979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SU-24 MR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Reconnaissance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FENCER-E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1980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SU-25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CAS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SEAD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FROGFOOT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1981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SU-25 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Anti-tank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FROGFOOT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1991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SU-25 TM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Attack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FROGFOOT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2008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SU-27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Fighter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Fighter escort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FLANKER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1985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SU-30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Fighter/attack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Deep interdiction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FLANKER-C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1996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SU-33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Fighter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FLANKER-D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1998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SU-34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Fighter-bomber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Strike,</a:t>
                      </a:r>
                      <a:r>
                        <a:rPr lang="en-US" sz="900" baseline="0" dirty="0" smtClean="0"/>
                        <a:t> </a:t>
                      </a:r>
                      <a:r>
                        <a:rPr lang="en-US" sz="900" dirty="0" smtClean="0"/>
                        <a:t>EW/SEAD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FULLBACK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2006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TU-142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ASW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Anti-ship(ASUW)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BEAR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1972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TU-160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Strategic bomber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BLACKJACK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1987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TU-22 M3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Strategic</a:t>
                      </a:r>
                      <a:r>
                        <a:rPr lang="en-US" sz="900" baseline="0" dirty="0" smtClean="0"/>
                        <a:t> bomber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Anti-ship(ASUW)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BACKFIRE-C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1972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TU-95</a:t>
                      </a:r>
                      <a:r>
                        <a:rPr lang="en-US" sz="900" baseline="0" dirty="0" smtClean="0"/>
                        <a:t> MS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Cruise Missiles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BEAR-H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1981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A-50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AWACS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MAINSTAY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1984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AN-26</a:t>
                      </a:r>
                      <a:r>
                        <a:rPr lang="en-US" sz="900" baseline="0" dirty="0" smtClean="0"/>
                        <a:t> B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Transport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CURL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1970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AN-30 M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Reconnaissance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CLANK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1968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IL-78</a:t>
                      </a:r>
                      <a:r>
                        <a:rPr lang="en-US" sz="900" baseline="0" dirty="0" smtClean="0"/>
                        <a:t> M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AAR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MIDAS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1987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IL-76 MD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Transport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CANDID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1974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YAK-40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VIP</a:t>
                      </a:r>
                      <a:r>
                        <a:rPr lang="en-US" sz="900" baseline="0" dirty="0" smtClean="0"/>
                        <a:t> transport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EW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CODLING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1968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kstSylinder 5">
            <a:hlinkClick r:id="rId2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content</a:t>
            </a:r>
            <a:endParaRPr lang="en-US" sz="1200" dirty="0">
              <a:latin typeface="Arial Black" pitchFamily="34" charset="0"/>
            </a:endParaRPr>
          </a:p>
        </p:txBody>
      </p:sp>
      <p:sp>
        <p:nvSpPr>
          <p:cNvPr id="7" name="TekstSylinder 6">
            <a:hlinkClick r:id="rId3" action="ppaction://hlinksldjump"/>
          </p:cNvPr>
          <p:cNvSpPr txBox="1"/>
          <p:nvPr/>
        </p:nvSpPr>
        <p:spPr>
          <a:xfrm>
            <a:off x="3435846" y="8867001"/>
            <a:ext cx="1707654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Air Force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tel 76"/>
          <p:cNvSpPr>
            <a:spLocks noGrp="1"/>
          </p:cNvSpPr>
          <p:nvPr>
            <p:ph type="title"/>
          </p:nvPr>
        </p:nvSpPr>
        <p:spPr>
          <a:xfrm>
            <a:off x="0" y="611560"/>
            <a:ext cx="5143500" cy="504056"/>
          </a:xfrm>
        </p:spPr>
        <p:txBody>
          <a:bodyPr/>
          <a:lstStyle/>
          <a:p>
            <a:pPr lvl="0"/>
            <a:r>
              <a:rPr lang="nb-NO" dirty="0" smtClean="0"/>
              <a:t>Squadron </a:t>
            </a:r>
            <a:r>
              <a:rPr lang="nb-NO" dirty="0" err="1" smtClean="0"/>
              <a:t>Description</a:t>
            </a:r>
            <a:endParaRPr lang="en-US" dirty="0"/>
          </a:p>
        </p:txBody>
      </p:sp>
      <p:sp>
        <p:nvSpPr>
          <p:cNvPr id="2" name="Plassholder for lysbildenummer 1"/>
          <p:cNvSpPr>
            <a:spLocks noGrp="1"/>
          </p:cNvSpPr>
          <p:nvPr>
            <p:ph type="sldNum" sz="quarter" idx="4294967295"/>
          </p:nvPr>
        </p:nvSpPr>
        <p:spPr>
          <a:xfrm>
            <a:off x="4803775" y="8964613"/>
            <a:ext cx="339725" cy="179387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6</a:t>
            </a:fld>
            <a:endParaRPr lang="nb-NO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4078" y="1115616"/>
            <a:ext cx="5681361" cy="4644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ktangel 13"/>
          <p:cNvSpPr/>
          <p:nvPr/>
        </p:nvSpPr>
        <p:spPr>
          <a:xfrm>
            <a:off x="-3692946" y="651621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Bomber </a:t>
            </a:r>
            <a:r>
              <a:rPr lang="nb-NO" sz="900" dirty="0" err="1" smtClean="0"/>
              <a:t>Aviation</a:t>
            </a:r>
            <a:r>
              <a:rPr lang="nb-NO" sz="900" dirty="0" smtClean="0"/>
              <a:t> Regiment</a:t>
            </a:r>
          </a:p>
        </p:txBody>
      </p:sp>
      <p:sp>
        <p:nvSpPr>
          <p:cNvPr id="16" name="Rektangel 15"/>
          <p:cNvSpPr/>
          <p:nvPr/>
        </p:nvSpPr>
        <p:spPr>
          <a:xfrm>
            <a:off x="-1964754" y="651621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Assault</a:t>
            </a:r>
            <a:r>
              <a:rPr lang="nb-NO" sz="900" dirty="0" smtClean="0"/>
              <a:t> </a:t>
            </a:r>
            <a:r>
              <a:rPr lang="nb-NO" sz="900" dirty="0" err="1" smtClean="0"/>
              <a:t>Aviation</a:t>
            </a:r>
            <a:r>
              <a:rPr lang="nb-NO" sz="900" dirty="0" smtClean="0"/>
              <a:t> Regiment</a:t>
            </a:r>
          </a:p>
        </p:txBody>
      </p:sp>
      <p:sp>
        <p:nvSpPr>
          <p:cNvPr id="17" name="Rektangel 16"/>
          <p:cNvSpPr/>
          <p:nvPr/>
        </p:nvSpPr>
        <p:spPr>
          <a:xfrm>
            <a:off x="-1100658" y="651621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Fighter </a:t>
            </a:r>
            <a:r>
              <a:rPr lang="nb-NO" sz="900" dirty="0" err="1" smtClean="0"/>
              <a:t>Aviation</a:t>
            </a:r>
            <a:r>
              <a:rPr lang="nb-NO" sz="900" dirty="0" smtClean="0"/>
              <a:t> Regiment</a:t>
            </a:r>
          </a:p>
        </p:txBody>
      </p:sp>
      <p:sp>
        <p:nvSpPr>
          <p:cNvPr id="18" name="TekstSylinder 17"/>
          <p:cNvSpPr txBox="1"/>
          <p:nvPr/>
        </p:nvSpPr>
        <p:spPr>
          <a:xfrm>
            <a:off x="-3692946" y="7020272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SU-24</a:t>
            </a:r>
            <a:endParaRPr lang="en-US" sz="1000" dirty="0"/>
          </a:p>
        </p:txBody>
      </p:sp>
      <p:sp>
        <p:nvSpPr>
          <p:cNvPr id="19" name="TekstSylinder 18"/>
          <p:cNvSpPr txBox="1"/>
          <p:nvPr/>
        </p:nvSpPr>
        <p:spPr>
          <a:xfrm>
            <a:off x="-1892746" y="7020272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SU-25</a:t>
            </a:r>
            <a:endParaRPr lang="en-US" sz="1000" dirty="0"/>
          </a:p>
        </p:txBody>
      </p:sp>
      <p:sp>
        <p:nvSpPr>
          <p:cNvPr id="20" name="TekstSylinder 19"/>
          <p:cNvSpPr txBox="1"/>
          <p:nvPr/>
        </p:nvSpPr>
        <p:spPr>
          <a:xfrm>
            <a:off x="-1028650" y="7020272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SU-27</a:t>
            </a:r>
            <a:endParaRPr lang="en-US" sz="1000" dirty="0"/>
          </a:p>
        </p:txBody>
      </p:sp>
      <p:sp>
        <p:nvSpPr>
          <p:cNvPr id="21" name="TekstSylinder 20"/>
          <p:cNvSpPr txBox="1"/>
          <p:nvPr/>
        </p:nvSpPr>
        <p:spPr>
          <a:xfrm>
            <a:off x="-1028650" y="7206099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MiG-29</a:t>
            </a:r>
            <a:endParaRPr lang="en-US" sz="1000" dirty="0"/>
          </a:p>
        </p:txBody>
      </p:sp>
      <p:sp>
        <p:nvSpPr>
          <p:cNvPr id="26" name="Rektangel 25"/>
          <p:cNvSpPr/>
          <p:nvPr/>
        </p:nvSpPr>
        <p:spPr>
          <a:xfrm>
            <a:off x="-1964754" y="31318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</a:t>
            </a:r>
            <a:r>
              <a:rPr lang="nb-NO" sz="900" dirty="0" err="1" smtClean="0"/>
              <a:t>Division</a:t>
            </a:r>
            <a:endParaRPr lang="nb-NO" sz="900" dirty="0" smtClean="0"/>
          </a:p>
        </p:txBody>
      </p:sp>
      <p:sp>
        <p:nvSpPr>
          <p:cNvPr id="27" name="Rektangel 26"/>
          <p:cNvSpPr/>
          <p:nvPr/>
        </p:nvSpPr>
        <p:spPr>
          <a:xfrm>
            <a:off x="-1964754" y="385192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Regiment</a:t>
            </a:r>
          </a:p>
        </p:txBody>
      </p:sp>
      <p:sp>
        <p:nvSpPr>
          <p:cNvPr id="28" name="Rektangel 27"/>
          <p:cNvSpPr/>
          <p:nvPr/>
        </p:nvSpPr>
        <p:spPr>
          <a:xfrm>
            <a:off x="-1964754" y="449999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Squadron</a:t>
            </a:r>
          </a:p>
        </p:txBody>
      </p:sp>
      <p:sp>
        <p:nvSpPr>
          <p:cNvPr id="29" name="Rektangel 28"/>
          <p:cNvSpPr/>
          <p:nvPr/>
        </p:nvSpPr>
        <p:spPr>
          <a:xfrm>
            <a:off x="-1964754" y="248376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Force</a:t>
            </a:r>
          </a:p>
        </p:txBody>
      </p:sp>
      <p:sp>
        <p:nvSpPr>
          <p:cNvPr id="30" name="Rektangel 29"/>
          <p:cNvSpPr/>
          <p:nvPr/>
        </p:nvSpPr>
        <p:spPr>
          <a:xfrm>
            <a:off x="195486" y="154766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Bomber</a:t>
            </a:r>
          </a:p>
        </p:txBody>
      </p:sp>
      <p:sp>
        <p:nvSpPr>
          <p:cNvPr id="31" name="Rektangel 30"/>
          <p:cNvSpPr/>
          <p:nvPr/>
        </p:nvSpPr>
        <p:spPr>
          <a:xfrm>
            <a:off x="195486" y="205172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Fighter</a:t>
            </a:r>
          </a:p>
        </p:txBody>
      </p:sp>
      <p:sp>
        <p:nvSpPr>
          <p:cNvPr id="32" name="Rektangel 31"/>
          <p:cNvSpPr/>
          <p:nvPr/>
        </p:nvSpPr>
        <p:spPr>
          <a:xfrm>
            <a:off x="195486" y="25557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Heavy bomber</a:t>
            </a:r>
          </a:p>
        </p:txBody>
      </p:sp>
      <p:sp>
        <p:nvSpPr>
          <p:cNvPr id="33" name="Rektangel 32"/>
          <p:cNvSpPr/>
          <p:nvPr/>
        </p:nvSpPr>
        <p:spPr>
          <a:xfrm>
            <a:off x="195486" y="305983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Assault</a:t>
            </a:r>
            <a:endParaRPr lang="nb-NO" sz="900" dirty="0" smtClean="0"/>
          </a:p>
        </p:txBody>
      </p:sp>
      <p:sp>
        <p:nvSpPr>
          <p:cNvPr id="34" name="Rektangel 33"/>
          <p:cNvSpPr/>
          <p:nvPr/>
        </p:nvSpPr>
        <p:spPr>
          <a:xfrm>
            <a:off x="195486" y="356388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Reconnaissance</a:t>
            </a:r>
            <a:endParaRPr lang="en-US" sz="900" dirty="0"/>
          </a:p>
        </p:txBody>
      </p:sp>
      <p:sp>
        <p:nvSpPr>
          <p:cNvPr id="35" name="Rektangel 34"/>
          <p:cNvSpPr/>
          <p:nvPr/>
        </p:nvSpPr>
        <p:spPr>
          <a:xfrm>
            <a:off x="195486" y="406794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Interceptor</a:t>
            </a:r>
            <a:endParaRPr lang="nb-NO" sz="900" dirty="0" smtClean="0"/>
          </a:p>
        </p:txBody>
      </p:sp>
      <p:sp>
        <p:nvSpPr>
          <p:cNvPr id="36" name="Rektangel 35"/>
          <p:cNvSpPr/>
          <p:nvPr/>
        </p:nvSpPr>
        <p:spPr>
          <a:xfrm>
            <a:off x="195486" y="457200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Tanker</a:t>
            </a:r>
          </a:p>
        </p:txBody>
      </p:sp>
      <p:sp>
        <p:nvSpPr>
          <p:cNvPr id="37" name="Rektangel 36"/>
          <p:cNvSpPr/>
          <p:nvPr/>
        </p:nvSpPr>
        <p:spPr>
          <a:xfrm>
            <a:off x="195486" y="507605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Transport</a:t>
            </a:r>
          </a:p>
        </p:txBody>
      </p:sp>
      <p:sp>
        <p:nvSpPr>
          <p:cNvPr id="38" name="Rektangel 37"/>
          <p:cNvSpPr/>
          <p:nvPr/>
        </p:nvSpPr>
        <p:spPr>
          <a:xfrm>
            <a:off x="195486" y="558011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Airborne</a:t>
            </a:r>
            <a:r>
              <a:rPr lang="nb-NO" sz="900" dirty="0" smtClean="0"/>
              <a:t> </a:t>
            </a:r>
            <a:r>
              <a:rPr lang="nb-NO" sz="900" dirty="0" err="1" smtClean="0"/>
              <a:t>Early</a:t>
            </a:r>
            <a:r>
              <a:rPr lang="nb-NO" sz="900" dirty="0" smtClean="0"/>
              <a:t> </a:t>
            </a:r>
            <a:r>
              <a:rPr lang="nb-NO" sz="900" dirty="0" err="1" smtClean="0"/>
              <a:t>Warning</a:t>
            </a:r>
            <a:r>
              <a:rPr lang="nb-NO" sz="900" dirty="0" smtClean="0"/>
              <a:t> </a:t>
            </a:r>
          </a:p>
        </p:txBody>
      </p:sp>
      <p:sp>
        <p:nvSpPr>
          <p:cNvPr id="64" name="TekstSylinder 63"/>
          <p:cNvSpPr txBox="1"/>
          <p:nvPr/>
        </p:nvSpPr>
        <p:spPr>
          <a:xfrm>
            <a:off x="1059582" y="1547664"/>
            <a:ext cx="3867894" cy="432048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000" dirty="0" smtClean="0"/>
              <a:t>A bomber squadron conduct Air Interdiction missions. The aircraft in a bomber squadron have a limited A-A capability for self-protection. A squadron consist of </a:t>
            </a:r>
            <a:r>
              <a:rPr lang="en-US" sz="1000" u="sng" dirty="0" smtClean="0"/>
              <a:t>12x aircrafts.</a:t>
            </a:r>
            <a:endParaRPr lang="en-US" sz="1000" u="sng" dirty="0"/>
          </a:p>
        </p:txBody>
      </p:sp>
      <p:sp>
        <p:nvSpPr>
          <p:cNvPr id="65" name="TekstSylinder 64"/>
          <p:cNvSpPr txBox="1"/>
          <p:nvPr/>
        </p:nvSpPr>
        <p:spPr>
          <a:xfrm>
            <a:off x="1059582" y="2051720"/>
            <a:ext cx="3867894" cy="432048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000" dirty="0" smtClean="0"/>
              <a:t>The fighter squadrons conduct normal fighter operations such as DCA (CAP) and OCA (Sweep, Escort). A squadron consist of </a:t>
            </a:r>
            <a:r>
              <a:rPr lang="en-US" sz="1000" u="sng" dirty="0" smtClean="0"/>
              <a:t>12x aircraft. </a:t>
            </a:r>
            <a:endParaRPr lang="en-US" sz="1000" u="sng" dirty="0"/>
          </a:p>
        </p:txBody>
      </p:sp>
      <p:sp>
        <p:nvSpPr>
          <p:cNvPr id="66" name="TekstSylinder 65"/>
          <p:cNvSpPr txBox="1"/>
          <p:nvPr/>
        </p:nvSpPr>
        <p:spPr>
          <a:xfrm>
            <a:off x="1059582" y="2555776"/>
            <a:ext cx="3867894" cy="432048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000" dirty="0" smtClean="0"/>
              <a:t>Heavy bomber squadron conducts long-range strategic attacks, and heavy bombing duties. A squadron consist of </a:t>
            </a:r>
            <a:r>
              <a:rPr lang="en-US" sz="1000" u="sng" dirty="0" smtClean="0"/>
              <a:t>6x Aircraft</a:t>
            </a:r>
            <a:r>
              <a:rPr lang="en-US" sz="1000" dirty="0" smtClean="0"/>
              <a:t>.</a:t>
            </a:r>
            <a:endParaRPr lang="en-US" sz="1000" dirty="0"/>
          </a:p>
        </p:txBody>
      </p:sp>
      <p:sp>
        <p:nvSpPr>
          <p:cNvPr id="67" name="TekstSylinder 66"/>
          <p:cNvSpPr txBox="1"/>
          <p:nvPr/>
        </p:nvSpPr>
        <p:spPr>
          <a:xfrm>
            <a:off x="1059582" y="3059832"/>
            <a:ext cx="3867894" cy="432048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000" dirty="0" smtClean="0"/>
              <a:t>Assault squadrons conduct Close Air Support and Armed Recon missions. A squadron consist of </a:t>
            </a:r>
            <a:r>
              <a:rPr lang="en-US" sz="1000" u="sng" dirty="0" smtClean="0"/>
              <a:t>12x aircraft</a:t>
            </a:r>
            <a:r>
              <a:rPr lang="en-US" sz="1000" dirty="0" smtClean="0"/>
              <a:t>.</a:t>
            </a:r>
            <a:endParaRPr lang="en-US" sz="1000" dirty="0"/>
          </a:p>
        </p:txBody>
      </p:sp>
      <p:sp>
        <p:nvSpPr>
          <p:cNvPr id="68" name="TekstSylinder 67"/>
          <p:cNvSpPr txBox="1"/>
          <p:nvPr/>
        </p:nvSpPr>
        <p:spPr>
          <a:xfrm>
            <a:off x="1059582" y="3563888"/>
            <a:ext cx="3867894" cy="432048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000" dirty="0" smtClean="0"/>
              <a:t>A reconnaissance squadron is used to gather intelligence about the enemy either visually or electronically. A squadron consist of </a:t>
            </a:r>
            <a:r>
              <a:rPr lang="en-US" sz="1000" u="sng" dirty="0" smtClean="0"/>
              <a:t>6x aircraft</a:t>
            </a:r>
            <a:r>
              <a:rPr lang="en-US" sz="1000" dirty="0" smtClean="0"/>
              <a:t>.</a:t>
            </a:r>
          </a:p>
        </p:txBody>
      </p:sp>
      <p:sp>
        <p:nvSpPr>
          <p:cNvPr id="69" name="TekstSylinder 68"/>
          <p:cNvSpPr txBox="1"/>
          <p:nvPr/>
        </p:nvSpPr>
        <p:spPr>
          <a:xfrm>
            <a:off x="1059582" y="4067944"/>
            <a:ext cx="3867894" cy="432048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000" dirty="0" smtClean="0"/>
              <a:t>Squadron that is specialized in DCA with the purpose of intercepting incoming enemy aircraft. Squadron consist of </a:t>
            </a:r>
            <a:r>
              <a:rPr lang="en-US" sz="1000" u="sng" dirty="0" smtClean="0"/>
              <a:t>12x aircraft.</a:t>
            </a:r>
            <a:endParaRPr lang="en-US" sz="1000" u="sng" dirty="0"/>
          </a:p>
        </p:txBody>
      </p:sp>
      <p:sp>
        <p:nvSpPr>
          <p:cNvPr id="70" name="TekstSylinder 69"/>
          <p:cNvSpPr txBox="1"/>
          <p:nvPr/>
        </p:nvSpPr>
        <p:spPr>
          <a:xfrm>
            <a:off x="1059582" y="4572000"/>
            <a:ext cx="3867894" cy="432048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000" dirty="0" smtClean="0"/>
              <a:t>Squadron conducts AAR for other aircrafts.</a:t>
            </a:r>
          </a:p>
          <a:p>
            <a:r>
              <a:rPr lang="en-US" sz="1000" dirty="0" smtClean="0"/>
              <a:t>Squadron consist of </a:t>
            </a:r>
            <a:r>
              <a:rPr lang="en-US" sz="1000" u="sng" dirty="0" smtClean="0"/>
              <a:t>4x Aircraft</a:t>
            </a:r>
            <a:r>
              <a:rPr lang="en-US" sz="1000" dirty="0" smtClean="0"/>
              <a:t>.</a:t>
            </a:r>
            <a:endParaRPr lang="en-US" sz="1000" dirty="0"/>
          </a:p>
        </p:txBody>
      </p:sp>
      <p:sp>
        <p:nvSpPr>
          <p:cNvPr id="71" name="TekstSylinder 70"/>
          <p:cNvSpPr txBox="1"/>
          <p:nvPr/>
        </p:nvSpPr>
        <p:spPr>
          <a:xfrm>
            <a:off x="1059582" y="5076056"/>
            <a:ext cx="3867894" cy="432048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000" dirty="0" smtClean="0"/>
              <a:t>A transport squadron is used for transporting supplies, personnel or material. This can either be a logistic operation or a airborne operation. Squadron consist of </a:t>
            </a:r>
            <a:r>
              <a:rPr lang="en-US" sz="1000" u="sng" dirty="0" smtClean="0"/>
              <a:t>6x aircraft.</a:t>
            </a:r>
            <a:endParaRPr lang="en-US" sz="1000" u="sng" dirty="0"/>
          </a:p>
        </p:txBody>
      </p:sp>
      <p:sp>
        <p:nvSpPr>
          <p:cNvPr id="72" name="TekstSylinder 71"/>
          <p:cNvSpPr txBox="1"/>
          <p:nvPr/>
        </p:nvSpPr>
        <p:spPr>
          <a:xfrm>
            <a:off x="1059582" y="5580112"/>
            <a:ext cx="3867894" cy="432048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000" dirty="0" smtClean="0"/>
              <a:t>Squadron conducts Airborne Early Warning, and can be tied into the regions IADS. A Squadron consist of </a:t>
            </a:r>
            <a:r>
              <a:rPr lang="en-US" sz="1000" u="sng" dirty="0" smtClean="0"/>
              <a:t>4x Aircraft</a:t>
            </a:r>
            <a:r>
              <a:rPr lang="en-US" sz="1000" dirty="0" smtClean="0"/>
              <a:t>.</a:t>
            </a:r>
            <a:endParaRPr lang="en-US" sz="1000" dirty="0"/>
          </a:p>
        </p:txBody>
      </p:sp>
      <p:sp>
        <p:nvSpPr>
          <p:cNvPr id="74" name="Rektangel 73"/>
          <p:cNvSpPr/>
          <p:nvPr/>
        </p:nvSpPr>
        <p:spPr>
          <a:xfrm>
            <a:off x="195486" y="608416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Anti-ship</a:t>
            </a:r>
            <a:endParaRPr lang="nb-NO" sz="900" dirty="0" smtClean="0"/>
          </a:p>
        </p:txBody>
      </p:sp>
      <p:sp>
        <p:nvSpPr>
          <p:cNvPr id="75" name="TekstSylinder 74"/>
          <p:cNvSpPr txBox="1"/>
          <p:nvPr/>
        </p:nvSpPr>
        <p:spPr>
          <a:xfrm>
            <a:off x="1059582" y="6084168"/>
            <a:ext cx="3867894" cy="432048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000" dirty="0" smtClean="0"/>
              <a:t>A Anti-ship squadron conducts maritime patrolling, or conducts Anti Surface Warfare (ASUW) where it attacks ships at sea. Carrier groups is their primary target. A squadron consist of </a:t>
            </a:r>
            <a:r>
              <a:rPr lang="en-US" sz="1000" u="sng" dirty="0" smtClean="0"/>
              <a:t>6x aircraft.</a:t>
            </a:r>
            <a:endParaRPr lang="en-US" sz="1000" u="sng" dirty="0"/>
          </a:p>
        </p:txBody>
      </p:sp>
      <p:sp>
        <p:nvSpPr>
          <p:cNvPr id="82" name="TekstSylinder 81">
            <a:hlinkClick r:id="rId3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content</a:t>
            </a:r>
            <a:endParaRPr lang="en-US" sz="1200" dirty="0">
              <a:latin typeface="Arial Black" pitchFamily="34" charset="0"/>
            </a:endParaRPr>
          </a:p>
        </p:txBody>
      </p:sp>
      <p:sp>
        <p:nvSpPr>
          <p:cNvPr id="84" name="TekstSylinder 83">
            <a:hlinkClick r:id="rId4" action="ppaction://hlinksldjump"/>
          </p:cNvPr>
          <p:cNvSpPr txBox="1"/>
          <p:nvPr/>
        </p:nvSpPr>
        <p:spPr>
          <a:xfrm>
            <a:off x="3435846" y="8867001"/>
            <a:ext cx="1707654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Air Force</a:t>
            </a:r>
          </a:p>
        </p:txBody>
      </p:sp>
      <p:sp>
        <p:nvSpPr>
          <p:cNvPr id="39" name="Rektangel 38"/>
          <p:cNvSpPr/>
          <p:nvPr/>
        </p:nvSpPr>
        <p:spPr>
          <a:xfrm>
            <a:off x="195486" y="658822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SEAD/EW</a:t>
            </a:r>
          </a:p>
        </p:txBody>
      </p:sp>
      <p:sp>
        <p:nvSpPr>
          <p:cNvPr id="40" name="TekstSylinder 39"/>
          <p:cNvSpPr txBox="1"/>
          <p:nvPr/>
        </p:nvSpPr>
        <p:spPr>
          <a:xfrm>
            <a:off x="1059582" y="6588224"/>
            <a:ext cx="3867894" cy="432048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000" dirty="0" smtClean="0"/>
              <a:t>SEAD/EW squadrons are designed to attack Air Defense of the enemy and will normally support other operations. A squadron consist of x</a:t>
            </a:r>
            <a:r>
              <a:rPr lang="en-US" sz="1000" u="sng" dirty="0" smtClean="0"/>
              <a:t>6 aircraft</a:t>
            </a:r>
            <a:r>
              <a:rPr lang="en-US" sz="1000" dirty="0" smtClean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tel 76"/>
          <p:cNvSpPr>
            <a:spLocks noGrp="1"/>
          </p:cNvSpPr>
          <p:nvPr>
            <p:ph type="title"/>
          </p:nvPr>
        </p:nvSpPr>
        <p:spPr>
          <a:xfrm>
            <a:off x="0" y="683568"/>
            <a:ext cx="5143500" cy="504056"/>
          </a:xfrm>
        </p:spPr>
        <p:txBody>
          <a:bodyPr/>
          <a:lstStyle/>
          <a:p>
            <a:pPr lvl="0"/>
            <a:r>
              <a:rPr lang="nb-NO" dirty="0" smtClean="0"/>
              <a:t>Squadron </a:t>
            </a:r>
            <a:r>
              <a:rPr lang="nb-NO" dirty="0" err="1" smtClean="0"/>
              <a:t>Composition</a:t>
            </a:r>
            <a:endParaRPr lang="en-US" dirty="0"/>
          </a:p>
        </p:txBody>
      </p:sp>
      <p:sp>
        <p:nvSpPr>
          <p:cNvPr id="2" name="Plassholder for lysbildenummer 1"/>
          <p:cNvSpPr>
            <a:spLocks noGrp="1"/>
          </p:cNvSpPr>
          <p:nvPr>
            <p:ph type="sldNum" sz="quarter" idx="4294967295"/>
          </p:nvPr>
        </p:nvSpPr>
        <p:spPr>
          <a:xfrm>
            <a:off x="4803775" y="8964613"/>
            <a:ext cx="339725" cy="179387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7</a:t>
            </a:fld>
            <a:endParaRPr lang="nb-NO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4078" y="1115616"/>
            <a:ext cx="5681361" cy="4644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ktangel 13"/>
          <p:cNvSpPr/>
          <p:nvPr/>
        </p:nvSpPr>
        <p:spPr>
          <a:xfrm>
            <a:off x="-3692946" y="651621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Bomber </a:t>
            </a:r>
            <a:r>
              <a:rPr lang="nb-NO" sz="900" dirty="0" err="1" smtClean="0"/>
              <a:t>Aviation</a:t>
            </a:r>
            <a:r>
              <a:rPr lang="nb-NO" sz="900" dirty="0" smtClean="0"/>
              <a:t> Regiment</a:t>
            </a:r>
          </a:p>
        </p:txBody>
      </p:sp>
      <p:sp>
        <p:nvSpPr>
          <p:cNvPr id="16" name="Rektangel 15"/>
          <p:cNvSpPr/>
          <p:nvPr/>
        </p:nvSpPr>
        <p:spPr>
          <a:xfrm>
            <a:off x="-1964754" y="651621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Assault</a:t>
            </a:r>
            <a:r>
              <a:rPr lang="nb-NO" sz="900" dirty="0" smtClean="0"/>
              <a:t> </a:t>
            </a:r>
            <a:r>
              <a:rPr lang="nb-NO" sz="900" dirty="0" err="1" smtClean="0"/>
              <a:t>Aviation</a:t>
            </a:r>
            <a:r>
              <a:rPr lang="nb-NO" sz="900" dirty="0" smtClean="0"/>
              <a:t> Regiment</a:t>
            </a:r>
          </a:p>
        </p:txBody>
      </p:sp>
      <p:sp>
        <p:nvSpPr>
          <p:cNvPr id="17" name="Rektangel 16"/>
          <p:cNvSpPr/>
          <p:nvPr/>
        </p:nvSpPr>
        <p:spPr>
          <a:xfrm>
            <a:off x="-1100658" y="651621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Fighter </a:t>
            </a:r>
            <a:r>
              <a:rPr lang="nb-NO" sz="900" dirty="0" err="1" smtClean="0"/>
              <a:t>Aviation</a:t>
            </a:r>
            <a:r>
              <a:rPr lang="nb-NO" sz="900" dirty="0" smtClean="0"/>
              <a:t> Regiment</a:t>
            </a:r>
          </a:p>
        </p:txBody>
      </p:sp>
      <p:sp>
        <p:nvSpPr>
          <p:cNvPr id="18" name="TekstSylinder 17"/>
          <p:cNvSpPr txBox="1"/>
          <p:nvPr/>
        </p:nvSpPr>
        <p:spPr>
          <a:xfrm>
            <a:off x="-3692946" y="7020272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SU-24</a:t>
            </a:r>
            <a:endParaRPr lang="en-US" sz="1000" dirty="0"/>
          </a:p>
        </p:txBody>
      </p:sp>
      <p:sp>
        <p:nvSpPr>
          <p:cNvPr id="19" name="TekstSylinder 18"/>
          <p:cNvSpPr txBox="1"/>
          <p:nvPr/>
        </p:nvSpPr>
        <p:spPr>
          <a:xfrm>
            <a:off x="-1892746" y="7020272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SU-25</a:t>
            </a:r>
            <a:endParaRPr lang="en-US" sz="1000" dirty="0"/>
          </a:p>
        </p:txBody>
      </p:sp>
      <p:sp>
        <p:nvSpPr>
          <p:cNvPr id="20" name="TekstSylinder 19"/>
          <p:cNvSpPr txBox="1"/>
          <p:nvPr/>
        </p:nvSpPr>
        <p:spPr>
          <a:xfrm>
            <a:off x="-1028650" y="7020272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SU-27</a:t>
            </a:r>
            <a:endParaRPr lang="en-US" sz="1000" dirty="0"/>
          </a:p>
        </p:txBody>
      </p:sp>
      <p:sp>
        <p:nvSpPr>
          <p:cNvPr id="21" name="TekstSylinder 20"/>
          <p:cNvSpPr txBox="1"/>
          <p:nvPr/>
        </p:nvSpPr>
        <p:spPr>
          <a:xfrm>
            <a:off x="-1028650" y="7206099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MiG-29</a:t>
            </a:r>
            <a:endParaRPr lang="en-US" sz="1000" dirty="0"/>
          </a:p>
        </p:txBody>
      </p:sp>
      <p:sp>
        <p:nvSpPr>
          <p:cNvPr id="26" name="Rektangel 25"/>
          <p:cNvSpPr/>
          <p:nvPr/>
        </p:nvSpPr>
        <p:spPr>
          <a:xfrm>
            <a:off x="-1964754" y="31318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</a:t>
            </a:r>
            <a:r>
              <a:rPr lang="nb-NO" sz="900" dirty="0" err="1" smtClean="0"/>
              <a:t>Division</a:t>
            </a:r>
            <a:endParaRPr lang="nb-NO" sz="900" dirty="0" smtClean="0"/>
          </a:p>
        </p:txBody>
      </p:sp>
      <p:sp>
        <p:nvSpPr>
          <p:cNvPr id="27" name="Rektangel 26"/>
          <p:cNvSpPr/>
          <p:nvPr/>
        </p:nvSpPr>
        <p:spPr>
          <a:xfrm>
            <a:off x="-1964754" y="385192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Regiment</a:t>
            </a:r>
          </a:p>
        </p:txBody>
      </p:sp>
      <p:sp>
        <p:nvSpPr>
          <p:cNvPr id="28" name="Rektangel 27"/>
          <p:cNvSpPr/>
          <p:nvPr/>
        </p:nvSpPr>
        <p:spPr>
          <a:xfrm>
            <a:off x="-1964754" y="449999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Squadron</a:t>
            </a:r>
          </a:p>
        </p:txBody>
      </p:sp>
      <p:sp>
        <p:nvSpPr>
          <p:cNvPr id="29" name="Rektangel 28"/>
          <p:cNvSpPr/>
          <p:nvPr/>
        </p:nvSpPr>
        <p:spPr>
          <a:xfrm>
            <a:off x="-1964754" y="248376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Force</a:t>
            </a:r>
          </a:p>
        </p:txBody>
      </p:sp>
      <p:sp>
        <p:nvSpPr>
          <p:cNvPr id="30" name="Rektangel 29"/>
          <p:cNvSpPr/>
          <p:nvPr/>
        </p:nvSpPr>
        <p:spPr>
          <a:xfrm>
            <a:off x="195486" y="154766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Bomber</a:t>
            </a:r>
          </a:p>
        </p:txBody>
      </p:sp>
      <p:sp>
        <p:nvSpPr>
          <p:cNvPr id="31" name="Rektangel 30"/>
          <p:cNvSpPr/>
          <p:nvPr/>
        </p:nvSpPr>
        <p:spPr>
          <a:xfrm>
            <a:off x="195486" y="205172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Fighter</a:t>
            </a:r>
          </a:p>
        </p:txBody>
      </p:sp>
      <p:sp>
        <p:nvSpPr>
          <p:cNvPr id="32" name="Rektangel 31"/>
          <p:cNvSpPr/>
          <p:nvPr/>
        </p:nvSpPr>
        <p:spPr>
          <a:xfrm>
            <a:off x="195486" y="25557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Heavy bomber</a:t>
            </a:r>
          </a:p>
        </p:txBody>
      </p:sp>
      <p:sp>
        <p:nvSpPr>
          <p:cNvPr id="33" name="Rektangel 32"/>
          <p:cNvSpPr/>
          <p:nvPr/>
        </p:nvSpPr>
        <p:spPr>
          <a:xfrm>
            <a:off x="195486" y="305983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Assault</a:t>
            </a:r>
            <a:endParaRPr lang="nb-NO" sz="900" dirty="0" smtClean="0"/>
          </a:p>
        </p:txBody>
      </p:sp>
      <p:sp>
        <p:nvSpPr>
          <p:cNvPr id="34" name="Rektangel 33"/>
          <p:cNvSpPr/>
          <p:nvPr/>
        </p:nvSpPr>
        <p:spPr>
          <a:xfrm>
            <a:off x="195486" y="356388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Reconnaissance</a:t>
            </a:r>
            <a:endParaRPr lang="en-US" sz="900" dirty="0"/>
          </a:p>
        </p:txBody>
      </p:sp>
      <p:sp>
        <p:nvSpPr>
          <p:cNvPr id="35" name="Rektangel 34"/>
          <p:cNvSpPr/>
          <p:nvPr/>
        </p:nvSpPr>
        <p:spPr>
          <a:xfrm>
            <a:off x="195486" y="406794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Interceptor</a:t>
            </a:r>
            <a:endParaRPr lang="nb-NO" sz="900" dirty="0" smtClean="0"/>
          </a:p>
        </p:txBody>
      </p:sp>
      <p:sp>
        <p:nvSpPr>
          <p:cNvPr id="36" name="Rektangel 35"/>
          <p:cNvSpPr/>
          <p:nvPr/>
        </p:nvSpPr>
        <p:spPr>
          <a:xfrm>
            <a:off x="195486" y="457200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Tanker</a:t>
            </a:r>
          </a:p>
        </p:txBody>
      </p:sp>
      <p:sp>
        <p:nvSpPr>
          <p:cNvPr id="37" name="Rektangel 36"/>
          <p:cNvSpPr/>
          <p:nvPr/>
        </p:nvSpPr>
        <p:spPr>
          <a:xfrm>
            <a:off x="195486" y="507605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Transport</a:t>
            </a:r>
          </a:p>
        </p:txBody>
      </p:sp>
      <p:sp>
        <p:nvSpPr>
          <p:cNvPr id="38" name="Rektangel 37"/>
          <p:cNvSpPr/>
          <p:nvPr/>
        </p:nvSpPr>
        <p:spPr>
          <a:xfrm>
            <a:off x="195486" y="558011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Airborne</a:t>
            </a:r>
            <a:r>
              <a:rPr lang="nb-NO" sz="900" dirty="0" smtClean="0"/>
              <a:t> </a:t>
            </a:r>
            <a:r>
              <a:rPr lang="nb-NO" sz="900" dirty="0" err="1" smtClean="0"/>
              <a:t>Early</a:t>
            </a:r>
            <a:r>
              <a:rPr lang="nb-NO" sz="900" dirty="0" smtClean="0"/>
              <a:t> </a:t>
            </a:r>
            <a:r>
              <a:rPr lang="nb-NO" sz="900" dirty="0" err="1" smtClean="0"/>
              <a:t>Warning</a:t>
            </a:r>
            <a:r>
              <a:rPr lang="nb-NO" sz="900" dirty="0" smtClean="0"/>
              <a:t> </a:t>
            </a:r>
          </a:p>
        </p:txBody>
      </p:sp>
      <p:sp>
        <p:nvSpPr>
          <p:cNvPr id="64" name="TekstSylinder 63"/>
          <p:cNvSpPr txBox="1"/>
          <p:nvPr/>
        </p:nvSpPr>
        <p:spPr>
          <a:xfrm>
            <a:off x="1059582" y="1547664"/>
            <a:ext cx="3867894" cy="4320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SU-24 / SU-30 / SU-34</a:t>
            </a:r>
            <a:endParaRPr lang="en-US" sz="1200" dirty="0"/>
          </a:p>
        </p:txBody>
      </p:sp>
      <p:sp>
        <p:nvSpPr>
          <p:cNvPr id="65" name="TekstSylinder 64"/>
          <p:cNvSpPr txBox="1"/>
          <p:nvPr/>
        </p:nvSpPr>
        <p:spPr>
          <a:xfrm>
            <a:off x="1059582" y="2051720"/>
            <a:ext cx="3867894" cy="4320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MiG-23/MiG-29 / SU-27 / SU-30 /SU-33</a:t>
            </a:r>
            <a:endParaRPr lang="en-US" sz="1200" dirty="0"/>
          </a:p>
        </p:txBody>
      </p:sp>
      <p:sp>
        <p:nvSpPr>
          <p:cNvPr id="66" name="TekstSylinder 65"/>
          <p:cNvSpPr txBox="1"/>
          <p:nvPr/>
        </p:nvSpPr>
        <p:spPr>
          <a:xfrm>
            <a:off x="1059582" y="2555776"/>
            <a:ext cx="3867894" cy="4320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TU-160/ TU-22 /TU-95</a:t>
            </a:r>
            <a:endParaRPr lang="en-US" sz="1200" dirty="0"/>
          </a:p>
        </p:txBody>
      </p:sp>
      <p:sp>
        <p:nvSpPr>
          <p:cNvPr id="67" name="TekstSylinder 66"/>
          <p:cNvSpPr txBox="1"/>
          <p:nvPr/>
        </p:nvSpPr>
        <p:spPr>
          <a:xfrm>
            <a:off x="1059582" y="3059832"/>
            <a:ext cx="3867894" cy="4320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MiG-27/ MiG-29/SU-17/ SU-25 / SU-34</a:t>
            </a:r>
            <a:endParaRPr lang="en-US" sz="1200" dirty="0"/>
          </a:p>
        </p:txBody>
      </p:sp>
      <p:sp>
        <p:nvSpPr>
          <p:cNvPr id="68" name="TekstSylinder 67"/>
          <p:cNvSpPr txBox="1"/>
          <p:nvPr/>
        </p:nvSpPr>
        <p:spPr>
          <a:xfrm>
            <a:off x="1059582" y="3563888"/>
            <a:ext cx="3867894" cy="4320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SU-24 MR/ MiG-25 RBT/ AN-30</a:t>
            </a:r>
            <a:endParaRPr lang="en-US" sz="1200" dirty="0"/>
          </a:p>
        </p:txBody>
      </p:sp>
      <p:sp>
        <p:nvSpPr>
          <p:cNvPr id="69" name="TekstSylinder 68"/>
          <p:cNvSpPr txBox="1"/>
          <p:nvPr/>
        </p:nvSpPr>
        <p:spPr>
          <a:xfrm>
            <a:off x="1059582" y="4067944"/>
            <a:ext cx="3867894" cy="4320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MiG-21 / MiG-25 / MiG-31</a:t>
            </a:r>
            <a:endParaRPr lang="en-US" sz="1200" dirty="0"/>
          </a:p>
        </p:txBody>
      </p:sp>
      <p:sp>
        <p:nvSpPr>
          <p:cNvPr id="70" name="TekstSylinder 69"/>
          <p:cNvSpPr txBox="1"/>
          <p:nvPr/>
        </p:nvSpPr>
        <p:spPr>
          <a:xfrm>
            <a:off x="1059582" y="4572000"/>
            <a:ext cx="3867894" cy="4320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IL-78</a:t>
            </a:r>
            <a:endParaRPr lang="en-US" sz="1200" dirty="0"/>
          </a:p>
        </p:txBody>
      </p:sp>
      <p:sp>
        <p:nvSpPr>
          <p:cNvPr id="71" name="TekstSylinder 70"/>
          <p:cNvSpPr txBox="1"/>
          <p:nvPr/>
        </p:nvSpPr>
        <p:spPr>
          <a:xfrm>
            <a:off x="1059582" y="5076056"/>
            <a:ext cx="3867894" cy="4320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AN-26B/IL-76/YAK-40</a:t>
            </a:r>
            <a:endParaRPr lang="en-US" sz="1200" dirty="0"/>
          </a:p>
        </p:txBody>
      </p:sp>
      <p:sp>
        <p:nvSpPr>
          <p:cNvPr id="72" name="TekstSylinder 71"/>
          <p:cNvSpPr txBox="1"/>
          <p:nvPr/>
        </p:nvSpPr>
        <p:spPr>
          <a:xfrm>
            <a:off x="1059582" y="5580112"/>
            <a:ext cx="3867894" cy="4320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A-50</a:t>
            </a:r>
            <a:endParaRPr lang="en-US" sz="1200" dirty="0"/>
          </a:p>
        </p:txBody>
      </p:sp>
      <p:sp>
        <p:nvSpPr>
          <p:cNvPr id="74" name="Rektangel 73"/>
          <p:cNvSpPr/>
          <p:nvPr/>
        </p:nvSpPr>
        <p:spPr>
          <a:xfrm>
            <a:off x="195486" y="608416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Anti-ship</a:t>
            </a:r>
            <a:endParaRPr lang="nb-NO" sz="900" dirty="0" smtClean="0"/>
          </a:p>
        </p:txBody>
      </p:sp>
      <p:sp>
        <p:nvSpPr>
          <p:cNvPr id="75" name="TekstSylinder 74"/>
          <p:cNvSpPr txBox="1"/>
          <p:nvPr/>
        </p:nvSpPr>
        <p:spPr>
          <a:xfrm>
            <a:off x="1059582" y="6084168"/>
            <a:ext cx="3867894" cy="4320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TU-22 /TU-142</a:t>
            </a:r>
            <a:endParaRPr lang="en-US" sz="1200" dirty="0"/>
          </a:p>
        </p:txBody>
      </p:sp>
      <p:sp>
        <p:nvSpPr>
          <p:cNvPr id="82" name="TekstSylinder 81">
            <a:hlinkClick r:id="rId3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content</a:t>
            </a:r>
            <a:endParaRPr lang="en-US" sz="1200" dirty="0">
              <a:latin typeface="Arial Black" pitchFamily="34" charset="0"/>
            </a:endParaRPr>
          </a:p>
        </p:txBody>
      </p:sp>
      <p:sp>
        <p:nvSpPr>
          <p:cNvPr id="84" name="TekstSylinder 83">
            <a:hlinkClick r:id="rId4" action="ppaction://hlinksldjump"/>
          </p:cNvPr>
          <p:cNvSpPr txBox="1"/>
          <p:nvPr/>
        </p:nvSpPr>
        <p:spPr>
          <a:xfrm>
            <a:off x="3435846" y="8867001"/>
            <a:ext cx="1707654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Air Force</a:t>
            </a:r>
          </a:p>
        </p:txBody>
      </p:sp>
      <p:sp>
        <p:nvSpPr>
          <p:cNvPr id="39" name="Rektangel 38"/>
          <p:cNvSpPr/>
          <p:nvPr/>
        </p:nvSpPr>
        <p:spPr>
          <a:xfrm>
            <a:off x="195486" y="658822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SEAD/EW</a:t>
            </a:r>
          </a:p>
        </p:txBody>
      </p:sp>
      <p:sp>
        <p:nvSpPr>
          <p:cNvPr id="40" name="TekstSylinder 39"/>
          <p:cNvSpPr txBox="1"/>
          <p:nvPr/>
        </p:nvSpPr>
        <p:spPr>
          <a:xfrm>
            <a:off x="1059582" y="6588224"/>
            <a:ext cx="3867894" cy="4320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YAK-40, SU-25, SU-24, SU-34, SU-30</a:t>
            </a:r>
            <a:endParaRPr 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tel 10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Readiness</a:t>
            </a:r>
            <a:endParaRPr lang="en-US" dirty="0"/>
          </a:p>
        </p:txBody>
      </p:sp>
      <p:sp>
        <p:nvSpPr>
          <p:cNvPr id="2" name="Plassholder for lysbildenummer 1"/>
          <p:cNvSpPr>
            <a:spLocks noGrp="1"/>
          </p:cNvSpPr>
          <p:nvPr>
            <p:ph type="sldNum" sz="quarter" idx="4294967295"/>
          </p:nvPr>
        </p:nvSpPr>
        <p:spPr>
          <a:xfrm>
            <a:off x="4803775" y="8964613"/>
            <a:ext cx="339725" cy="179387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8</a:t>
            </a:fld>
            <a:endParaRPr lang="nb-NO"/>
          </a:p>
        </p:txBody>
      </p:sp>
      <p:sp>
        <p:nvSpPr>
          <p:cNvPr id="104" name="TekstSylinder 103"/>
          <p:cNvSpPr txBox="1"/>
          <p:nvPr/>
        </p:nvSpPr>
        <p:spPr>
          <a:xfrm>
            <a:off x="195486" y="1403648"/>
            <a:ext cx="4752528" cy="180020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noAutofit/>
          </a:bodyPr>
          <a:lstStyle/>
          <a:p>
            <a:r>
              <a:rPr lang="en-US" sz="1100" b="1" u="sng" dirty="0" smtClean="0"/>
              <a:t>High readiness: </a:t>
            </a:r>
          </a:p>
          <a:p>
            <a:r>
              <a:rPr lang="en-US" sz="1100" dirty="0" smtClean="0"/>
              <a:t>A squadron with high readiness is combat ready in support of an offensive, or pre-planned need for high readiness. The squadron have conducted preventive maintenance to support combat operations. </a:t>
            </a:r>
          </a:p>
          <a:p>
            <a:r>
              <a:rPr lang="en-US" sz="1100" dirty="0" smtClean="0"/>
              <a:t>A squadron with high readiness have 75% of the aircraft in the squadron ready for missions, with the remaining aircraft undergoing maintenance.</a:t>
            </a:r>
          </a:p>
          <a:p>
            <a:r>
              <a:rPr lang="en-US" sz="1100" b="1" dirty="0" smtClean="0"/>
              <a:t>Example:</a:t>
            </a:r>
          </a:p>
          <a:p>
            <a:r>
              <a:rPr lang="en-US" sz="1100" dirty="0" smtClean="0"/>
              <a:t>12x AC:  9x aircraft ready  (8-10)</a:t>
            </a:r>
          </a:p>
          <a:p>
            <a:r>
              <a:rPr lang="en-US" sz="1100" dirty="0" smtClean="0"/>
              <a:t>6x   AC: 4-5x aircraft ready (3-5)</a:t>
            </a:r>
          </a:p>
          <a:p>
            <a:r>
              <a:rPr lang="en-US" sz="1100" dirty="0" smtClean="0"/>
              <a:t>4x   AC: 3x aircraft ready (2-4)</a:t>
            </a:r>
            <a:endParaRPr lang="en-US" sz="1100" dirty="0"/>
          </a:p>
        </p:txBody>
      </p:sp>
      <p:sp>
        <p:nvSpPr>
          <p:cNvPr id="110" name="TekstSylinder 109">
            <a:hlinkClick r:id="rId2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content</a:t>
            </a:r>
            <a:endParaRPr lang="en-US" sz="1200" dirty="0">
              <a:latin typeface="Arial Black" pitchFamily="34" charset="0"/>
            </a:endParaRPr>
          </a:p>
        </p:txBody>
      </p:sp>
      <p:sp>
        <p:nvSpPr>
          <p:cNvPr id="111" name="TekstSylinder 110">
            <a:hlinkClick r:id="rId3" action="ppaction://hlinksldjump"/>
          </p:cNvPr>
          <p:cNvSpPr txBox="1"/>
          <p:nvPr/>
        </p:nvSpPr>
        <p:spPr>
          <a:xfrm>
            <a:off x="3435846" y="8867001"/>
            <a:ext cx="1707654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Air Force</a:t>
            </a:r>
          </a:p>
        </p:txBody>
      </p:sp>
      <p:sp>
        <p:nvSpPr>
          <p:cNvPr id="15" name="TekstSylinder 14"/>
          <p:cNvSpPr txBox="1"/>
          <p:nvPr/>
        </p:nvSpPr>
        <p:spPr>
          <a:xfrm>
            <a:off x="195486" y="3347864"/>
            <a:ext cx="4752528" cy="180020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noAutofit/>
          </a:bodyPr>
          <a:lstStyle/>
          <a:p>
            <a:r>
              <a:rPr lang="en-US" sz="1100" b="1" u="sng" dirty="0" smtClean="0"/>
              <a:t>Normal readiness: </a:t>
            </a:r>
          </a:p>
          <a:p>
            <a:r>
              <a:rPr lang="en-US" sz="1100" dirty="0" smtClean="0"/>
              <a:t>A squadron with normal readiness is combat ready, and are in combat, flying combat operations while doing maintenance of the aircrafts</a:t>
            </a:r>
          </a:p>
          <a:p>
            <a:r>
              <a:rPr lang="en-US" sz="1100" dirty="0" smtClean="0"/>
              <a:t>A squadron with normal readiness have 50% of the aircraft in the squadron ready for missions, with the remaining aircraft undergoing maintenance. </a:t>
            </a:r>
          </a:p>
          <a:p>
            <a:r>
              <a:rPr lang="en-US" sz="1100" dirty="0" smtClean="0"/>
              <a:t>This is the default state of the squadrons.</a:t>
            </a:r>
          </a:p>
          <a:p>
            <a:r>
              <a:rPr lang="en-US" sz="1100" b="1" dirty="0" smtClean="0"/>
              <a:t>Example:</a:t>
            </a:r>
          </a:p>
          <a:p>
            <a:r>
              <a:rPr lang="en-US" sz="1100" dirty="0" smtClean="0"/>
              <a:t>12x AC: 6x aircraft ready (5-8)</a:t>
            </a:r>
          </a:p>
          <a:p>
            <a:r>
              <a:rPr lang="en-US" sz="1100" dirty="0" smtClean="0"/>
              <a:t>6x   AC: 3x aircraft ready (2-4)</a:t>
            </a:r>
          </a:p>
          <a:p>
            <a:r>
              <a:rPr lang="en-US" sz="1100" dirty="0" smtClean="0"/>
              <a:t>4 x  AC: 2x aircraft ready (1-3)</a:t>
            </a:r>
            <a:endParaRPr lang="en-US" sz="1100" dirty="0"/>
          </a:p>
        </p:txBody>
      </p:sp>
      <p:sp>
        <p:nvSpPr>
          <p:cNvPr id="16" name="TekstSylinder 15"/>
          <p:cNvSpPr txBox="1"/>
          <p:nvPr/>
        </p:nvSpPr>
        <p:spPr>
          <a:xfrm>
            <a:off x="195486" y="5364088"/>
            <a:ext cx="4752528" cy="223224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noAutofit/>
          </a:bodyPr>
          <a:lstStyle/>
          <a:p>
            <a:r>
              <a:rPr lang="en-US" sz="1100" b="1" u="sng" dirty="0" smtClean="0"/>
              <a:t>Low readiness: </a:t>
            </a:r>
          </a:p>
          <a:p>
            <a:r>
              <a:rPr lang="en-US" sz="1100" dirty="0" smtClean="0"/>
              <a:t>A squadron with low readiness is limited combat ready, after a period of combat operations (or other reasons), the squadron need to do </a:t>
            </a:r>
            <a:r>
              <a:rPr lang="en-US" sz="1100" dirty="0" err="1" smtClean="0"/>
              <a:t>maintainance</a:t>
            </a:r>
            <a:r>
              <a:rPr lang="en-US" sz="1100" dirty="0" smtClean="0"/>
              <a:t> and prepare the aircrafts and pilots for operations. In this phase the squadron only will have a limited amount of aircraft (with crew) available for combat, flying combat operations while doing maintenance of the aircrafts.</a:t>
            </a:r>
          </a:p>
          <a:p>
            <a:r>
              <a:rPr lang="en-US" sz="1100" dirty="0" smtClean="0"/>
              <a:t>A squadron with low readiness have 25% of the aircraft in the squadron ready for missions, with the remaining aircraft undergoing maintenance.</a:t>
            </a:r>
          </a:p>
          <a:p>
            <a:r>
              <a:rPr lang="en-US" sz="1100" b="1" dirty="0" smtClean="0"/>
              <a:t>Example:</a:t>
            </a:r>
          </a:p>
          <a:p>
            <a:r>
              <a:rPr lang="en-US" sz="1100" dirty="0" smtClean="0"/>
              <a:t>12x AC: 3x aircraft ready (2-6)</a:t>
            </a:r>
          </a:p>
          <a:p>
            <a:r>
              <a:rPr lang="en-US" sz="1100" dirty="0" smtClean="0"/>
              <a:t>6 x  AC: 1-2x aircraft ready (0-3)</a:t>
            </a:r>
          </a:p>
          <a:p>
            <a:r>
              <a:rPr lang="en-US" sz="1100" dirty="0" smtClean="0"/>
              <a:t>4 x  AC: 1x aircraft ready (0-2)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tel 10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</a:t>
            </a:r>
            <a:endParaRPr lang="en-US" dirty="0"/>
          </a:p>
        </p:txBody>
      </p:sp>
      <p:sp>
        <p:nvSpPr>
          <p:cNvPr id="2" name="Plassholder for lysbildenummer 1"/>
          <p:cNvSpPr>
            <a:spLocks noGrp="1"/>
          </p:cNvSpPr>
          <p:nvPr>
            <p:ph type="sldNum" sz="quarter" idx="4294967295"/>
          </p:nvPr>
        </p:nvSpPr>
        <p:spPr>
          <a:xfrm>
            <a:off x="4803775" y="8964613"/>
            <a:ext cx="339725" cy="179387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9</a:t>
            </a:fld>
            <a:endParaRPr lang="nb-NO"/>
          </a:p>
        </p:txBody>
      </p:sp>
      <p:sp>
        <p:nvSpPr>
          <p:cNvPr id="26" name="Rektangel 25"/>
          <p:cNvSpPr/>
          <p:nvPr/>
        </p:nvSpPr>
        <p:spPr>
          <a:xfrm>
            <a:off x="483518" y="305983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</a:t>
            </a:r>
            <a:r>
              <a:rPr lang="nb-NO" sz="900" dirty="0" err="1" smtClean="0"/>
              <a:t>Division</a:t>
            </a:r>
            <a:endParaRPr lang="nb-NO" sz="900" dirty="0" smtClean="0"/>
          </a:p>
        </p:txBody>
      </p:sp>
      <p:sp>
        <p:nvSpPr>
          <p:cNvPr id="27" name="Rektangel 26"/>
          <p:cNvSpPr/>
          <p:nvPr/>
        </p:nvSpPr>
        <p:spPr>
          <a:xfrm>
            <a:off x="483518" y="377991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Regiment</a:t>
            </a:r>
          </a:p>
        </p:txBody>
      </p:sp>
      <p:sp>
        <p:nvSpPr>
          <p:cNvPr id="28" name="Rektangel 27"/>
          <p:cNvSpPr/>
          <p:nvPr/>
        </p:nvSpPr>
        <p:spPr>
          <a:xfrm>
            <a:off x="483518" y="442798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Squadron</a:t>
            </a:r>
          </a:p>
        </p:txBody>
      </p:sp>
      <p:sp>
        <p:nvSpPr>
          <p:cNvPr id="29" name="Rektangel 28"/>
          <p:cNvSpPr/>
          <p:nvPr/>
        </p:nvSpPr>
        <p:spPr>
          <a:xfrm>
            <a:off x="483518" y="241176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Force</a:t>
            </a:r>
          </a:p>
        </p:txBody>
      </p:sp>
      <p:sp>
        <p:nvSpPr>
          <p:cNvPr id="104" name="TekstSylinder 103"/>
          <p:cNvSpPr txBox="1"/>
          <p:nvPr/>
        </p:nvSpPr>
        <p:spPr>
          <a:xfrm>
            <a:off x="1419622" y="2411760"/>
            <a:ext cx="3723878" cy="43204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Highest echelon in a sector or country. Led by a 3-star general. Will normally have 3 Divisions.</a:t>
            </a:r>
            <a:endParaRPr lang="en-US" sz="1200" dirty="0"/>
          </a:p>
        </p:txBody>
      </p:sp>
      <p:sp>
        <p:nvSpPr>
          <p:cNvPr id="105" name="TekstSylinder 104"/>
          <p:cNvSpPr txBox="1"/>
          <p:nvPr/>
        </p:nvSpPr>
        <p:spPr>
          <a:xfrm>
            <a:off x="1491630" y="3059832"/>
            <a:ext cx="3651870" cy="43204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A Air Division may have several regiments of various types. Led by a 2-star general.</a:t>
            </a:r>
            <a:endParaRPr lang="en-US" sz="1200" dirty="0"/>
          </a:p>
        </p:txBody>
      </p:sp>
      <p:sp>
        <p:nvSpPr>
          <p:cNvPr id="106" name="TekstSylinder 105"/>
          <p:cNvSpPr txBox="1"/>
          <p:nvPr/>
        </p:nvSpPr>
        <p:spPr>
          <a:xfrm>
            <a:off x="1491630" y="3779912"/>
            <a:ext cx="3651870" cy="43204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A regiment have the same mission set. Each regiment have 2-4 squadrons with different types of aircraft. Led by a 1-star general.</a:t>
            </a:r>
            <a:endParaRPr lang="en-US" sz="1200" dirty="0"/>
          </a:p>
        </p:txBody>
      </p:sp>
      <p:sp>
        <p:nvSpPr>
          <p:cNvPr id="107" name="TekstSylinder 106"/>
          <p:cNvSpPr txBox="1"/>
          <p:nvPr/>
        </p:nvSpPr>
        <p:spPr>
          <a:xfrm>
            <a:off x="1491630" y="4427984"/>
            <a:ext cx="3651870" cy="43204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Smallest organization in the Air Forces. Consist of same type of aircraft.  Equipped with 4-12 aircraft depending on type of squadron.</a:t>
            </a:r>
            <a:endParaRPr lang="en-US" sz="1200" dirty="0"/>
          </a:p>
        </p:txBody>
      </p:sp>
      <p:sp>
        <p:nvSpPr>
          <p:cNvPr id="108" name="TekstSylinder 107"/>
          <p:cNvSpPr txBox="1"/>
          <p:nvPr/>
        </p:nvSpPr>
        <p:spPr>
          <a:xfrm>
            <a:off x="411510" y="6012160"/>
            <a:ext cx="43924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enemy force may have several numbered Air Force’s in its structure (it will vary based on the campaign/event). However the numbered Air Forces will have a similar structure</a:t>
            </a:r>
          </a:p>
          <a:p>
            <a:endParaRPr lang="en-US" dirty="0" smtClean="0"/>
          </a:p>
          <a:p>
            <a:r>
              <a:rPr lang="en-US" dirty="0" smtClean="0"/>
              <a:t>Example: Russia may have the 2</a:t>
            </a:r>
            <a:r>
              <a:rPr lang="en-US" baseline="30000" dirty="0" smtClean="0"/>
              <a:t>nd</a:t>
            </a:r>
            <a:r>
              <a:rPr lang="en-US" dirty="0" smtClean="0"/>
              <a:t> Air Force and 4</a:t>
            </a:r>
            <a:r>
              <a:rPr lang="en-US" baseline="30000" dirty="0" smtClean="0"/>
              <a:t>th</a:t>
            </a:r>
            <a:r>
              <a:rPr lang="en-US" dirty="0" smtClean="0"/>
              <a:t> Air Force in 2 different sectors.</a:t>
            </a:r>
            <a:endParaRPr lang="en-US" dirty="0"/>
          </a:p>
        </p:txBody>
      </p:sp>
      <p:sp>
        <p:nvSpPr>
          <p:cNvPr id="110" name="TekstSylinder 109">
            <a:hlinkClick r:id="rId2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content</a:t>
            </a:r>
            <a:endParaRPr lang="en-US" sz="1200" dirty="0">
              <a:latin typeface="Arial Black" pitchFamily="34" charset="0"/>
            </a:endParaRPr>
          </a:p>
        </p:txBody>
      </p:sp>
      <p:sp>
        <p:nvSpPr>
          <p:cNvPr id="111" name="TekstSylinder 110">
            <a:hlinkClick r:id="rId3" action="ppaction://hlinksldjump"/>
          </p:cNvPr>
          <p:cNvSpPr txBox="1"/>
          <p:nvPr/>
        </p:nvSpPr>
        <p:spPr>
          <a:xfrm>
            <a:off x="3435846" y="8867001"/>
            <a:ext cx="1707654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Air Force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5376</TotalTime>
  <Words>1398</Words>
  <Application>Microsoft Office PowerPoint</Application>
  <PresentationFormat>Skjermfremvisning (16:9)</PresentationFormat>
  <Paragraphs>355</Paragraphs>
  <Slides>11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11</vt:i4>
      </vt:variant>
    </vt:vector>
  </HeadingPairs>
  <TitlesOfParts>
    <vt:vector size="12" baseType="lpstr">
      <vt:lpstr>Kontortema</vt:lpstr>
      <vt:lpstr>Lysbilde 1</vt:lpstr>
      <vt:lpstr>Introduction</vt:lpstr>
      <vt:lpstr>Version control</vt:lpstr>
      <vt:lpstr>Content</vt:lpstr>
      <vt:lpstr>Aircraft roles </vt:lpstr>
      <vt:lpstr>Squadron Description</vt:lpstr>
      <vt:lpstr>Squadron Composition</vt:lpstr>
      <vt:lpstr>Readiness</vt:lpstr>
      <vt:lpstr>Hierarchy</vt:lpstr>
      <vt:lpstr>Air Force Organization  </vt:lpstr>
      <vt:lpstr>Aviation Regiment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OPUF VIS INTEL REPORT 18-001</dc:title>
  <dc:creator>132nd Virtual Wing</dc:creator>
  <cp:lastModifiedBy>Neck</cp:lastModifiedBy>
  <cp:revision>353</cp:revision>
  <dcterms:created xsi:type="dcterms:W3CDTF">2019-03-12T22:01:00Z</dcterms:created>
  <dcterms:modified xsi:type="dcterms:W3CDTF">2020-05-07T07:46:38Z</dcterms:modified>
</cp:coreProperties>
</file>