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7" r:id="rId2"/>
    <p:sldId id="355" r:id="rId3"/>
    <p:sldId id="337" r:id="rId4"/>
    <p:sldId id="314" r:id="rId5"/>
    <p:sldId id="339" r:id="rId6"/>
    <p:sldId id="362" r:id="rId7"/>
    <p:sldId id="363" r:id="rId8"/>
    <p:sldId id="359" r:id="rId9"/>
    <p:sldId id="358" r:id="rId10"/>
    <p:sldId id="356" r:id="rId11"/>
    <p:sldId id="357" r:id="rId12"/>
    <p:sldId id="360" r:id="rId13"/>
    <p:sldId id="361" r:id="rId14"/>
  </p:sldIdLst>
  <p:sldSz cx="5143500" cy="91440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41" autoAdjust="0"/>
  </p:normalViewPr>
  <p:slideViewPr>
    <p:cSldViewPr>
      <p:cViewPr>
        <p:scale>
          <a:sx n="96" d="100"/>
          <a:sy n="96" d="100"/>
        </p:scale>
        <p:origin x="-3498" y="636"/>
      </p:cViewPr>
      <p:guideLst>
        <p:guide orient="horz" pos="2880"/>
        <p:guide pos="16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27.04.2020</a:t>
            </a:fld>
            <a:endParaRPr lang="nb-NO"/>
          </a:p>
        </p:txBody>
      </p:sp>
      <p:sp>
        <p:nvSpPr>
          <p:cNvPr id="4" name="Plassholder for lysbilde 3"/>
          <p:cNvSpPr>
            <a:spLocks noGrp="1" noRot="1" noChangeAspect="1"/>
          </p:cNvSpPr>
          <p:nvPr>
            <p:ph type="sldImg" idx="2"/>
          </p:nvPr>
        </p:nvSpPr>
        <p:spPr>
          <a:xfrm>
            <a:off x="2463800" y="685800"/>
            <a:ext cx="19304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385763" y="2840568"/>
            <a:ext cx="4371975" cy="1960034"/>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771525" y="5181600"/>
            <a:ext cx="360045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008162" y="6400800"/>
            <a:ext cx="3086100" cy="755652"/>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008162" y="817033"/>
            <a:ext cx="30861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008162" y="7156451"/>
            <a:ext cx="30861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3729037" y="366185"/>
            <a:ext cx="1157288" cy="780203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257175" y="366185"/>
            <a:ext cx="3386138" cy="780203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504056"/>
          </a:xfrm>
        </p:spPr>
        <p:txBody>
          <a:body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1152130"/>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1763688"/>
            <a:ext cx="5143500" cy="7160795"/>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406301" y="5875868"/>
            <a:ext cx="4371975" cy="1816100"/>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406301" y="3875618"/>
            <a:ext cx="4371975"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257175" y="2133602"/>
            <a:ext cx="2271713"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2614612" y="2133602"/>
            <a:ext cx="2271713"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257175" y="2046818"/>
            <a:ext cx="2272606" cy="8530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257175" y="2899833"/>
            <a:ext cx="2272606"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2612828" y="2046818"/>
            <a:ext cx="2273498" cy="8530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2612828" y="2899833"/>
            <a:ext cx="227349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257175" y="8475134"/>
            <a:ext cx="1200150" cy="486834"/>
          </a:xfrm>
          <a:prstGeom prst="rect">
            <a:avLst/>
          </a:prstGeom>
        </p:spPr>
        <p:txBody>
          <a:bodyPr/>
          <a:lstStyle/>
          <a:p>
            <a:endParaRPr lang="nb-NO"/>
          </a:p>
        </p:txBody>
      </p:sp>
      <p:sp>
        <p:nvSpPr>
          <p:cNvPr id="8" name="Plassholder for bunntekst 7"/>
          <p:cNvSpPr>
            <a:spLocks noGrp="1"/>
          </p:cNvSpPr>
          <p:nvPr>
            <p:ph type="ftr" sz="quarter" idx="11"/>
          </p:nvPr>
        </p:nvSpPr>
        <p:spPr>
          <a:xfrm>
            <a:off x="1757363" y="8475134"/>
            <a:ext cx="1628775" cy="486834"/>
          </a:xfrm>
          <a:prstGeom prst="rect">
            <a:avLst/>
          </a:prstGeom>
        </p:spPr>
        <p:txBody>
          <a:bodyPr/>
          <a:lstStyle/>
          <a:p>
            <a:endParaRPr lang="nb-NO"/>
          </a:p>
        </p:txBody>
      </p:sp>
      <p:sp>
        <p:nvSpPr>
          <p:cNvPr id="9" name="Plassholder for lysbildenummer 8"/>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257175" y="8475134"/>
            <a:ext cx="1200150" cy="486834"/>
          </a:xfrm>
          <a:prstGeom prst="rect">
            <a:avLst/>
          </a:prstGeom>
        </p:spPr>
        <p:txBody>
          <a:bodyPr/>
          <a:lstStyle/>
          <a:p>
            <a:endParaRPr lang="nb-NO"/>
          </a:p>
        </p:txBody>
      </p:sp>
      <p:sp>
        <p:nvSpPr>
          <p:cNvPr id="4" name="Plassholder for bunntekst 3"/>
          <p:cNvSpPr>
            <a:spLocks noGrp="1"/>
          </p:cNvSpPr>
          <p:nvPr>
            <p:ph type="ftr" sz="quarter" idx="11"/>
          </p:nvPr>
        </p:nvSpPr>
        <p:spPr>
          <a:xfrm>
            <a:off x="1757363" y="8475134"/>
            <a:ext cx="1628775" cy="486834"/>
          </a:xfrm>
          <a:prstGeom prst="rect">
            <a:avLst/>
          </a:prstGeom>
        </p:spPr>
        <p:txBody>
          <a:bodyPr/>
          <a:lstStyle/>
          <a:p>
            <a:endParaRPr lang="nb-NO"/>
          </a:p>
        </p:txBody>
      </p:sp>
      <p:sp>
        <p:nvSpPr>
          <p:cNvPr id="5" name="Plassholder for lysbildenummer 4"/>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257175" y="8475134"/>
            <a:ext cx="1200150" cy="486834"/>
          </a:xfrm>
          <a:prstGeom prst="rect">
            <a:avLst/>
          </a:prstGeom>
        </p:spPr>
        <p:txBody>
          <a:bodyPr/>
          <a:lstStyle/>
          <a:p>
            <a:endParaRPr lang="nb-NO"/>
          </a:p>
        </p:txBody>
      </p:sp>
      <p:sp>
        <p:nvSpPr>
          <p:cNvPr id="3" name="Plassholder for bunntekst 2"/>
          <p:cNvSpPr>
            <a:spLocks noGrp="1"/>
          </p:cNvSpPr>
          <p:nvPr>
            <p:ph type="ftr" sz="quarter" idx="11"/>
          </p:nvPr>
        </p:nvSpPr>
        <p:spPr>
          <a:xfrm>
            <a:off x="1757363" y="8475134"/>
            <a:ext cx="1628775" cy="486834"/>
          </a:xfrm>
          <a:prstGeom prst="rect">
            <a:avLst/>
          </a:prstGeom>
        </p:spPr>
        <p:txBody>
          <a:bodyPr/>
          <a:lstStyle/>
          <a:p>
            <a:endParaRPr lang="nb-NO"/>
          </a:p>
        </p:txBody>
      </p:sp>
      <p:sp>
        <p:nvSpPr>
          <p:cNvPr id="4" name="Plassholder for lysbildenummer 3"/>
          <p:cNvSpPr>
            <a:spLocks noGrp="1"/>
          </p:cNvSpPr>
          <p:nvPr>
            <p:ph type="sldNum" sz="quarter" idx="12"/>
          </p:nvPr>
        </p:nvSpPr>
        <p:spPr>
          <a:xfrm>
            <a:off x="4803998" y="8964488"/>
            <a:ext cx="339502" cy="179512"/>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57176" y="364066"/>
            <a:ext cx="1692176" cy="1549401"/>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2010966" y="364069"/>
            <a:ext cx="2875359"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257176" y="1913469"/>
            <a:ext cx="1692176"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467544"/>
            <a:ext cx="5143500" cy="1152130"/>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979712"/>
            <a:ext cx="5143500" cy="6944771"/>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5143500" cy="46754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0" y="0"/>
            <a:ext cx="531259" cy="467544"/>
          </a:xfrm>
          <a:prstGeom prst="rect">
            <a:avLst/>
          </a:prstGeom>
          <a:noFill/>
        </p:spPr>
      </p:pic>
      <p:sp>
        <p:nvSpPr>
          <p:cNvPr id="10" name="Rektangel 9"/>
          <p:cNvSpPr/>
          <p:nvPr/>
        </p:nvSpPr>
        <p:spPr>
          <a:xfrm>
            <a:off x="0" y="9019822"/>
            <a:ext cx="5143500" cy="1241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445377" y="98212"/>
            <a:ext cx="3528392"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9025207"/>
            <a:ext cx="51435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5143500" cy="9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13.xml"/><Relationship Id="rId1" Type="http://schemas.openxmlformats.org/officeDocument/2006/relationships/slideLayout" Target="../slideLayouts/slideLayout2.xml"/><Relationship Id="rId5" Type="http://schemas.openxmlformats.org/officeDocument/2006/relationships/slide" Target="slide9.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287519461894782976/627800830069964800/Virtual_Intelligence_Service_Logo.PNG"/>
          <p:cNvPicPr>
            <a:picLocks noChangeAspect="1" noChangeArrowheads="1"/>
          </p:cNvPicPr>
          <p:nvPr/>
        </p:nvPicPr>
        <p:blipFill>
          <a:blip r:embed="rId3" cstate="print"/>
          <a:srcRect b="10000"/>
          <a:stretch>
            <a:fillRect/>
          </a:stretch>
        </p:blipFill>
        <p:spPr bwMode="auto">
          <a:xfrm>
            <a:off x="51470" y="1115615"/>
            <a:ext cx="5035087" cy="3240361"/>
          </a:xfrm>
          <a:prstGeom prst="rect">
            <a:avLst/>
          </a:prstGeom>
          <a:noFill/>
        </p:spPr>
      </p:pic>
      <p:sp>
        <p:nvSpPr>
          <p:cNvPr id="3" name="TekstSylinder 2"/>
          <p:cNvSpPr txBox="1"/>
          <p:nvPr/>
        </p:nvSpPr>
        <p:spPr>
          <a:xfrm>
            <a:off x="0" y="4700334"/>
            <a:ext cx="5143500" cy="1815882"/>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VIS STAFF INSTRUCTIONS</a:t>
            </a:r>
          </a:p>
          <a:p>
            <a:pPr algn="ctr"/>
            <a:endParaRPr lang="nb-NO" sz="2800" b="1" dirty="0" smtClean="0">
              <a:latin typeface="Arial Black" pitchFamily="34" charset="0"/>
              <a:ea typeface="MS Mincho" pitchFamily="49" charset="-128"/>
            </a:endParaRPr>
          </a:p>
          <a:p>
            <a:pPr algn="ctr"/>
            <a:endParaRPr lang="nb-NO" sz="2800" b="1" dirty="0">
              <a:latin typeface="MS Mincho" pitchFamily="49" charset="-128"/>
              <a:ea typeface="MS Mincho" pitchFamily="49" charset="-128"/>
            </a:endParaRPr>
          </a:p>
        </p:txBody>
      </p:sp>
      <p:sp>
        <p:nvSpPr>
          <p:cNvPr id="6" name="TekstSylinder 5"/>
          <p:cNvSpPr txBox="1"/>
          <p:nvPr/>
        </p:nvSpPr>
        <p:spPr>
          <a:xfrm>
            <a:off x="181631" y="7140379"/>
            <a:ext cx="4805138" cy="830997"/>
          </a:xfrm>
          <a:prstGeom prst="rect">
            <a:avLst/>
          </a:prstGeom>
          <a:noFill/>
          <a:ln w="31750">
            <a:solidFill>
              <a:schemeClr val="tx1"/>
            </a:solidFill>
          </a:ln>
        </p:spPr>
        <p:txBody>
          <a:bodyPr wrap="square" rtlCol="0">
            <a:spAutoFit/>
          </a:bodyPr>
          <a:lstStyle/>
          <a:p>
            <a:pPr algn="ctr"/>
            <a:r>
              <a:rPr lang="nb-NO" sz="1200" b="1" dirty="0" smtClean="0"/>
              <a:t>DISCLAIMER: </a:t>
            </a:r>
          </a:p>
          <a:p>
            <a:pPr algn="ctr"/>
            <a:r>
              <a:rPr lang="en-US" sz="1200" dirty="0" smtClean="0"/>
              <a:t>This is for multiplayer online gaming using the Digital Combat Systems simulation software published by Eagle Dynamics. The information is not in any way suitable for real world use or operations.</a:t>
            </a:r>
            <a:endParaRPr lang="nb-NO" sz="1200" dirty="0" smtClean="0"/>
          </a:p>
        </p:txBody>
      </p:sp>
      <p:sp>
        <p:nvSpPr>
          <p:cNvPr id="8" name="TekstSylinder 7"/>
          <p:cNvSpPr txBox="1"/>
          <p:nvPr/>
        </p:nvSpPr>
        <p:spPr>
          <a:xfrm>
            <a:off x="771550" y="8388424"/>
            <a:ext cx="3816424" cy="369332"/>
          </a:xfrm>
          <a:prstGeom prst="rect">
            <a:avLst/>
          </a:prstGeom>
          <a:noFill/>
        </p:spPr>
        <p:txBody>
          <a:bodyPr wrap="square" rtlCol="0">
            <a:spAutoFit/>
          </a:bodyPr>
          <a:lstStyle/>
          <a:p>
            <a:pPr algn="ctr"/>
            <a:r>
              <a:rPr lang="en-US" dirty="0" smtClean="0">
                <a:latin typeface="Arial" pitchFamily="34" charset="0"/>
                <a:cs typeface="Arial" pitchFamily="34" charset="0"/>
              </a:rPr>
              <a:t>Published: 2020-04-27</a:t>
            </a:r>
            <a:endParaRPr lang="en-US" dirty="0">
              <a:latin typeface="Arial" pitchFamily="34" charset="0"/>
              <a:cs typeface="Arial" pitchFamily="34" charset="0"/>
            </a:endParaRPr>
          </a:p>
        </p:txBody>
      </p:sp>
      <p:sp>
        <p:nvSpPr>
          <p:cNvPr id="9" name="TekstSylinder 8"/>
          <p:cNvSpPr txBox="1"/>
          <p:nvPr/>
        </p:nvSpPr>
        <p:spPr>
          <a:xfrm>
            <a:off x="771550" y="8100392"/>
            <a:ext cx="3816424" cy="369332"/>
          </a:xfrm>
          <a:prstGeom prst="rect">
            <a:avLst/>
          </a:prstGeom>
          <a:noFill/>
        </p:spPr>
        <p:txBody>
          <a:bodyPr wrap="square" rtlCol="0">
            <a:spAutoFit/>
          </a:bodyPr>
          <a:lstStyle/>
          <a:p>
            <a:pPr algn="ctr"/>
            <a:r>
              <a:rPr lang="en-US" dirty="0" smtClean="0">
                <a:latin typeface="Arial" pitchFamily="34" charset="0"/>
                <a:cs typeface="Arial" pitchFamily="34" charset="0"/>
              </a:rPr>
              <a:t>Version: 0.1 DRAFT</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Combatflite</a:t>
            </a:r>
            <a:r>
              <a:rPr lang="nb-NO" sz="2800" dirty="0" smtClean="0"/>
              <a:t> symbols</a:t>
            </a:r>
            <a:endParaRPr lang="en-US" sz="2800" dirty="0"/>
          </a:p>
        </p:txBody>
      </p:sp>
      <p:sp>
        <p:nvSpPr>
          <p:cNvPr id="8" name="TekstSylinder 7"/>
          <p:cNvSpPr txBox="1"/>
          <p:nvPr/>
        </p:nvSpPr>
        <p:spPr>
          <a:xfrm>
            <a:off x="123478" y="2195736"/>
            <a:ext cx="4896544" cy="1200329"/>
          </a:xfrm>
          <a:prstGeom prst="rect">
            <a:avLst/>
          </a:prstGeom>
          <a:noFill/>
        </p:spPr>
        <p:txBody>
          <a:bodyPr wrap="square" rtlCol="0">
            <a:spAutoFit/>
          </a:bodyPr>
          <a:lstStyle/>
          <a:p>
            <a:r>
              <a:rPr lang="en-US" b="1" dirty="0" smtClean="0"/>
              <a:t>Uncertain intelligence</a:t>
            </a:r>
          </a:p>
          <a:p>
            <a:r>
              <a:rPr lang="en-US" dirty="0" smtClean="0"/>
              <a:t>For </a:t>
            </a:r>
            <a:r>
              <a:rPr lang="en-US" dirty="0" smtClean="0"/>
              <a:t>information that is uncertain, the circle will be drawn with fill opacity as shown below, and line style set as dash dot.</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 y="4067944"/>
            <a:ext cx="4571608" cy="42473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Combatflite</a:t>
            </a:r>
            <a:r>
              <a:rPr lang="nb-NO" sz="2800" dirty="0" smtClean="0"/>
              <a:t> symbols</a:t>
            </a:r>
            <a:endParaRPr lang="en-US" sz="2800" dirty="0"/>
          </a:p>
        </p:txBody>
      </p:sp>
      <p:sp>
        <p:nvSpPr>
          <p:cNvPr id="8" name="TekstSylinder 7"/>
          <p:cNvSpPr txBox="1"/>
          <p:nvPr/>
        </p:nvSpPr>
        <p:spPr>
          <a:xfrm>
            <a:off x="123478" y="1835696"/>
            <a:ext cx="4896544" cy="1200329"/>
          </a:xfrm>
          <a:prstGeom prst="rect">
            <a:avLst/>
          </a:prstGeom>
          <a:noFill/>
        </p:spPr>
        <p:txBody>
          <a:bodyPr wrap="square" rtlCol="0">
            <a:spAutoFit/>
          </a:bodyPr>
          <a:lstStyle/>
          <a:p>
            <a:r>
              <a:rPr lang="en-US" b="1" dirty="0" smtClean="0"/>
              <a:t>Confirmer intelligence</a:t>
            </a:r>
          </a:p>
          <a:p>
            <a:r>
              <a:rPr lang="en-US" dirty="0" smtClean="0"/>
              <a:t>For </a:t>
            </a:r>
            <a:r>
              <a:rPr lang="en-US" dirty="0" smtClean="0"/>
              <a:t>information that is confirmed, the circle will be drawn with fill opacity as shown below, and line style set as solid.</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0" y="3807952"/>
            <a:ext cx="5143500" cy="47043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Combatflite</a:t>
            </a:r>
            <a:r>
              <a:rPr lang="nb-NO" sz="2800" dirty="0" smtClean="0"/>
              <a:t> </a:t>
            </a:r>
            <a:r>
              <a:rPr lang="nb-NO" sz="2800" dirty="0" err="1" smtClean="0"/>
              <a:t>opacity</a:t>
            </a:r>
            <a:endParaRPr lang="en-US" sz="2800" dirty="0"/>
          </a:p>
        </p:txBody>
      </p:sp>
      <p:sp>
        <p:nvSpPr>
          <p:cNvPr id="8" name="TekstSylinder 7"/>
          <p:cNvSpPr txBox="1"/>
          <p:nvPr/>
        </p:nvSpPr>
        <p:spPr>
          <a:xfrm>
            <a:off x="123478" y="1043608"/>
            <a:ext cx="4896544" cy="1200329"/>
          </a:xfrm>
          <a:prstGeom prst="rect">
            <a:avLst/>
          </a:prstGeom>
          <a:noFill/>
        </p:spPr>
        <p:txBody>
          <a:bodyPr wrap="square" rtlCol="0">
            <a:spAutoFit/>
          </a:bodyPr>
          <a:lstStyle/>
          <a:p>
            <a:r>
              <a:rPr lang="en-US" dirty="0" smtClean="0"/>
              <a:t>In order for information on the map to stand out better, the opacity on the background map should be set to 40% on all pictures made for briefing/reports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23478" y="2987824"/>
            <a:ext cx="3463330" cy="2183082"/>
          </a:xfrm>
          <a:prstGeom prst="rect">
            <a:avLst/>
          </a:prstGeom>
          <a:noFill/>
          <a:ln w="9525">
            <a:solidFill>
              <a:schemeClr val="tx1"/>
            </a:solidFill>
            <a:miter lim="800000"/>
            <a:headEnd/>
            <a:tailEnd/>
          </a:ln>
        </p:spPr>
      </p:pic>
      <p:pic>
        <p:nvPicPr>
          <p:cNvPr id="2" name="Picture 3"/>
          <p:cNvPicPr>
            <a:picLocks noChangeAspect="1" noChangeArrowheads="1"/>
          </p:cNvPicPr>
          <p:nvPr/>
        </p:nvPicPr>
        <p:blipFill>
          <a:blip r:embed="rId3" cstate="print"/>
          <a:srcRect/>
          <a:stretch>
            <a:fillRect/>
          </a:stretch>
        </p:blipFill>
        <p:spPr bwMode="auto">
          <a:xfrm>
            <a:off x="123478" y="5868144"/>
            <a:ext cx="3457872" cy="2160240"/>
          </a:xfrm>
          <a:prstGeom prst="rect">
            <a:avLst/>
          </a:prstGeom>
          <a:noFill/>
          <a:ln w="9525">
            <a:solidFill>
              <a:schemeClr val="tx1"/>
            </a:solidFill>
            <a:miter lim="800000"/>
            <a:headEnd/>
            <a:tailEnd/>
          </a:ln>
        </p:spPr>
      </p:pic>
      <p:sp>
        <p:nvSpPr>
          <p:cNvPr id="7" name="TekstSylinder 6"/>
          <p:cNvSpPr txBox="1"/>
          <p:nvPr/>
        </p:nvSpPr>
        <p:spPr>
          <a:xfrm>
            <a:off x="3291830" y="5364088"/>
            <a:ext cx="1851670" cy="369332"/>
          </a:xfrm>
          <a:prstGeom prst="rect">
            <a:avLst/>
          </a:prstGeom>
          <a:noFill/>
        </p:spPr>
        <p:txBody>
          <a:bodyPr wrap="square" rtlCol="0">
            <a:spAutoFit/>
          </a:bodyPr>
          <a:lstStyle/>
          <a:p>
            <a:r>
              <a:rPr lang="en-US" dirty="0" smtClean="0"/>
              <a:t>Opacity selection</a:t>
            </a:r>
            <a:endParaRPr lang="en-US" dirty="0"/>
          </a:p>
        </p:txBody>
      </p:sp>
      <p:cxnSp>
        <p:nvCxnSpPr>
          <p:cNvPr id="10" name="Rett pil 9"/>
          <p:cNvCxnSpPr>
            <a:stCxn id="7" idx="1"/>
          </p:cNvCxnSpPr>
          <p:nvPr/>
        </p:nvCxnSpPr>
        <p:spPr>
          <a:xfrm flipH="1" flipV="1">
            <a:off x="2427734" y="5148064"/>
            <a:ext cx="864096" cy="4006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Rett pil 10"/>
          <p:cNvCxnSpPr>
            <a:stCxn id="7" idx="1"/>
          </p:cNvCxnSpPr>
          <p:nvPr/>
        </p:nvCxnSpPr>
        <p:spPr>
          <a:xfrm flipH="1">
            <a:off x="2499742" y="5548754"/>
            <a:ext cx="792088" cy="240762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Indicators</a:t>
            </a:r>
            <a:endParaRPr lang="nb-NO" dirty="0"/>
          </a:p>
        </p:txBody>
      </p:sp>
      <p:sp>
        <p:nvSpPr>
          <p:cNvPr id="3" name="TekstSylinder 2"/>
          <p:cNvSpPr txBox="1"/>
          <p:nvPr/>
        </p:nvSpPr>
        <p:spPr>
          <a:xfrm>
            <a:off x="0" y="2564482"/>
            <a:ext cx="5143500" cy="3231654"/>
          </a:xfrm>
          <a:prstGeom prst="rect">
            <a:avLst/>
          </a:prstGeom>
          <a:noFill/>
        </p:spPr>
        <p:txBody>
          <a:bodyPr wrap="square" rtlCol="0">
            <a:spAutoFit/>
          </a:bodyPr>
          <a:lstStyle/>
          <a:p>
            <a:pPr>
              <a:buFont typeface="Arial" pitchFamily="34" charset="0"/>
              <a:buChar char="•"/>
            </a:pPr>
            <a:r>
              <a:rPr lang="nb-NO" sz="1200" dirty="0" smtClean="0"/>
              <a:t>BM-21 </a:t>
            </a:r>
            <a:r>
              <a:rPr lang="nb-NO" sz="1200" dirty="0" err="1" smtClean="0"/>
              <a:t>launch</a:t>
            </a:r>
            <a:r>
              <a:rPr lang="nb-NO" sz="1200" dirty="0" smtClean="0"/>
              <a:t> or </a:t>
            </a:r>
            <a:r>
              <a:rPr lang="nb-NO" sz="1200" dirty="0" err="1" smtClean="0"/>
              <a:t>movement</a:t>
            </a:r>
            <a:r>
              <a:rPr lang="nb-NO" sz="1200" dirty="0" smtClean="0"/>
              <a:t> </a:t>
            </a:r>
            <a:r>
              <a:rPr lang="nb-NO" sz="1200" dirty="0" err="1" smtClean="0"/>
              <a:t>into</a:t>
            </a:r>
            <a:r>
              <a:rPr lang="nb-NO" sz="1200" dirty="0" smtClean="0"/>
              <a:t> firing </a:t>
            </a:r>
            <a:r>
              <a:rPr lang="nb-NO" sz="1200" dirty="0" err="1" smtClean="0"/>
              <a:t>positions</a:t>
            </a:r>
            <a:r>
              <a:rPr lang="nb-NO" sz="1200" dirty="0" smtClean="0"/>
              <a:t>. </a:t>
            </a:r>
          </a:p>
          <a:p>
            <a:pPr lvl="1">
              <a:buFont typeface="Arial" pitchFamily="34" charset="0"/>
              <a:buChar char="•"/>
            </a:pPr>
            <a:r>
              <a:rPr lang="nb-NO" sz="1200" dirty="0" smtClean="0"/>
              <a:t>Preparing offensive / </a:t>
            </a:r>
            <a:r>
              <a:rPr lang="nb-NO" sz="1200" dirty="0" err="1" smtClean="0"/>
              <a:t>Attack</a:t>
            </a:r>
            <a:endParaRPr lang="nb-NO" sz="1200" dirty="0" smtClean="0"/>
          </a:p>
          <a:p>
            <a:pPr>
              <a:buFont typeface="Arial" pitchFamily="34" charset="0"/>
              <a:buChar char="•"/>
            </a:pPr>
            <a:r>
              <a:rPr lang="nb-NO" sz="1200" dirty="0" smtClean="0"/>
              <a:t>RW </a:t>
            </a:r>
            <a:r>
              <a:rPr lang="nb-NO" sz="1200" dirty="0" err="1" smtClean="0"/>
              <a:t>activity</a:t>
            </a:r>
            <a:r>
              <a:rPr lang="nb-NO" sz="1200" dirty="0" smtClean="0"/>
              <a:t> </a:t>
            </a:r>
            <a:r>
              <a:rPr lang="nb-NO" sz="1200" dirty="0" err="1" smtClean="0"/>
              <a:t>deep</a:t>
            </a:r>
            <a:r>
              <a:rPr lang="nb-NO" sz="1200" dirty="0" smtClean="0"/>
              <a:t> </a:t>
            </a:r>
            <a:r>
              <a:rPr lang="nb-NO" sz="1200" dirty="0" err="1" smtClean="0"/>
              <a:t>into</a:t>
            </a:r>
            <a:r>
              <a:rPr lang="nb-NO" sz="1200" dirty="0" smtClean="0"/>
              <a:t> </a:t>
            </a:r>
            <a:r>
              <a:rPr lang="nb-NO" sz="1200" dirty="0" err="1" smtClean="0"/>
              <a:t>enemy</a:t>
            </a:r>
            <a:r>
              <a:rPr lang="nb-NO" sz="1200" dirty="0" smtClean="0"/>
              <a:t> </a:t>
            </a:r>
            <a:r>
              <a:rPr lang="nb-NO" sz="1200" dirty="0" err="1" smtClean="0"/>
              <a:t>territory</a:t>
            </a:r>
            <a:endParaRPr lang="nb-NO" sz="1200" dirty="0" smtClean="0"/>
          </a:p>
          <a:p>
            <a:pPr lvl="1">
              <a:buFont typeface="Arial" pitchFamily="34" charset="0"/>
              <a:buChar char="•"/>
            </a:pPr>
            <a:r>
              <a:rPr lang="nb-NO" sz="1200" dirty="0" err="1" smtClean="0"/>
              <a:t>Insertion</a:t>
            </a:r>
            <a:r>
              <a:rPr lang="nb-NO" sz="1200" dirty="0" smtClean="0"/>
              <a:t> </a:t>
            </a:r>
            <a:r>
              <a:rPr lang="nb-NO" sz="1200" dirty="0" err="1" smtClean="0"/>
              <a:t>of</a:t>
            </a:r>
            <a:r>
              <a:rPr lang="nb-NO" sz="1200" dirty="0" smtClean="0"/>
              <a:t> Long Range </a:t>
            </a:r>
            <a:r>
              <a:rPr lang="nb-NO" sz="1200" dirty="0" err="1" smtClean="0"/>
              <a:t>Recon</a:t>
            </a:r>
            <a:endParaRPr lang="nb-NO" sz="1200" dirty="0" smtClean="0"/>
          </a:p>
          <a:p>
            <a:pPr>
              <a:buFont typeface="Arial" pitchFamily="34" charset="0"/>
              <a:buChar char="•"/>
            </a:pPr>
            <a:r>
              <a:rPr lang="nb-NO" sz="1200" dirty="0" smtClean="0"/>
              <a:t>FW (transport) </a:t>
            </a:r>
            <a:r>
              <a:rPr lang="nb-NO" sz="1200" dirty="0" err="1" smtClean="0"/>
              <a:t>activity</a:t>
            </a:r>
            <a:r>
              <a:rPr lang="nb-NO" sz="1200" dirty="0" smtClean="0"/>
              <a:t> </a:t>
            </a:r>
            <a:r>
              <a:rPr lang="nb-NO" sz="1200" dirty="0" err="1" smtClean="0"/>
              <a:t>deep</a:t>
            </a:r>
            <a:r>
              <a:rPr lang="nb-NO" sz="1200" dirty="0" smtClean="0"/>
              <a:t> </a:t>
            </a:r>
            <a:r>
              <a:rPr lang="nb-NO" sz="1200" dirty="0" err="1" smtClean="0"/>
              <a:t>into</a:t>
            </a:r>
            <a:r>
              <a:rPr lang="nb-NO" sz="1200" dirty="0" smtClean="0"/>
              <a:t> </a:t>
            </a:r>
            <a:r>
              <a:rPr lang="nb-NO" sz="1200" dirty="0" err="1" smtClean="0"/>
              <a:t>enemy</a:t>
            </a:r>
            <a:r>
              <a:rPr lang="nb-NO" sz="1200" dirty="0" smtClean="0"/>
              <a:t> </a:t>
            </a:r>
            <a:r>
              <a:rPr lang="nb-NO" sz="1200" dirty="0" err="1" smtClean="0"/>
              <a:t>territory</a:t>
            </a:r>
            <a:endParaRPr lang="nb-NO" sz="1200" dirty="0" smtClean="0"/>
          </a:p>
          <a:p>
            <a:pPr lvl="1">
              <a:buFont typeface="Arial" pitchFamily="34" charset="0"/>
              <a:buChar char="•"/>
            </a:pPr>
            <a:r>
              <a:rPr lang="nb-NO" sz="1200" dirty="0" smtClean="0"/>
              <a:t>Airborne </a:t>
            </a:r>
            <a:r>
              <a:rPr lang="nb-NO" sz="1200" dirty="0" err="1" smtClean="0"/>
              <a:t>Assault</a:t>
            </a:r>
            <a:r>
              <a:rPr lang="nb-NO" sz="1200" dirty="0" smtClean="0"/>
              <a:t> ( </a:t>
            </a:r>
            <a:r>
              <a:rPr lang="nb-NO" sz="1200" dirty="0" err="1" smtClean="0"/>
              <a:t>Many</a:t>
            </a:r>
            <a:r>
              <a:rPr lang="nb-NO" sz="1200" dirty="0" smtClean="0"/>
              <a:t> FW transports)</a:t>
            </a:r>
          </a:p>
          <a:p>
            <a:pPr lvl="1">
              <a:buFont typeface="Arial" pitchFamily="34" charset="0"/>
              <a:buChar char="•"/>
            </a:pPr>
            <a:r>
              <a:rPr lang="nb-NO" sz="1200" dirty="0" smtClean="0"/>
              <a:t>Long range </a:t>
            </a:r>
            <a:r>
              <a:rPr lang="nb-NO" sz="1200" dirty="0" err="1" smtClean="0"/>
              <a:t>Recon</a:t>
            </a:r>
            <a:r>
              <a:rPr lang="nb-NO" sz="1200" dirty="0" smtClean="0"/>
              <a:t> ( </a:t>
            </a:r>
            <a:r>
              <a:rPr lang="nb-NO" sz="1200" dirty="0" err="1" smtClean="0"/>
              <a:t>If</a:t>
            </a:r>
            <a:r>
              <a:rPr lang="nb-NO" sz="1200" dirty="0" smtClean="0"/>
              <a:t> </a:t>
            </a:r>
            <a:r>
              <a:rPr lang="nb-NO" sz="1200" dirty="0" err="1" smtClean="0"/>
              <a:t>only</a:t>
            </a:r>
            <a:r>
              <a:rPr lang="nb-NO" sz="1200" dirty="0" smtClean="0"/>
              <a:t> a single AC is in </a:t>
            </a:r>
            <a:r>
              <a:rPr lang="nb-NO" sz="1200" dirty="0" err="1" smtClean="0"/>
              <a:t>use</a:t>
            </a:r>
            <a:r>
              <a:rPr lang="nb-NO" sz="1200" dirty="0" smtClean="0"/>
              <a:t>, or flying </a:t>
            </a:r>
            <a:r>
              <a:rPr lang="nb-NO" sz="1200" dirty="0" err="1" smtClean="0"/>
              <a:t>tactical</a:t>
            </a:r>
            <a:r>
              <a:rPr lang="nb-NO" sz="1200" dirty="0" smtClean="0"/>
              <a:t>, </a:t>
            </a:r>
            <a:r>
              <a:rPr lang="nb-NO" sz="1200" dirty="0" err="1" smtClean="0"/>
              <a:t>low</a:t>
            </a:r>
            <a:r>
              <a:rPr lang="nb-NO" sz="1200" dirty="0" smtClean="0"/>
              <a:t> </a:t>
            </a:r>
            <a:r>
              <a:rPr lang="nb-NO" sz="1200" dirty="0" err="1" smtClean="0"/>
              <a:t>level</a:t>
            </a:r>
            <a:r>
              <a:rPr lang="nb-NO" sz="1200" dirty="0" smtClean="0"/>
              <a:t>)</a:t>
            </a:r>
          </a:p>
          <a:p>
            <a:pPr>
              <a:buFont typeface="Arial" pitchFamily="34" charset="0"/>
              <a:buChar char="•"/>
            </a:pPr>
            <a:r>
              <a:rPr lang="nb-NO" sz="1200" dirty="0" err="1" smtClean="0"/>
              <a:t>Artillery</a:t>
            </a:r>
            <a:r>
              <a:rPr lang="nb-NO" sz="1200" dirty="0" smtClean="0"/>
              <a:t> at a </a:t>
            </a:r>
            <a:r>
              <a:rPr lang="nb-NO" sz="1200" dirty="0" err="1" smtClean="0"/>
              <a:t>certain</a:t>
            </a:r>
            <a:r>
              <a:rPr lang="nb-NO" sz="1200" dirty="0" smtClean="0"/>
              <a:t> </a:t>
            </a:r>
            <a:r>
              <a:rPr lang="nb-NO" sz="1200" dirty="0" err="1" smtClean="0"/>
              <a:t>point</a:t>
            </a:r>
            <a:r>
              <a:rPr lang="nb-NO" sz="1200" dirty="0" smtClean="0"/>
              <a:t> (</a:t>
            </a:r>
            <a:r>
              <a:rPr lang="nb-NO" sz="1200" dirty="0" err="1" smtClean="0"/>
              <a:t>point</a:t>
            </a:r>
            <a:r>
              <a:rPr lang="nb-NO" sz="1200" dirty="0" smtClean="0"/>
              <a:t> target)</a:t>
            </a:r>
          </a:p>
          <a:p>
            <a:pPr lvl="1">
              <a:buFont typeface="Arial" pitchFamily="34" charset="0"/>
              <a:buChar char="•"/>
            </a:pPr>
            <a:r>
              <a:rPr lang="nb-NO" sz="1200" dirty="0" err="1" smtClean="0"/>
              <a:t>Trying</a:t>
            </a:r>
            <a:r>
              <a:rPr lang="nb-NO" sz="1200" dirty="0" smtClean="0"/>
              <a:t> to kill </a:t>
            </a:r>
            <a:r>
              <a:rPr lang="nb-NO" sz="1200" dirty="0" err="1" smtClean="0"/>
              <a:t>the</a:t>
            </a:r>
            <a:r>
              <a:rPr lang="nb-NO" sz="1200" dirty="0" smtClean="0"/>
              <a:t> target</a:t>
            </a:r>
          </a:p>
          <a:p>
            <a:pPr>
              <a:buFont typeface="Arial" pitchFamily="34" charset="0"/>
              <a:buChar char="•"/>
            </a:pPr>
            <a:r>
              <a:rPr lang="nb-NO" sz="1200" dirty="0" err="1" smtClean="0"/>
              <a:t>Artillery</a:t>
            </a:r>
            <a:r>
              <a:rPr lang="nb-NO" sz="1200" dirty="0" smtClean="0"/>
              <a:t> at an area</a:t>
            </a:r>
          </a:p>
          <a:p>
            <a:pPr lvl="1">
              <a:buFont typeface="Arial" pitchFamily="34" charset="0"/>
              <a:buChar char="•"/>
            </a:pPr>
            <a:r>
              <a:rPr lang="nb-NO" sz="1200" dirty="0" err="1" smtClean="0"/>
              <a:t>Suppression</a:t>
            </a:r>
            <a:r>
              <a:rPr lang="nb-NO" sz="1200" dirty="0" smtClean="0"/>
              <a:t>, to cover for </a:t>
            </a:r>
            <a:r>
              <a:rPr lang="nb-NO" sz="1200" dirty="0" err="1" smtClean="0"/>
              <a:t>movement</a:t>
            </a:r>
            <a:r>
              <a:rPr lang="nb-NO" sz="1200" dirty="0" smtClean="0"/>
              <a:t> / </a:t>
            </a:r>
            <a:r>
              <a:rPr lang="nb-NO" sz="1200" dirty="0" err="1" smtClean="0"/>
              <a:t>attack</a:t>
            </a:r>
            <a:endParaRPr lang="nb-NO" sz="1200" dirty="0" smtClean="0"/>
          </a:p>
          <a:p>
            <a:pPr>
              <a:buFont typeface="Arial" pitchFamily="34" charset="0"/>
              <a:buChar char="•"/>
            </a:pPr>
            <a:r>
              <a:rPr lang="nb-NO" sz="1200" dirty="0" smtClean="0"/>
              <a:t>Fill </a:t>
            </a:r>
            <a:r>
              <a:rPr lang="nb-NO" sz="1200" dirty="0" err="1" smtClean="0"/>
              <a:t>out</a:t>
            </a:r>
            <a:r>
              <a:rPr lang="nb-NO" sz="1200" dirty="0" smtClean="0"/>
              <a:t> </a:t>
            </a:r>
            <a:r>
              <a:rPr lang="nb-NO" sz="1200" dirty="0" err="1" smtClean="0"/>
              <a:t>many</a:t>
            </a:r>
            <a:r>
              <a:rPr lang="nb-NO" sz="1200" dirty="0" smtClean="0"/>
              <a:t> more…..</a:t>
            </a:r>
          </a:p>
          <a:p>
            <a:pPr>
              <a:buFont typeface="Arial" pitchFamily="34" charset="0"/>
              <a:buChar char="•"/>
            </a:pPr>
            <a:endParaRPr lang="nb-NO" sz="1200" dirty="0" smtClean="0"/>
          </a:p>
          <a:p>
            <a:pPr>
              <a:buFont typeface="Arial" pitchFamily="34" charset="0"/>
              <a:buChar char="•"/>
            </a:pPr>
            <a:r>
              <a:rPr lang="nb-NO" sz="1200" dirty="0" err="1" smtClean="0"/>
              <a:t>Artillery</a:t>
            </a:r>
            <a:r>
              <a:rPr lang="nb-NO" sz="1200" dirty="0" smtClean="0"/>
              <a:t> </a:t>
            </a:r>
            <a:r>
              <a:rPr lang="nb-NO" sz="1200" dirty="0" err="1" smtClean="0"/>
              <a:t>units</a:t>
            </a:r>
            <a:r>
              <a:rPr lang="nb-NO" sz="1200" dirty="0" smtClean="0"/>
              <a:t> in firing </a:t>
            </a:r>
            <a:r>
              <a:rPr lang="nb-NO" sz="1200" dirty="0" err="1" smtClean="0"/>
              <a:t>position</a:t>
            </a:r>
            <a:r>
              <a:rPr lang="nb-NO" sz="1200" dirty="0" smtClean="0"/>
              <a:t> (</a:t>
            </a:r>
            <a:r>
              <a:rPr lang="nb-NO" sz="1200" dirty="0" err="1" smtClean="0"/>
              <a:t>spread</a:t>
            </a:r>
            <a:r>
              <a:rPr lang="nb-NO" sz="1200" dirty="0" smtClean="0"/>
              <a:t> </a:t>
            </a:r>
            <a:r>
              <a:rPr lang="nb-NO" sz="1200" dirty="0" err="1" smtClean="0"/>
              <a:t>out</a:t>
            </a:r>
            <a:r>
              <a:rPr lang="nb-NO" sz="1200" dirty="0" smtClean="0"/>
              <a:t>, IAW a </a:t>
            </a:r>
            <a:r>
              <a:rPr lang="nb-NO" sz="1200" dirty="0" err="1" smtClean="0"/>
              <a:t>template</a:t>
            </a:r>
            <a:r>
              <a:rPr lang="nb-NO" sz="1200" dirty="0" smtClean="0"/>
              <a:t>)</a:t>
            </a:r>
            <a:endParaRPr lang="nb-NO" sz="1200" dirty="0"/>
          </a:p>
          <a:p>
            <a:pPr>
              <a:buFont typeface="Arial" pitchFamily="34" charset="0"/>
              <a:buChar char="•"/>
            </a:pPr>
            <a:r>
              <a:rPr lang="nb-NO" sz="1200" dirty="0" smtClean="0"/>
              <a:t>General </a:t>
            </a:r>
            <a:r>
              <a:rPr lang="nb-NO" sz="1200" dirty="0" err="1" smtClean="0"/>
              <a:t>convoy</a:t>
            </a:r>
            <a:r>
              <a:rPr lang="nb-NO" sz="1200" dirty="0" smtClean="0"/>
              <a:t> </a:t>
            </a:r>
            <a:r>
              <a:rPr lang="nb-NO" sz="1200" dirty="0" err="1" smtClean="0"/>
              <a:t>movement</a:t>
            </a:r>
            <a:endParaRPr lang="nb-NO" sz="1200" dirty="0" smtClean="0"/>
          </a:p>
          <a:p>
            <a:pPr lvl="1">
              <a:buFont typeface="Arial" pitchFamily="34" charset="0"/>
              <a:buChar char="•"/>
            </a:pPr>
            <a:r>
              <a:rPr lang="nb-NO" sz="1200" dirty="0" err="1" smtClean="0"/>
              <a:t>Upcoming</a:t>
            </a:r>
            <a:r>
              <a:rPr lang="nb-NO" sz="1200" dirty="0" smtClean="0"/>
              <a:t> action (offensive), in a </a:t>
            </a:r>
            <a:r>
              <a:rPr lang="nb-NO" sz="1200" dirty="0" err="1" smtClean="0"/>
              <a:t>certian</a:t>
            </a:r>
            <a:r>
              <a:rPr lang="nb-NO" sz="1200" dirty="0" smtClean="0"/>
              <a:t> </a:t>
            </a:r>
            <a:r>
              <a:rPr lang="nb-NO" sz="1200" dirty="0" err="1" smtClean="0"/>
              <a:t>amount</a:t>
            </a:r>
            <a:r>
              <a:rPr lang="nb-NO" sz="1200" dirty="0" smtClean="0"/>
              <a:t> </a:t>
            </a:r>
            <a:r>
              <a:rPr lang="nb-NO" sz="1200" dirty="0" err="1" smtClean="0"/>
              <a:t>of</a:t>
            </a:r>
            <a:r>
              <a:rPr lang="nb-NO" sz="1200" dirty="0" smtClean="0"/>
              <a:t> time</a:t>
            </a:r>
          </a:p>
        </p:txBody>
      </p:sp>
      <p:sp>
        <p:nvSpPr>
          <p:cNvPr id="4" name="TekstSylinder 3"/>
          <p:cNvSpPr txBox="1"/>
          <p:nvPr/>
        </p:nvSpPr>
        <p:spPr>
          <a:xfrm>
            <a:off x="0" y="1071538"/>
            <a:ext cx="5143500" cy="646331"/>
          </a:xfrm>
          <a:prstGeom prst="rect">
            <a:avLst/>
          </a:prstGeom>
          <a:noFill/>
        </p:spPr>
        <p:txBody>
          <a:bodyPr wrap="square" rtlCol="0">
            <a:spAutoFit/>
          </a:bodyPr>
          <a:lstStyle/>
          <a:p>
            <a:r>
              <a:rPr lang="nb-NO" dirty="0" smtClean="0"/>
              <a:t>The </a:t>
            </a:r>
            <a:r>
              <a:rPr lang="nb-NO" dirty="0" err="1" smtClean="0"/>
              <a:t>following</a:t>
            </a:r>
            <a:r>
              <a:rPr lang="nb-NO" dirty="0" smtClean="0"/>
              <a:t> </a:t>
            </a:r>
            <a:r>
              <a:rPr lang="nb-NO" dirty="0" err="1" smtClean="0"/>
              <a:t>indicators</a:t>
            </a:r>
            <a:r>
              <a:rPr lang="nb-NO" dirty="0" smtClean="0"/>
              <a:t> </a:t>
            </a:r>
            <a:r>
              <a:rPr lang="nb-NO" dirty="0" err="1" smtClean="0"/>
              <a:t>can</a:t>
            </a:r>
            <a:r>
              <a:rPr lang="nb-NO" dirty="0" smtClean="0"/>
              <a:t> </a:t>
            </a:r>
            <a:r>
              <a:rPr lang="nb-NO" dirty="0" err="1" smtClean="0"/>
              <a:t>aid</a:t>
            </a:r>
            <a:r>
              <a:rPr lang="nb-NO" dirty="0" smtClean="0"/>
              <a:t> </a:t>
            </a:r>
            <a:r>
              <a:rPr lang="nb-NO" dirty="0" err="1" smtClean="0"/>
              <a:t>the</a:t>
            </a:r>
            <a:r>
              <a:rPr lang="nb-NO" dirty="0" smtClean="0"/>
              <a:t> </a:t>
            </a:r>
            <a:r>
              <a:rPr lang="nb-NO" dirty="0" err="1" smtClean="0"/>
              <a:t>assessments</a:t>
            </a:r>
            <a:r>
              <a:rPr lang="nb-NO" dirty="0" smtClean="0"/>
              <a:t> for </a:t>
            </a:r>
            <a:r>
              <a:rPr lang="nb-NO" dirty="0" err="1" smtClean="0"/>
              <a:t>intelligence</a:t>
            </a:r>
            <a:r>
              <a:rPr lang="nb-NO" dirty="0" smtClean="0"/>
              <a:t> </a:t>
            </a:r>
            <a:r>
              <a:rPr lang="nb-NO" dirty="0" err="1" smtClean="0"/>
              <a:t>reports</a:t>
            </a:r>
            <a:r>
              <a:rPr lang="nb-NO" dirty="0" smtClean="0"/>
              <a:t> or </a:t>
            </a:r>
            <a:r>
              <a:rPr lang="nb-NO" dirty="0" err="1" smtClean="0"/>
              <a:t>intelligence</a:t>
            </a:r>
            <a:r>
              <a:rPr lang="nb-NO" dirty="0" smtClean="0"/>
              <a:t> </a:t>
            </a:r>
            <a:r>
              <a:rPr lang="nb-NO" dirty="0" err="1" smtClean="0"/>
              <a:t>summaries</a:t>
            </a:r>
            <a:endParaRPr lang="nb-NO"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sz="2800" dirty="0" smtClean="0"/>
              <a:t>Introduction</a:t>
            </a:r>
            <a:endParaRPr lang="en-US" sz="2800" dirty="0"/>
          </a:p>
        </p:txBody>
      </p:sp>
      <p:sp>
        <p:nvSpPr>
          <p:cNvPr id="3" name="TekstSylinder 2"/>
          <p:cNvSpPr txBox="1"/>
          <p:nvPr/>
        </p:nvSpPr>
        <p:spPr>
          <a:xfrm>
            <a:off x="123478" y="1835696"/>
            <a:ext cx="4896544" cy="4801314"/>
          </a:xfrm>
          <a:prstGeom prst="rect">
            <a:avLst/>
          </a:prstGeom>
          <a:noFill/>
        </p:spPr>
        <p:txBody>
          <a:bodyPr wrap="square" rtlCol="0">
            <a:spAutoFit/>
          </a:bodyPr>
          <a:lstStyle/>
          <a:p>
            <a:r>
              <a:rPr lang="en-US" dirty="0" smtClean="0"/>
              <a:t>This document intends to support volunteers that take part in the VIS staff to create intelligence products for 132</a:t>
            </a:r>
            <a:r>
              <a:rPr lang="en-US" baseline="30000" dirty="0" smtClean="0"/>
              <a:t>nd</a:t>
            </a:r>
            <a:r>
              <a:rPr lang="en-US" dirty="0" smtClean="0"/>
              <a:t> hosted events.</a:t>
            </a:r>
          </a:p>
          <a:p>
            <a:endParaRPr lang="en-US" dirty="0" smtClean="0"/>
          </a:p>
          <a:p>
            <a:r>
              <a:rPr lang="en-US" dirty="0" smtClean="0"/>
              <a:t>The document contain important information regarding how the VIS staff is working.</a:t>
            </a:r>
          </a:p>
          <a:p>
            <a:endParaRPr lang="en-US" dirty="0" smtClean="0"/>
          </a:p>
          <a:p>
            <a:r>
              <a:rPr lang="en-US" dirty="0" smtClean="0"/>
              <a:t>The document also contains links to relevant resource documents and </a:t>
            </a:r>
          </a:p>
          <a:p>
            <a:endParaRPr lang="en-US" dirty="0" smtClean="0"/>
          </a:p>
          <a:p>
            <a:r>
              <a:rPr lang="en-US" dirty="0" smtClean="0"/>
              <a:t>The aim of this report is to help pilots understand organization and structure of  enemy air forces.  </a:t>
            </a:r>
          </a:p>
          <a:p>
            <a:endParaRPr lang="en-US" dirty="0" smtClean="0"/>
          </a:p>
          <a:p>
            <a:r>
              <a:rPr lang="en-US" dirty="0" smtClean="0"/>
              <a:t>The structure in this document is generic and the actual structure in a operation is given as intelligence for that operation.</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576064"/>
          </a:xfrm>
        </p:spPr>
        <p:txBody>
          <a:bodyPr/>
          <a:lstStyle/>
          <a:p>
            <a:r>
              <a:rPr lang="nb-NO" sz="2800" dirty="0" err="1" smtClean="0"/>
              <a:t>Version</a:t>
            </a:r>
            <a:r>
              <a:rPr lang="nb-NO" sz="2800" dirty="0" smtClean="0"/>
              <a:t> </a:t>
            </a:r>
            <a:r>
              <a:rPr lang="nb-NO" sz="2800" dirty="0" err="1" smtClean="0"/>
              <a:t>control</a:t>
            </a:r>
            <a:endParaRPr lang="nb-NO" sz="2800" dirty="0"/>
          </a:p>
        </p:txBody>
      </p:sp>
      <p:grpSp>
        <p:nvGrpSpPr>
          <p:cNvPr id="3" name="Gruppe 4"/>
          <p:cNvGrpSpPr/>
          <p:nvPr/>
        </p:nvGrpSpPr>
        <p:grpSpPr>
          <a:xfrm>
            <a:off x="1285866" y="1142976"/>
            <a:ext cx="434187" cy="145282"/>
            <a:chOff x="2912873" y="1704137"/>
            <a:chExt cx="434187" cy="145282"/>
          </a:xfrm>
        </p:grpSpPr>
        <p:sp>
          <p:nvSpPr>
            <p:cNvPr id="6" name="Stjerne med 5 tagger 5"/>
            <p:cNvSpPr/>
            <p:nvPr/>
          </p:nvSpPr>
          <p:spPr>
            <a:xfrm>
              <a:off x="3203044" y="1705403"/>
              <a:ext cx="144016" cy="144016"/>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Stjerne med 5 tagger 6"/>
            <p:cNvSpPr/>
            <p:nvPr/>
          </p:nvSpPr>
          <p:spPr>
            <a:xfrm>
              <a:off x="3058612" y="1704137"/>
              <a:ext cx="144016" cy="144016"/>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Stjerne med 5 tagger 7"/>
            <p:cNvSpPr/>
            <p:nvPr/>
          </p:nvSpPr>
          <p:spPr>
            <a:xfrm>
              <a:off x="2912873" y="1704469"/>
              <a:ext cx="144016" cy="144016"/>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graphicFrame>
        <p:nvGraphicFramePr>
          <p:cNvPr id="42" name="Tabell 41"/>
          <p:cNvGraphicFramePr>
            <a:graphicFrameLocks noGrp="1"/>
          </p:cNvGraphicFramePr>
          <p:nvPr/>
        </p:nvGraphicFramePr>
        <p:xfrm>
          <a:off x="0" y="1259638"/>
          <a:ext cx="5143500" cy="6520185"/>
        </p:xfrm>
        <a:graphic>
          <a:graphicData uri="http://schemas.openxmlformats.org/drawingml/2006/table">
            <a:tbl>
              <a:tblPr firstRow="1" bandRow="1">
                <a:tableStyleId>{073A0DAA-6AF3-43AB-8588-CEC1D06C72B9}</a:tableStyleId>
              </a:tblPr>
              <a:tblGrid>
                <a:gridCol w="1203598"/>
                <a:gridCol w="936104"/>
                <a:gridCol w="3003798"/>
              </a:tblGrid>
              <a:tr h="276297">
                <a:tc>
                  <a:txBody>
                    <a:bodyPr/>
                    <a:lstStyle/>
                    <a:p>
                      <a:r>
                        <a:rPr lang="en-US" sz="1200" dirty="0" smtClean="0"/>
                        <a:t>Version</a:t>
                      </a:r>
                      <a:r>
                        <a:rPr lang="en-US" sz="1200" baseline="0" dirty="0" smtClean="0"/>
                        <a:t> number</a:t>
                      </a:r>
                      <a:endParaRPr lang="en-US" sz="1200" dirty="0"/>
                    </a:p>
                  </a:txBody>
                  <a:tcPr/>
                </a:tc>
                <a:tc>
                  <a:txBody>
                    <a:bodyPr/>
                    <a:lstStyle/>
                    <a:p>
                      <a:r>
                        <a:rPr lang="en-US" sz="1200" dirty="0" smtClean="0"/>
                        <a:t>Date</a:t>
                      </a:r>
                      <a:endParaRPr lang="en-US" sz="1200" dirty="0"/>
                    </a:p>
                  </a:txBody>
                  <a:tcPr/>
                </a:tc>
                <a:tc>
                  <a:txBody>
                    <a:bodyPr/>
                    <a:lstStyle/>
                    <a:p>
                      <a:r>
                        <a:rPr lang="en-US" sz="1200" dirty="0" smtClean="0"/>
                        <a:t>Information changed</a:t>
                      </a:r>
                      <a:endParaRPr lang="en-US" sz="1200" dirty="0"/>
                    </a:p>
                  </a:txBody>
                  <a:tcPr/>
                </a:tc>
              </a:tr>
              <a:tr h="520324">
                <a:tc>
                  <a:txBody>
                    <a:bodyPr/>
                    <a:lstStyle/>
                    <a:p>
                      <a:r>
                        <a:rPr lang="en-US" sz="1200" dirty="0" smtClean="0"/>
                        <a:t>0.1</a:t>
                      </a:r>
                      <a:r>
                        <a:rPr lang="en-US" sz="1200" baseline="0" dirty="0" smtClean="0"/>
                        <a:t> (DRAFT)</a:t>
                      </a:r>
                      <a:endParaRPr lang="en-US" sz="1200" dirty="0"/>
                    </a:p>
                  </a:txBody>
                  <a:tcPr/>
                </a:tc>
                <a:tc>
                  <a:txBody>
                    <a:bodyPr/>
                    <a:lstStyle/>
                    <a:p>
                      <a:r>
                        <a:rPr lang="en-US" sz="1200" dirty="0" smtClean="0"/>
                        <a:t>2020-04-27</a:t>
                      </a:r>
                      <a:endParaRPr lang="en-US" sz="1200" dirty="0"/>
                    </a:p>
                  </a:txBody>
                  <a:tcPr/>
                </a:tc>
                <a:tc>
                  <a:txBody>
                    <a:bodyPr/>
                    <a:lstStyle/>
                    <a:p>
                      <a:r>
                        <a:rPr lang="en-US" sz="1200" baseline="0" dirty="0" smtClean="0"/>
                        <a:t>Initial version</a:t>
                      </a:r>
                    </a:p>
                    <a:p>
                      <a:r>
                        <a:rPr lang="en-US" sz="1200" baseline="0" dirty="0" smtClean="0"/>
                        <a:t>Tips</a:t>
                      </a:r>
                    </a:p>
                  </a:txBody>
                  <a:tcPr/>
                </a:tc>
              </a:tr>
              <a:tr h="520324">
                <a:tc>
                  <a:txBody>
                    <a:bodyPr/>
                    <a:lstStyle/>
                    <a:p>
                      <a:endParaRPr lang="en-US" sz="1200" dirty="0"/>
                    </a:p>
                  </a:txBody>
                  <a:tcPr/>
                </a:tc>
                <a:tc>
                  <a:txBody>
                    <a:bodyPr/>
                    <a:lstStyle/>
                    <a:p>
                      <a:endParaRPr lang="en-US" sz="1200"/>
                    </a:p>
                  </a:txBody>
                  <a:tcPr/>
                </a:tc>
                <a:tc>
                  <a:txBody>
                    <a:bodyPr/>
                    <a:lstStyle/>
                    <a:p>
                      <a:endParaRPr lang="en-US" sz="1200"/>
                    </a:p>
                  </a:txBody>
                  <a:tcPr/>
                </a:tc>
              </a:tr>
              <a:tr h="520324">
                <a:tc>
                  <a:txBody>
                    <a:bodyPr/>
                    <a:lstStyle/>
                    <a:p>
                      <a:endParaRPr lang="en-US" sz="1200"/>
                    </a:p>
                  </a:txBody>
                  <a:tcPr/>
                </a:tc>
                <a:tc>
                  <a:txBody>
                    <a:bodyPr/>
                    <a:lstStyle/>
                    <a:p>
                      <a:endParaRPr lang="en-US" sz="1200"/>
                    </a:p>
                  </a:txBody>
                  <a:tcPr/>
                </a:tc>
                <a:tc>
                  <a:txBody>
                    <a:bodyPr/>
                    <a:lstStyle/>
                    <a:p>
                      <a:endParaRPr lang="en-US" sz="1200"/>
                    </a:p>
                  </a:txBody>
                  <a:tcPr/>
                </a:tc>
              </a:tr>
              <a:tr h="520324">
                <a:tc>
                  <a:txBody>
                    <a:bodyPr/>
                    <a:lstStyle/>
                    <a:p>
                      <a:endParaRPr lang="en-US" sz="1200"/>
                    </a:p>
                  </a:txBody>
                  <a:tcPr/>
                </a:tc>
                <a:tc>
                  <a:txBody>
                    <a:bodyPr/>
                    <a:lstStyle/>
                    <a:p>
                      <a:endParaRPr lang="en-US" sz="1200" dirty="0"/>
                    </a:p>
                  </a:txBody>
                  <a:tcPr/>
                </a:tc>
                <a:tc>
                  <a:txBody>
                    <a:bodyPr/>
                    <a:lstStyle/>
                    <a:p>
                      <a:endParaRPr lang="en-US" sz="1200"/>
                    </a:p>
                  </a:txBody>
                  <a:tcPr/>
                </a:tc>
              </a:tr>
              <a:tr h="520324">
                <a:tc>
                  <a:txBody>
                    <a:bodyPr/>
                    <a:lstStyle/>
                    <a:p>
                      <a:endParaRPr lang="en-US" sz="1200"/>
                    </a:p>
                  </a:txBody>
                  <a:tcPr/>
                </a:tc>
                <a:tc>
                  <a:txBody>
                    <a:bodyPr/>
                    <a:lstStyle/>
                    <a:p>
                      <a:endParaRPr lang="en-US" sz="1200"/>
                    </a:p>
                  </a:txBody>
                  <a:tcPr/>
                </a:tc>
                <a:tc>
                  <a:txBody>
                    <a:bodyPr/>
                    <a:lstStyle/>
                    <a:p>
                      <a:endParaRPr lang="en-US" sz="1200"/>
                    </a:p>
                  </a:txBody>
                  <a:tcPr/>
                </a:tc>
              </a:tr>
              <a:tr h="520324">
                <a:tc>
                  <a:txBody>
                    <a:bodyPr/>
                    <a:lstStyle/>
                    <a:p>
                      <a:endParaRPr lang="en-US" sz="1200"/>
                    </a:p>
                  </a:txBody>
                  <a:tcPr/>
                </a:tc>
                <a:tc>
                  <a:txBody>
                    <a:bodyPr/>
                    <a:lstStyle/>
                    <a:p>
                      <a:endParaRPr lang="en-US" sz="1200"/>
                    </a:p>
                  </a:txBody>
                  <a:tcPr/>
                </a:tc>
                <a:tc>
                  <a:txBody>
                    <a:bodyPr/>
                    <a:lstStyle/>
                    <a:p>
                      <a:endParaRPr lang="en-US" sz="120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r h="520324">
                <a:tc>
                  <a:txBody>
                    <a:bodyPr/>
                    <a:lstStyle/>
                    <a:p>
                      <a:endParaRPr lang="en-US" sz="1200"/>
                    </a:p>
                  </a:txBody>
                  <a:tcPr/>
                </a:tc>
                <a:tc>
                  <a:txBody>
                    <a:bodyPr/>
                    <a:lstStyle/>
                    <a:p>
                      <a:endParaRPr lang="en-US" sz="1200" dirty="0"/>
                    </a:p>
                  </a:txBody>
                  <a:tcPr/>
                </a:tc>
                <a:tc>
                  <a:txBody>
                    <a:bodyPr/>
                    <a:lstStyle/>
                    <a:p>
                      <a:endParaRPr lang="en-US" sz="1200" dirty="0"/>
                    </a:p>
                  </a:txBody>
                  <a:tcPr/>
                </a:tc>
              </a:tr>
            </a:tbl>
          </a:graphicData>
        </a:graphic>
      </p:graphicFrame>
      <p:sp>
        <p:nvSpPr>
          <p:cNvPr id="11" name="Rektangel 10"/>
          <p:cNvSpPr/>
          <p:nvPr/>
        </p:nvSpPr>
        <p:spPr>
          <a:xfrm>
            <a:off x="0" y="0"/>
            <a:ext cx="5143500" cy="9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z="2800" dirty="0" err="1" smtClean="0"/>
              <a:t>Content</a:t>
            </a:r>
            <a:endParaRPr lang="nb-NO" sz="2800" dirty="0"/>
          </a:p>
        </p:txBody>
      </p:sp>
      <p:sp>
        <p:nvSpPr>
          <p:cNvPr id="3" name="TekstSylinder 2"/>
          <p:cNvSpPr txBox="1"/>
          <p:nvPr/>
        </p:nvSpPr>
        <p:spPr>
          <a:xfrm>
            <a:off x="195486" y="2843808"/>
            <a:ext cx="4536504" cy="1200329"/>
          </a:xfrm>
          <a:prstGeom prst="rect">
            <a:avLst/>
          </a:prstGeom>
          <a:noFill/>
        </p:spPr>
        <p:txBody>
          <a:bodyPr wrap="square" rtlCol="0">
            <a:spAutoFit/>
          </a:bodyPr>
          <a:lstStyle/>
          <a:p>
            <a:r>
              <a:rPr lang="nb-NO" dirty="0" smtClean="0">
                <a:hlinkClick r:id="rId2" action="ppaction://hlinksldjump"/>
              </a:rPr>
              <a:t>Indicators</a:t>
            </a:r>
            <a:endParaRPr lang="nb-NO" dirty="0" smtClean="0"/>
          </a:p>
          <a:p>
            <a:r>
              <a:rPr lang="nb-NO" dirty="0" smtClean="0">
                <a:hlinkClick r:id="rId3" action="ppaction://hlinksldjump"/>
              </a:rPr>
              <a:t>Input to VIS</a:t>
            </a:r>
            <a:endParaRPr lang="nb-NO" dirty="0" smtClean="0"/>
          </a:p>
          <a:p>
            <a:r>
              <a:rPr lang="nb-NO" dirty="0" smtClean="0">
                <a:hlinkClick r:id="rId4" action="ppaction://hlinksldjump"/>
              </a:rPr>
              <a:t>Output from VIS</a:t>
            </a:r>
            <a:endParaRPr lang="nb-NO" dirty="0" smtClean="0"/>
          </a:p>
          <a:p>
            <a:r>
              <a:rPr lang="nb-NO" dirty="0" smtClean="0">
                <a:hlinkClick r:id="rId5" action="ppaction://hlinksldjump"/>
              </a:rPr>
              <a:t>CombatFlite</a:t>
            </a:r>
            <a:endParaRPr lang="nb-NO"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smtClean="0"/>
              <a:t>Tips</a:t>
            </a:r>
            <a:endParaRPr lang="en-US" sz="2800" dirty="0"/>
          </a:p>
        </p:txBody>
      </p:sp>
      <p:sp>
        <p:nvSpPr>
          <p:cNvPr id="8" name="TekstSylinder 7"/>
          <p:cNvSpPr txBox="1"/>
          <p:nvPr/>
        </p:nvSpPr>
        <p:spPr>
          <a:xfrm>
            <a:off x="123478" y="2699792"/>
            <a:ext cx="4896544" cy="5078313"/>
          </a:xfrm>
          <a:prstGeom prst="rect">
            <a:avLst/>
          </a:prstGeom>
          <a:noFill/>
        </p:spPr>
        <p:txBody>
          <a:bodyPr wrap="square" rtlCol="0">
            <a:spAutoFit/>
          </a:bodyPr>
          <a:lstStyle/>
          <a:p>
            <a:r>
              <a:rPr lang="en-US" dirty="0" smtClean="0"/>
              <a:t>A intelligence report or intelligence summary normally contains 2 parts:</a:t>
            </a:r>
          </a:p>
          <a:p>
            <a:r>
              <a:rPr lang="en-US" dirty="0" smtClean="0"/>
              <a:t>Information: This is reported information, or facts</a:t>
            </a:r>
          </a:p>
          <a:p>
            <a:endParaRPr lang="en-US" dirty="0" smtClean="0"/>
          </a:p>
          <a:p>
            <a:r>
              <a:rPr lang="en-US" dirty="0" smtClean="0"/>
              <a:t>Analysis: This is where the VIS staff look into the information </a:t>
            </a:r>
            <a:r>
              <a:rPr lang="en-US" dirty="0" err="1" smtClean="0"/>
              <a:t>availeble</a:t>
            </a:r>
            <a:r>
              <a:rPr lang="en-US" dirty="0" smtClean="0"/>
              <a:t>, other intelligence reports, and conducts its best assessment of the situation to give a understanding on what is happening.</a:t>
            </a:r>
          </a:p>
          <a:p>
            <a:endParaRPr lang="en-US" dirty="0" smtClean="0"/>
          </a:p>
          <a:p>
            <a:r>
              <a:rPr lang="en-US" dirty="0" smtClean="0"/>
              <a:t>The analysis is also supported by the indicators provided by the event host, that can aid in the understanding of a specific action or situation</a:t>
            </a:r>
          </a:p>
          <a:p>
            <a:endParaRPr lang="en-US" dirty="0" smtClean="0"/>
          </a:p>
          <a:p>
            <a:r>
              <a:rPr lang="en-US" dirty="0" smtClean="0"/>
              <a:t>As intelligence is not about knowing everything, there is a element of uncertainty. The confidence of the assessment can be expressed as high, moderate or low (See next slide)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smtClean="0"/>
              <a:t>Output: </a:t>
            </a:r>
            <a:r>
              <a:rPr lang="nb-NO" sz="2800" dirty="0" err="1" smtClean="0"/>
              <a:t>Products</a:t>
            </a:r>
            <a:endParaRPr lang="en-US" sz="2800" dirty="0"/>
          </a:p>
        </p:txBody>
      </p:sp>
      <p:sp>
        <p:nvSpPr>
          <p:cNvPr id="8" name="TekstSylinder 7"/>
          <p:cNvSpPr txBox="1"/>
          <p:nvPr/>
        </p:nvSpPr>
        <p:spPr>
          <a:xfrm>
            <a:off x="123478" y="2699792"/>
            <a:ext cx="4896544" cy="5078313"/>
          </a:xfrm>
          <a:prstGeom prst="rect">
            <a:avLst/>
          </a:prstGeom>
          <a:noFill/>
        </p:spPr>
        <p:txBody>
          <a:bodyPr wrap="square" rtlCol="0">
            <a:spAutoFit/>
          </a:bodyPr>
          <a:lstStyle/>
          <a:p>
            <a:r>
              <a:rPr lang="en-US" dirty="0" smtClean="0"/>
              <a:t>Virtual Intelligence Service (VIS) produce two different of reports. </a:t>
            </a:r>
          </a:p>
          <a:p>
            <a:endParaRPr lang="en-US" dirty="0" smtClean="0"/>
          </a:p>
          <a:p>
            <a:r>
              <a:rPr lang="en-US" dirty="0" smtClean="0"/>
              <a:t>Intelligence Reports (INTREP):</a:t>
            </a:r>
          </a:p>
          <a:p>
            <a:endParaRPr lang="en-US" dirty="0" smtClean="0"/>
          </a:p>
          <a:p>
            <a:endParaRPr lang="en-US" dirty="0" smtClean="0"/>
          </a:p>
          <a:p>
            <a:r>
              <a:rPr lang="en-US" dirty="0" smtClean="0"/>
              <a:t>Intelligence Summaries (INTSUM):</a:t>
            </a:r>
          </a:p>
          <a:p>
            <a:r>
              <a:rPr lang="en-US" dirty="0" smtClean="0"/>
              <a:t>A intelligence summary contains a summary of reported intelligence, BDA and assessment from VIS from one mission to the next</a:t>
            </a:r>
          </a:p>
          <a:p>
            <a:endParaRPr lang="en-US" dirty="0" smtClean="0"/>
          </a:p>
          <a:p>
            <a:endParaRPr lang="en-US" dirty="0" smtClean="0"/>
          </a:p>
          <a:p>
            <a:endParaRPr lang="en-US" dirty="0" smtClean="0"/>
          </a:p>
          <a:p>
            <a:r>
              <a:rPr lang="en-US" dirty="0" smtClean="0"/>
              <a:t>In addition to these reports, VIS can also produce </a:t>
            </a:r>
            <a:r>
              <a:rPr lang="en-US" dirty="0" err="1" smtClean="0"/>
              <a:t>combatflite</a:t>
            </a:r>
            <a:r>
              <a:rPr lang="en-US" dirty="0" smtClean="0"/>
              <a:t> files with layers that can be used for planning. The </a:t>
            </a:r>
            <a:r>
              <a:rPr lang="en-US" dirty="0" err="1" smtClean="0"/>
              <a:t>combatflite</a:t>
            </a:r>
            <a:r>
              <a:rPr lang="en-US" dirty="0" smtClean="0"/>
              <a:t> files will have necessary information plotted into it.</a:t>
            </a: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smtClean="0"/>
              <a:t>Input</a:t>
            </a:r>
            <a:endParaRPr lang="en-US" sz="2800" dirty="0"/>
          </a:p>
        </p:txBody>
      </p:sp>
      <p:sp>
        <p:nvSpPr>
          <p:cNvPr id="8" name="TekstSylinder 7"/>
          <p:cNvSpPr txBox="1"/>
          <p:nvPr/>
        </p:nvSpPr>
        <p:spPr>
          <a:xfrm>
            <a:off x="123478" y="2699792"/>
            <a:ext cx="4896544" cy="3416320"/>
          </a:xfrm>
          <a:prstGeom prst="rect">
            <a:avLst/>
          </a:prstGeom>
          <a:noFill/>
        </p:spPr>
        <p:txBody>
          <a:bodyPr wrap="square" rtlCol="0">
            <a:spAutoFit/>
          </a:bodyPr>
          <a:lstStyle/>
          <a:p>
            <a:r>
              <a:rPr lang="en-US" dirty="0" smtClean="0"/>
              <a:t>Virtual Intelligence Service (VIS) can </a:t>
            </a:r>
            <a:r>
              <a:rPr lang="en-US" dirty="0" err="1" smtClean="0"/>
              <a:t>recive</a:t>
            </a:r>
            <a:r>
              <a:rPr lang="en-US" dirty="0" smtClean="0"/>
              <a:t> input from several sources:</a:t>
            </a:r>
          </a:p>
          <a:p>
            <a:endParaRPr lang="en-US" dirty="0" smtClean="0"/>
          </a:p>
          <a:p>
            <a:r>
              <a:rPr lang="en-US" dirty="0" smtClean="0"/>
              <a:t>Pilots:</a:t>
            </a:r>
            <a:endParaRPr lang="en-US" dirty="0" smtClean="0"/>
          </a:p>
          <a:p>
            <a:pPr>
              <a:buFontTx/>
              <a:buChar char="-"/>
            </a:pPr>
            <a:r>
              <a:rPr lang="en-US" dirty="0" smtClean="0"/>
              <a:t>BDA reports from a mission</a:t>
            </a:r>
          </a:p>
          <a:p>
            <a:pPr>
              <a:buFontTx/>
              <a:buChar char="-"/>
            </a:pPr>
            <a:r>
              <a:rPr lang="en-US" dirty="0" smtClean="0"/>
              <a:t>AAR/</a:t>
            </a:r>
            <a:r>
              <a:rPr lang="en-US" dirty="0" err="1" smtClean="0"/>
              <a:t>Inflight</a:t>
            </a:r>
            <a:r>
              <a:rPr lang="en-US" dirty="0" smtClean="0"/>
              <a:t> report from a mission</a:t>
            </a:r>
          </a:p>
          <a:p>
            <a:pPr>
              <a:buFontTx/>
              <a:buChar char="-"/>
            </a:pPr>
            <a:r>
              <a:rPr lang="en-US" dirty="0" smtClean="0"/>
              <a:t>Intelligence report from a mission</a:t>
            </a:r>
          </a:p>
          <a:p>
            <a:pPr>
              <a:buFontTx/>
              <a:buChar char="-"/>
            </a:pPr>
            <a:endParaRPr lang="en-US" dirty="0" smtClean="0"/>
          </a:p>
          <a:p>
            <a:r>
              <a:rPr lang="en-US" dirty="0" smtClean="0"/>
              <a:t>External sources (event host):</a:t>
            </a:r>
          </a:p>
          <a:p>
            <a:pPr>
              <a:buFontTx/>
              <a:buChar char="-"/>
            </a:pPr>
            <a:r>
              <a:rPr lang="en-US" dirty="0" smtClean="0"/>
              <a:t>Intelligence reports from higher</a:t>
            </a:r>
          </a:p>
          <a:p>
            <a:pPr>
              <a:buFontTx/>
              <a:buChar char="-"/>
            </a:pPr>
            <a:r>
              <a:rPr lang="en-US" dirty="0" smtClean="0"/>
              <a:t>Various intelligence reports from other sources</a:t>
            </a: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p:txBody>
          <a:bodyPr/>
          <a:lstStyle/>
          <a:p>
            <a:pPr lvl="0"/>
            <a:r>
              <a:rPr lang="nb-NO" sz="2800" dirty="0" err="1" smtClean="0"/>
              <a:t>Expressing</a:t>
            </a:r>
            <a:r>
              <a:rPr lang="nb-NO" sz="2800" dirty="0" smtClean="0"/>
              <a:t> </a:t>
            </a:r>
            <a:r>
              <a:rPr lang="nb-NO" sz="2800" dirty="0" err="1" smtClean="0"/>
              <a:t>uncertainty</a:t>
            </a:r>
            <a:endParaRPr lang="en-US" sz="2800" dirty="0"/>
          </a:p>
        </p:txBody>
      </p:sp>
      <p:pic>
        <p:nvPicPr>
          <p:cNvPr id="4098" name="Picture 2"/>
          <p:cNvPicPr>
            <a:picLocks noChangeAspect="1" noChangeArrowheads="1"/>
          </p:cNvPicPr>
          <p:nvPr/>
        </p:nvPicPr>
        <p:blipFill>
          <a:blip r:embed="rId2" cstate="print"/>
          <a:srcRect/>
          <a:stretch>
            <a:fillRect/>
          </a:stretch>
        </p:blipFill>
        <p:spPr bwMode="auto">
          <a:xfrm>
            <a:off x="328546" y="2555776"/>
            <a:ext cx="4814954" cy="4616971"/>
          </a:xfrm>
          <a:prstGeom prst="rect">
            <a:avLst/>
          </a:prstGeom>
          <a:noFill/>
          <a:ln w="9525">
            <a:noFill/>
            <a:miter lim="800000"/>
            <a:headEnd/>
            <a:tailEnd/>
          </a:ln>
        </p:spPr>
      </p:pic>
      <p:sp>
        <p:nvSpPr>
          <p:cNvPr id="4" name="TekstSylinder 3"/>
          <p:cNvSpPr txBox="1"/>
          <p:nvPr/>
        </p:nvSpPr>
        <p:spPr>
          <a:xfrm>
            <a:off x="267494" y="7884368"/>
            <a:ext cx="4608512" cy="369332"/>
          </a:xfrm>
          <a:prstGeom prst="rect">
            <a:avLst/>
          </a:prstGeom>
          <a:noFill/>
        </p:spPr>
        <p:txBody>
          <a:bodyPr wrap="square" rtlCol="0">
            <a:spAutoFit/>
          </a:bodyPr>
          <a:lstStyle/>
          <a:p>
            <a:r>
              <a:rPr lang="en-US" dirty="0" smtClean="0"/>
              <a:t>Source: Joint Publication 2.0: Joint Intelligence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71252" y="3851919"/>
            <a:ext cx="4804754" cy="4406255"/>
          </a:xfrm>
          <a:prstGeom prst="rect">
            <a:avLst/>
          </a:prstGeom>
          <a:noFill/>
          <a:ln w="9525">
            <a:noFill/>
            <a:miter lim="800000"/>
            <a:headEnd/>
            <a:tailEnd/>
          </a:ln>
        </p:spPr>
      </p:pic>
      <p:sp>
        <p:nvSpPr>
          <p:cNvPr id="5" name="Tittel 4"/>
          <p:cNvSpPr>
            <a:spLocks noGrp="1"/>
          </p:cNvSpPr>
          <p:nvPr>
            <p:ph type="title"/>
          </p:nvPr>
        </p:nvSpPr>
        <p:spPr/>
        <p:txBody>
          <a:bodyPr/>
          <a:lstStyle/>
          <a:p>
            <a:pPr lvl="0"/>
            <a:r>
              <a:rPr lang="nb-NO" sz="2800" dirty="0" err="1" smtClean="0"/>
              <a:t>Combatflite</a:t>
            </a:r>
            <a:endParaRPr lang="en-US" sz="2800" dirty="0"/>
          </a:p>
        </p:txBody>
      </p:sp>
      <p:sp>
        <p:nvSpPr>
          <p:cNvPr id="6" name="TekstSylinder 5"/>
          <p:cNvSpPr txBox="1"/>
          <p:nvPr/>
        </p:nvSpPr>
        <p:spPr>
          <a:xfrm>
            <a:off x="483518" y="6804248"/>
            <a:ext cx="1440160" cy="646331"/>
          </a:xfrm>
          <a:prstGeom prst="rect">
            <a:avLst/>
          </a:prstGeom>
          <a:noFill/>
        </p:spPr>
        <p:txBody>
          <a:bodyPr wrap="square" rtlCol="0">
            <a:spAutoFit/>
          </a:bodyPr>
          <a:lstStyle/>
          <a:p>
            <a:pPr algn="ctr"/>
            <a:r>
              <a:rPr lang="en-US" dirty="0" smtClean="0"/>
              <a:t>Confirmed intelligence</a:t>
            </a:r>
            <a:endParaRPr lang="en-US" dirty="0"/>
          </a:p>
        </p:txBody>
      </p:sp>
      <p:sp>
        <p:nvSpPr>
          <p:cNvPr id="7" name="TekstSylinder 6"/>
          <p:cNvSpPr txBox="1"/>
          <p:nvPr/>
        </p:nvSpPr>
        <p:spPr>
          <a:xfrm>
            <a:off x="1635646" y="5220072"/>
            <a:ext cx="1440160" cy="646331"/>
          </a:xfrm>
          <a:prstGeom prst="rect">
            <a:avLst/>
          </a:prstGeom>
          <a:noFill/>
        </p:spPr>
        <p:txBody>
          <a:bodyPr wrap="square" rtlCol="0">
            <a:spAutoFit/>
          </a:bodyPr>
          <a:lstStyle/>
          <a:p>
            <a:pPr algn="ctr"/>
            <a:r>
              <a:rPr lang="en-US" dirty="0" smtClean="0"/>
              <a:t>Uncertain intelligence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5458</TotalTime>
  <Words>636</Words>
  <Application>Microsoft Office PowerPoint</Application>
  <PresentationFormat>Skjermfremvisning (16:9)</PresentationFormat>
  <Paragraphs>93</Paragraphs>
  <Slides>13</Slides>
  <Notes>1</Notes>
  <HiddenSlides>0</HiddenSlides>
  <MMClips>0</MMClips>
  <ScaleCrop>false</ScaleCrop>
  <HeadingPairs>
    <vt:vector size="4" baseType="variant">
      <vt:variant>
        <vt:lpstr>Tema</vt:lpstr>
      </vt:variant>
      <vt:variant>
        <vt:i4>1</vt:i4>
      </vt:variant>
      <vt:variant>
        <vt:lpstr>Lysbildetitler</vt:lpstr>
      </vt:variant>
      <vt:variant>
        <vt:i4>13</vt:i4>
      </vt:variant>
    </vt:vector>
  </HeadingPairs>
  <TitlesOfParts>
    <vt:vector size="14" baseType="lpstr">
      <vt:lpstr>Kontortema</vt:lpstr>
      <vt:lpstr>Lysbilde 1</vt:lpstr>
      <vt:lpstr>Introduction</vt:lpstr>
      <vt:lpstr>Version control</vt:lpstr>
      <vt:lpstr>Content</vt:lpstr>
      <vt:lpstr>Tips</vt:lpstr>
      <vt:lpstr>Output: Products</vt:lpstr>
      <vt:lpstr>Input</vt:lpstr>
      <vt:lpstr>Expressing uncertainty</vt:lpstr>
      <vt:lpstr>Combatflite</vt:lpstr>
      <vt:lpstr>Combatflite symbols</vt:lpstr>
      <vt:lpstr>Combatflite symbols</vt:lpstr>
      <vt:lpstr>Combatflite opacity</vt:lpstr>
      <vt:lpstr>Indicators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Instructions</dc:title>
  <dc:creator>132nd Virtual Wing;VIS</dc:creator>
  <cp:lastModifiedBy>Neck</cp:lastModifiedBy>
  <cp:revision>363</cp:revision>
  <dcterms:created xsi:type="dcterms:W3CDTF">2019-03-12T22:01:00Z</dcterms:created>
  <dcterms:modified xsi:type="dcterms:W3CDTF">2020-04-27T19:58:33Z</dcterms:modified>
</cp:coreProperties>
</file>