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337" r:id="rId3"/>
    <p:sldId id="314" r:id="rId4"/>
    <p:sldId id="339" r:id="rId5"/>
    <p:sldId id="340" r:id="rId6"/>
    <p:sldId id="338" r:id="rId7"/>
    <p:sldId id="341" r:id="rId8"/>
    <p:sldId id="342" r:id="rId9"/>
    <p:sldId id="345" r:id="rId10"/>
    <p:sldId id="344" r:id="rId11"/>
    <p:sldId id="343" r:id="rId12"/>
    <p:sldId id="346" r:id="rId13"/>
    <p:sldId id="350" r:id="rId14"/>
    <p:sldId id="351" r:id="rId15"/>
    <p:sldId id="347" r:id="rId16"/>
    <p:sldId id="349" r:id="rId17"/>
    <p:sldId id="348" r:id="rId18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80" d="100"/>
          <a:sy n="80" d="100"/>
        </p:scale>
        <p:origin x="-3756" y="-144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26.04.2020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Verson</a:t>
            </a:r>
            <a:r>
              <a:rPr lang="en-US" dirty="0" smtClean="0"/>
              <a:t> 0.1:</a:t>
            </a:r>
            <a:r>
              <a:rPr lang="en-US" baseline="0" dirty="0" smtClean="0"/>
              <a:t> Draft 1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31259" cy="46754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287519461894782976/627800830069964800/Virtual_Intelligence_Servic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526" y="1907704"/>
            <a:ext cx="4089400" cy="2924176"/>
          </a:xfrm>
          <a:prstGeom prst="rect">
            <a:avLst/>
          </a:prstGeom>
          <a:noFill/>
        </p:spPr>
      </p:pic>
      <p:sp>
        <p:nvSpPr>
          <p:cNvPr id="3" name="TekstSylinder 2"/>
          <p:cNvSpPr txBox="1"/>
          <p:nvPr/>
        </p:nvSpPr>
        <p:spPr>
          <a:xfrm>
            <a:off x="0" y="4788024"/>
            <a:ext cx="51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ORDER OF BATTLE</a:t>
            </a:r>
          </a:p>
          <a:p>
            <a:pPr algn="ctr"/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Air Forces</a:t>
            </a:r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endParaRPr lang="nb-NO" sz="28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</a:t>
            </a:fld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428610" y="7140379"/>
            <a:ext cx="4572014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NOTE: </a:t>
            </a:r>
            <a:r>
              <a:rPr lang="nb-NO" sz="1200" dirty="0" smtClean="0"/>
              <a:t>This </a:t>
            </a:r>
            <a:r>
              <a:rPr lang="nb-NO" sz="1200" dirty="0" err="1" smtClean="0"/>
              <a:t>document</a:t>
            </a:r>
            <a:r>
              <a:rPr lang="nb-NO" sz="1200" dirty="0" smtClean="0"/>
              <a:t> and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 is a  </a:t>
            </a:r>
            <a:r>
              <a:rPr lang="nb-NO" sz="1200" dirty="0" err="1" smtClean="0"/>
              <a:t>simplification</a:t>
            </a:r>
            <a:r>
              <a:rPr lang="nb-NO" sz="1200" dirty="0" smtClean="0"/>
              <a:t> and a </a:t>
            </a:r>
            <a:r>
              <a:rPr lang="nb-NO" sz="1200" dirty="0" err="1" smtClean="0"/>
              <a:t>compromise</a:t>
            </a:r>
            <a:r>
              <a:rPr lang="nb-NO" sz="1200" dirty="0" smtClean="0"/>
              <a:t> </a:t>
            </a:r>
            <a:r>
              <a:rPr lang="nb-NO" sz="1200" dirty="0" err="1" smtClean="0"/>
              <a:t>between</a:t>
            </a:r>
            <a:r>
              <a:rPr lang="nb-NO" sz="1200" dirty="0" smtClean="0"/>
              <a:t> real world </a:t>
            </a:r>
            <a:r>
              <a:rPr lang="nb-NO" sz="1200" dirty="0" err="1" smtClean="0"/>
              <a:t>organization</a:t>
            </a:r>
            <a:r>
              <a:rPr lang="nb-NO" sz="1200" dirty="0" smtClean="0"/>
              <a:t>  and DCS </a:t>
            </a:r>
            <a:r>
              <a:rPr lang="nb-NO" sz="1200" dirty="0" err="1" smtClean="0"/>
              <a:t>limitation</a:t>
            </a:r>
            <a:r>
              <a:rPr lang="nb-NO" sz="1200" dirty="0" smtClean="0"/>
              <a:t>, </a:t>
            </a:r>
            <a:r>
              <a:rPr lang="nb-NO" sz="1200" dirty="0" err="1" smtClean="0"/>
              <a:t>while</a:t>
            </a:r>
            <a:r>
              <a:rPr lang="nb-NO" sz="1200" dirty="0" smtClean="0"/>
              <a:t> </a:t>
            </a:r>
            <a:r>
              <a:rPr lang="nb-NO" sz="1200" dirty="0" err="1" smtClean="0"/>
              <a:t>respecting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this</a:t>
            </a:r>
            <a:r>
              <a:rPr lang="nb-NO" sz="1200" dirty="0" smtClean="0"/>
              <a:t> is a hobby and not </a:t>
            </a:r>
            <a:r>
              <a:rPr lang="nb-NO" sz="1200" dirty="0" err="1" smtClean="0"/>
              <a:t>anyones</a:t>
            </a:r>
            <a:r>
              <a:rPr lang="nb-NO" sz="1200" dirty="0" smtClean="0"/>
              <a:t> </a:t>
            </a:r>
            <a:r>
              <a:rPr lang="nb-NO" sz="1200" dirty="0" err="1" smtClean="0"/>
              <a:t>job</a:t>
            </a:r>
            <a:r>
              <a:rPr lang="nb-NO" sz="1200" dirty="0" smtClean="0"/>
              <a:t>.</a:t>
            </a:r>
            <a:endParaRPr lang="nb-NO" sz="1200" dirty="0"/>
          </a:p>
        </p:txBody>
      </p:sp>
      <p:sp>
        <p:nvSpPr>
          <p:cNvPr id="7" name="TekstSylinder 6"/>
          <p:cNvSpPr txBox="1"/>
          <p:nvPr/>
        </p:nvSpPr>
        <p:spPr>
          <a:xfrm rot="20230292">
            <a:off x="45779" y="2283212"/>
            <a:ext cx="4776484" cy="1200329"/>
          </a:xfrm>
          <a:prstGeom prst="rect">
            <a:avLst/>
          </a:prstGeom>
          <a:solidFill>
            <a:schemeClr val="bg1">
              <a:alpha val="6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DRAFT </a:t>
            </a:r>
            <a:r>
              <a:rPr lang="en-US" sz="3600" b="1" dirty="0" smtClean="0">
                <a:solidFill>
                  <a:srgbClr val="FF0000"/>
                </a:solidFill>
              </a:rPr>
              <a:t>0.1 </a:t>
            </a:r>
            <a:r>
              <a:rPr lang="en-US" sz="3600" b="1" dirty="0" smtClean="0">
                <a:solidFill>
                  <a:srgbClr val="FF0000"/>
                </a:solidFill>
              </a:rPr>
              <a:t>-  NOT PUBLISHED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Assault</a:t>
            </a:r>
            <a:r>
              <a:rPr lang="nb-NO" dirty="0" smtClean="0"/>
              <a:t>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10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Fighter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11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Interceptor</a:t>
            </a:r>
            <a:r>
              <a:rPr lang="nb-NO" dirty="0" smtClean="0"/>
              <a:t>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12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Reconissance</a:t>
            </a:r>
            <a:r>
              <a:rPr lang="nb-NO" dirty="0" smtClean="0"/>
              <a:t>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13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r>
              <a:rPr lang="nb-NO" sz="900" dirty="0" smtClean="0"/>
              <a:t> 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Anti-ship</a:t>
            </a:r>
            <a:r>
              <a:rPr lang="nb-NO" dirty="0" smtClean="0"/>
              <a:t>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14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r>
              <a:rPr lang="nb-NO" sz="900" dirty="0" smtClean="0"/>
              <a:t> 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Tanker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15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Transport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16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TransportAviation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3" name="TekstSylinder 22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AEW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17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AEW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endParaRPr lang="nb-NO" dirty="0"/>
          </a:p>
        </p:txBody>
      </p:sp>
      <p:grpSp>
        <p:nvGrpSpPr>
          <p:cNvPr id="3" name="Gruppe 4"/>
          <p:cNvGrpSpPr/>
          <p:nvPr/>
        </p:nvGrpSpPr>
        <p:grpSpPr>
          <a:xfrm>
            <a:off x="1285866" y="1142976"/>
            <a:ext cx="434187" cy="145282"/>
            <a:chOff x="2912873" y="1704137"/>
            <a:chExt cx="434187" cy="145282"/>
          </a:xfrm>
        </p:grpSpPr>
        <p:sp>
          <p:nvSpPr>
            <p:cNvPr id="6" name="Stjerne med 5 tagger 5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Stjerne med 5 tagger 6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Stjerne med 5 tagger 7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TekstSylinder 36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8" name="TekstSylinder 37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  <p:graphicFrame>
        <p:nvGraphicFramePr>
          <p:cNvPr id="42" name="Tabell 41"/>
          <p:cNvGraphicFramePr>
            <a:graphicFrameLocks noGrp="1"/>
          </p:cNvGraphicFramePr>
          <p:nvPr/>
        </p:nvGraphicFramePr>
        <p:xfrm>
          <a:off x="0" y="1259638"/>
          <a:ext cx="5143500" cy="7560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98"/>
                <a:gridCol w="936104"/>
                <a:gridCol w="3003798"/>
              </a:tblGrid>
              <a:tr h="276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Information changed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(DRAFT)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Initial version</a:t>
                      </a:r>
                      <a:endParaRPr lang="en-US" sz="1200" baseline="0" dirty="0" smtClean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2843808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hlinkClick r:id="rId2" action="ppaction://hlinksldjump"/>
              </a:rPr>
              <a:t>Aircraft </a:t>
            </a:r>
            <a:r>
              <a:rPr lang="nb-NO" dirty="0" err="1" smtClean="0">
                <a:hlinkClick r:id="rId2" action="ppaction://hlinksldjump"/>
              </a:rPr>
              <a:t>Roles</a:t>
            </a:r>
            <a:endParaRPr lang="nb-NO" dirty="0" smtClean="0"/>
          </a:p>
          <a:p>
            <a:r>
              <a:rPr lang="nb-NO" dirty="0" smtClean="0">
                <a:hlinkClick r:id="rId3" action="ppaction://hlinksldjump"/>
              </a:rPr>
              <a:t>Squadron Types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Hierarchy</a:t>
            </a:r>
            <a:endParaRPr lang="nb-NO" dirty="0" smtClean="0"/>
          </a:p>
          <a:p>
            <a:r>
              <a:rPr lang="nb-NO" dirty="0" smtClean="0">
                <a:hlinkClick r:id="rId5" action="ppaction://hlinksldjump"/>
              </a:rPr>
              <a:t>Air Force Organization</a:t>
            </a:r>
            <a:endParaRPr lang="nb-NO" dirty="0" smtClean="0"/>
          </a:p>
          <a:p>
            <a:endParaRPr lang="nb-NO" dirty="0" smtClean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nb-NO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kstSylinder 5">
            <a:hlinkClick r:id="rId6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5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 smtClean="0"/>
              <a:t>Aircraft </a:t>
            </a:r>
            <a:r>
              <a:rPr lang="nb-NO" dirty="0" err="1" smtClean="0"/>
              <a:t>roles</a:t>
            </a:r>
            <a:r>
              <a:rPr lang="nb-NO" dirty="0" smtClean="0"/>
              <a:t> 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4</a:t>
            </a:fld>
            <a:endParaRPr lang="nb-NO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593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550"/>
                <a:gridCol w="1080120"/>
                <a:gridCol w="1080120"/>
                <a:gridCol w="1008112"/>
                <a:gridCol w="504056"/>
                <a:gridCol w="69954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FISHBED Old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</a:t>
                      </a:r>
                      <a:r>
                        <a:rPr lang="en-US" sz="900" baseline="0" dirty="0" smtClean="0"/>
                        <a:t> PD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Foxbat</a:t>
                      </a:r>
                      <a:r>
                        <a:rPr lang="en-US" sz="900" baseline="0" dirty="0" smtClean="0"/>
                        <a:t> A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 RBT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Reconnissance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Recon/bomber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Foxbat</a:t>
                      </a:r>
                      <a:r>
                        <a:rPr lang="en-US" sz="90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MiG-27K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D/J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attac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FULCRUM-S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FOXHOUND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Replace Mig-25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SU-17</a:t>
                      </a:r>
                      <a:r>
                        <a:rPr lang="en-US" sz="900" baseline="0" dirty="0" smtClean="0"/>
                        <a:t> 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FITTER-K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 (A-G)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 MR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Reconaissance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Anti-tank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Fighter/attack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Deep interdiction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Similar to F15E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Carrier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Fighterbomber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Strike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FULLBACK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3970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BLACKJACK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TU-22 M3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</a:t>
                      </a:r>
                      <a:r>
                        <a:rPr lang="en-US" sz="900" baseline="0" dirty="0" smtClean="0"/>
                        <a:t>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BACKFIRE-C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TU-95</a:t>
                      </a:r>
                      <a:r>
                        <a:rPr lang="en-US" sz="900" baseline="0" dirty="0" smtClean="0"/>
                        <a:t> 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Cruise Missiles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BEAR-H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A-50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MAINSTAY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AN-26</a:t>
                      </a:r>
                      <a:r>
                        <a:rPr lang="en-US" sz="900" baseline="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AN-30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Reconaissance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IL-78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IL-76 MD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CANDID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YAK-40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VIP</a:t>
                      </a:r>
                      <a:r>
                        <a:rPr lang="en-US" sz="900" baseline="0" dirty="0" smtClean="0"/>
                        <a:t> 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CODLING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Squadron </a:t>
            </a:r>
            <a:r>
              <a:rPr lang="nb-NO" dirty="0" smtClean="0"/>
              <a:t>types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5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SU-24</a:t>
            </a:r>
            <a:endParaRPr lang="en-US" sz="10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SU-25</a:t>
            </a:r>
            <a:endParaRPr lang="en-US" sz="10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SU-27</a:t>
            </a:r>
            <a:endParaRPr lang="en-US" sz="10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MiG-29</a:t>
            </a:r>
            <a:endParaRPr lang="en-US" sz="1000" dirty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/ SU-30 / SU-34</a:t>
            </a:r>
            <a:endParaRPr lang="en-US" sz="1200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MiG-23/MiG-29 / SU-27 / SU-30 /SU-33</a:t>
            </a:r>
            <a:endParaRPr lang="en-US" sz="12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TU-160/ TU-22 /TU-95</a:t>
            </a:r>
            <a:endParaRPr lang="en-US" sz="12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MiG-27/ MiG-29/SU-17/ SU-25 / SU-34</a:t>
            </a:r>
            <a:endParaRPr lang="en-US" sz="12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MR/ MiG-25 RBT/ AN-30</a:t>
            </a:r>
            <a:endParaRPr lang="en-US" sz="12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MiG-21 / MiG-25 / MiG-31</a:t>
            </a:r>
            <a:endParaRPr lang="en-US" sz="12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IL-78</a:t>
            </a:r>
            <a:endParaRPr lang="en-US" sz="12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AN-26B/IL-76/YAK-40</a:t>
            </a:r>
            <a:endParaRPr lang="en-US" sz="1200" dirty="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A-50</a:t>
            </a:r>
            <a:endParaRPr lang="en-US" sz="12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endParaRPr lang="nb-NO" sz="900" dirty="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TU-22 /TU-142</a:t>
            </a:r>
            <a:endParaRPr lang="en-US" sz="1200" dirty="0"/>
          </a:p>
        </p:txBody>
      </p:sp>
      <p:sp>
        <p:nvSpPr>
          <p:cNvPr id="82" name="TekstSylinder 81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4" name="TekstSylinder 83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26" name="Rektangel 25"/>
          <p:cNvSpPr/>
          <p:nvPr/>
        </p:nvSpPr>
        <p:spPr>
          <a:xfrm>
            <a:off x="483518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483518" y="37799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483518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483518" y="24117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104" name="TekstSylinder 103"/>
          <p:cNvSpPr txBox="1"/>
          <p:nvPr/>
        </p:nvSpPr>
        <p:spPr>
          <a:xfrm>
            <a:off x="1419622" y="2411760"/>
            <a:ext cx="3723878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Highest echelon in a sector or country. Led by a 3-star general. Will normally have 3 Divisions.</a:t>
            </a:r>
            <a:endParaRPr lang="en-US" sz="1200" dirty="0"/>
          </a:p>
        </p:txBody>
      </p:sp>
      <p:sp>
        <p:nvSpPr>
          <p:cNvPr id="105" name="TekstSylinder 104"/>
          <p:cNvSpPr txBox="1"/>
          <p:nvPr/>
        </p:nvSpPr>
        <p:spPr>
          <a:xfrm>
            <a:off x="1491630" y="305983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Air Division may have several regiments of various types. Led by a 2-star general.</a:t>
            </a:r>
            <a:endParaRPr lang="en-US" sz="12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491630" y="377991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regiment have the same mission set. Each regiment have 2-4 squadrons with different types of aircraft. Led by a 1-star general</a:t>
            </a:r>
            <a:endParaRPr lang="en-US" sz="12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1491630" y="4427984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Smallest organization in the Air Forces. Consist of same type of aircraft. </a:t>
            </a:r>
            <a:r>
              <a:rPr lang="en-US" sz="1200" dirty="0" smtClean="0"/>
              <a:t> </a:t>
            </a:r>
            <a:r>
              <a:rPr lang="en-US" sz="1200" dirty="0" smtClean="0"/>
              <a:t>Equipped with 6-12 aircraft depending on what kind of squadron</a:t>
            </a:r>
            <a:endParaRPr lang="en-US" sz="1200" dirty="0"/>
          </a:p>
        </p:txBody>
      </p:sp>
      <p:sp>
        <p:nvSpPr>
          <p:cNvPr id="108" name="TekstSylinder 107"/>
          <p:cNvSpPr txBox="1"/>
          <p:nvPr/>
        </p:nvSpPr>
        <p:spPr>
          <a:xfrm>
            <a:off x="411510" y="6660232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enemy force may have several numbered Air Force’s in its structure (it will vary based on the campaign/event). However the numbered Air Forces will have a similar structure</a:t>
            </a:r>
          </a:p>
          <a:p>
            <a:endParaRPr lang="en-US" dirty="0" smtClean="0"/>
          </a:p>
          <a:p>
            <a:r>
              <a:rPr lang="en-US" dirty="0" smtClean="0"/>
              <a:t>Example: Russia may have the 2</a:t>
            </a:r>
            <a:r>
              <a:rPr lang="en-US" baseline="30000" dirty="0" smtClean="0"/>
              <a:t>nd</a:t>
            </a:r>
            <a:r>
              <a:rPr lang="en-US" dirty="0" smtClean="0"/>
              <a:t> Air Force and 4</a:t>
            </a:r>
            <a:r>
              <a:rPr lang="en-US" baseline="30000" dirty="0" smtClean="0"/>
              <a:t>th</a:t>
            </a:r>
            <a:r>
              <a:rPr lang="en-US" dirty="0" smtClean="0"/>
              <a:t> Air Force in 2 different sectors.</a:t>
            </a:r>
            <a:endParaRPr lang="en-US" dirty="0"/>
          </a:p>
        </p:txBody>
      </p:sp>
      <p:sp>
        <p:nvSpPr>
          <p:cNvPr id="110" name="TekstSylinder 109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1" name="TekstSylinder 110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Air Force Organization </a:t>
            </a:r>
            <a:br>
              <a:rPr lang="nb-NO" dirty="0" smtClean="0"/>
            </a:b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7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5" name="Rektangel 4"/>
          <p:cNvSpPr/>
          <p:nvPr/>
        </p:nvSpPr>
        <p:spPr>
          <a:xfrm>
            <a:off x="3723878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Composite</a:t>
            </a:r>
            <a:r>
              <a:rPr lang="nb-NO" sz="900" dirty="0" smtClean="0"/>
              <a:t> 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6" name="Rektangel 5"/>
          <p:cNvSpPr/>
          <p:nvPr/>
        </p:nvSpPr>
        <p:spPr>
          <a:xfrm>
            <a:off x="2189397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Defense</a:t>
            </a:r>
            <a:r>
              <a:rPr lang="nb-NO" sz="900" dirty="0" smtClean="0"/>
              <a:t>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7" name="Rektangel 6"/>
          <p:cNvSpPr/>
          <p:nvPr/>
        </p:nvSpPr>
        <p:spPr>
          <a:xfrm>
            <a:off x="843558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8" name="Rektangel 7"/>
          <p:cNvSpPr/>
          <p:nvPr/>
        </p:nvSpPr>
        <p:spPr>
          <a:xfrm>
            <a:off x="843558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9" name="Rektangel 8"/>
          <p:cNvSpPr/>
          <p:nvPr/>
        </p:nvSpPr>
        <p:spPr>
          <a:xfrm>
            <a:off x="843558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0" name="Rektangel 9"/>
          <p:cNvSpPr/>
          <p:nvPr/>
        </p:nvSpPr>
        <p:spPr>
          <a:xfrm>
            <a:off x="843558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42773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2" name="Rektangel 11"/>
          <p:cNvSpPr/>
          <p:nvPr/>
        </p:nvSpPr>
        <p:spPr>
          <a:xfrm>
            <a:off x="2427734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427734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43558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Heavy Bomber </a:t>
            </a:r>
            <a:r>
              <a:rPr lang="nb-NO" sz="800" dirty="0" err="1" smtClean="0"/>
              <a:t>Aviation</a:t>
            </a:r>
            <a:r>
              <a:rPr lang="nb-NO" sz="800" dirty="0" smtClean="0"/>
              <a:t> Regiment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939902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 smtClean="0"/>
              <a:t>Reconnisance</a:t>
            </a:r>
            <a:r>
              <a:rPr lang="nb-NO" sz="800" dirty="0" smtClean="0"/>
              <a:t> Regiment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2427734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393990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3939902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sp>
        <p:nvSpPr>
          <p:cNvPr id="39" name="Rektangel 38"/>
          <p:cNvSpPr/>
          <p:nvPr/>
        </p:nvSpPr>
        <p:spPr>
          <a:xfrm>
            <a:off x="627534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r>
              <a:rPr lang="nb-NO" sz="900" dirty="0" smtClean="0"/>
              <a:t>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  <a:endCxn id="6" idx="0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3939902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5" name="Rett linje 44"/>
          <p:cNvCxnSpPr/>
          <p:nvPr/>
        </p:nvCxnSpPr>
        <p:spPr>
          <a:xfrm flipH="1">
            <a:off x="626269" y="2987824"/>
            <a:ext cx="1265" cy="237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2180868" y="2987824"/>
            <a:ext cx="1025" cy="187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/>
          <p:nvPr/>
        </p:nvCxnSpPr>
        <p:spPr>
          <a:xfrm>
            <a:off x="3723878" y="2843808"/>
            <a:ext cx="2834" cy="2520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1022555" y="2340077"/>
            <a:ext cx="30971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" idx="0"/>
          </p:cNvCxnSpPr>
          <p:nvPr/>
        </p:nvCxnSpPr>
        <p:spPr>
          <a:xfrm>
            <a:off x="4119716" y="2344994"/>
            <a:ext cx="206" cy="21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>
            <a:endCxn id="39" idx="0"/>
          </p:cNvCxnSpPr>
          <p:nvPr/>
        </p:nvCxnSpPr>
        <p:spPr>
          <a:xfrm>
            <a:off x="1022555" y="2340077"/>
            <a:ext cx="1023" cy="21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>
            <a:endCxn id="7" idx="1"/>
          </p:cNvCxnSpPr>
          <p:nvPr/>
        </p:nvCxnSpPr>
        <p:spPr>
          <a:xfrm>
            <a:off x="627534" y="33478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/>
          <p:cNvCxnSpPr/>
          <p:nvPr/>
        </p:nvCxnSpPr>
        <p:spPr>
          <a:xfrm>
            <a:off x="627534" y="38519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>
            <a:off x="627534" y="43559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/>
          <p:cNvCxnSpPr/>
          <p:nvPr/>
        </p:nvCxnSpPr>
        <p:spPr>
          <a:xfrm>
            <a:off x="627534" y="48600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linje 80"/>
          <p:cNvCxnSpPr/>
          <p:nvPr/>
        </p:nvCxnSpPr>
        <p:spPr>
          <a:xfrm>
            <a:off x="627534" y="53640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2182761" y="4859594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linje 86"/>
          <p:cNvCxnSpPr/>
          <p:nvPr/>
        </p:nvCxnSpPr>
        <p:spPr>
          <a:xfrm>
            <a:off x="2182761" y="435597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linje 87"/>
          <p:cNvCxnSpPr/>
          <p:nvPr/>
        </p:nvCxnSpPr>
        <p:spPr>
          <a:xfrm>
            <a:off x="2182761" y="3851920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/>
          <p:cNvCxnSpPr/>
          <p:nvPr/>
        </p:nvCxnSpPr>
        <p:spPr>
          <a:xfrm>
            <a:off x="2182761" y="334742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linje 89"/>
          <p:cNvCxnSpPr/>
          <p:nvPr/>
        </p:nvCxnSpPr>
        <p:spPr>
          <a:xfrm flipV="1">
            <a:off x="3726426" y="334786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/>
          <p:cNvCxnSpPr/>
          <p:nvPr/>
        </p:nvCxnSpPr>
        <p:spPr>
          <a:xfrm flipV="1">
            <a:off x="3723878" y="3851920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/>
          <p:cNvCxnSpPr/>
          <p:nvPr/>
        </p:nvCxnSpPr>
        <p:spPr>
          <a:xfrm flipV="1">
            <a:off x="3723878" y="4355976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/>
          <p:cNvCxnSpPr/>
          <p:nvPr/>
        </p:nvCxnSpPr>
        <p:spPr>
          <a:xfrm flipV="1">
            <a:off x="3723878" y="4860032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/>
          <p:cNvSpPr/>
          <p:nvPr/>
        </p:nvSpPr>
        <p:spPr>
          <a:xfrm>
            <a:off x="3939902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cxnSp>
        <p:nvCxnSpPr>
          <p:cNvPr id="103" name="Rett linje 102"/>
          <p:cNvCxnSpPr/>
          <p:nvPr/>
        </p:nvCxnSpPr>
        <p:spPr>
          <a:xfrm flipV="1">
            <a:off x="3723878" y="5364068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8" name="TekstSylinder 67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Bomber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8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  <a:endParaRPr lang="nb-NO" sz="9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Sylinder 5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59" name="TekstSylinder 58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Heavy Bomber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9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Heavy Bomber </a:t>
            </a:r>
            <a:r>
              <a:rPr lang="nb-NO" sz="800" dirty="0" err="1" smtClean="0"/>
              <a:t>Aviation</a:t>
            </a:r>
            <a:r>
              <a:rPr lang="nb-NO" sz="800" dirty="0" smtClean="0"/>
              <a:t> Regiment</a:t>
            </a:r>
            <a:endParaRPr lang="nb-NO" sz="8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  <a:endParaRPr lang="nb-NO" sz="900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  <a:endParaRPr lang="nb-NO" sz="9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  <a:endParaRPr lang="nb-NO" sz="900" dirty="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  <a:endParaRPr lang="nb-NO" sz="900" dirty="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  <a:endParaRPr lang="nb-NO" sz="900" dirty="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  <a:endParaRPr lang="nb-NO" sz="900" dirty="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  <a:endParaRPr lang="nb-NO" sz="9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</a:t>
            </a:r>
            <a:r>
              <a:rPr lang="en-US" sz="1200" dirty="0" smtClean="0">
                <a:latin typeface="Arial Black" pitchFamily="34" charset="0"/>
              </a:rPr>
              <a:t>Air Force</a:t>
            </a:r>
            <a:endParaRPr lang="en-US" sz="12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916</Words>
  <Application>Microsoft Office PowerPoint</Application>
  <PresentationFormat>Skjermfremvisning (16:9)</PresentationFormat>
  <Paragraphs>419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18" baseType="lpstr">
      <vt:lpstr>Kontortema</vt:lpstr>
      <vt:lpstr>Lysbilde 1</vt:lpstr>
      <vt:lpstr>Version control</vt:lpstr>
      <vt:lpstr>Content</vt:lpstr>
      <vt:lpstr>Aircraft roles </vt:lpstr>
      <vt:lpstr>Squadron types</vt:lpstr>
      <vt:lpstr>Hierarchy</vt:lpstr>
      <vt:lpstr>Air Force Organization  </vt:lpstr>
      <vt:lpstr>Bomber Aviation Regiment</vt:lpstr>
      <vt:lpstr>Heavy Bomber Aviation Regiment</vt:lpstr>
      <vt:lpstr>Assault Aviation Regiment</vt:lpstr>
      <vt:lpstr>Fighter Aviation Regiment</vt:lpstr>
      <vt:lpstr>Interceptor Aviation Regiment</vt:lpstr>
      <vt:lpstr>Reconissance Aviation Regiment</vt:lpstr>
      <vt:lpstr>Anti-ship Aviation Regiment</vt:lpstr>
      <vt:lpstr>Tanker Aviation Regiment</vt:lpstr>
      <vt:lpstr>Transport Aviation Regiment</vt:lpstr>
      <vt:lpstr>AEW Regiment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323</cp:revision>
  <dcterms:created xsi:type="dcterms:W3CDTF">2019-03-12T22:01:00Z</dcterms:created>
  <dcterms:modified xsi:type="dcterms:W3CDTF">2020-04-26T12:58:12Z</dcterms:modified>
</cp:coreProperties>
</file>