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7" r:id="rId2"/>
    <p:sldId id="358" r:id="rId3"/>
    <p:sldId id="362" r:id="rId4"/>
    <p:sldId id="366" r:id="rId5"/>
    <p:sldId id="369" r:id="rId6"/>
    <p:sldId id="368" r:id="rId7"/>
    <p:sldId id="370" r:id="rId8"/>
    <p:sldId id="367" r:id="rId9"/>
    <p:sldId id="379" r:id="rId10"/>
    <p:sldId id="371" r:id="rId11"/>
    <p:sldId id="374" r:id="rId12"/>
    <p:sldId id="373" r:id="rId13"/>
    <p:sldId id="372" r:id="rId14"/>
    <p:sldId id="375" r:id="rId15"/>
    <p:sldId id="376" r:id="rId16"/>
    <p:sldId id="377" r:id="rId17"/>
    <p:sldId id="378" r:id="rId18"/>
    <p:sldId id="365" r:id="rId19"/>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93" d="100"/>
          <a:sy n="93" d="100"/>
        </p:scale>
        <p:origin x="-2070" y="-95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31.07.2020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8.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INTEGRATED AIR DEFENSE SYSTEM </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VIS-OPAR-002</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AWACS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AWACS can be a huge contributor to the IADS by providing coverage down into valleys and into areas where the EWRs are not able to detect aircrafts.</a:t>
            </a:r>
          </a:p>
          <a:p>
            <a:endParaRPr lang="en-US" sz="1200" dirty="0" smtClean="0"/>
          </a:p>
          <a:p>
            <a:r>
              <a:rPr lang="en-US" sz="1200" dirty="0" smtClean="0"/>
              <a:t>AWACS function in the IADS in a similar was as EWRs.</a:t>
            </a:r>
          </a:p>
          <a:p>
            <a:endParaRPr lang="en-US" sz="1200" dirty="0" smtClean="0"/>
          </a:p>
          <a:p>
            <a:r>
              <a:rPr lang="en-US" sz="1200" dirty="0" smtClean="0"/>
              <a:t>AWACS is limited in numbers and a very high value target if in the air.</a:t>
            </a:r>
          </a:p>
          <a:p>
            <a:r>
              <a:rPr lang="en-US" sz="1200" dirty="0" smtClean="0"/>
              <a:t>AWACS is transmits its information into the IADS and the command center via a connection node, as shown on the picture to the right.</a:t>
            </a:r>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3707904" y="987574"/>
            <a:ext cx="3168352" cy="1645182"/>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2051" name="Picture 3"/>
          <p:cNvPicPr>
            <a:picLocks noChangeAspect="1" noChangeArrowheads="1"/>
          </p:cNvPicPr>
          <p:nvPr/>
        </p:nvPicPr>
        <p:blipFill>
          <a:blip r:embed="rId4" cstate="print"/>
          <a:srcRect/>
          <a:stretch>
            <a:fillRect/>
          </a:stretch>
        </p:blipFill>
        <p:spPr bwMode="auto">
          <a:xfrm>
            <a:off x="5724128" y="2859782"/>
            <a:ext cx="2723111" cy="2091665"/>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AIR DEFENSE FIGHTERS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AWACS and Ships If they are integrated in the command structure and\or </a:t>
            </a:r>
            <a:r>
              <a:rPr lang="en-US" sz="1200" dirty="0" err="1" smtClean="0"/>
              <a:t>organisation</a:t>
            </a:r>
            <a:r>
              <a:rPr lang="en-US" sz="1200" dirty="0" smtClean="0"/>
              <a:t>, these entities can feed </a:t>
            </a:r>
            <a:r>
              <a:rPr lang="en-US" sz="1200" dirty="0" err="1" smtClean="0"/>
              <a:t>informations</a:t>
            </a:r>
            <a:r>
              <a:rPr lang="en-US" sz="1200" dirty="0" smtClean="0"/>
              <a:t> to the IADS through connection nodes..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IADS TACTICS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50" dirty="0" smtClean="0"/>
              <a:t>IADS Tactics</a:t>
            </a:r>
          </a:p>
          <a:p>
            <a:r>
              <a:rPr lang="en-US" sz="1050" dirty="0" smtClean="0"/>
              <a:t>###HARM </a:t>
            </a:r>
            <a:r>
              <a:rPr lang="en-US" sz="1050" dirty="0" err="1" smtClean="0"/>
              <a:t>defence</a:t>
            </a:r>
            <a:r>
              <a:rPr lang="en-US" sz="1050" dirty="0" smtClean="0"/>
              <a:t> SAM sites and EW radars will shut down their radars if they believe a HARM (High speed anti radiation missile) is heading for them. For this to happen, the SAM site has to detect the HARM missile with its radar.</a:t>
            </a:r>
          </a:p>
          <a:p>
            <a:r>
              <a:rPr lang="en-US" sz="1050" dirty="0" smtClean="0"/>
              <a:t>They will not shut down for each HARM launched in the air, but they will calculate if a missile is going to land close enough to their position, and if so, they will turn silent and stop feeding information to the HARM missile.</a:t>
            </a:r>
          </a:p>
          <a:p>
            <a:r>
              <a:rPr lang="en-US" sz="1050" dirty="0" smtClean="0"/>
              <a:t>###Point </a:t>
            </a:r>
            <a:r>
              <a:rPr lang="en-US" sz="1050" dirty="0" err="1" smtClean="0"/>
              <a:t>defence</a:t>
            </a:r>
            <a:r>
              <a:rPr lang="en-US" sz="1050" dirty="0" smtClean="0"/>
              <a:t> If an HARM was launched on an emitter, other friendly radars that are close enough can detect the missile incoming and intercept it with their own weapons. For this are required more modern radars, that can pick up the RCS of an HARM missiles. SA10 and SA15 are powerful enough to employ this tactic</a:t>
            </a:r>
          </a:p>
          <a:p>
            <a:r>
              <a:rPr lang="en-US" sz="1050" dirty="0" smtClean="0"/>
              <a:t>###Jamming IADS network can produce jamming to fight enemy sensors. But more </a:t>
            </a:r>
            <a:r>
              <a:rPr lang="en-US" sz="1050" dirty="0" err="1" smtClean="0"/>
              <a:t>intel</a:t>
            </a:r>
            <a:r>
              <a:rPr lang="en-US" sz="1050" dirty="0" smtClean="0"/>
              <a:t> is needed on this topic</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HOW TO NEUTRALIZE IADS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77500" lnSpcReduction="20000"/>
          </a:bodyPr>
          <a:lstStyle/>
          <a:p>
            <a:r>
              <a:rPr lang="en-US" sz="1200" dirty="0" smtClean="0"/>
              <a:t>How to </a:t>
            </a:r>
            <a:r>
              <a:rPr lang="en-US" sz="1200" dirty="0" err="1" smtClean="0"/>
              <a:t>neutralise</a:t>
            </a:r>
            <a:r>
              <a:rPr lang="en-US" sz="1200" dirty="0" smtClean="0"/>
              <a:t> the IADS SEAD and DEAD missions are key to work against this systems, but this is how to direct them.</a:t>
            </a:r>
          </a:p>
          <a:p>
            <a:r>
              <a:rPr lang="en-US" sz="1200" dirty="0" smtClean="0"/>
              <a:t>##Power Sources destruction Depending on the campaign ROE, the destruction of power plants could be allowed. Cutting power to the IADS will force all the SAM site to work autonomously, and being unable to feed each other </a:t>
            </a:r>
            <a:r>
              <a:rPr lang="en-US" sz="1200" dirty="0" err="1" smtClean="0"/>
              <a:t>informations</a:t>
            </a:r>
            <a:r>
              <a:rPr lang="en-US" sz="1200" dirty="0" smtClean="0"/>
              <a:t>, listen to EW, and coordinate with their command unit. This would result in all the SAMs turning on their sensors, and revealing all the information through the emitters.</a:t>
            </a:r>
          </a:p>
          <a:p>
            <a:r>
              <a:rPr lang="en-US" sz="1200" dirty="0" smtClean="0"/>
              <a:t>##Command Centre destruction Beheading the network will result in general disarray and inability to cooperate, and forcing local commanders to take decisions on their own. Most likely SAMs will operate autonomously, or do nothing during the wait for new orders</a:t>
            </a:r>
          </a:p>
          <a:p>
            <a:r>
              <a:rPr lang="en-US" sz="1200" dirty="0" smtClean="0"/>
              <a:t>##</a:t>
            </a:r>
            <a:r>
              <a:rPr lang="en-US" sz="1200" dirty="0" err="1" smtClean="0"/>
              <a:t>Comuncation</a:t>
            </a:r>
            <a:r>
              <a:rPr lang="en-US" sz="1200" dirty="0" smtClean="0"/>
              <a:t> Node Destruction If those are discovered and identified, the destruction of this nodes will degrade the ability of the IADS. Could force SAMs some connected via that node to function autonomously and not inside the network.</a:t>
            </a:r>
          </a:p>
          <a:p>
            <a:r>
              <a:rPr lang="en-US" sz="1200" dirty="0" smtClean="0"/>
              <a:t>##EW Radar destruction Blinding the IADS means that they will be forced to rely on other radars with less power, or worse positioning, creating blind spots where to operate freely. SAMs sites could be forced to turn their radar on to try to locate possible threats, giving away their position.</a:t>
            </a:r>
          </a:p>
          <a:p>
            <a:r>
              <a:rPr lang="en-US" sz="1200" dirty="0" smtClean="0"/>
              <a:t>##SAM destruction or suppression SAMs can be engaged with several HARMs or Standoff weapons. If a precise location is discovered, a precise standoff attack can be launched. With less information at hand, HARMs can be used to be launched on enemy radars, forcing them to turn off their emitters and go blind.</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SYRIAN IADS 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3 separate regions: Syrian Air Defense Force Region North West (SYR ADFR NW), Syrian Air Defense Force Region North East (SYR ADFR NE) and Syrian Air Defense Region South (SYR ADFR S).</a:t>
            </a:r>
          </a:p>
          <a:p>
            <a:endParaRPr lang="en-US" sz="1200" dirty="0" smtClean="0"/>
          </a:p>
          <a:p>
            <a:r>
              <a:rPr lang="en-US" sz="1200" dirty="0" smtClean="0"/>
              <a:t>The Syrian IADS consist of a combination of Early Warning radars, SAMs and air defense fighters on ground alert (or airborne in CAPs).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NORTH WEST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NORTH EAST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SOUTH</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071966" cy="1815882"/>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a:t>
            </a:r>
            <a:r>
              <a:rPr lang="nb-NO" sz="1400" dirty="0" err="1" smtClean="0">
                <a:latin typeface="Arial" pitchFamily="34" charset="0"/>
                <a:cs typeface="Arial" pitchFamily="34" charset="0"/>
              </a:rPr>
              <a:t>report</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intends</a:t>
            </a:r>
            <a:r>
              <a:rPr lang="nb-NO" sz="1400" dirty="0" smtClean="0">
                <a:latin typeface="Arial" pitchFamily="34" charset="0"/>
                <a:cs typeface="Arial" pitchFamily="34" charset="0"/>
              </a:rPr>
              <a:t> to present </a:t>
            </a:r>
            <a:r>
              <a:rPr lang="nb-NO" sz="1400" dirty="0" err="1" smtClean="0">
                <a:latin typeface="Arial" pitchFamily="34" charset="0"/>
                <a:cs typeface="Arial" pitchFamily="34" charset="0"/>
              </a:rPr>
              <a:t>information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 </a:t>
            </a:r>
            <a:r>
              <a:rPr lang="nb-NO" sz="1400" dirty="0" err="1" smtClean="0">
                <a:latin typeface="Arial" pitchFamily="34" charset="0"/>
                <a:cs typeface="Arial" pitchFamily="34" charset="0"/>
              </a:rPr>
              <a:t>how</a:t>
            </a:r>
            <a:r>
              <a:rPr lang="nb-NO" sz="1400" dirty="0" smtClean="0">
                <a:latin typeface="Arial" pitchFamily="34" charset="0"/>
                <a:cs typeface="Arial" pitchFamily="34" charset="0"/>
              </a:rPr>
              <a:t> it </a:t>
            </a:r>
            <a:r>
              <a:rPr lang="nb-NO" sz="1400" dirty="0" err="1" smtClean="0">
                <a:latin typeface="Arial" pitchFamily="34" charset="0"/>
                <a:cs typeface="Arial" pitchFamily="34" charset="0"/>
              </a:rPr>
              <a:t>functions</a:t>
            </a:r>
            <a:r>
              <a:rPr lang="nb-NO" sz="1400" dirty="0" smtClean="0">
                <a:latin typeface="Arial" pitchFamily="34" charset="0"/>
                <a:cs typeface="Arial" pitchFamily="34" charset="0"/>
              </a:rPr>
              <a:t> and </a:t>
            </a:r>
            <a:r>
              <a:rPr lang="nb-NO" sz="1400" dirty="0" err="1" smtClean="0">
                <a:latin typeface="Arial" pitchFamily="34" charset="0"/>
                <a:cs typeface="Arial" pitchFamily="34" charset="0"/>
              </a:rPr>
              <a:t>critical</a:t>
            </a:r>
            <a:r>
              <a:rPr lang="nb-NO" sz="1400" dirty="0" smtClean="0">
                <a:latin typeface="Arial" pitchFamily="34" charset="0"/>
                <a:cs typeface="Arial" pitchFamily="34" charset="0"/>
              </a:rPr>
              <a:t> target </a:t>
            </a:r>
            <a:r>
              <a:rPr lang="nb-NO" sz="1400" dirty="0" err="1" smtClean="0">
                <a:latin typeface="Arial" pitchFamily="34" charset="0"/>
                <a:cs typeface="Arial" pitchFamily="34" charset="0"/>
              </a:rPr>
              <a:t>components</a:t>
            </a:r>
            <a:r>
              <a:rPr lang="nb-NO" sz="1400" dirty="0" smtClean="0">
                <a:latin typeface="Arial" pitchFamily="34" charset="0"/>
                <a:cs typeface="Arial" pitchFamily="34" charset="0"/>
              </a:rPr>
              <a:t>.</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3754874"/>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Part 1: General IADS </a:t>
            </a:r>
            <a:r>
              <a:rPr lang="nb-NO" sz="1400" dirty="0" err="1" smtClean="0">
                <a:latin typeface="Arial" pitchFamily="34" charset="0"/>
                <a:cs typeface="Arial" pitchFamily="34" charset="0"/>
              </a:rPr>
              <a:t>information</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2" action="ppaction://hlinksldjump"/>
              </a:rPr>
              <a:t>IADS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Command Centre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SAM </a:t>
            </a:r>
            <a:r>
              <a:rPr lang="nb-NO" sz="1400" dirty="0" err="1" smtClean="0">
                <a:latin typeface="Arial" pitchFamily="34" charset="0"/>
                <a:cs typeface="Arial" pitchFamily="34" charset="0"/>
                <a:hlinkClick r:id="rId4" action="ppaction://hlinksldjump"/>
              </a:rPr>
              <a:t>Site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5" action="ppaction://hlinksldjump"/>
              </a:rPr>
              <a:t>Early </a:t>
            </a:r>
            <a:r>
              <a:rPr lang="nb-NO" sz="1400" dirty="0" err="1" smtClean="0">
                <a:latin typeface="Arial" pitchFamily="34" charset="0"/>
                <a:cs typeface="Arial" pitchFamily="34" charset="0"/>
                <a:hlinkClick r:id="rId5" action="ppaction://hlinksldjump"/>
              </a:rPr>
              <a:t>Warning</a:t>
            </a:r>
            <a:r>
              <a:rPr lang="nb-NO" sz="1400" dirty="0" smtClean="0">
                <a:latin typeface="Arial" pitchFamily="34" charset="0"/>
                <a:cs typeface="Arial" pitchFamily="34" charset="0"/>
                <a:hlinkClick r:id="rId5" action="ppaction://hlinksldjump"/>
              </a:rPr>
              <a:t> Radar</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6" action="ppaction://hlinksldjump"/>
              </a:rPr>
              <a:t>Connection node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7" action="ppaction://hlinksldjump"/>
              </a:rPr>
              <a:t>Power supply</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8" action="ppaction://hlinksldjump"/>
              </a:rPr>
              <a:t>AWACS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9" action="ppaction://hlinksldjump"/>
              </a:rPr>
              <a:t>Air Defense Fighters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10" action="ppaction://hlinksldjump"/>
              </a:rPr>
              <a:t>IADS Tactics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11" action="ppaction://hlinksldjump"/>
              </a:rPr>
              <a:t>How to neutralize IADS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r>
              <a:rPr lang="nb-NO" sz="1400" dirty="0" smtClean="0">
                <a:latin typeface="Arial" pitchFamily="34" charset="0"/>
                <a:cs typeface="Arial" pitchFamily="34" charset="0"/>
              </a:rPr>
              <a:t>Part 2: </a:t>
            </a:r>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a:t>
            </a:r>
          </a:p>
          <a:p>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 </a:t>
            </a:r>
            <a:r>
              <a:rPr lang="nb-NO" sz="1400" dirty="0" err="1" smtClean="0">
                <a:latin typeface="Arial" pitchFamily="34" charset="0"/>
                <a:cs typeface="Arial" pitchFamily="34" charset="0"/>
              </a:rPr>
              <a:t>organization</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Integrated Air </a:t>
            </a:r>
            <a:r>
              <a:rPr lang="en-US" dirty="0" err="1" smtClean="0"/>
              <a:t>Defence</a:t>
            </a:r>
            <a:r>
              <a:rPr lang="en-US" dirty="0" smtClean="0"/>
              <a:t> System (IADS)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421044" cy="407196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en-US" sz="1000" dirty="0" smtClean="0"/>
              <a:t>An Integrated Air </a:t>
            </a:r>
            <a:r>
              <a:rPr lang="en-US" sz="1000" dirty="0" err="1" smtClean="0"/>
              <a:t>Defence</a:t>
            </a:r>
            <a:r>
              <a:rPr lang="en-US" sz="1000" dirty="0" smtClean="0"/>
              <a:t> System  (IADS) is a wide network of surface-to-air forces that work together to defend the skies of a specific area. The system is also connected to the fighter aircraft in the A-A role either in a airborne CAP or intercept aircraft on ground alert that can be scrambled toward incoming threats.  </a:t>
            </a:r>
          </a:p>
          <a:p>
            <a:endParaRPr lang="en-US" sz="1000" dirty="0" smtClean="0"/>
          </a:p>
          <a:p>
            <a:r>
              <a:rPr lang="en-US" sz="1000" dirty="0" smtClean="0"/>
              <a:t>There are several elements that are part of this network, which all will be explained more in detail in the next slides:</a:t>
            </a:r>
          </a:p>
          <a:p>
            <a:pPr>
              <a:buFont typeface="Arial" pitchFamily="34" charset="0"/>
              <a:buChar char="•"/>
            </a:pPr>
            <a:r>
              <a:rPr lang="en-US" sz="1000" dirty="0" smtClean="0"/>
              <a:t>Command Centre</a:t>
            </a:r>
          </a:p>
          <a:p>
            <a:pPr>
              <a:buFont typeface="Arial" pitchFamily="34" charset="0"/>
              <a:buChar char="•"/>
            </a:pPr>
            <a:r>
              <a:rPr lang="en-US" sz="1000" dirty="0" smtClean="0"/>
              <a:t>Early Warning Radar (EWR)</a:t>
            </a:r>
          </a:p>
          <a:p>
            <a:pPr>
              <a:buFont typeface="Arial" pitchFamily="34" charset="0"/>
              <a:buChar char="•"/>
            </a:pPr>
            <a:r>
              <a:rPr lang="en-US" sz="1000" dirty="0" smtClean="0"/>
              <a:t>SAM Site</a:t>
            </a:r>
          </a:p>
          <a:p>
            <a:pPr>
              <a:buFont typeface="Arial" pitchFamily="34" charset="0"/>
              <a:buChar char="•"/>
            </a:pPr>
            <a:r>
              <a:rPr lang="en-US" sz="1000" dirty="0" smtClean="0"/>
              <a:t>Sector Command Centre (Connection node)</a:t>
            </a:r>
          </a:p>
          <a:p>
            <a:pPr>
              <a:buFont typeface="Arial" pitchFamily="34" charset="0"/>
              <a:buChar char="•"/>
            </a:pPr>
            <a:r>
              <a:rPr lang="en-US" sz="1000" dirty="0" smtClean="0"/>
              <a:t>Power source</a:t>
            </a:r>
          </a:p>
          <a:p>
            <a:pPr>
              <a:buFont typeface="Arial" pitchFamily="34" charset="0"/>
              <a:buChar char="•"/>
            </a:pPr>
            <a:r>
              <a:rPr lang="en-US" sz="1000" dirty="0" smtClean="0"/>
              <a:t>AWACS</a:t>
            </a:r>
          </a:p>
          <a:p>
            <a:pPr>
              <a:buFont typeface="Arial" pitchFamily="34" charset="0"/>
              <a:buChar char="•"/>
            </a:pPr>
            <a:r>
              <a:rPr lang="en-US" sz="1000" dirty="0" smtClean="0"/>
              <a:t>Air Defense Fighters</a:t>
            </a:r>
          </a:p>
          <a:p>
            <a:pPr>
              <a:buFont typeface="Arial" pitchFamily="34" charset="0"/>
              <a:buChar char="•"/>
            </a:pPr>
            <a:endParaRPr lang="en-US" sz="1000" dirty="0" smtClean="0"/>
          </a:p>
          <a:p>
            <a:r>
              <a:rPr lang="en-US" sz="1000" b="1" dirty="0" smtClean="0"/>
              <a:t>Example:</a:t>
            </a:r>
          </a:p>
          <a:p>
            <a:r>
              <a:rPr lang="en-US" sz="1000" dirty="0" smtClean="0"/>
              <a:t>The illustration to the right show a simple IADS. Each sector have a EWR that feeds information into a sector command centre.  SAMs are off, and only turn on to fire based on the information from the EWR that they are within range. In addition, as long as the sector is connected to the entire IADS, they can also be activate based on other EWRs in  IADS. AWACS is also supporting and contributing via the command center and functions as a extra EWR. Fighters on standby can also be launched to either sector based on radar information from EWR or AWACS.</a:t>
            </a:r>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3" name="Avrundet rektangel 22"/>
          <p:cNvSpPr/>
          <p:nvPr/>
        </p:nvSpPr>
        <p:spPr>
          <a:xfrm>
            <a:off x="4464367" y="1995686"/>
            <a:ext cx="720080" cy="432048"/>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Sector Command Centre</a:t>
            </a:r>
            <a:endParaRPr lang="en-US" sz="800" dirty="0">
              <a:solidFill>
                <a:schemeClr val="tx1"/>
              </a:solidFill>
              <a:latin typeface="Arial" pitchFamily="34" charset="0"/>
              <a:cs typeface="Arial" pitchFamily="34" charset="0"/>
            </a:endParaRPr>
          </a:p>
        </p:txBody>
      </p:sp>
      <p:cxnSp>
        <p:nvCxnSpPr>
          <p:cNvPr id="26" name="Rett linje 25"/>
          <p:cNvCxnSpPr/>
          <p:nvPr/>
        </p:nvCxnSpPr>
        <p:spPr>
          <a:xfrm>
            <a:off x="6300192" y="843558"/>
            <a:ext cx="0" cy="424847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21" name="Avrundet rektangel 20"/>
          <p:cNvSpPr/>
          <p:nvPr/>
        </p:nvSpPr>
        <p:spPr>
          <a:xfrm>
            <a:off x="5940152" y="3435846"/>
            <a:ext cx="720080" cy="432048"/>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Command Centre</a:t>
            </a:r>
            <a:endParaRPr lang="en-US" sz="800" dirty="0">
              <a:solidFill>
                <a:schemeClr val="tx1"/>
              </a:solidFill>
              <a:latin typeface="Arial" pitchFamily="34" charset="0"/>
              <a:cs typeface="Arial" pitchFamily="34" charset="0"/>
            </a:endParaRPr>
          </a:p>
        </p:txBody>
      </p:sp>
      <p:sp>
        <p:nvSpPr>
          <p:cNvPr id="27" name="TekstSylinder 26"/>
          <p:cNvSpPr txBox="1"/>
          <p:nvPr/>
        </p:nvSpPr>
        <p:spPr>
          <a:xfrm>
            <a:off x="6300192" y="843558"/>
            <a:ext cx="1296144" cy="338554"/>
          </a:xfrm>
          <a:prstGeom prst="rect">
            <a:avLst/>
          </a:prstGeom>
          <a:noFill/>
        </p:spPr>
        <p:txBody>
          <a:bodyPr wrap="square" rtlCol="0">
            <a:spAutoFit/>
          </a:bodyPr>
          <a:lstStyle/>
          <a:p>
            <a:r>
              <a:rPr lang="en-US" sz="1600" b="1" dirty="0" smtClean="0">
                <a:latin typeface="Arial" pitchFamily="34" charset="0"/>
                <a:cs typeface="Arial" pitchFamily="34" charset="0"/>
              </a:rPr>
              <a:t>SECTOR B</a:t>
            </a:r>
            <a:endParaRPr lang="en-US" sz="1600" b="1" dirty="0">
              <a:latin typeface="Arial" pitchFamily="34" charset="0"/>
              <a:cs typeface="Arial" pitchFamily="34" charset="0"/>
            </a:endParaRPr>
          </a:p>
        </p:txBody>
      </p:sp>
      <p:sp>
        <p:nvSpPr>
          <p:cNvPr id="28" name="TekstSylinder 27"/>
          <p:cNvSpPr txBox="1"/>
          <p:nvPr/>
        </p:nvSpPr>
        <p:spPr>
          <a:xfrm>
            <a:off x="5004048" y="843558"/>
            <a:ext cx="1296144" cy="338554"/>
          </a:xfrm>
          <a:prstGeom prst="rect">
            <a:avLst/>
          </a:prstGeom>
          <a:noFill/>
        </p:spPr>
        <p:txBody>
          <a:bodyPr wrap="square" rtlCol="0">
            <a:spAutoFit/>
          </a:bodyPr>
          <a:lstStyle/>
          <a:p>
            <a:r>
              <a:rPr lang="en-US" sz="1600" b="1" dirty="0" smtClean="0">
                <a:latin typeface="Arial" pitchFamily="34" charset="0"/>
                <a:cs typeface="Arial" pitchFamily="34" charset="0"/>
              </a:rPr>
              <a:t>SECTOR A</a:t>
            </a:r>
            <a:endParaRPr lang="en-US" sz="1600" b="1" dirty="0">
              <a:latin typeface="Arial" pitchFamily="34" charset="0"/>
              <a:cs typeface="Arial" pitchFamily="34" charset="0"/>
            </a:endParaRPr>
          </a:p>
        </p:txBody>
      </p:sp>
      <p:sp>
        <p:nvSpPr>
          <p:cNvPr id="29" name="Ellipse 28"/>
          <p:cNvSpPr/>
          <p:nvPr/>
        </p:nvSpPr>
        <p:spPr>
          <a:xfrm>
            <a:off x="3600271" y="1959303"/>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1</a:t>
            </a:r>
          </a:p>
        </p:txBody>
      </p:sp>
      <p:sp>
        <p:nvSpPr>
          <p:cNvPr id="30" name="Ellipse 29"/>
          <p:cNvSpPr/>
          <p:nvPr/>
        </p:nvSpPr>
        <p:spPr>
          <a:xfrm>
            <a:off x="4499992" y="1347614"/>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2</a:t>
            </a:r>
          </a:p>
        </p:txBody>
      </p:sp>
      <p:sp>
        <p:nvSpPr>
          <p:cNvPr id="31" name="Ellipse 30"/>
          <p:cNvSpPr/>
          <p:nvPr/>
        </p:nvSpPr>
        <p:spPr>
          <a:xfrm>
            <a:off x="5400471" y="1959303"/>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3</a:t>
            </a:r>
          </a:p>
        </p:txBody>
      </p:sp>
      <p:cxnSp>
        <p:nvCxnSpPr>
          <p:cNvPr id="33" name="Rett linje 32"/>
          <p:cNvCxnSpPr>
            <a:stCxn id="30" idx="4"/>
            <a:endCxn id="23" idx="0"/>
          </p:cNvCxnSpPr>
          <p:nvPr/>
        </p:nvCxnSpPr>
        <p:spPr>
          <a:xfrm>
            <a:off x="4824028" y="1851670"/>
            <a:ext cx="379" cy="14401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a:stCxn id="31" idx="2"/>
            <a:endCxn id="23" idx="3"/>
          </p:cNvCxnSpPr>
          <p:nvPr/>
        </p:nvCxnSpPr>
        <p:spPr>
          <a:xfrm flipH="1">
            <a:off x="5184447" y="2211331"/>
            <a:ext cx="216024" cy="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a:stCxn id="29" idx="6"/>
            <a:endCxn id="23" idx="1"/>
          </p:cNvCxnSpPr>
          <p:nvPr/>
        </p:nvCxnSpPr>
        <p:spPr>
          <a:xfrm>
            <a:off x="4248343" y="2211331"/>
            <a:ext cx="216024" cy="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Ellipse 39"/>
          <p:cNvSpPr/>
          <p:nvPr/>
        </p:nvSpPr>
        <p:spPr>
          <a:xfrm>
            <a:off x="4500750" y="2595500"/>
            <a:ext cx="648072" cy="504056"/>
          </a:xfrm>
          <a:prstGeom prst="ellipse">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EWR A</a:t>
            </a:r>
          </a:p>
        </p:txBody>
      </p:sp>
      <p:cxnSp>
        <p:nvCxnSpPr>
          <p:cNvPr id="41" name="Rett linje 40"/>
          <p:cNvCxnSpPr>
            <a:stCxn id="40" idx="0"/>
            <a:endCxn id="23" idx="2"/>
          </p:cNvCxnSpPr>
          <p:nvPr/>
        </p:nvCxnSpPr>
        <p:spPr>
          <a:xfrm flipH="1" flipV="1">
            <a:off x="4824407" y="2427734"/>
            <a:ext cx="379" cy="1677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Rett linje 44"/>
          <p:cNvCxnSpPr>
            <a:stCxn id="21" idx="0"/>
            <a:endCxn id="23" idx="3"/>
          </p:cNvCxnSpPr>
          <p:nvPr/>
        </p:nvCxnSpPr>
        <p:spPr>
          <a:xfrm flipH="1" flipV="1">
            <a:off x="5184447" y="2211710"/>
            <a:ext cx="1115745" cy="12241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Avrundet rektangel 45"/>
          <p:cNvSpPr/>
          <p:nvPr/>
        </p:nvSpPr>
        <p:spPr>
          <a:xfrm>
            <a:off x="7415937" y="1971936"/>
            <a:ext cx="720080" cy="432048"/>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Sector Command Centre</a:t>
            </a:r>
            <a:endParaRPr lang="en-US" sz="800" dirty="0">
              <a:solidFill>
                <a:schemeClr val="tx1"/>
              </a:solidFill>
              <a:latin typeface="Arial" pitchFamily="34" charset="0"/>
              <a:cs typeface="Arial" pitchFamily="34" charset="0"/>
            </a:endParaRPr>
          </a:p>
        </p:txBody>
      </p:sp>
      <p:sp>
        <p:nvSpPr>
          <p:cNvPr id="47" name="Ellipse 46"/>
          <p:cNvSpPr/>
          <p:nvPr/>
        </p:nvSpPr>
        <p:spPr>
          <a:xfrm>
            <a:off x="6551841" y="1935553"/>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4</a:t>
            </a:r>
          </a:p>
        </p:txBody>
      </p:sp>
      <p:sp>
        <p:nvSpPr>
          <p:cNvPr id="48" name="Ellipse 47"/>
          <p:cNvSpPr/>
          <p:nvPr/>
        </p:nvSpPr>
        <p:spPr>
          <a:xfrm>
            <a:off x="7451562" y="1323864"/>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5</a:t>
            </a:r>
          </a:p>
        </p:txBody>
      </p:sp>
      <p:sp>
        <p:nvSpPr>
          <p:cNvPr id="49" name="Ellipse 48"/>
          <p:cNvSpPr/>
          <p:nvPr/>
        </p:nvSpPr>
        <p:spPr>
          <a:xfrm>
            <a:off x="8352041" y="1935553"/>
            <a:ext cx="648072" cy="504056"/>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SAM 6</a:t>
            </a:r>
          </a:p>
        </p:txBody>
      </p:sp>
      <p:cxnSp>
        <p:nvCxnSpPr>
          <p:cNvPr id="50" name="Rett linje 49"/>
          <p:cNvCxnSpPr>
            <a:stCxn id="48" idx="4"/>
            <a:endCxn id="46" idx="0"/>
          </p:cNvCxnSpPr>
          <p:nvPr/>
        </p:nvCxnSpPr>
        <p:spPr>
          <a:xfrm>
            <a:off x="7775598" y="1827920"/>
            <a:ext cx="379" cy="14401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Rett linje 50"/>
          <p:cNvCxnSpPr>
            <a:stCxn id="49" idx="2"/>
            <a:endCxn id="46" idx="3"/>
          </p:cNvCxnSpPr>
          <p:nvPr/>
        </p:nvCxnSpPr>
        <p:spPr>
          <a:xfrm flipH="1">
            <a:off x="8136017" y="2187581"/>
            <a:ext cx="216024" cy="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Rett linje 51"/>
          <p:cNvCxnSpPr>
            <a:stCxn id="47" idx="6"/>
            <a:endCxn id="46" idx="1"/>
          </p:cNvCxnSpPr>
          <p:nvPr/>
        </p:nvCxnSpPr>
        <p:spPr>
          <a:xfrm>
            <a:off x="7199913" y="2187581"/>
            <a:ext cx="216024" cy="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Ellipse 52"/>
          <p:cNvSpPr/>
          <p:nvPr/>
        </p:nvSpPr>
        <p:spPr>
          <a:xfrm>
            <a:off x="7452320" y="2571750"/>
            <a:ext cx="648072" cy="504056"/>
          </a:xfrm>
          <a:prstGeom prst="ellipse">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EWR B</a:t>
            </a:r>
          </a:p>
        </p:txBody>
      </p:sp>
      <p:cxnSp>
        <p:nvCxnSpPr>
          <p:cNvPr id="54" name="Rett linje 53"/>
          <p:cNvCxnSpPr>
            <a:stCxn id="53" idx="0"/>
            <a:endCxn id="46" idx="2"/>
          </p:cNvCxnSpPr>
          <p:nvPr/>
        </p:nvCxnSpPr>
        <p:spPr>
          <a:xfrm flipH="1" flipV="1">
            <a:off x="7775977" y="2403984"/>
            <a:ext cx="379" cy="1677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Rett linje 56"/>
          <p:cNvCxnSpPr>
            <a:stCxn id="46" idx="1"/>
            <a:endCxn id="21" idx="0"/>
          </p:cNvCxnSpPr>
          <p:nvPr/>
        </p:nvCxnSpPr>
        <p:spPr>
          <a:xfrm flipH="1">
            <a:off x="6300192" y="2187960"/>
            <a:ext cx="1115745" cy="1247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Ellipse 60"/>
          <p:cNvSpPr/>
          <p:nvPr/>
        </p:nvSpPr>
        <p:spPr>
          <a:xfrm>
            <a:off x="5976535" y="4083918"/>
            <a:ext cx="648072" cy="504056"/>
          </a:xfrm>
          <a:prstGeom prst="ellipse">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EWR Center</a:t>
            </a:r>
          </a:p>
        </p:txBody>
      </p:sp>
      <p:cxnSp>
        <p:nvCxnSpPr>
          <p:cNvPr id="62" name="Rett linje 61"/>
          <p:cNvCxnSpPr>
            <a:stCxn id="21" idx="2"/>
            <a:endCxn id="61" idx="0"/>
          </p:cNvCxnSpPr>
          <p:nvPr/>
        </p:nvCxnSpPr>
        <p:spPr>
          <a:xfrm>
            <a:off x="6300192" y="3867894"/>
            <a:ext cx="379"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Ellipse 64"/>
          <p:cNvSpPr/>
          <p:nvPr/>
        </p:nvSpPr>
        <p:spPr>
          <a:xfrm>
            <a:off x="7668344" y="3939902"/>
            <a:ext cx="648072" cy="504056"/>
          </a:xfrm>
          <a:prstGeom prst="ellipse">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AWACS</a:t>
            </a:r>
          </a:p>
        </p:txBody>
      </p:sp>
      <p:cxnSp>
        <p:nvCxnSpPr>
          <p:cNvPr id="66" name="Rett linje 65"/>
          <p:cNvCxnSpPr>
            <a:stCxn id="21" idx="2"/>
            <a:endCxn id="65" idx="2"/>
          </p:cNvCxnSpPr>
          <p:nvPr/>
        </p:nvCxnSpPr>
        <p:spPr>
          <a:xfrm>
            <a:off x="6300192" y="3867894"/>
            <a:ext cx="1368152" cy="324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Ellipse 70"/>
          <p:cNvSpPr/>
          <p:nvPr/>
        </p:nvSpPr>
        <p:spPr>
          <a:xfrm>
            <a:off x="5148064" y="4371950"/>
            <a:ext cx="648072" cy="504056"/>
          </a:xfrm>
          <a:prstGeom prst="ellipse">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smtClean="0">
                <a:solidFill>
                  <a:schemeClr val="tx1"/>
                </a:solidFill>
                <a:latin typeface="Arial" pitchFamily="34" charset="0"/>
                <a:cs typeface="Arial" pitchFamily="34" charset="0"/>
              </a:rPr>
              <a:t>Fighters</a:t>
            </a:r>
          </a:p>
        </p:txBody>
      </p:sp>
      <p:cxnSp>
        <p:nvCxnSpPr>
          <p:cNvPr id="72" name="Rett linje 71"/>
          <p:cNvCxnSpPr>
            <a:stCxn id="71" idx="7"/>
            <a:endCxn id="21" idx="2"/>
          </p:cNvCxnSpPr>
          <p:nvPr/>
        </p:nvCxnSpPr>
        <p:spPr>
          <a:xfrm flipV="1">
            <a:off x="5701228" y="3867894"/>
            <a:ext cx="598964" cy="5778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CENTRE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en-US" sz="1200" dirty="0" smtClean="0"/>
              <a:t>This is the central node of the entire IADS.</a:t>
            </a:r>
          </a:p>
          <a:p>
            <a:r>
              <a:rPr lang="en-US" sz="1200" dirty="0" smtClean="0"/>
              <a:t>The command centre coordinates all parts of the IADS and make sure to give orders and information to the relevant parts.</a:t>
            </a:r>
          </a:p>
          <a:p>
            <a:endParaRPr lang="en-US" sz="1200" dirty="0" smtClean="0"/>
          </a:p>
          <a:p>
            <a:r>
              <a:rPr lang="en-US" sz="1200" dirty="0" smtClean="0"/>
              <a:t>The command centre is powered by </a:t>
            </a:r>
            <a:r>
              <a:rPr lang="en-US" sz="1200" dirty="0" smtClean="0"/>
              <a:t>a </a:t>
            </a:r>
            <a:r>
              <a:rPr lang="en-US" sz="1200" dirty="0" smtClean="0"/>
              <a:t>primary </a:t>
            </a:r>
            <a:r>
              <a:rPr lang="en-US" sz="1200" dirty="0" err="1" smtClean="0"/>
              <a:t>powersource</a:t>
            </a:r>
            <a:r>
              <a:rPr lang="en-US" sz="1200" dirty="0" smtClean="0"/>
              <a:t> and a backup </a:t>
            </a:r>
            <a:r>
              <a:rPr lang="en-US" sz="1200" dirty="0" err="1" smtClean="0"/>
              <a:t>powersource</a:t>
            </a:r>
            <a:r>
              <a:rPr lang="en-US" sz="1200" dirty="0" smtClean="0"/>
              <a:t>, and by attacking and destroying the </a:t>
            </a:r>
            <a:r>
              <a:rPr lang="en-US" sz="1200" dirty="0" err="1" smtClean="0"/>
              <a:t>powersources</a:t>
            </a:r>
            <a:r>
              <a:rPr lang="en-US" sz="1200" dirty="0" smtClean="0"/>
              <a:t> the command centre is unable to function.</a:t>
            </a:r>
          </a:p>
          <a:p>
            <a:endParaRPr lang="en-US" sz="1200" dirty="0" smtClean="0"/>
          </a:p>
          <a:p>
            <a:r>
              <a:rPr lang="en-US" sz="1200" dirty="0" smtClean="0"/>
              <a:t>Often the command centre also will have a backup command centre that takes its function if the primary command center is destroyed. The backup command center will have its own </a:t>
            </a:r>
            <a:r>
              <a:rPr lang="en-US" sz="1200" dirty="0" err="1" smtClean="0"/>
              <a:t>powersources</a:t>
            </a:r>
            <a:r>
              <a:rPr lang="en-US" sz="1200" dirty="0" smtClean="0"/>
              <a:t> to function</a:t>
            </a:r>
          </a:p>
          <a:p>
            <a:endParaRPr lang="en-US" sz="1200" dirty="0" smtClean="0"/>
          </a:p>
          <a:p>
            <a:r>
              <a:rPr lang="en-US" sz="1200" dirty="0" smtClean="0"/>
              <a:t>The command center and backup command center are fixed installations that are not moved around.</a:t>
            </a:r>
          </a:p>
          <a:p>
            <a:endParaRPr lang="en-US" sz="1200" dirty="0" smtClean="0"/>
          </a:p>
          <a:p>
            <a:r>
              <a:rPr lang="en-US" sz="1200" dirty="0" smtClean="0"/>
              <a:t>Example of a command center can be seen to the right.</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716016" y="915566"/>
            <a:ext cx="2122071" cy="1800200"/>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4" cstate="print"/>
          <a:srcRect/>
          <a:stretch>
            <a:fillRect/>
          </a:stretch>
        </p:blipFill>
        <p:spPr bwMode="auto">
          <a:xfrm>
            <a:off x="5724128" y="2787775"/>
            <a:ext cx="1665647" cy="2156274"/>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1028" name="Picture 4"/>
          <p:cNvPicPr>
            <a:picLocks noChangeAspect="1" noChangeArrowheads="1"/>
          </p:cNvPicPr>
          <p:nvPr/>
        </p:nvPicPr>
        <p:blipFill>
          <a:blip r:embed="rId5" cstate="print"/>
          <a:srcRect/>
          <a:stretch>
            <a:fillRect/>
          </a:stretch>
        </p:blipFill>
        <p:spPr bwMode="auto">
          <a:xfrm>
            <a:off x="4067944" y="2787774"/>
            <a:ext cx="1598231" cy="2156272"/>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SECTOR </a:t>
            </a:r>
            <a:r>
              <a:rPr lang="en-US" dirty="0" smtClean="0"/>
              <a:t>COMMAND </a:t>
            </a:r>
            <a:r>
              <a:rPr lang="en-US" dirty="0" smtClean="0"/>
              <a:t>CENTER (CONNECTION  NODE)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sector command center is the centralized area where a air defense sector is controlled. All SAMs and EWRs in a region will be connected to the sector command center.</a:t>
            </a:r>
          </a:p>
          <a:p>
            <a:endParaRPr lang="en-US" sz="1200" dirty="0" smtClean="0"/>
          </a:p>
          <a:p>
            <a:r>
              <a:rPr lang="en-US" sz="1200" dirty="0" smtClean="0"/>
              <a:t>The air defense sector will also be supported by the overall IADS resources such as other EWRs, AWACS, air defense fighters flying CAP or interceptors on ground alert.</a:t>
            </a:r>
          </a:p>
          <a:p>
            <a:endParaRPr lang="en-US" sz="1200" dirty="0" smtClean="0"/>
          </a:p>
          <a:p>
            <a:r>
              <a:rPr lang="en-US" sz="1200" dirty="0" smtClean="0"/>
              <a:t>If the sector command center is destroyed, the sector will be cut off from other IADS resources, some SAMs may then be off permanently (they are not aware that the sector command center is destroyed), or they can be active all the time, making it easier to locate them SAMs in the sector for engagement with standoff  precision munitions.</a:t>
            </a:r>
          </a:p>
          <a:p>
            <a:endParaRPr lang="en-US" sz="1200" dirty="0" smtClean="0"/>
          </a:p>
          <a:p>
            <a:r>
              <a:rPr lang="en-US" sz="1200" dirty="0" smtClean="0"/>
              <a:t>Example of a sector command center seen on the right.</a:t>
            </a:r>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6228184" y="843558"/>
            <a:ext cx="2262632" cy="2376314"/>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3075" name="Picture 3"/>
          <p:cNvPicPr>
            <a:picLocks noChangeAspect="1" noChangeArrowheads="1"/>
          </p:cNvPicPr>
          <p:nvPr/>
        </p:nvPicPr>
        <p:blipFill>
          <a:blip r:embed="rId4" cstate="print"/>
          <a:srcRect/>
          <a:stretch>
            <a:fillRect/>
          </a:stretch>
        </p:blipFill>
        <p:spPr bwMode="auto">
          <a:xfrm>
            <a:off x="3707904" y="915566"/>
            <a:ext cx="2232671" cy="2402780"/>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EARLY WARNING RADAR (EWR)</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10000"/>
          </a:bodyPr>
          <a:lstStyle/>
          <a:p>
            <a:r>
              <a:rPr lang="en-US" sz="1200" dirty="0" smtClean="0"/>
              <a:t>EWRs are critical parts of the IADS network. EWR scan the skies regularly and feed information to the sector command center or the IADS command center. This makes it possible for SAM sites to be dark (radar off), and only activating to fire a missile once they know a target is within range. This create a lethal combination as the first time a pilot may get a warning from the SAM is when it starts firing at the pilot.</a:t>
            </a:r>
          </a:p>
          <a:p>
            <a:endParaRPr lang="en-US" sz="1200" dirty="0" smtClean="0"/>
          </a:p>
          <a:p>
            <a:r>
              <a:rPr lang="en-US" sz="1200" dirty="0" smtClean="0"/>
              <a:t>EWRs may be on all the time, or be on at regular intervals to ensure good coverage.</a:t>
            </a:r>
          </a:p>
          <a:p>
            <a:r>
              <a:rPr lang="en-US" sz="1200" dirty="0" smtClean="0"/>
              <a:t>EWRs is high value targets that is likely protected by point defense system and are placed within the umbrella of the IADS network.</a:t>
            </a:r>
          </a:p>
          <a:p>
            <a:endParaRPr lang="en-US" sz="1200" dirty="0" smtClean="0"/>
          </a:p>
          <a:p>
            <a:r>
              <a:rPr lang="en-US" sz="1200" dirty="0" smtClean="0"/>
              <a:t>EWRs are normally placed at locations which gives best possible coverage of the airspace in the sector.</a:t>
            </a:r>
          </a:p>
          <a:p>
            <a:r>
              <a:rPr lang="en-US" sz="1200" dirty="0" smtClean="0"/>
              <a:t>By avoiding detection by EWRs it is possible to sneak in to a sector and conduct the mission without </a:t>
            </a:r>
            <a:r>
              <a:rPr lang="en-US" sz="1200" dirty="0" err="1" smtClean="0"/>
              <a:t>beeing</a:t>
            </a:r>
            <a:r>
              <a:rPr lang="en-US" sz="1200" dirty="0" smtClean="0"/>
              <a:t> shot at.</a:t>
            </a:r>
          </a:p>
          <a:p>
            <a:endParaRPr lang="en-US" sz="1200" dirty="0" smtClean="0"/>
          </a:p>
          <a:p>
            <a:r>
              <a:rPr lang="en-US" sz="1200" dirty="0" smtClean="0"/>
              <a:t>Large SAM sites such as the SA-10 have powerful radars that also can be used as EWR.</a:t>
            </a:r>
          </a:p>
          <a:p>
            <a:endParaRPr lang="en-US" sz="1200" dirty="0" smtClean="0"/>
          </a:p>
          <a:p>
            <a:r>
              <a:rPr lang="en-US" sz="1200" dirty="0" smtClean="0"/>
              <a:t>Examples of EWRs seen to the right.</a:t>
            </a:r>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3689278" y="1131590"/>
            <a:ext cx="2178866" cy="1656184"/>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4099" name="Picture 3"/>
          <p:cNvPicPr>
            <a:picLocks noChangeAspect="1" noChangeArrowheads="1"/>
          </p:cNvPicPr>
          <p:nvPr/>
        </p:nvPicPr>
        <p:blipFill>
          <a:blip r:embed="rId4" cstate="print"/>
          <a:srcRect r="10689"/>
          <a:stretch>
            <a:fillRect/>
          </a:stretch>
        </p:blipFill>
        <p:spPr bwMode="auto">
          <a:xfrm>
            <a:off x="6516216" y="3075806"/>
            <a:ext cx="2340108" cy="1656184"/>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4100" name="Picture 4"/>
          <p:cNvPicPr>
            <a:picLocks noChangeAspect="1" noChangeArrowheads="1"/>
          </p:cNvPicPr>
          <p:nvPr/>
        </p:nvPicPr>
        <p:blipFill>
          <a:blip r:embed="rId5" cstate="print"/>
          <a:srcRect/>
          <a:stretch>
            <a:fillRect/>
          </a:stretch>
        </p:blipFill>
        <p:spPr bwMode="auto">
          <a:xfrm>
            <a:off x="3685182" y="3075806"/>
            <a:ext cx="2182962" cy="1650330"/>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4101" name="Picture 5"/>
          <p:cNvPicPr>
            <a:picLocks noChangeAspect="1" noChangeArrowheads="1"/>
          </p:cNvPicPr>
          <p:nvPr/>
        </p:nvPicPr>
        <p:blipFill>
          <a:blip r:embed="rId6" cstate="print"/>
          <a:srcRect/>
          <a:stretch>
            <a:fillRect/>
          </a:stretch>
        </p:blipFill>
        <p:spPr bwMode="auto">
          <a:xfrm>
            <a:off x="6516216" y="1131590"/>
            <a:ext cx="2326593" cy="1656184"/>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POWER SOURCE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Certain parts of the IADS network may require a external power source to function. </a:t>
            </a:r>
          </a:p>
          <a:p>
            <a:r>
              <a:rPr lang="en-US" sz="1200" dirty="0" smtClean="0"/>
              <a:t>Many elements of the IADS, such as the smaller SAM systems have autonomous power and will not be affected by the destruction of power sources. </a:t>
            </a:r>
            <a:r>
              <a:rPr lang="en-US" sz="1200" dirty="0" smtClean="0"/>
              <a:t>But EWRs and IADS command center require </a:t>
            </a:r>
            <a:r>
              <a:rPr lang="en-US" sz="1200" dirty="0" err="1" smtClean="0"/>
              <a:t>minmum</a:t>
            </a:r>
            <a:r>
              <a:rPr lang="en-US" sz="1200" dirty="0" smtClean="0"/>
              <a:t> one power source to operate. Some elements may also have a backup </a:t>
            </a:r>
            <a:r>
              <a:rPr lang="en-US" sz="1200" dirty="0" err="1" smtClean="0"/>
              <a:t>powersource</a:t>
            </a:r>
            <a:r>
              <a:rPr lang="en-US" sz="1200" dirty="0" smtClean="0"/>
              <a:t> to be able to function in case the primary power source is destroyed.</a:t>
            </a:r>
            <a:endParaRPr lang="en-US" sz="1200" dirty="0" smtClean="0"/>
          </a:p>
          <a:p>
            <a:endParaRPr lang="en-US" sz="1200" dirty="0" smtClean="0"/>
          </a:p>
          <a:p>
            <a:r>
              <a:rPr lang="en-US" sz="1200" dirty="0" smtClean="0"/>
              <a:t>Examples of </a:t>
            </a:r>
            <a:r>
              <a:rPr lang="en-US" sz="1200" dirty="0" smtClean="0"/>
              <a:t>primary power source </a:t>
            </a:r>
            <a:r>
              <a:rPr lang="en-US" sz="1200" dirty="0" smtClean="0"/>
              <a:t>seen to the right.</a:t>
            </a:r>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6372200" y="699543"/>
            <a:ext cx="2413273" cy="1854026"/>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2051" name="Picture 3"/>
          <p:cNvPicPr>
            <a:picLocks noChangeAspect="1" noChangeArrowheads="1"/>
          </p:cNvPicPr>
          <p:nvPr/>
        </p:nvPicPr>
        <p:blipFill>
          <a:blip r:embed="rId4" cstate="print"/>
          <a:srcRect/>
          <a:stretch>
            <a:fillRect/>
          </a:stretch>
        </p:blipFill>
        <p:spPr bwMode="auto">
          <a:xfrm>
            <a:off x="6372200" y="2931790"/>
            <a:ext cx="1956424" cy="1484958"/>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2052" name="Picture 4"/>
          <p:cNvPicPr>
            <a:picLocks noChangeAspect="1" noChangeArrowheads="1"/>
          </p:cNvPicPr>
          <p:nvPr/>
        </p:nvPicPr>
        <p:blipFill>
          <a:blip r:embed="rId5" cstate="print"/>
          <a:srcRect/>
          <a:stretch>
            <a:fillRect/>
          </a:stretch>
        </p:blipFill>
        <p:spPr bwMode="auto">
          <a:xfrm>
            <a:off x="3779912" y="1131590"/>
            <a:ext cx="1960437" cy="2024633"/>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SAM SITE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10000"/>
          </a:bodyPr>
          <a:lstStyle/>
          <a:p>
            <a:r>
              <a:rPr lang="en-US" sz="1200" dirty="0" smtClean="0"/>
              <a:t>SAM Site This element is the actual threat, it can be a big and scary SA10 or a smaller SA8 that falls into the network. They can be a single section, or an entire cluster that is trying to defend an high value target.</a:t>
            </a:r>
          </a:p>
          <a:p>
            <a:r>
              <a:rPr lang="en-US" sz="1200" dirty="0" smtClean="0"/>
              <a:t>Example for this, are SA10 battalion protected by </a:t>
            </a:r>
            <a:r>
              <a:rPr lang="en-US" sz="1200" dirty="0" err="1" smtClean="0"/>
              <a:t>Shilkas</a:t>
            </a:r>
            <a:r>
              <a:rPr lang="en-US" sz="1200" dirty="0" smtClean="0"/>
              <a:t>, and </a:t>
            </a:r>
            <a:r>
              <a:rPr lang="en-US" sz="1200" dirty="0" err="1" smtClean="0"/>
              <a:t>Tonguskas</a:t>
            </a:r>
            <a:r>
              <a:rPr lang="en-US" sz="1200" dirty="0" smtClean="0"/>
              <a:t> to help against low level threats, like cruise missiles, low level strikes or helicopters.</a:t>
            </a:r>
          </a:p>
          <a:p>
            <a:r>
              <a:rPr lang="en-US" sz="1200" dirty="0" smtClean="0"/>
              <a:t>SAM are usually static, but for concealment and </a:t>
            </a:r>
            <a:r>
              <a:rPr lang="en-US" sz="1200" dirty="0" err="1" smtClean="0"/>
              <a:t>defence</a:t>
            </a:r>
            <a:r>
              <a:rPr lang="en-US" sz="1200" dirty="0" smtClean="0"/>
              <a:t>, they can be moved around. Older systems takes days to disassemble, move and assemble, while more modern Russian variants can take just hours.</a:t>
            </a:r>
          </a:p>
          <a:p>
            <a:r>
              <a:rPr lang="en-US" sz="1200" dirty="0" smtClean="0"/>
              <a:t>To avoid detection as long as possible, usually SAMs are kept silent until a target comes into range, and depending on the SAM, it can take some time to launch their missiles.</a:t>
            </a:r>
          </a:p>
          <a:p>
            <a:r>
              <a:rPr lang="en-US" sz="1200" dirty="0" smtClean="0"/>
              <a:t>Better trained SAM crews will shorten this time for the acquisition of enemy aircraft, and usually will wait for it to get closer to a NEZ range [ No Escape Zone ] before launching.</a:t>
            </a:r>
          </a:p>
          <a:p>
            <a:r>
              <a:rPr lang="en-US" sz="1200" dirty="0" smtClean="0"/>
              <a:t>SAM sites can be present in the theatre, but not connected to the IADS, and this would be the case for smaller section that are integrated with ground forces, and work with them to support them directly.</a:t>
            </a:r>
          </a:p>
          <a:p>
            <a:r>
              <a:rPr lang="en-US" sz="1200" dirty="0" smtClean="0"/>
              <a:t>.</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POINT DEFENSE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High Value Targets  (HVT) such as EWRs, command centers or important SAMs will have a local point defense. The intention for the point defense is to be able to shoot down Anti Radiation Missiles (ARM) that are </a:t>
            </a:r>
            <a:r>
              <a:rPr lang="en-US" sz="1200" dirty="0" err="1" smtClean="0"/>
              <a:t>beeing</a:t>
            </a:r>
            <a:r>
              <a:rPr lang="en-US" sz="1200" dirty="0" smtClean="0"/>
              <a:t> </a:t>
            </a:r>
            <a:r>
              <a:rPr lang="en-US" sz="1200" dirty="0" err="1" smtClean="0"/>
              <a:t>launced</a:t>
            </a:r>
            <a:r>
              <a:rPr lang="en-US" sz="1200" dirty="0" smtClean="0"/>
              <a:t> at the HVT.</a:t>
            </a:r>
          </a:p>
          <a:p>
            <a:endParaRPr lang="en-US" sz="1200" dirty="0" smtClean="0"/>
          </a:p>
          <a:p>
            <a:r>
              <a:rPr lang="en-US" sz="1200" dirty="0" smtClean="0"/>
              <a:t>The only known point defense system is the SA-15. </a:t>
            </a:r>
          </a:p>
          <a:p>
            <a:endParaRPr lang="en-US" sz="1200" dirty="0" smtClean="0"/>
          </a:p>
          <a:p>
            <a:r>
              <a:rPr lang="en-US" sz="1200" dirty="0" smtClean="0"/>
              <a:t>It is assessed that if a point defense system is protecting a enemy radar, such as a EWR or SAM, the EWR or SAM may still operate even though a ARM is fired toward it. It will require multiple ARMs to flood the point defense in order to be able to shut enemy radars down if they are protected by point defense systems.</a:t>
            </a:r>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491880" y="1995686"/>
            <a:ext cx="2562250" cy="1955254"/>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4" cstate="print"/>
          <a:srcRect/>
          <a:stretch>
            <a:fillRect/>
          </a:stretch>
        </p:blipFill>
        <p:spPr bwMode="auto">
          <a:xfrm>
            <a:off x="6156176" y="1995686"/>
            <a:ext cx="2839449" cy="2648521"/>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5932</TotalTime>
  <Words>2262</Words>
  <Application>Microsoft Office PowerPoint</Application>
  <PresentationFormat>Skjermfremvisning (16:9)</PresentationFormat>
  <Paragraphs>382</Paragraphs>
  <Slides>18</Slides>
  <Notes>1</Notes>
  <HiddenSlides>0</HiddenSlides>
  <MMClips>0</MMClips>
  <ScaleCrop>false</ScaleCrop>
  <HeadingPairs>
    <vt:vector size="4" baseType="variant">
      <vt:variant>
        <vt:lpstr>Tema</vt:lpstr>
      </vt:variant>
      <vt:variant>
        <vt:i4>1</vt:i4>
      </vt:variant>
      <vt:variant>
        <vt:lpstr>Lysbildetitler</vt:lpstr>
      </vt:variant>
      <vt:variant>
        <vt:i4>18</vt:i4>
      </vt:variant>
    </vt:vector>
  </HeadingPairs>
  <TitlesOfParts>
    <vt:vector size="19" baseType="lpstr">
      <vt:lpstr>Kontortema</vt:lpstr>
      <vt:lpstr>Lysbilde 1</vt:lpstr>
      <vt:lpstr>INTRODUCTION</vt:lpstr>
      <vt:lpstr>Integrated Air Defence System (IADS)</vt:lpstr>
      <vt:lpstr>COMMAND CENTRE</vt:lpstr>
      <vt:lpstr>SECTOR COMMAND CENTER (CONNECTION  NODE)</vt:lpstr>
      <vt:lpstr>EARLY WARNING RADAR (EWR)</vt:lpstr>
      <vt:lpstr>POWER SOURCE</vt:lpstr>
      <vt:lpstr>SAM SITE</vt:lpstr>
      <vt:lpstr>POINT DEFENSE</vt:lpstr>
      <vt:lpstr>AWACS</vt:lpstr>
      <vt:lpstr>AIR DEFENSE FIGHTERS</vt:lpstr>
      <vt:lpstr>IADS TACTICS</vt:lpstr>
      <vt:lpstr>HOW TO NEUTRALIZE IADS</vt:lpstr>
      <vt:lpstr>SYRIAN IADS ORGANIZATION</vt:lpstr>
      <vt:lpstr>SYR ADF REGION NORTH WEST</vt:lpstr>
      <vt:lpstr>SYR ADF REGION NORTH EAST</vt:lpstr>
      <vt:lpstr>SYR ADF REGION SOUTH</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Neck</cp:lastModifiedBy>
  <cp:revision>399</cp:revision>
  <dcterms:created xsi:type="dcterms:W3CDTF">2019-03-12T22:01:00Z</dcterms:created>
  <dcterms:modified xsi:type="dcterms:W3CDTF">2020-07-31T19:09:05Z</dcterms:modified>
</cp:coreProperties>
</file>