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55" r:id="rId3"/>
    <p:sldId id="337" r:id="rId4"/>
    <p:sldId id="314" r:id="rId5"/>
    <p:sldId id="339" r:id="rId6"/>
    <p:sldId id="365" r:id="rId7"/>
    <p:sldId id="362" r:id="rId8"/>
    <p:sldId id="363" r:id="rId9"/>
    <p:sldId id="359" r:id="rId10"/>
    <p:sldId id="366" r:id="rId11"/>
    <p:sldId id="358" r:id="rId12"/>
    <p:sldId id="356" r:id="rId13"/>
    <p:sldId id="357" r:id="rId14"/>
    <p:sldId id="360" r:id="rId15"/>
    <p:sldId id="364" r:id="rId16"/>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61F"/>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p:scale>
          <a:sx n="96" d="100"/>
          <a:sy n="96" d="100"/>
        </p:scale>
        <p:origin x="-2366" y="912"/>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15.10.2020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lobalsecurity.org/military/library/policy/army/accp/is3001/lesson-5.htm" TargetMode="External"/><Relationship Id="rId2" Type="http://schemas.openxmlformats.org/officeDocument/2006/relationships/hyperlink" Target="http://pdf.textfiles.com/manuals/MILITARY/united_states_army_fm_34-8x2%20-%201_may_1998%20-%20part03.pdf" TargetMode="External"/><Relationship Id="rId1" Type="http://schemas.openxmlformats.org/officeDocument/2006/relationships/slideLayout" Target="../slideLayouts/slideLayout2.xml"/><Relationship Id="rId5" Type="http://schemas.openxmlformats.org/officeDocument/2006/relationships/hyperlink" Target="https://www.trngcmd.marines.mil/Portals/207/Docs/MCIS/ITEP/MCWP_2-3_MAGTF_Intelligence_Production_and_Analysis_5.pdf" TargetMode="External"/><Relationship Id="rId4" Type="http://schemas.openxmlformats.org/officeDocument/2006/relationships/hyperlink" Target="https://fas.org/irp/doddir/army/fm34-35/Appc.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637162" y="3851920"/>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a:t>
            </a:r>
            <a:r>
              <a:rPr lang="en-US" dirty="0" smtClean="0">
                <a:latin typeface="Arial" pitchFamily="34" charset="0"/>
                <a:cs typeface="Arial" pitchFamily="34" charset="0"/>
              </a:rPr>
              <a:t>2020-10-15</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a:t>
            </a:r>
            <a:r>
              <a:rPr lang="en-US" dirty="0" smtClean="0">
                <a:latin typeface="Arial" pitchFamily="34" charset="0"/>
                <a:cs typeface="Arial" pitchFamily="34" charset="0"/>
              </a:rPr>
              <a:t>0.4 </a:t>
            </a:r>
            <a:r>
              <a:rPr lang="en-US" dirty="0" smtClean="0">
                <a:latin typeface="Arial" pitchFamily="34" charset="0"/>
                <a:cs typeface="Arial" pitchFamily="34" charset="0"/>
              </a:rPr>
              <a:t>DRAFT</a:t>
            </a:r>
            <a:endParaRPr lang="en-US" dirty="0">
              <a:latin typeface="Arial" pitchFamily="34" charset="0"/>
              <a:cs typeface="Arial" pitchFamily="34" charset="0"/>
            </a:endParaRPr>
          </a:p>
        </p:txBody>
      </p:sp>
      <p:sp>
        <p:nvSpPr>
          <p:cNvPr id="7" name="TekstSylinder 6"/>
          <p:cNvSpPr txBox="1"/>
          <p:nvPr/>
        </p:nvSpPr>
        <p:spPr>
          <a:xfrm rot="19521515">
            <a:off x="1992637" y="6244288"/>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pic>
        <p:nvPicPr>
          <p:cNvPr id="2"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1275606" y="755576"/>
            <a:ext cx="2225675" cy="1958975"/>
          </a:xfrm>
          <a:prstGeom prst="rect">
            <a:avLst/>
          </a:prstGeom>
          <a:noFill/>
        </p:spPr>
      </p:pic>
      <p:sp>
        <p:nvSpPr>
          <p:cNvPr id="10" name="TekstSylinder 9"/>
          <p:cNvSpPr txBox="1"/>
          <p:nvPr/>
        </p:nvSpPr>
        <p:spPr>
          <a:xfrm>
            <a:off x="0" y="262778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LEGEND</a:t>
            </a:r>
            <a:endParaRPr lang="nb-NO" dirty="0"/>
          </a:p>
        </p:txBody>
      </p:sp>
      <p:pic>
        <p:nvPicPr>
          <p:cNvPr id="3" name="Picture 2"/>
          <p:cNvPicPr>
            <a:picLocks noChangeAspect="1" noChangeArrowheads="1"/>
          </p:cNvPicPr>
          <p:nvPr/>
        </p:nvPicPr>
        <p:blipFill>
          <a:blip r:embed="rId2"/>
          <a:srcRect/>
          <a:stretch>
            <a:fillRect/>
          </a:stretch>
        </p:blipFill>
        <p:spPr bwMode="auto">
          <a:xfrm>
            <a:off x="14400" y="1792269"/>
            <a:ext cx="4262400" cy="1350971"/>
          </a:xfrm>
          <a:prstGeom prst="rect">
            <a:avLst/>
          </a:prstGeom>
          <a:noFill/>
          <a:ln w="9525">
            <a:noFill/>
            <a:miter lim="800000"/>
            <a:headEnd/>
            <a:tailEnd/>
          </a:ln>
          <a:effectLst/>
        </p:spPr>
      </p:pic>
      <p:sp>
        <p:nvSpPr>
          <p:cNvPr id="4" name="TekstSylinder 3"/>
          <p:cNvSpPr txBox="1"/>
          <p:nvPr/>
        </p:nvSpPr>
        <p:spPr>
          <a:xfrm>
            <a:off x="316800" y="2607019"/>
            <a:ext cx="1152000" cy="307777"/>
          </a:xfrm>
          <a:prstGeom prst="rect">
            <a:avLst/>
          </a:prstGeom>
          <a:noFill/>
        </p:spPr>
        <p:txBody>
          <a:bodyPr wrap="square" rtlCol="0">
            <a:spAutoFit/>
          </a:bodyPr>
          <a:lstStyle/>
          <a:p>
            <a:pPr algn="ctr"/>
            <a:r>
              <a:rPr lang="nb-NO" dirty="0" smtClean="0"/>
              <a:t>FRIENDLY</a:t>
            </a:r>
            <a:endParaRPr lang="nb-NO" dirty="0"/>
          </a:p>
        </p:txBody>
      </p:sp>
      <p:sp>
        <p:nvSpPr>
          <p:cNvPr id="5" name="TekstSylinder 4"/>
          <p:cNvSpPr txBox="1"/>
          <p:nvPr/>
        </p:nvSpPr>
        <p:spPr>
          <a:xfrm>
            <a:off x="1203600" y="2075419"/>
            <a:ext cx="1028400" cy="307777"/>
          </a:xfrm>
          <a:prstGeom prst="rect">
            <a:avLst/>
          </a:prstGeom>
          <a:noFill/>
        </p:spPr>
        <p:txBody>
          <a:bodyPr wrap="square" rtlCol="0">
            <a:spAutoFit/>
          </a:bodyPr>
          <a:lstStyle/>
          <a:p>
            <a:pPr algn="ctr"/>
            <a:r>
              <a:rPr lang="nb-NO" dirty="0" smtClean="0"/>
              <a:t>HOSTILE</a:t>
            </a:r>
            <a:endParaRPr lang="nb-NO" dirty="0"/>
          </a:p>
        </p:txBody>
      </p:sp>
      <p:sp>
        <p:nvSpPr>
          <p:cNvPr id="6" name="TekstSylinder 5"/>
          <p:cNvSpPr txBox="1"/>
          <p:nvPr/>
        </p:nvSpPr>
        <p:spPr>
          <a:xfrm>
            <a:off x="2155200" y="2602219"/>
            <a:ext cx="1084800" cy="307777"/>
          </a:xfrm>
          <a:prstGeom prst="rect">
            <a:avLst/>
          </a:prstGeom>
          <a:noFill/>
        </p:spPr>
        <p:txBody>
          <a:bodyPr wrap="square" rtlCol="0">
            <a:spAutoFit/>
          </a:bodyPr>
          <a:lstStyle/>
          <a:p>
            <a:pPr algn="ctr"/>
            <a:r>
              <a:rPr lang="nb-NO" dirty="0" smtClean="0"/>
              <a:t>NEUTRAL</a:t>
            </a:r>
            <a:endParaRPr lang="nb-NO" dirty="0"/>
          </a:p>
        </p:txBody>
      </p:sp>
      <p:sp>
        <p:nvSpPr>
          <p:cNvPr id="7" name="TekstSylinder 6"/>
          <p:cNvSpPr txBox="1"/>
          <p:nvPr/>
        </p:nvSpPr>
        <p:spPr>
          <a:xfrm>
            <a:off x="3000378" y="2041819"/>
            <a:ext cx="1357322" cy="369332"/>
          </a:xfrm>
          <a:prstGeom prst="rect">
            <a:avLst/>
          </a:prstGeom>
          <a:noFill/>
        </p:spPr>
        <p:txBody>
          <a:bodyPr wrap="square" rtlCol="0">
            <a:spAutoFit/>
          </a:bodyPr>
          <a:lstStyle/>
          <a:p>
            <a:pPr algn="ctr"/>
            <a:r>
              <a:rPr lang="nb-NO" dirty="0" smtClean="0"/>
              <a:t>UNKNOWN</a:t>
            </a:r>
            <a:endParaRPr lang="nb-NO" dirty="0"/>
          </a:p>
        </p:txBody>
      </p:sp>
      <p:sp>
        <p:nvSpPr>
          <p:cNvPr id="8" name="TekstSylinder 7"/>
          <p:cNvSpPr txBox="1"/>
          <p:nvPr/>
        </p:nvSpPr>
        <p:spPr>
          <a:xfrm>
            <a:off x="0" y="1745419"/>
            <a:ext cx="4248000" cy="307777"/>
          </a:xfrm>
          <a:prstGeom prst="rect">
            <a:avLst/>
          </a:prstGeom>
          <a:noFill/>
        </p:spPr>
        <p:txBody>
          <a:bodyPr wrap="square" rtlCol="0">
            <a:spAutoFit/>
          </a:bodyPr>
          <a:lstStyle/>
          <a:p>
            <a:pPr algn="ctr"/>
            <a:r>
              <a:rPr lang="nb-NO" b="1" u="sng" dirty="0" smtClean="0"/>
              <a:t>COMBATFLITE SYMBOLS</a:t>
            </a:r>
            <a:endParaRPr lang="nb-NO"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Confirmed intelligence</a:t>
            </a:r>
          </a:p>
          <a:p>
            <a:r>
              <a:rPr lang="en-US" dirty="0" smtClean="0"/>
              <a:t>For 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References</a:t>
            </a:r>
            <a:endParaRPr lang="nb-NO" dirty="0"/>
          </a:p>
        </p:txBody>
      </p:sp>
      <p:sp>
        <p:nvSpPr>
          <p:cNvPr id="3" name="TekstSylinder 2"/>
          <p:cNvSpPr txBox="1"/>
          <p:nvPr/>
        </p:nvSpPr>
        <p:spPr>
          <a:xfrm>
            <a:off x="0" y="2564482"/>
            <a:ext cx="5143500" cy="2123658"/>
          </a:xfrm>
          <a:prstGeom prst="rect">
            <a:avLst/>
          </a:prstGeom>
          <a:noFill/>
        </p:spPr>
        <p:txBody>
          <a:bodyPr wrap="square" rtlCol="0">
            <a:spAutoFit/>
          </a:bodyPr>
          <a:lstStyle/>
          <a:p>
            <a:r>
              <a:rPr lang="nb-NO" sz="1200" dirty="0" smtClean="0">
                <a:hlinkClick r:id="rId2"/>
              </a:rPr>
              <a:t>http://pdf.textfiles.com/manuals/MILITARY/united_states_army_fm_34-8x2%20-%201_may_1998%20-%20part03.pdf</a:t>
            </a:r>
            <a:r>
              <a:rPr lang="nb-NO" sz="1200" dirty="0" smtClean="0"/>
              <a:t> </a:t>
            </a:r>
          </a:p>
          <a:p>
            <a:endParaRPr lang="nb-NO" sz="1200" dirty="0" smtClean="0"/>
          </a:p>
          <a:p>
            <a:r>
              <a:rPr lang="nb-NO" sz="1200" dirty="0" smtClean="0">
                <a:hlinkClick r:id="rId3"/>
              </a:rPr>
              <a:t>https://www.globalsecurity.org/military/library/policy/army/accp/is3001/lesson-5.htm</a:t>
            </a:r>
            <a:r>
              <a:rPr lang="nb-NO" sz="1200" dirty="0" smtClean="0"/>
              <a:t> </a:t>
            </a:r>
          </a:p>
          <a:p>
            <a:endParaRPr lang="nb-NO" sz="1200" dirty="0" smtClean="0"/>
          </a:p>
          <a:p>
            <a:r>
              <a:rPr lang="nb-NO" sz="1200" dirty="0" smtClean="0">
                <a:hlinkClick r:id="rId4"/>
              </a:rPr>
              <a:t>https://fas.org/irp/doddir/army/fm34-35/Appc.htm</a:t>
            </a:r>
            <a:endParaRPr lang="nb-NO" sz="1200" dirty="0" smtClean="0"/>
          </a:p>
          <a:p>
            <a:endParaRPr lang="nb-NO" sz="1200" dirty="0" smtClean="0"/>
          </a:p>
          <a:p>
            <a:r>
              <a:rPr lang="nb-NO" sz="1200" dirty="0" smtClean="0">
                <a:hlinkClick r:id="rId5"/>
              </a:rPr>
              <a:t>https://www.trngcmd.marines.mil/Portals/207/Docs/MCIS/ITEP/MCWP_2-3_MAGTF_Intelligence_Production_and_Analysis_5.pdf</a:t>
            </a:r>
            <a:r>
              <a:rPr lang="nb-NO" sz="1200" dirty="0" smtClean="0"/>
              <a:t> </a:t>
            </a:r>
          </a:p>
          <a:p>
            <a:r>
              <a:rPr lang="nb-NO" sz="1200" dirty="0" smtClean="0"/>
              <a:t> </a:t>
            </a:r>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links </a:t>
            </a:r>
            <a:r>
              <a:rPr lang="nb-NO" dirty="0" err="1" smtClean="0"/>
              <a:t>can</a:t>
            </a:r>
            <a:r>
              <a:rPr lang="nb-NO" dirty="0" smtClean="0"/>
              <a:t> be used to </a:t>
            </a:r>
            <a:r>
              <a:rPr lang="nb-NO" dirty="0" err="1" smtClean="0"/>
              <a:t>gain</a:t>
            </a:r>
            <a:r>
              <a:rPr lang="nb-NO" dirty="0" smtClean="0"/>
              <a:t> a </a:t>
            </a:r>
            <a:r>
              <a:rPr lang="nb-NO" dirty="0" err="1" smtClean="0"/>
              <a:t>deeper</a:t>
            </a:r>
            <a:r>
              <a:rPr lang="nb-NO" dirty="0" smtClean="0"/>
              <a:t> </a:t>
            </a:r>
            <a:r>
              <a:rPr lang="nb-NO" dirty="0" err="1" smtClean="0"/>
              <a:t>understanding</a:t>
            </a:r>
            <a:r>
              <a:rPr lang="nb-NO" dirty="0" smtClean="0"/>
              <a:t> </a:t>
            </a:r>
            <a:r>
              <a:rPr lang="nb-NO" dirty="0" err="1" smtClean="0"/>
              <a:t>of</a:t>
            </a:r>
            <a:r>
              <a:rPr lang="nb-NO" dirty="0" smtClean="0"/>
              <a:t> </a:t>
            </a:r>
            <a:r>
              <a:rPr lang="nb-NO" dirty="0" err="1" smtClean="0"/>
              <a:t>the</a:t>
            </a:r>
            <a:r>
              <a:rPr lang="nb-NO" dirty="0" smtClean="0"/>
              <a:t> </a:t>
            </a:r>
            <a:r>
              <a:rPr lang="nb-NO" dirty="0" err="1" smtClean="0"/>
              <a:t>military</a:t>
            </a:r>
            <a:r>
              <a:rPr lang="nb-NO" dirty="0" smtClean="0"/>
              <a:t> </a:t>
            </a:r>
            <a:r>
              <a:rPr lang="nb-NO" dirty="0" err="1" smtClean="0"/>
              <a:t>intelligence</a:t>
            </a:r>
            <a:r>
              <a:rPr lang="nb-NO" dirty="0" smtClean="0"/>
              <a:t> </a:t>
            </a:r>
            <a:r>
              <a:rPr lang="nb-NO" dirty="0" err="1" smtClean="0"/>
              <a:t>function</a:t>
            </a:r>
            <a:endParaRPr lang="nb-NO"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639941"/>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r>
                        <a:rPr lang="en-US" sz="1200" dirty="0" smtClean="0"/>
                        <a:t>0.3 (DRAFT)</a:t>
                      </a:r>
                      <a:endParaRPr lang="en-US" sz="1200" dirty="0"/>
                    </a:p>
                  </a:txBody>
                  <a:tcPr/>
                </a:tc>
                <a:tc>
                  <a:txBody>
                    <a:bodyPr/>
                    <a:lstStyle/>
                    <a:p>
                      <a:r>
                        <a:rPr lang="en-US" sz="1200" dirty="0" smtClean="0"/>
                        <a:t>2020-08-04</a:t>
                      </a:r>
                      <a:endParaRPr lang="en-US" sz="1200" dirty="0"/>
                    </a:p>
                  </a:txBody>
                  <a:tcPr/>
                </a:tc>
                <a:tc>
                  <a:txBody>
                    <a:bodyPr/>
                    <a:lstStyle/>
                    <a:p>
                      <a:r>
                        <a:rPr lang="en-US" sz="1200" dirty="0" smtClean="0"/>
                        <a:t>- Removed</a:t>
                      </a:r>
                      <a:r>
                        <a:rPr lang="en-US" sz="1200" baseline="0" dirty="0" smtClean="0"/>
                        <a:t> indicators(will be operation specific)</a:t>
                      </a:r>
                    </a:p>
                    <a:p>
                      <a:r>
                        <a:rPr lang="en-US" sz="1200" baseline="0" dirty="0" smtClean="0"/>
                        <a:t>- Added references</a:t>
                      </a:r>
                      <a:endParaRPr lang="en-US" sz="1200" dirty="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VIS Purpose</a:t>
            </a:r>
            <a:endParaRPr lang="en-US" sz="2800" dirty="0"/>
          </a:p>
        </p:txBody>
      </p:sp>
      <p:sp>
        <p:nvSpPr>
          <p:cNvPr id="8" name="TekstSylinder 7"/>
          <p:cNvSpPr txBox="1"/>
          <p:nvPr/>
        </p:nvSpPr>
        <p:spPr>
          <a:xfrm>
            <a:off x="123478" y="2699792"/>
            <a:ext cx="4896544" cy="4616648"/>
          </a:xfrm>
          <a:prstGeom prst="rect">
            <a:avLst/>
          </a:prstGeom>
          <a:noFill/>
        </p:spPr>
        <p:txBody>
          <a:bodyPr wrap="square" rtlCol="0">
            <a:spAutoFit/>
          </a:bodyPr>
          <a:lstStyle/>
          <a:p>
            <a:r>
              <a:rPr lang="en-US" dirty="0" smtClean="0"/>
              <a:t>VIS serves two purposes:</a:t>
            </a:r>
          </a:p>
          <a:p>
            <a:endParaRPr lang="en-US" dirty="0" smtClean="0"/>
          </a:p>
          <a:p>
            <a:r>
              <a:rPr lang="en-US" b="1" dirty="0" smtClean="0"/>
              <a:t>Intelligence to pilots:</a:t>
            </a:r>
          </a:p>
          <a:p>
            <a:r>
              <a:rPr lang="en-US" dirty="0" smtClean="0"/>
              <a:t>The purpose of VIS is to provide intelligence to pilots in support of planning their flights.</a:t>
            </a:r>
          </a:p>
          <a:p>
            <a:endParaRPr lang="en-US" dirty="0" smtClean="0"/>
          </a:p>
          <a:p>
            <a:r>
              <a:rPr lang="en-US" b="1" dirty="0" smtClean="0"/>
              <a:t>Intelligence to </a:t>
            </a:r>
            <a:r>
              <a:rPr lang="en-US" b="1" dirty="0" smtClean="0"/>
              <a:t>JFACC</a:t>
            </a:r>
            <a:endParaRPr lang="en-US" b="1" dirty="0" smtClean="0"/>
          </a:p>
          <a:p>
            <a:r>
              <a:rPr lang="en-US" dirty="0" smtClean="0"/>
              <a:t>Intelligence </a:t>
            </a:r>
            <a:r>
              <a:rPr lang="en-US" dirty="0" err="1" smtClean="0"/>
              <a:t>fromVIS</a:t>
            </a:r>
            <a:r>
              <a:rPr lang="en-US" dirty="0" smtClean="0"/>
              <a:t> will </a:t>
            </a:r>
            <a:r>
              <a:rPr lang="en-US" dirty="0" smtClean="0"/>
              <a:t>be the background of </a:t>
            </a:r>
            <a:r>
              <a:rPr lang="en-US" dirty="0" err="1" smtClean="0"/>
              <a:t>taskings</a:t>
            </a:r>
            <a:r>
              <a:rPr lang="en-US" dirty="0" smtClean="0"/>
              <a:t> created by the </a:t>
            </a:r>
            <a:r>
              <a:rPr lang="en-US" dirty="0" smtClean="0"/>
              <a:t>JFACC/AOC </a:t>
            </a:r>
            <a:r>
              <a:rPr lang="en-US" dirty="0" smtClean="0"/>
              <a:t>for 132</a:t>
            </a:r>
            <a:r>
              <a:rPr lang="en-US" baseline="30000" dirty="0" smtClean="0"/>
              <a:t>nd</a:t>
            </a:r>
            <a:r>
              <a:rPr lang="en-US" dirty="0" smtClean="0"/>
              <a:t> combat operations.</a:t>
            </a:r>
          </a:p>
          <a:p>
            <a:endParaRPr lang="en-US" dirty="0" smtClean="0"/>
          </a:p>
          <a:p>
            <a:endParaRPr lang="en-US" dirty="0" smtClean="0"/>
          </a:p>
          <a:p>
            <a:endParaRPr lang="en-US" dirty="0" smtClean="0"/>
          </a:p>
          <a:p>
            <a:r>
              <a:rPr lang="en-US" sz="1400" b="1" dirty="0" smtClean="0"/>
              <a:t>NOTE: </a:t>
            </a:r>
            <a:r>
              <a:rPr lang="en-US" sz="1400" dirty="0" smtClean="0"/>
              <a:t>JFACC/AOC </a:t>
            </a:r>
            <a:r>
              <a:rPr lang="en-US" sz="1400" dirty="0" smtClean="0"/>
              <a:t>can either be the mission host, or a designated </a:t>
            </a:r>
            <a:r>
              <a:rPr lang="en-US" sz="1400" dirty="0" err="1" smtClean="0"/>
              <a:t>indiviual</a:t>
            </a:r>
            <a:r>
              <a:rPr lang="en-US" sz="1400" dirty="0" smtClean="0"/>
              <a:t> without access to the mission file, and who will rely only on VIS intelligence for setting priorities and creating </a:t>
            </a:r>
            <a:r>
              <a:rPr lang="en-US" sz="1400" dirty="0" err="1" smtClean="0"/>
              <a:t>taskings</a:t>
            </a:r>
            <a:endParaRPr lang="en-US" sz="1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available, 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1331640"/>
            <a:ext cx="4896544" cy="7294305"/>
          </a:xfrm>
          <a:prstGeom prst="rect">
            <a:avLst/>
          </a:prstGeom>
          <a:noFill/>
        </p:spPr>
        <p:txBody>
          <a:bodyPr wrap="square" rtlCol="0">
            <a:spAutoFit/>
          </a:bodyPr>
          <a:lstStyle/>
          <a:p>
            <a:r>
              <a:rPr lang="en-US" dirty="0" smtClean="0"/>
              <a:t>Virtual Intelligence Service (VIS) can produce three different of reports. </a:t>
            </a:r>
          </a:p>
          <a:p>
            <a:endParaRPr lang="en-US" dirty="0" smtClean="0"/>
          </a:p>
          <a:p>
            <a:r>
              <a:rPr lang="en-US" b="1" dirty="0" smtClean="0"/>
              <a:t>Intelligence Reports (INTREP):</a:t>
            </a:r>
          </a:p>
          <a:p>
            <a:r>
              <a:rPr lang="en-US" dirty="0" smtClean="0"/>
              <a:t>A intelligence report contains specific information about a topic, </a:t>
            </a:r>
            <a:r>
              <a:rPr lang="en-US" dirty="0" err="1" smtClean="0"/>
              <a:t>incidenc</a:t>
            </a:r>
            <a:r>
              <a:rPr lang="en-US" dirty="0" smtClean="0"/>
              <a:t>, unit </a:t>
            </a:r>
          </a:p>
          <a:p>
            <a:endParaRPr lang="en-US" dirty="0" smtClean="0"/>
          </a:p>
          <a:p>
            <a:endParaRPr lang="en-US" dirty="0" smtClean="0"/>
          </a:p>
          <a:p>
            <a:r>
              <a:rPr lang="en-US" b="1" dirty="0" smtClean="0"/>
              <a:t>Intelligence Summaries (INTSUM):</a:t>
            </a:r>
          </a:p>
          <a:p>
            <a:r>
              <a:rPr lang="en-US" dirty="0" smtClean="0"/>
              <a:t>A intelligence summary contains a summary of reported intelligence, BDA and assessment from VIS from one mission to the next</a:t>
            </a:r>
          </a:p>
          <a:p>
            <a:endParaRPr lang="en-US" dirty="0" smtClean="0"/>
          </a:p>
          <a:p>
            <a:r>
              <a:rPr lang="en-US" b="1" dirty="0" smtClean="0"/>
              <a:t>Target Folder (TF):</a:t>
            </a:r>
          </a:p>
          <a:p>
            <a:r>
              <a:rPr lang="en-US" dirty="0" smtClean="0"/>
              <a:t>A target folder contains information about a specific target, and contains information that will be used by flights to plan their attack on the target.</a:t>
            </a:r>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receive input from several sources:</a:t>
            </a:r>
          </a:p>
          <a:p>
            <a:endParaRPr lang="en-US" dirty="0" smtClean="0"/>
          </a:p>
          <a:p>
            <a:r>
              <a:rPr lang="en-US" dirty="0" smtClean="0"/>
              <a:t>Pilots:</a:t>
            </a:r>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5489</TotalTime>
  <Words>697</Words>
  <Application>Microsoft Office PowerPoint</Application>
  <PresentationFormat>Skjermfremvisning (16:9)</PresentationFormat>
  <Paragraphs>114</Paragraphs>
  <Slides>15</Slides>
  <Notes>1</Notes>
  <HiddenSlides>0</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Version control</vt:lpstr>
      <vt:lpstr>Content</vt:lpstr>
      <vt:lpstr>VIS Purpose</vt:lpstr>
      <vt:lpstr>Tips</vt:lpstr>
      <vt:lpstr>Output: Products</vt:lpstr>
      <vt:lpstr>Input</vt:lpstr>
      <vt:lpstr>Expressing uncertainty</vt:lpstr>
      <vt:lpstr>LEGEND</vt:lpstr>
      <vt:lpstr>Combatflite</vt:lpstr>
      <vt:lpstr>Combatflite symbols</vt:lpstr>
      <vt:lpstr>Combatflite symbols</vt:lpstr>
      <vt:lpstr>Combatflite opacity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376</cp:revision>
  <dcterms:created xsi:type="dcterms:W3CDTF">2019-03-12T22:01:00Z</dcterms:created>
  <dcterms:modified xsi:type="dcterms:W3CDTF">2020-10-15T21:17:35Z</dcterms:modified>
</cp:coreProperties>
</file>