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7" r:id="rId2"/>
    <p:sldId id="366" r:id="rId3"/>
    <p:sldId id="370" r:id="rId4"/>
    <p:sldId id="362" r:id="rId5"/>
    <p:sldId id="371" r:id="rId6"/>
    <p:sldId id="372" r:id="rId7"/>
    <p:sldId id="373" r:id="rId8"/>
    <p:sldId id="369" r:id="rId9"/>
    <p:sldId id="368" r:id="rId10"/>
    <p:sldId id="367" r:id="rId11"/>
    <p:sldId id="365" r:id="rId12"/>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41" autoAdjust="0"/>
  </p:normalViewPr>
  <p:slideViewPr>
    <p:cSldViewPr>
      <p:cViewPr>
        <p:scale>
          <a:sx n="100" d="100"/>
          <a:sy n="100" d="100"/>
        </p:scale>
        <p:origin x="-1860" y="-83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02.08.2020</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p14="http://schemas.microsoft.com/office/powerpoint/2010/main" xmlns=""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6" name="Picture 6" descr="https://cdn.discordapp.com/attachments/287519461894782976/627802676905771009/Virtual_Intelligence_Service_only_logo.PNG"/>
          <p:cNvPicPr>
            <a:picLocks noChangeAspect="1" noChangeArrowheads="1"/>
          </p:cNvPicPr>
          <p:nvPr/>
        </p:nvPicPr>
        <p:blipFill>
          <a:blip r:embed="rId14" cstate="print"/>
          <a:srcRect/>
          <a:stretch>
            <a:fillRect/>
          </a:stretch>
        </p:blipFill>
        <p:spPr bwMode="auto">
          <a:xfrm>
            <a:off x="35497" y="1"/>
            <a:ext cx="288031" cy="267494"/>
          </a:xfrm>
          <a:prstGeom prst="rect">
            <a:avLst/>
          </a:prstGeom>
          <a:noFill/>
        </p:spPr>
      </p:pic>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Intelligence Service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Victoria</a:t>
            </a:r>
            <a:r>
              <a:rPr lang="nb-NO" sz="700" b="1" baseline="0" dirty="0" smtClean="0">
                <a:solidFill>
                  <a:schemeClr val="bg1"/>
                </a:solidFill>
                <a:latin typeface="Arial Black" pitchFamily="34" charset="0"/>
              </a:rPr>
              <a:t> Per </a:t>
            </a:r>
            <a:r>
              <a:rPr lang="nb-NO" sz="700" b="1" baseline="0" dirty="0" err="1" smtClean="0">
                <a:solidFill>
                  <a:schemeClr val="bg1"/>
                </a:solidFill>
                <a:latin typeface="Arial Black" pitchFamily="34" charset="0"/>
              </a:rPr>
              <a:t>Intellectum</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discordapp.com/attachments/287519461894782976/627800830069964800/Virtual_Intelligence_Service_Logo.PNG"/>
          <p:cNvPicPr>
            <a:picLocks noChangeAspect="1" noChangeArrowheads="1"/>
          </p:cNvPicPr>
          <p:nvPr/>
        </p:nvPicPr>
        <p:blipFill>
          <a:blip r:embed="rId3" cstate="print"/>
          <a:srcRect b="10000"/>
          <a:stretch>
            <a:fillRect/>
          </a:stretch>
        </p:blipFill>
        <p:spPr bwMode="auto">
          <a:xfrm>
            <a:off x="-9765592" y="344003"/>
            <a:ext cx="8951266" cy="1822703"/>
          </a:xfrm>
          <a:prstGeom prst="rect">
            <a:avLst/>
          </a:prstGeom>
          <a:noFill/>
        </p:spPr>
      </p:pic>
      <p:sp>
        <p:nvSpPr>
          <p:cNvPr id="3" name="TekstSylinder 2"/>
          <p:cNvSpPr txBox="1"/>
          <p:nvPr/>
        </p:nvSpPr>
        <p:spPr>
          <a:xfrm>
            <a:off x="0" y="2931790"/>
            <a:ext cx="9144000" cy="1200329"/>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SYRIAN GROUND COMBAT TACTICS</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VIS-OPAR-001</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YYYY-MM-DD</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X.X</a:t>
            </a:r>
            <a:endParaRPr lang="en-US" sz="1400" dirty="0">
              <a:latin typeface="Arial" pitchFamily="34" charset="0"/>
              <a:cs typeface="Arial" pitchFamily="34" charset="0"/>
            </a:endParaRPr>
          </a:p>
        </p:txBody>
      </p:sp>
      <p:pic>
        <p:nvPicPr>
          <p:cNvPr id="11" name="Picture 2" descr="C:\Users\Sjefen\Desktop\OPUF VIS logo\Virtual_Intelligence_Service_only_logo.PNG"/>
          <p:cNvPicPr>
            <a:picLocks noChangeAspect="1" noChangeArrowheads="1"/>
          </p:cNvPicPr>
          <p:nvPr/>
        </p:nvPicPr>
        <p:blipFill>
          <a:blip r:embed="rId4" cstate="print"/>
          <a:srcRect/>
          <a:stretch>
            <a:fillRect/>
          </a:stretch>
        </p:blipFill>
        <p:spPr bwMode="auto">
          <a:xfrm>
            <a:off x="3460353" y="205011"/>
            <a:ext cx="2225675" cy="1958975"/>
          </a:xfrm>
          <a:prstGeom prst="rect">
            <a:avLst/>
          </a:prstGeom>
          <a:noFill/>
        </p:spPr>
      </p:pic>
      <p:sp>
        <p:nvSpPr>
          <p:cNvPr id="12" name="TekstSylinder 11"/>
          <p:cNvSpPr txBox="1"/>
          <p:nvPr/>
        </p:nvSpPr>
        <p:spPr>
          <a:xfrm>
            <a:off x="1999109" y="2067694"/>
            <a:ext cx="5143500"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SERVICE</a:t>
            </a:r>
          </a:p>
          <a:p>
            <a:pPr algn="ctr"/>
            <a:r>
              <a:rPr lang="en-US" b="1" i="1" dirty="0" smtClean="0">
                <a:solidFill>
                  <a:srgbClr val="35261F"/>
                </a:solidFill>
                <a:latin typeface="Constantia" pitchFamily="18" charset="0"/>
              </a:rPr>
              <a:t>VICTORIA PER INTELLECTUM</a:t>
            </a:r>
            <a:endParaRPr lang="en-US" b="1" i="1" dirty="0">
              <a:solidFill>
                <a:srgbClr val="35261F"/>
              </a:solidFill>
              <a:latin typeface="Constantia" pitchFamily="18" charset="0"/>
            </a:endParaRPr>
          </a:p>
        </p:txBody>
      </p:sp>
      <p:sp>
        <p:nvSpPr>
          <p:cNvPr id="10" name="TekstSylinder 9"/>
          <p:cNvSpPr txBox="1"/>
          <p:nvPr/>
        </p:nvSpPr>
        <p:spPr>
          <a:xfrm rot="18996742">
            <a:off x="3983967" y="3807371"/>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INDICATORS</a:t>
            </a:r>
            <a:endParaRPr lang="en-US" dirty="0"/>
          </a:p>
        </p:txBody>
      </p:sp>
      <p:sp>
        <p:nvSpPr>
          <p:cNvPr id="6" name="TekstSylinder 5"/>
          <p:cNvSpPr txBox="1"/>
          <p:nvPr/>
        </p:nvSpPr>
        <p:spPr>
          <a:xfrm>
            <a:off x="0" y="642924"/>
            <a:ext cx="8786842" cy="4286280"/>
          </a:xfrm>
          <a:prstGeom prst="rect">
            <a:avLst/>
          </a:prstGeom>
          <a:noFill/>
          <a:ln>
            <a:noFill/>
          </a:ln>
        </p:spPr>
        <p:txBody>
          <a:bodyPr wrap="square" rtlCol="0">
            <a:normAutofit/>
          </a:bodyPr>
          <a:lstStyle/>
          <a:p>
            <a:pPr>
              <a:buFont typeface="Arial" pitchFamily="34" charset="0"/>
              <a:buChar char="•"/>
            </a:pPr>
            <a:r>
              <a:rPr lang="nb-NO" sz="1200" dirty="0" smtClean="0"/>
              <a:t>BM-21 </a:t>
            </a:r>
            <a:r>
              <a:rPr lang="nb-NO" sz="1200" dirty="0" err="1" smtClean="0"/>
              <a:t>launch</a:t>
            </a:r>
            <a:r>
              <a:rPr lang="nb-NO" sz="1200" dirty="0" smtClean="0"/>
              <a:t> or </a:t>
            </a:r>
            <a:r>
              <a:rPr lang="nb-NO" sz="1200" dirty="0" err="1" smtClean="0"/>
              <a:t>movement</a:t>
            </a:r>
            <a:r>
              <a:rPr lang="nb-NO" sz="1200" dirty="0" smtClean="0"/>
              <a:t> </a:t>
            </a:r>
            <a:r>
              <a:rPr lang="nb-NO" sz="1200" dirty="0" err="1" smtClean="0"/>
              <a:t>into</a:t>
            </a:r>
            <a:r>
              <a:rPr lang="nb-NO" sz="1200" dirty="0" smtClean="0"/>
              <a:t> firing </a:t>
            </a:r>
            <a:r>
              <a:rPr lang="nb-NO" sz="1200" dirty="0" err="1" smtClean="0"/>
              <a:t>positions</a:t>
            </a:r>
            <a:r>
              <a:rPr lang="nb-NO" sz="1200" dirty="0" smtClean="0"/>
              <a:t>. </a:t>
            </a:r>
          </a:p>
          <a:p>
            <a:pPr lvl="1">
              <a:buFont typeface="Arial" pitchFamily="34" charset="0"/>
              <a:buChar char="•"/>
            </a:pPr>
            <a:r>
              <a:rPr lang="nb-NO" sz="1200" dirty="0" smtClean="0"/>
              <a:t>Preparing offensive / </a:t>
            </a:r>
            <a:r>
              <a:rPr lang="nb-NO" sz="1200" dirty="0" err="1" smtClean="0"/>
              <a:t>Attack</a:t>
            </a:r>
            <a:endParaRPr lang="nb-NO" sz="1200" dirty="0" smtClean="0"/>
          </a:p>
          <a:p>
            <a:pPr>
              <a:buFont typeface="Arial" pitchFamily="34" charset="0"/>
              <a:buChar char="•"/>
            </a:pPr>
            <a:r>
              <a:rPr lang="nb-NO" sz="1200" dirty="0" smtClean="0"/>
              <a:t>RW </a:t>
            </a:r>
            <a:r>
              <a:rPr lang="nb-NO" sz="1200" dirty="0" err="1" smtClean="0"/>
              <a:t>activity</a:t>
            </a:r>
            <a:r>
              <a:rPr lang="nb-NO" sz="1200" dirty="0" smtClean="0"/>
              <a:t> </a:t>
            </a:r>
            <a:r>
              <a:rPr lang="nb-NO" sz="1200" dirty="0" err="1" smtClean="0"/>
              <a:t>deep</a:t>
            </a:r>
            <a:r>
              <a:rPr lang="nb-NO" sz="1200" dirty="0" smtClean="0"/>
              <a:t> </a:t>
            </a:r>
            <a:r>
              <a:rPr lang="nb-NO" sz="1200" dirty="0" err="1" smtClean="0"/>
              <a:t>into</a:t>
            </a:r>
            <a:r>
              <a:rPr lang="nb-NO" sz="1200" dirty="0" smtClean="0"/>
              <a:t> </a:t>
            </a:r>
            <a:r>
              <a:rPr lang="nb-NO" sz="1200" dirty="0" err="1" smtClean="0"/>
              <a:t>enemy</a:t>
            </a:r>
            <a:r>
              <a:rPr lang="nb-NO" sz="1200" dirty="0" smtClean="0"/>
              <a:t> </a:t>
            </a:r>
            <a:r>
              <a:rPr lang="nb-NO" sz="1200" dirty="0" err="1" smtClean="0"/>
              <a:t>territory</a:t>
            </a:r>
            <a:endParaRPr lang="nb-NO" sz="1200" dirty="0" smtClean="0"/>
          </a:p>
          <a:p>
            <a:pPr lvl="1">
              <a:buFont typeface="Arial" pitchFamily="34" charset="0"/>
              <a:buChar char="•"/>
            </a:pPr>
            <a:r>
              <a:rPr lang="nb-NO" sz="1200" dirty="0" err="1" smtClean="0"/>
              <a:t>Insertion</a:t>
            </a:r>
            <a:r>
              <a:rPr lang="nb-NO" sz="1200" dirty="0" smtClean="0"/>
              <a:t> </a:t>
            </a:r>
            <a:r>
              <a:rPr lang="nb-NO" sz="1200" dirty="0" err="1" smtClean="0"/>
              <a:t>of</a:t>
            </a:r>
            <a:r>
              <a:rPr lang="nb-NO" sz="1200" dirty="0" smtClean="0"/>
              <a:t> Long Range </a:t>
            </a:r>
            <a:r>
              <a:rPr lang="nb-NO" sz="1200" dirty="0" err="1" smtClean="0"/>
              <a:t>Recon</a:t>
            </a:r>
            <a:endParaRPr lang="nb-NO" sz="1200" dirty="0" smtClean="0"/>
          </a:p>
          <a:p>
            <a:pPr>
              <a:buFont typeface="Arial" pitchFamily="34" charset="0"/>
              <a:buChar char="•"/>
            </a:pPr>
            <a:r>
              <a:rPr lang="nb-NO" sz="1200" dirty="0" smtClean="0"/>
              <a:t>FW (transport) </a:t>
            </a:r>
            <a:r>
              <a:rPr lang="nb-NO" sz="1200" dirty="0" err="1" smtClean="0"/>
              <a:t>activity</a:t>
            </a:r>
            <a:r>
              <a:rPr lang="nb-NO" sz="1200" dirty="0" smtClean="0"/>
              <a:t> </a:t>
            </a:r>
            <a:r>
              <a:rPr lang="nb-NO" sz="1200" dirty="0" err="1" smtClean="0"/>
              <a:t>deep</a:t>
            </a:r>
            <a:r>
              <a:rPr lang="nb-NO" sz="1200" dirty="0" smtClean="0"/>
              <a:t> </a:t>
            </a:r>
            <a:r>
              <a:rPr lang="nb-NO" sz="1200" dirty="0" err="1" smtClean="0"/>
              <a:t>into</a:t>
            </a:r>
            <a:r>
              <a:rPr lang="nb-NO" sz="1200" dirty="0" smtClean="0"/>
              <a:t> </a:t>
            </a:r>
            <a:r>
              <a:rPr lang="nb-NO" sz="1200" dirty="0" err="1" smtClean="0"/>
              <a:t>enemy</a:t>
            </a:r>
            <a:r>
              <a:rPr lang="nb-NO" sz="1200" dirty="0" smtClean="0"/>
              <a:t> </a:t>
            </a:r>
            <a:r>
              <a:rPr lang="nb-NO" sz="1200" dirty="0" err="1" smtClean="0"/>
              <a:t>territory</a:t>
            </a:r>
            <a:endParaRPr lang="nb-NO" sz="1200" dirty="0" smtClean="0"/>
          </a:p>
          <a:p>
            <a:pPr lvl="1">
              <a:buFont typeface="Arial" pitchFamily="34" charset="0"/>
              <a:buChar char="•"/>
            </a:pPr>
            <a:r>
              <a:rPr lang="nb-NO" sz="1200" dirty="0" err="1" smtClean="0"/>
              <a:t>Airborne</a:t>
            </a:r>
            <a:r>
              <a:rPr lang="nb-NO" sz="1200" dirty="0" smtClean="0"/>
              <a:t> </a:t>
            </a:r>
            <a:r>
              <a:rPr lang="nb-NO" sz="1200" dirty="0" err="1" smtClean="0"/>
              <a:t>Assault</a:t>
            </a:r>
            <a:r>
              <a:rPr lang="nb-NO" sz="1200" dirty="0" smtClean="0"/>
              <a:t> ( </a:t>
            </a:r>
            <a:r>
              <a:rPr lang="nb-NO" sz="1200" dirty="0" err="1" smtClean="0"/>
              <a:t>Many</a:t>
            </a:r>
            <a:r>
              <a:rPr lang="nb-NO" sz="1200" dirty="0" smtClean="0"/>
              <a:t> FW transports)</a:t>
            </a:r>
          </a:p>
          <a:p>
            <a:pPr lvl="1">
              <a:buFont typeface="Arial" pitchFamily="34" charset="0"/>
              <a:buChar char="•"/>
            </a:pPr>
            <a:r>
              <a:rPr lang="nb-NO" sz="1200" dirty="0" smtClean="0"/>
              <a:t>Long range </a:t>
            </a:r>
            <a:r>
              <a:rPr lang="nb-NO" sz="1200" dirty="0" err="1" smtClean="0"/>
              <a:t>Recon</a:t>
            </a:r>
            <a:r>
              <a:rPr lang="nb-NO" sz="1200" dirty="0" smtClean="0"/>
              <a:t> ( </a:t>
            </a:r>
            <a:r>
              <a:rPr lang="nb-NO" sz="1200" dirty="0" err="1" smtClean="0"/>
              <a:t>If</a:t>
            </a:r>
            <a:r>
              <a:rPr lang="nb-NO" sz="1200" dirty="0" smtClean="0"/>
              <a:t> </a:t>
            </a:r>
            <a:r>
              <a:rPr lang="nb-NO" sz="1200" dirty="0" err="1" smtClean="0"/>
              <a:t>only</a:t>
            </a:r>
            <a:r>
              <a:rPr lang="nb-NO" sz="1200" dirty="0" smtClean="0"/>
              <a:t> a single AC is in </a:t>
            </a:r>
            <a:r>
              <a:rPr lang="nb-NO" sz="1200" dirty="0" err="1" smtClean="0"/>
              <a:t>use</a:t>
            </a:r>
            <a:r>
              <a:rPr lang="nb-NO" sz="1200" dirty="0" smtClean="0"/>
              <a:t>, or flying </a:t>
            </a:r>
            <a:r>
              <a:rPr lang="nb-NO" sz="1200" dirty="0" err="1" smtClean="0"/>
              <a:t>tactical</a:t>
            </a:r>
            <a:r>
              <a:rPr lang="nb-NO" sz="1200" dirty="0" smtClean="0"/>
              <a:t>, </a:t>
            </a:r>
            <a:r>
              <a:rPr lang="nb-NO" sz="1200" dirty="0" err="1" smtClean="0"/>
              <a:t>low</a:t>
            </a:r>
            <a:r>
              <a:rPr lang="nb-NO" sz="1200" dirty="0" smtClean="0"/>
              <a:t> </a:t>
            </a:r>
            <a:r>
              <a:rPr lang="nb-NO" sz="1200" dirty="0" err="1" smtClean="0"/>
              <a:t>level</a:t>
            </a:r>
            <a:r>
              <a:rPr lang="nb-NO" sz="1200" dirty="0" smtClean="0"/>
              <a:t>)</a:t>
            </a:r>
          </a:p>
          <a:p>
            <a:pPr>
              <a:buFont typeface="Arial" pitchFamily="34" charset="0"/>
              <a:buChar char="•"/>
            </a:pPr>
            <a:r>
              <a:rPr lang="nb-NO" sz="1200" dirty="0" err="1" smtClean="0"/>
              <a:t>Artillery</a:t>
            </a:r>
            <a:r>
              <a:rPr lang="nb-NO" sz="1200" dirty="0" smtClean="0"/>
              <a:t> at a </a:t>
            </a:r>
            <a:r>
              <a:rPr lang="nb-NO" sz="1200" dirty="0" err="1" smtClean="0"/>
              <a:t>certain</a:t>
            </a:r>
            <a:r>
              <a:rPr lang="nb-NO" sz="1200" dirty="0" smtClean="0"/>
              <a:t> </a:t>
            </a:r>
            <a:r>
              <a:rPr lang="nb-NO" sz="1200" dirty="0" err="1" smtClean="0"/>
              <a:t>point</a:t>
            </a:r>
            <a:r>
              <a:rPr lang="nb-NO" sz="1200" dirty="0" smtClean="0"/>
              <a:t> (</a:t>
            </a:r>
            <a:r>
              <a:rPr lang="nb-NO" sz="1200" dirty="0" err="1" smtClean="0"/>
              <a:t>point</a:t>
            </a:r>
            <a:r>
              <a:rPr lang="nb-NO" sz="1200" dirty="0" smtClean="0"/>
              <a:t> target)</a:t>
            </a:r>
          </a:p>
          <a:p>
            <a:pPr lvl="1">
              <a:buFont typeface="Arial" pitchFamily="34" charset="0"/>
              <a:buChar char="•"/>
            </a:pPr>
            <a:r>
              <a:rPr lang="nb-NO" sz="1200" dirty="0" err="1" smtClean="0"/>
              <a:t>Trying</a:t>
            </a:r>
            <a:r>
              <a:rPr lang="nb-NO" sz="1200" dirty="0" smtClean="0"/>
              <a:t> to kill the target</a:t>
            </a:r>
          </a:p>
          <a:p>
            <a:pPr>
              <a:buFont typeface="Arial" pitchFamily="34" charset="0"/>
              <a:buChar char="•"/>
            </a:pPr>
            <a:r>
              <a:rPr lang="nb-NO" sz="1200" dirty="0" err="1" smtClean="0"/>
              <a:t>Artillery</a:t>
            </a:r>
            <a:r>
              <a:rPr lang="nb-NO" sz="1200" dirty="0" smtClean="0"/>
              <a:t> at an area</a:t>
            </a:r>
          </a:p>
          <a:p>
            <a:pPr lvl="1">
              <a:buFont typeface="Arial" pitchFamily="34" charset="0"/>
              <a:buChar char="•"/>
            </a:pPr>
            <a:r>
              <a:rPr lang="nb-NO" sz="1200" dirty="0" err="1" smtClean="0"/>
              <a:t>Suppression</a:t>
            </a:r>
            <a:r>
              <a:rPr lang="nb-NO" sz="1200" dirty="0" smtClean="0"/>
              <a:t>, to cover for </a:t>
            </a:r>
            <a:r>
              <a:rPr lang="nb-NO" sz="1200" dirty="0" err="1" smtClean="0"/>
              <a:t>movement</a:t>
            </a:r>
            <a:r>
              <a:rPr lang="nb-NO" sz="1200" dirty="0" smtClean="0"/>
              <a:t> / </a:t>
            </a:r>
            <a:r>
              <a:rPr lang="nb-NO" sz="1200" dirty="0" err="1" smtClean="0"/>
              <a:t>attack</a:t>
            </a:r>
            <a:endParaRPr lang="nb-NO" sz="1200" dirty="0" smtClean="0"/>
          </a:p>
          <a:p>
            <a:pPr>
              <a:buFont typeface="Arial" pitchFamily="34" charset="0"/>
              <a:buChar char="•"/>
            </a:pPr>
            <a:r>
              <a:rPr lang="nb-NO" sz="1200" dirty="0" smtClean="0"/>
              <a:t>Fill </a:t>
            </a:r>
            <a:r>
              <a:rPr lang="nb-NO" sz="1200" dirty="0" err="1" smtClean="0"/>
              <a:t>out</a:t>
            </a:r>
            <a:r>
              <a:rPr lang="nb-NO" sz="1200" dirty="0" smtClean="0"/>
              <a:t> </a:t>
            </a:r>
            <a:r>
              <a:rPr lang="nb-NO" sz="1200" dirty="0" err="1" smtClean="0"/>
              <a:t>many</a:t>
            </a:r>
            <a:r>
              <a:rPr lang="nb-NO" sz="1200" dirty="0" smtClean="0"/>
              <a:t> more…..</a:t>
            </a:r>
          </a:p>
          <a:p>
            <a:pPr>
              <a:buFont typeface="Arial" pitchFamily="34" charset="0"/>
              <a:buChar char="•"/>
            </a:pPr>
            <a:endParaRPr lang="nb-NO" sz="1200" dirty="0" smtClean="0"/>
          </a:p>
          <a:p>
            <a:pPr>
              <a:buFont typeface="Arial" pitchFamily="34" charset="0"/>
              <a:buChar char="•"/>
            </a:pPr>
            <a:r>
              <a:rPr lang="nb-NO" sz="1200" dirty="0" err="1" smtClean="0"/>
              <a:t>Artillery</a:t>
            </a:r>
            <a:r>
              <a:rPr lang="nb-NO" sz="1200" dirty="0" smtClean="0"/>
              <a:t> </a:t>
            </a:r>
            <a:r>
              <a:rPr lang="nb-NO" sz="1200" dirty="0" err="1" smtClean="0"/>
              <a:t>units</a:t>
            </a:r>
            <a:r>
              <a:rPr lang="nb-NO" sz="1200" dirty="0" smtClean="0"/>
              <a:t> in firing </a:t>
            </a:r>
            <a:r>
              <a:rPr lang="nb-NO" sz="1200" dirty="0" err="1" smtClean="0"/>
              <a:t>position</a:t>
            </a:r>
            <a:r>
              <a:rPr lang="nb-NO" sz="1200" dirty="0" smtClean="0"/>
              <a:t> (</a:t>
            </a:r>
            <a:r>
              <a:rPr lang="nb-NO" sz="1200" dirty="0" err="1" smtClean="0"/>
              <a:t>spread</a:t>
            </a:r>
            <a:r>
              <a:rPr lang="nb-NO" sz="1200" dirty="0" smtClean="0"/>
              <a:t> </a:t>
            </a:r>
            <a:r>
              <a:rPr lang="nb-NO" sz="1200" dirty="0" err="1" smtClean="0"/>
              <a:t>out</a:t>
            </a:r>
            <a:r>
              <a:rPr lang="nb-NO" sz="1200" dirty="0" smtClean="0"/>
              <a:t>, IAW a </a:t>
            </a:r>
            <a:r>
              <a:rPr lang="nb-NO" sz="1200" dirty="0" err="1" smtClean="0"/>
              <a:t>template</a:t>
            </a:r>
            <a:r>
              <a:rPr lang="nb-NO" sz="1200" dirty="0" smtClean="0"/>
              <a:t>)</a:t>
            </a:r>
          </a:p>
          <a:p>
            <a:pPr>
              <a:buFont typeface="Arial" pitchFamily="34" charset="0"/>
              <a:buChar char="•"/>
            </a:pPr>
            <a:r>
              <a:rPr lang="nb-NO" sz="1200" dirty="0" smtClean="0"/>
              <a:t>General </a:t>
            </a:r>
            <a:r>
              <a:rPr lang="nb-NO" sz="1200" dirty="0" err="1" smtClean="0"/>
              <a:t>convoy</a:t>
            </a:r>
            <a:r>
              <a:rPr lang="nb-NO" sz="1200" dirty="0" smtClean="0"/>
              <a:t> </a:t>
            </a:r>
            <a:r>
              <a:rPr lang="nb-NO" sz="1200" dirty="0" err="1" smtClean="0"/>
              <a:t>movement</a:t>
            </a:r>
            <a:endParaRPr lang="nb-NO" sz="1200" dirty="0" smtClean="0"/>
          </a:p>
          <a:p>
            <a:pPr lvl="1">
              <a:buFont typeface="Arial" pitchFamily="34" charset="0"/>
              <a:buChar char="•"/>
            </a:pPr>
            <a:r>
              <a:rPr lang="nb-NO" sz="1200" dirty="0" err="1" smtClean="0"/>
              <a:t>Upcoming</a:t>
            </a:r>
            <a:r>
              <a:rPr lang="nb-NO" sz="1200" dirty="0" smtClean="0"/>
              <a:t> action (offensive), in a </a:t>
            </a:r>
            <a:r>
              <a:rPr lang="nb-NO" sz="1200" dirty="0" err="1" smtClean="0"/>
              <a:t>certian</a:t>
            </a:r>
            <a:r>
              <a:rPr lang="nb-NO" sz="1200" dirty="0" smtClean="0"/>
              <a:t> </a:t>
            </a:r>
            <a:r>
              <a:rPr lang="nb-NO" sz="1200" dirty="0" err="1" smtClean="0"/>
              <a:t>amount</a:t>
            </a:r>
            <a:r>
              <a:rPr lang="nb-NO" sz="1200" dirty="0" smtClean="0"/>
              <a:t> </a:t>
            </a:r>
            <a:r>
              <a:rPr lang="nb-NO" sz="1200" dirty="0" err="1" smtClean="0"/>
              <a:t>of</a:t>
            </a:r>
            <a:r>
              <a:rPr lang="nb-NO" sz="1200" dirty="0" smtClean="0"/>
              <a:t> time</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err="1" smtClean="0"/>
              <a:t>Provide</a:t>
            </a:r>
            <a:r>
              <a:rPr lang="nb-NO" sz="1200" dirty="0" smtClean="0"/>
              <a:t> a list </a:t>
            </a:r>
            <a:r>
              <a:rPr lang="nb-NO" sz="1200" dirty="0" err="1" smtClean="0"/>
              <a:t>of</a:t>
            </a:r>
            <a:r>
              <a:rPr lang="nb-NO" sz="1200" dirty="0" smtClean="0"/>
              <a:t> </a:t>
            </a:r>
            <a:r>
              <a:rPr lang="nb-NO" sz="1200" dirty="0" err="1" smtClean="0"/>
              <a:t>questions</a:t>
            </a:r>
            <a:r>
              <a:rPr lang="nb-NO" sz="1200" dirty="0" smtClean="0"/>
              <a:t> or gaps in </a:t>
            </a:r>
            <a:r>
              <a:rPr lang="nb-NO" sz="1200" dirty="0" err="1" smtClean="0"/>
              <a:t>intelligence</a:t>
            </a:r>
            <a:r>
              <a:rPr lang="nb-NO" sz="1200" dirty="0" smtClean="0"/>
              <a:t>, </a:t>
            </a:r>
            <a:r>
              <a:rPr lang="nb-NO" sz="1200" dirty="0" err="1" smtClean="0"/>
              <a:t>where</a:t>
            </a:r>
            <a:r>
              <a:rPr lang="nb-NO" sz="1200" dirty="0" smtClean="0"/>
              <a:t> </a:t>
            </a:r>
            <a:r>
              <a:rPr lang="nb-NO" sz="1200" dirty="0" err="1" smtClean="0"/>
              <a:t>taskings</a:t>
            </a:r>
            <a:r>
              <a:rPr lang="nb-NO" sz="1200" dirty="0" smtClean="0"/>
              <a:t> </a:t>
            </a:r>
            <a:r>
              <a:rPr lang="nb-NO" sz="1200" dirty="0" err="1" smtClean="0"/>
              <a:t>can</a:t>
            </a:r>
            <a:r>
              <a:rPr lang="nb-NO" sz="1200" dirty="0" smtClean="0"/>
              <a:t> be </a:t>
            </a:r>
            <a:r>
              <a:rPr lang="nb-NO" sz="1200" dirty="0" err="1" smtClean="0"/>
              <a:t>generated</a:t>
            </a:r>
            <a:r>
              <a:rPr lang="nb-NO" sz="1200" dirty="0" smtClean="0"/>
              <a:t> to </a:t>
            </a:r>
            <a:r>
              <a:rPr lang="nb-NO" sz="1200" dirty="0" err="1" smtClean="0"/>
              <a:t>collect</a:t>
            </a:r>
            <a:r>
              <a:rPr lang="nb-NO" sz="1200" dirty="0" smtClean="0"/>
              <a:t> </a:t>
            </a:r>
            <a:r>
              <a:rPr lang="nb-NO" sz="1200" dirty="0" err="1" smtClean="0"/>
              <a:t>information</a:t>
            </a: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86280"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This document describes how Syrian ground forces operate</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INTREP VIS B-001 Generic Ground Force Structure v1.0</a:t>
            </a:r>
            <a:endParaRPr lang="nb-NO" sz="1400" dirty="0">
              <a:latin typeface="Arial" pitchFamily="34" charset="0"/>
              <a:cs typeface="Arial" pitchFamily="34" charset="0"/>
            </a:endParaRPr>
          </a:p>
        </p:txBody>
      </p:sp>
      <p:sp>
        <p:nvSpPr>
          <p:cNvPr id="20" name="TekstSylinder 19"/>
          <p:cNvSpPr txBox="1"/>
          <p:nvPr/>
        </p:nvSpPr>
        <p:spPr>
          <a:xfrm>
            <a:off x="4500562" y="1142990"/>
            <a:ext cx="4357718"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hlinkClick r:id="rId2" action="ppaction://hlinksldjump"/>
              </a:rPr>
              <a:t>Division offensive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3" action="ppaction://hlinksldjump"/>
              </a:rPr>
              <a:t>Indicators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4" action="ppaction://hlinksldjump"/>
              </a:rPr>
              <a:t>Intelligence gaps</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OFFENSIVE</a:t>
            </a:r>
            <a:endParaRPr lang="en-US" dirty="0"/>
          </a:p>
        </p:txBody>
      </p:sp>
      <p:sp>
        <p:nvSpPr>
          <p:cNvPr id="20" name="Avrundet rektangel 19"/>
          <p:cNvSpPr/>
          <p:nvPr/>
        </p:nvSpPr>
        <p:spPr>
          <a:xfrm>
            <a:off x="4077925" y="2836943"/>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441299" y="1272752"/>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461934" y="4572014"/>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624" y="1274340"/>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7" name="Avrundet rektangel 46"/>
          <p:cNvSpPr/>
          <p:nvPr/>
        </p:nvSpPr>
        <p:spPr>
          <a:xfrm>
            <a:off x="1763141" y="2737484"/>
            <a:ext cx="749764" cy="410330"/>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ARTY BN</a:t>
            </a:r>
            <a:endParaRPr lang="nb-NO" sz="1050" dirty="0">
              <a:latin typeface="Arial" pitchFamily="34" charset="0"/>
              <a:cs typeface="Arial" pitchFamily="34" charset="0"/>
            </a:endParaRPr>
          </a:p>
        </p:txBody>
      </p:sp>
      <p:sp>
        <p:nvSpPr>
          <p:cNvPr id="48" name="Avrundet rektangel 47"/>
          <p:cNvSpPr/>
          <p:nvPr/>
        </p:nvSpPr>
        <p:spPr>
          <a:xfrm>
            <a:off x="2292394" y="1595810"/>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4211960" y="2465485"/>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2292394" y="1315195"/>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4303346" y="3197829"/>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899592" y="417084"/>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1771074" y="558830"/>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1960087" y="989717"/>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247999" y="588478"/>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889051" y="15176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1406166" y="18842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902110" y="227796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601610" y="2960514"/>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2232267" y="4141127"/>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1975073" y="4338134"/>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917096" y="3195195"/>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1421152" y="357043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890853" y="397255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2512905" y="2153523"/>
            <a:ext cx="1483031"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372156" y="3972558"/>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H="1" flipV="1">
            <a:off x="3778751" y="3531143"/>
            <a:ext cx="13307"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2750364" y="25499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303777" y="282014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2750364" y="3053450"/>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9" name="TekstSylinder 18"/>
          <p:cNvSpPr txBox="1"/>
          <p:nvPr/>
        </p:nvSpPr>
        <p:spPr>
          <a:xfrm>
            <a:off x="5897027" y="627534"/>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smtClean="0">
                <a:latin typeface="Arial" pitchFamily="34" charset="0"/>
                <a:cs typeface="Arial" pitchFamily="34" charset="0"/>
              </a:rPr>
              <a:t>The basic fighting formation in the Syrian army is the division. Here is a representation of a division during an offansive.</a:t>
            </a:r>
          </a:p>
          <a:p>
            <a:endParaRPr lang="nb-NO" sz="1100" dirty="0">
              <a:latin typeface="Arial" pitchFamily="34" charset="0"/>
              <a:cs typeface="Arial" pitchFamily="34" charset="0"/>
            </a:endParaRPr>
          </a:p>
          <a:p>
            <a:r>
              <a:rPr lang="nb-NO" sz="1100" dirty="0" smtClean="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smtClean="0">
                <a:latin typeface="Arial" pitchFamily="34" charset="0"/>
                <a:cs typeface="Arial" pitchFamily="34" charset="0"/>
              </a:rPr>
              <a:t>One of the frontal brigades will be designated as the Main Effort (ME). This brigade will have priority in receiving support from the division-level assets. As shown here, Front Brigade #1 is the ME and is supported by the division’s Rocket-ARTY BN.</a:t>
            </a:r>
          </a:p>
          <a:p>
            <a:r>
              <a:rPr lang="nb-NO" sz="1100" dirty="0" smtClean="0">
                <a:latin typeface="Arial" pitchFamily="34" charset="0"/>
                <a:cs typeface="Arial" pitchFamily="34" charset="0"/>
              </a:rPr>
              <a:t>Further to the back are the divisional HQ, the logistics BN and an SA-15 BN protecting them.</a:t>
            </a:r>
          </a:p>
          <a:p>
            <a:r>
              <a:rPr lang="nb-NO" sz="1100" dirty="0" smtClean="0">
                <a:latin typeface="Arial" pitchFamily="34" charset="0"/>
                <a:cs typeface="Arial" pitchFamily="34" charset="0"/>
              </a:rPr>
              <a:t>A second BN of SA-8 will be close to the divisional Rocket-ARTY BN, defending it.</a:t>
            </a:r>
          </a:p>
        </p:txBody>
      </p:sp>
      <p:sp>
        <p:nvSpPr>
          <p:cNvPr id="32" name="TekstSylinder 31"/>
          <p:cNvSpPr txBox="1"/>
          <p:nvPr/>
        </p:nvSpPr>
        <p:spPr>
          <a:xfrm>
            <a:off x="5903640" y="0"/>
            <a:ext cx="3240360" cy="646331"/>
          </a:xfrm>
          <a:prstGeom prst="rect">
            <a:avLst/>
          </a:prstGeom>
          <a:solidFill>
            <a:schemeClr val="bg1"/>
          </a:solidFill>
          <a:ln w="38100">
            <a:solidFill>
              <a:srgbClr val="C00000"/>
            </a:solidFill>
          </a:ln>
        </p:spPr>
        <p:txBody>
          <a:bodyPr wrap="square" rtlCol="0">
            <a:spAutoFit/>
          </a:bodyPr>
          <a:lstStyle/>
          <a:p>
            <a:r>
              <a:rPr lang="en-US" sz="1200" b="1" u="sng" dirty="0" smtClean="0"/>
              <a:t>COMMENT NECK, 2</a:t>
            </a:r>
            <a:r>
              <a:rPr lang="en-US" sz="1200" b="1" u="sng" baseline="30000" dirty="0" smtClean="0"/>
              <a:t>nd</a:t>
            </a:r>
            <a:r>
              <a:rPr lang="en-US" sz="1200" b="1" u="sng" dirty="0" smtClean="0"/>
              <a:t> August:</a:t>
            </a:r>
          </a:p>
          <a:p>
            <a:r>
              <a:rPr lang="en-US" sz="1200" dirty="0" smtClean="0"/>
              <a:t>Need to look into Arty BN, think they may be a part of the brigades</a:t>
            </a:r>
            <a:endParaRPr lang="en-US" sz="1200" dirty="0"/>
          </a:p>
        </p:txBody>
      </p:sp>
    </p:spTree>
    <p:extLst>
      <p:ext uri="{BB962C8B-B14F-4D97-AF65-F5344CB8AC3E}">
        <p14:creationId xmlns:p14="http://schemas.microsoft.com/office/powerpoint/2010/main" xmlns="" val="1177541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PHASES IN AN OFFENSIVE OPERATION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357290" y="1428742"/>
            <a:ext cx="6286544" cy="2308324"/>
          </a:xfrm>
          <a:prstGeom prst="rect">
            <a:avLst/>
          </a:prstGeom>
          <a:noFill/>
        </p:spPr>
        <p:txBody>
          <a:bodyPr wrap="square" rtlCol="0">
            <a:spAutoFit/>
          </a:bodyPr>
          <a:lstStyle/>
          <a:p>
            <a:r>
              <a:rPr lang="nb-NO" dirty="0" err="1" smtClean="0"/>
              <a:t>Resupply</a:t>
            </a:r>
            <a:endParaRPr lang="nb-NO" dirty="0" smtClean="0"/>
          </a:p>
          <a:p>
            <a:r>
              <a:rPr lang="nb-NO" dirty="0" smtClean="0"/>
              <a:t>Staging</a:t>
            </a:r>
          </a:p>
          <a:p>
            <a:r>
              <a:rPr lang="nb-NO" dirty="0" err="1" smtClean="0"/>
              <a:t>Shaping</a:t>
            </a:r>
            <a:endParaRPr lang="nb-NO" dirty="0" smtClean="0"/>
          </a:p>
          <a:p>
            <a:r>
              <a:rPr lang="nb-NO" dirty="0" err="1" smtClean="0"/>
              <a:t>Assault</a:t>
            </a:r>
            <a:endParaRPr lang="nb-NO" dirty="0" smtClean="0"/>
          </a:p>
          <a:p>
            <a:r>
              <a:rPr lang="nb-NO" dirty="0" err="1" smtClean="0"/>
              <a:t>Transition</a:t>
            </a:r>
            <a:r>
              <a:rPr lang="nb-NO" dirty="0" smtClean="0"/>
              <a:t> </a:t>
            </a:r>
            <a:r>
              <a:rPr lang="nb-NO" dirty="0" err="1" smtClean="0"/>
              <a:t>into</a:t>
            </a:r>
            <a:r>
              <a:rPr lang="nb-NO" dirty="0" smtClean="0"/>
              <a:t> defensive</a:t>
            </a:r>
          </a:p>
          <a:p>
            <a:r>
              <a:rPr lang="nb-NO" dirty="0" err="1" smtClean="0"/>
              <a:t>Recondition</a:t>
            </a:r>
            <a:r>
              <a:rPr lang="nb-NO" dirty="0" smtClean="0"/>
              <a:t>, </a:t>
            </a:r>
            <a:r>
              <a:rPr lang="nb-NO" dirty="0" err="1" smtClean="0"/>
              <a:t>rearm</a:t>
            </a:r>
            <a:r>
              <a:rPr lang="nb-NO" dirty="0" smtClean="0"/>
              <a:t>, </a:t>
            </a:r>
            <a:r>
              <a:rPr lang="nb-NO" dirty="0" err="1" smtClean="0"/>
              <a:t>reload</a:t>
            </a:r>
            <a:endParaRPr lang="nb-NO" dirty="0" smtClean="0"/>
          </a:p>
          <a:p>
            <a:endParaRPr lang="nb-NO" dirty="0" smtClean="0"/>
          </a:p>
          <a:p>
            <a:r>
              <a:rPr lang="nb-NO" dirty="0" smtClean="0"/>
              <a:t>(With </a:t>
            </a:r>
            <a:r>
              <a:rPr lang="nb-NO" dirty="0" err="1" smtClean="0"/>
              <a:t>indicators</a:t>
            </a:r>
            <a:r>
              <a:rPr lang="nb-NO" dirty="0" smtClean="0"/>
              <a:t> </a:t>
            </a:r>
            <a:r>
              <a:rPr lang="nb-NO" dirty="0" err="1" smtClean="0"/>
              <a:t>on</a:t>
            </a:r>
            <a:r>
              <a:rPr lang="nb-NO" dirty="0" smtClean="0"/>
              <a:t> </a:t>
            </a:r>
            <a:r>
              <a:rPr lang="nb-NO" dirty="0" err="1" smtClean="0"/>
              <a:t>each</a:t>
            </a:r>
            <a:r>
              <a:rPr lang="nb-NO" dirty="0" smtClean="0"/>
              <a:t> </a:t>
            </a:r>
            <a:r>
              <a:rPr lang="nb-NO" dirty="0" err="1" smtClean="0"/>
              <a:t>of</a:t>
            </a:r>
            <a:r>
              <a:rPr lang="nb-NO" dirty="0" smtClean="0"/>
              <a:t> </a:t>
            </a:r>
            <a:r>
              <a:rPr lang="nb-NO" dirty="0" err="1" smtClean="0"/>
              <a:t>the</a:t>
            </a:r>
            <a:r>
              <a:rPr lang="nb-NO" dirty="0" smtClean="0"/>
              <a:t> </a:t>
            </a:r>
            <a:r>
              <a:rPr lang="nb-NO" dirty="0" err="1" smtClean="0"/>
              <a:t>phases</a:t>
            </a:r>
            <a:r>
              <a:rPr lang="nb-NO" dirty="0" smtClean="0"/>
              <a:t> </a:t>
            </a:r>
            <a:r>
              <a:rPr lang="nb-NO" dirty="0" err="1" smtClean="0"/>
              <a:t>if</a:t>
            </a:r>
            <a:r>
              <a:rPr lang="nb-NO" dirty="0" smtClean="0"/>
              <a:t> </a:t>
            </a:r>
            <a:r>
              <a:rPr lang="nb-NO" dirty="0" err="1" smtClean="0"/>
              <a:t>possible</a:t>
            </a:r>
            <a:r>
              <a:rPr lang="nb-NO"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483518"/>
            <a:ext cx="9144000" cy="283532"/>
          </a:xfrm>
        </p:spPr>
        <p:txBody>
          <a:bodyPr/>
          <a:lstStyle/>
          <a:p>
            <a:r>
              <a:rPr lang="en-US" dirty="0" smtClean="0"/>
              <a:t>PHASES IN AN OFFENSIVE OPERATION: </a:t>
            </a:r>
            <a:br>
              <a:rPr lang="en-US" dirty="0" smtClean="0"/>
            </a:br>
            <a:r>
              <a:rPr lang="en-US" dirty="0" smtClean="0"/>
              <a:t>RESUPPLY / STAGING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192753"/>
            <a:ext cx="8496944" cy="3970318"/>
          </a:xfrm>
          <a:prstGeom prst="rect">
            <a:avLst/>
          </a:prstGeom>
          <a:noFill/>
        </p:spPr>
        <p:txBody>
          <a:bodyPr wrap="square" rtlCol="0">
            <a:spAutoFit/>
          </a:bodyPr>
          <a:lstStyle/>
          <a:p>
            <a:r>
              <a:rPr lang="nb-NO" b="1" dirty="0" smtClean="0"/>
              <a:t>Purpose:</a:t>
            </a:r>
          </a:p>
          <a:p>
            <a:r>
              <a:rPr lang="nb-NO" dirty="0" smtClean="0"/>
              <a:t>Provide all combat teams and vehicles with all supply needed for the coming offensive</a:t>
            </a:r>
          </a:p>
          <a:p>
            <a:endParaRPr lang="nb-NO" dirty="0" smtClean="0"/>
          </a:p>
          <a:p>
            <a:r>
              <a:rPr lang="nb-NO" b="1" dirty="0" smtClean="0"/>
              <a:t>Activity:</a:t>
            </a:r>
          </a:p>
          <a:p>
            <a:pPr marL="285750" indent="-285750">
              <a:buFontTx/>
              <a:buChar char="-"/>
            </a:pPr>
            <a:r>
              <a:rPr lang="nb-NO" dirty="0" smtClean="0"/>
              <a:t>Combat vehicles mostly gathered in parking lots (With exception of vehicles standing guard on frontline and active ADS)</a:t>
            </a:r>
          </a:p>
          <a:p>
            <a:pPr marL="285750" indent="-285750">
              <a:buFontTx/>
              <a:buChar char="-"/>
            </a:pPr>
            <a:r>
              <a:rPr lang="nb-NO" dirty="0" smtClean="0"/>
              <a:t>Resupply trucks delivering supplies to combat vehicles and personnel</a:t>
            </a:r>
          </a:p>
          <a:p>
            <a:pPr marL="285750" indent="-285750">
              <a:buFontTx/>
              <a:buChar char="-"/>
            </a:pPr>
            <a:r>
              <a:rPr lang="nb-NO" dirty="0" smtClean="0"/>
              <a:t>Some vehicles undergoing maintenance and will not be combat-ready</a:t>
            </a:r>
          </a:p>
          <a:p>
            <a:endParaRPr lang="nb-NO" dirty="0" smtClean="0"/>
          </a:p>
          <a:p>
            <a:r>
              <a:rPr lang="nb-NO" b="1" dirty="0" smtClean="0"/>
              <a:t>Indicators:</a:t>
            </a:r>
          </a:p>
          <a:p>
            <a:pPr marL="285750" indent="-285750">
              <a:buFontTx/>
              <a:buChar char="-"/>
            </a:pPr>
            <a:r>
              <a:rPr lang="nb-NO" dirty="0" smtClean="0"/>
              <a:t>Combat vehicles arranged in non-combat formations (lines/raws, tight together)</a:t>
            </a:r>
          </a:p>
          <a:p>
            <a:pPr marL="285750" indent="-285750">
              <a:buFontTx/>
              <a:buChar char="-"/>
            </a:pPr>
            <a:r>
              <a:rPr lang="nb-NO" dirty="0" smtClean="0"/>
              <a:t>Supply trucks in close vicinity</a:t>
            </a:r>
          </a:p>
          <a:p>
            <a:pPr marL="285750" indent="-285750">
              <a:buFontTx/>
              <a:buChar char="-"/>
            </a:pPr>
            <a:endParaRPr lang="nb-NO" dirty="0" smtClean="0"/>
          </a:p>
          <a:p>
            <a:pPr marL="285750" indent="-285750">
              <a:buFontTx/>
              <a:buChar char="-"/>
            </a:pPr>
            <a:endParaRPr lang="nb-NO" dirty="0" smtClean="0"/>
          </a:p>
        </p:txBody>
      </p:sp>
      <p:sp>
        <p:nvSpPr>
          <p:cNvPr id="20" name="TekstSylinder 19"/>
          <p:cNvSpPr txBox="1"/>
          <p:nvPr/>
        </p:nvSpPr>
        <p:spPr>
          <a:xfrm>
            <a:off x="5903640" y="0"/>
            <a:ext cx="3240360" cy="830997"/>
          </a:xfrm>
          <a:prstGeom prst="rect">
            <a:avLst/>
          </a:prstGeom>
          <a:solidFill>
            <a:schemeClr val="bg1"/>
          </a:solidFill>
          <a:ln w="38100">
            <a:solidFill>
              <a:srgbClr val="C00000"/>
            </a:solidFill>
          </a:ln>
        </p:spPr>
        <p:txBody>
          <a:bodyPr wrap="square" rtlCol="0">
            <a:spAutoFit/>
          </a:bodyPr>
          <a:lstStyle/>
          <a:p>
            <a:r>
              <a:rPr lang="en-US" sz="1200" b="1" u="sng" dirty="0" smtClean="0"/>
              <a:t>COMMENT NECK, 2</a:t>
            </a:r>
            <a:r>
              <a:rPr lang="en-US" sz="1200" b="1" u="sng" baseline="30000" dirty="0" smtClean="0"/>
              <a:t>nd</a:t>
            </a:r>
            <a:r>
              <a:rPr lang="en-US" sz="1200" b="1" u="sng" dirty="0" smtClean="0"/>
              <a:t> August:</a:t>
            </a:r>
          </a:p>
          <a:p>
            <a:r>
              <a:rPr lang="en-US" sz="1200" dirty="0" smtClean="0"/>
              <a:t>Should include some timings, so that both we as mission designers, but also VIS then can make assessment when things will take place next.</a:t>
            </a:r>
            <a:endParaRPr lang="en-US" sz="1200" dirty="0"/>
          </a:p>
        </p:txBody>
      </p:sp>
    </p:spTree>
    <p:extLst>
      <p:ext uri="{BB962C8B-B14F-4D97-AF65-F5344CB8AC3E}">
        <p14:creationId xmlns:p14="http://schemas.microsoft.com/office/powerpoint/2010/main" xmlns="" val="390204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SHAPING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4585871"/>
          </a:xfrm>
          <a:prstGeom prst="rect">
            <a:avLst/>
          </a:prstGeom>
          <a:noFill/>
        </p:spPr>
        <p:txBody>
          <a:bodyPr wrap="square" rtlCol="0">
            <a:spAutoFit/>
          </a:bodyPr>
          <a:lstStyle/>
          <a:p>
            <a:r>
              <a:rPr lang="nb-NO" sz="1600" b="1" dirty="0" smtClean="0"/>
              <a:t>Purpose:</a:t>
            </a:r>
          </a:p>
          <a:p>
            <a:r>
              <a:rPr lang="nb-NO" sz="1600" dirty="0" smtClean="0"/>
              <a:t>Shape the conditions in the battlefield to be in favor of the offensive force by hindering the enemy’s ability to counter the coming offensive.</a:t>
            </a:r>
          </a:p>
          <a:p>
            <a:endParaRPr lang="nb-NO" sz="1600" dirty="0" smtClean="0"/>
          </a:p>
          <a:p>
            <a:r>
              <a:rPr lang="nb-NO" sz="1600" b="1" dirty="0" smtClean="0"/>
              <a:t>Activity:</a:t>
            </a:r>
          </a:p>
          <a:p>
            <a:pPr marL="285750" indent="-285750">
              <a:buFontTx/>
              <a:buChar char="-"/>
            </a:pPr>
            <a:r>
              <a:rPr lang="nb-NO" sz="1600" dirty="0" smtClean="0"/>
              <a:t>Artillery opens fire to harrass, suppress or destroy enemy positions such as observation-posts, command/control positions, communication sites, staging areas , artillery positions etc’</a:t>
            </a:r>
          </a:p>
          <a:p>
            <a:pPr marL="285750" indent="-285750">
              <a:buFontTx/>
              <a:buChar char="-"/>
            </a:pPr>
            <a:r>
              <a:rPr lang="nb-NO" sz="1600" dirty="0" smtClean="0"/>
              <a:t>Insertion of special operation forces (SOFs) to deny the enemy of observation points, close roads and chockpoints which may be used by the enemy to move/resupply or reinforce his defending forces</a:t>
            </a:r>
          </a:p>
          <a:p>
            <a:endParaRPr lang="nb-NO" sz="1600" dirty="0" smtClean="0"/>
          </a:p>
          <a:p>
            <a:r>
              <a:rPr lang="nb-NO" sz="1600" b="1" dirty="0" smtClean="0"/>
              <a:t>Indicators:</a:t>
            </a:r>
          </a:p>
          <a:p>
            <a:pPr marL="285750" indent="-285750">
              <a:buFontTx/>
              <a:buChar char="-"/>
            </a:pPr>
            <a:r>
              <a:rPr lang="nb-NO" sz="1600" dirty="0" smtClean="0"/>
              <a:t>Artillery fire falls sustained by units not currently involved in combat</a:t>
            </a:r>
          </a:p>
          <a:p>
            <a:pPr marL="285750" indent="-285750">
              <a:buFontTx/>
              <a:buChar char="-"/>
            </a:pPr>
            <a:r>
              <a:rPr lang="nb-NO" sz="1600" dirty="0" smtClean="0"/>
              <a:t>Reports of rear units (convoys or staging areas) reporting being hit by artillery or ambush teams</a:t>
            </a:r>
          </a:p>
          <a:p>
            <a:pPr marL="285750" indent="-285750">
              <a:buFontTx/>
              <a:buChar char="-"/>
            </a:pPr>
            <a:r>
              <a:rPr lang="nb-NO" sz="1600" dirty="0" smtClean="0"/>
              <a:t>Loss of contact with observation posts (Suggesting either they’ve fallen to a raid by enemy SOFs or that the communications line have been severed by enemy artillery/SOF activity</a:t>
            </a:r>
          </a:p>
          <a:p>
            <a:pPr marL="285750" indent="-285750">
              <a:buFontTx/>
              <a:buChar char="-"/>
            </a:pPr>
            <a:endParaRPr lang="nb-NO" sz="1600" dirty="0" smtClean="0"/>
          </a:p>
          <a:p>
            <a:pPr marL="285750" indent="-285750">
              <a:buFontTx/>
              <a:buChar char="-"/>
            </a:pPr>
            <a:endParaRPr lang="nb-NO" sz="1600" dirty="0" smtClean="0"/>
          </a:p>
        </p:txBody>
      </p:sp>
      <p:sp>
        <p:nvSpPr>
          <p:cNvPr id="20" name="TekstSylinder 19"/>
          <p:cNvSpPr txBox="1"/>
          <p:nvPr/>
        </p:nvSpPr>
        <p:spPr>
          <a:xfrm>
            <a:off x="5903640" y="0"/>
            <a:ext cx="3240360" cy="830997"/>
          </a:xfrm>
          <a:prstGeom prst="rect">
            <a:avLst/>
          </a:prstGeom>
          <a:solidFill>
            <a:schemeClr val="bg1"/>
          </a:solidFill>
          <a:ln w="38100">
            <a:solidFill>
              <a:srgbClr val="C00000"/>
            </a:solidFill>
          </a:ln>
        </p:spPr>
        <p:txBody>
          <a:bodyPr wrap="square" rtlCol="0">
            <a:spAutoFit/>
          </a:bodyPr>
          <a:lstStyle/>
          <a:p>
            <a:r>
              <a:rPr lang="en-US" sz="1200" b="1" u="sng" dirty="0" smtClean="0"/>
              <a:t>COMMENT NECK, 2</a:t>
            </a:r>
            <a:r>
              <a:rPr lang="en-US" sz="1200" b="1" u="sng" baseline="30000" dirty="0" smtClean="0"/>
              <a:t>nd</a:t>
            </a:r>
            <a:r>
              <a:rPr lang="en-US" sz="1200" b="1" u="sng" dirty="0" smtClean="0"/>
              <a:t> August:</a:t>
            </a:r>
          </a:p>
          <a:p>
            <a:r>
              <a:rPr lang="en-US" sz="1200" dirty="0" smtClean="0"/>
              <a:t>Should include some timings, so that both we as mission designers, but also VIS then can make assessment when things will take place next.</a:t>
            </a:r>
            <a:endParaRPr lang="en-US" sz="1200" dirty="0"/>
          </a:p>
        </p:txBody>
      </p:sp>
    </p:spTree>
    <p:extLst>
      <p:ext uri="{BB962C8B-B14F-4D97-AF65-F5344CB8AC3E}">
        <p14:creationId xmlns:p14="http://schemas.microsoft.com/office/powerpoint/2010/main" xmlns="" val="4063869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ASSAULT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3293209"/>
          </a:xfrm>
          <a:prstGeom prst="rect">
            <a:avLst/>
          </a:prstGeom>
          <a:noFill/>
        </p:spPr>
        <p:txBody>
          <a:bodyPr wrap="square" rtlCol="0">
            <a:spAutoFit/>
          </a:bodyPr>
          <a:lstStyle/>
          <a:p>
            <a:r>
              <a:rPr lang="nb-NO" sz="1600" b="1" dirty="0" smtClean="0"/>
              <a:t>Purpose:</a:t>
            </a:r>
          </a:p>
          <a:p>
            <a:r>
              <a:rPr lang="nb-NO" sz="1600" dirty="0" smtClean="0"/>
              <a:t>Utilize the unit’s manuevering forces to achieve the objective of the offensive (territorial gain or tactical or strategic condition).</a:t>
            </a:r>
          </a:p>
          <a:p>
            <a:endParaRPr lang="nb-NO" sz="1600" dirty="0" smtClean="0"/>
          </a:p>
          <a:p>
            <a:r>
              <a:rPr lang="nb-NO" sz="1600" b="1" dirty="0" smtClean="0"/>
              <a:t>Activity:</a:t>
            </a:r>
          </a:p>
          <a:p>
            <a:pPr marL="285750" indent="-285750">
              <a:buFontTx/>
              <a:buChar char="-"/>
            </a:pPr>
            <a:r>
              <a:rPr lang="nb-NO" sz="1600" dirty="0" smtClean="0"/>
              <a:t>Attack conducted by the a manuever by the division’s manuevering brigades</a:t>
            </a:r>
          </a:p>
          <a:p>
            <a:pPr marL="285750" indent="-285750">
              <a:buFontTx/>
              <a:buChar char="-"/>
            </a:pPr>
            <a:r>
              <a:rPr lang="nb-NO" sz="1600" dirty="0" smtClean="0"/>
              <a:t>Utilization of supporting assets such as artillery and air-support</a:t>
            </a:r>
          </a:p>
          <a:p>
            <a:endParaRPr lang="nb-NO" sz="1600" dirty="0" smtClean="0"/>
          </a:p>
          <a:p>
            <a:r>
              <a:rPr lang="nb-NO" sz="1600" b="1" dirty="0" smtClean="0"/>
              <a:t>Indicators:</a:t>
            </a:r>
          </a:p>
          <a:p>
            <a:pPr marL="285750" indent="-285750">
              <a:buFontTx/>
              <a:buChar char="-"/>
            </a:pPr>
            <a:r>
              <a:rPr lang="nb-NO" sz="1600" dirty="0" smtClean="0"/>
              <a:t>Movement by some or all of the manuevering brigades pushing the FLOT</a:t>
            </a:r>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
        <p:nvSpPr>
          <p:cNvPr id="20" name="TekstSylinder 9"/>
          <p:cNvSpPr txBox="1"/>
          <p:nvPr/>
        </p:nvSpPr>
        <p:spPr>
          <a:xfrm rot="18996742">
            <a:off x="5420137" y="1745194"/>
            <a:ext cx="2423186"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spTree>
    <p:extLst>
      <p:ext uri="{BB962C8B-B14F-4D97-AF65-F5344CB8AC3E}">
        <p14:creationId xmlns:p14="http://schemas.microsoft.com/office/powerpoint/2010/main" xmlns="" val="3349576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DEFENSIVE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USE OF SHOCK BATTALIONS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5866</TotalTime>
  <Words>1018</Words>
  <Application>Microsoft Office PowerPoint</Application>
  <PresentationFormat>Skjermfremvisning (16:9)</PresentationFormat>
  <Paragraphs>229</Paragraphs>
  <Slides>11</Slides>
  <Notes>1</Notes>
  <HiddenSlides>0</HiddenSlides>
  <MMClips>0</MMClips>
  <ScaleCrop>false</ScaleCrop>
  <HeadingPairs>
    <vt:vector size="4" baseType="variant">
      <vt:variant>
        <vt:lpstr>Tema</vt:lpstr>
      </vt:variant>
      <vt:variant>
        <vt:i4>1</vt:i4>
      </vt:variant>
      <vt:variant>
        <vt:lpstr>Lysbildetitler</vt:lpstr>
      </vt:variant>
      <vt:variant>
        <vt:i4>11</vt:i4>
      </vt:variant>
    </vt:vector>
  </HeadingPairs>
  <TitlesOfParts>
    <vt:vector size="12" baseType="lpstr">
      <vt:lpstr>Kontortema</vt:lpstr>
      <vt:lpstr>Lysbilde 1</vt:lpstr>
      <vt:lpstr>INTRODUCTION</vt:lpstr>
      <vt:lpstr>DIVISION OFFENSIVE</vt:lpstr>
      <vt:lpstr>PHASES IN AN OFFENSIVE OPERATION</vt:lpstr>
      <vt:lpstr>PHASES IN AN OFFENSIVE OPERATION:  RESUPPLY / STAGING</vt:lpstr>
      <vt:lpstr>PHASES IN AN OFFENSIVE OPERATION:  SHAPING</vt:lpstr>
      <vt:lpstr>PHASES IN AN OFFENSIVE OPERATION:  ASSAULT</vt:lpstr>
      <vt:lpstr>DIVISION DEFENSIVE</vt:lpstr>
      <vt:lpstr>USE OF SHOCK BATTALIONS</vt:lpstr>
      <vt:lpstr>INDICATORS</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 INTSUM template</dc:title>
  <dc:creator>132nd Virtual Wing;VIS</dc:creator>
  <cp:keywords>INTREP VIS OPAR-001 - Syrian ground combat tactics</cp:keywords>
  <cp:lastModifiedBy>Neck</cp:lastModifiedBy>
  <cp:revision>391</cp:revision>
  <dcterms:created xsi:type="dcterms:W3CDTF">2019-03-12T22:01:00Z</dcterms:created>
  <dcterms:modified xsi:type="dcterms:W3CDTF">2020-08-02T14:07:40Z</dcterms:modified>
</cp:coreProperties>
</file>