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 varScale="1">
        <p:scale>
          <a:sx n="151" d="100"/>
          <a:sy n="151" d="100"/>
        </p:scale>
        <p:origin x="-57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28.11.2020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8_1725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97" y="792046"/>
            <a:ext cx="5665065" cy="278781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</a:t>
            </a:r>
            <a:r>
              <a:rPr lang="en-GB" dirty="0" smtClean="0"/>
              <a:t>60 Chemical Weapons Production Facility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8451312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8486623" y="130237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225360" y="141962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60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6" name="TekstSylinder 5"/>
          <p:cNvSpPr txBox="1"/>
          <p:nvPr/>
        </p:nvSpPr>
        <p:spPr>
          <a:xfrm>
            <a:off x="1979712" y="2787774"/>
            <a:ext cx="494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pl-PL" sz="1000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r>
              <a:rPr lang="en-GB" sz="1000" dirty="0" smtClean="0">
                <a:solidFill>
                  <a:srgbClr val="FF0000"/>
                </a:solidFill>
                <a:latin typeface="Arial Black" pitchFamily="34" charset="0"/>
              </a:rPr>
              <a:t>4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7" name="Stjerne med 4 tagger 6"/>
          <p:cNvSpPr/>
          <p:nvPr/>
        </p:nvSpPr>
        <p:spPr>
          <a:xfrm>
            <a:off x="2771800" y="17796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TekstSylinder 12"/>
          <p:cNvSpPr txBox="1"/>
          <p:nvPr/>
        </p:nvSpPr>
        <p:spPr>
          <a:xfrm>
            <a:off x="179512" y="2139702"/>
            <a:ext cx="571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Arial Black" pitchFamily="34" charset="0"/>
              </a:rPr>
              <a:t>6-7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cxnSp>
        <p:nvCxnSpPr>
          <p:cNvPr id="66" name="Łącznik prosty ze strzałką 65"/>
          <p:cNvCxnSpPr>
            <a:stCxn id="77" idx="1"/>
          </p:cNvCxnSpPr>
          <p:nvPr/>
        </p:nvCxnSpPr>
        <p:spPr>
          <a:xfrm flipH="1">
            <a:off x="827584" y="951570"/>
            <a:ext cx="3168352" cy="9721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1907704" y="307580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 smtClean="0">
                <a:solidFill>
                  <a:sysClr val="windowText" lastClr="000000"/>
                </a:solidFill>
              </a:rPr>
              <a:t>Weapon Production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Łącznik prosty ze strzałką 72"/>
          <p:cNvCxnSpPr/>
          <p:nvPr/>
        </p:nvCxnSpPr>
        <p:spPr>
          <a:xfrm flipH="1">
            <a:off x="3923928" y="1131590"/>
            <a:ext cx="216024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stokąt 76"/>
          <p:cNvSpPr/>
          <p:nvPr/>
        </p:nvSpPr>
        <p:spPr>
          <a:xfrm>
            <a:off x="3995936" y="771550"/>
            <a:ext cx="1285884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Hardened Storage Facility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Stjerne med 4 tagger 6"/>
          <p:cNvSpPr/>
          <p:nvPr/>
        </p:nvSpPr>
        <p:spPr>
          <a:xfrm>
            <a:off x="2555776" y="257175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Stjerne med 4 tagger 6"/>
          <p:cNvSpPr/>
          <p:nvPr/>
        </p:nvSpPr>
        <p:spPr>
          <a:xfrm>
            <a:off x="3203848" y="213970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Stjerne med 4 tagger 6"/>
          <p:cNvSpPr/>
          <p:nvPr/>
        </p:nvSpPr>
        <p:spPr>
          <a:xfrm>
            <a:off x="1907704" y="1995686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Stjerne med 4 tagger 10"/>
          <p:cNvSpPr/>
          <p:nvPr/>
        </p:nvSpPr>
        <p:spPr>
          <a:xfrm>
            <a:off x="3779912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Stjerne med 4 tagger 10"/>
          <p:cNvSpPr/>
          <p:nvPr/>
        </p:nvSpPr>
        <p:spPr>
          <a:xfrm>
            <a:off x="755576" y="1995686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Stjerne med 4 tagger 10"/>
          <p:cNvSpPr/>
          <p:nvPr/>
        </p:nvSpPr>
        <p:spPr>
          <a:xfrm>
            <a:off x="539552" y="185167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TekstSylinder 12"/>
          <p:cNvSpPr txBox="1"/>
          <p:nvPr/>
        </p:nvSpPr>
        <p:spPr>
          <a:xfrm>
            <a:off x="3563888" y="1491630"/>
            <a:ext cx="571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 smtClean="0">
                <a:solidFill>
                  <a:srgbClr val="FF0000"/>
                </a:solidFill>
                <a:latin typeface="Arial Black" pitchFamily="34" charset="0"/>
              </a:rPr>
              <a:t>5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4" name="TekstSylinder 33"/>
          <p:cNvSpPr txBox="1"/>
          <p:nvPr/>
        </p:nvSpPr>
        <p:spPr>
          <a:xfrm>
            <a:off x="0" y="3291830"/>
            <a:ext cx="572412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en-US" sz="1000" dirty="0" smtClean="0"/>
          </a:p>
          <a:p>
            <a:r>
              <a:rPr lang="en-US" sz="1000" dirty="0" smtClean="0"/>
              <a:t>OPARTGT0</a:t>
            </a:r>
            <a:r>
              <a:rPr lang="en-GB" sz="1000" dirty="0" smtClean="0"/>
              <a:t>60A</a:t>
            </a:r>
            <a:r>
              <a:rPr lang="pl-PL" sz="1000" dirty="0" smtClean="0"/>
              <a:t> – </a:t>
            </a:r>
            <a:r>
              <a:rPr lang="en-GB" sz="1000" dirty="0" smtClean="0"/>
              <a:t>3 to 5</a:t>
            </a:r>
            <a:r>
              <a:rPr lang="pl-PL" sz="1000" dirty="0" smtClean="0"/>
              <a:t> storey buildings made of concrete slab supported by reinforced concrete base and </a:t>
            </a:r>
            <a:r>
              <a:rPr lang="en-GB" sz="1000" dirty="0" smtClean="0"/>
              <a:t>	</a:t>
            </a:r>
            <a:r>
              <a:rPr lang="pl-PL" sz="1000" dirty="0" smtClean="0"/>
              <a:t>pillars, flat poured roof, requires delayed fuzing.</a:t>
            </a:r>
          </a:p>
          <a:p>
            <a:r>
              <a:rPr lang="en-GB" sz="1000" dirty="0" smtClean="0"/>
              <a:t>	</a:t>
            </a:r>
            <a:r>
              <a:rPr lang="pl-PL" sz="1000" dirty="0" smtClean="0"/>
              <a:t>Suggested fuzing solution on DPIs 1-4 – contact to open up the roof followed by delayed </a:t>
            </a:r>
            <a:r>
              <a:rPr lang="en-GB" sz="1000" dirty="0" smtClean="0"/>
              <a:t>	</a:t>
            </a:r>
            <a:r>
              <a:rPr lang="pl-PL" sz="1000" dirty="0" smtClean="0"/>
              <a:t>to pierce through floors and affect building structure.</a:t>
            </a:r>
            <a:r>
              <a:rPr lang="pl-PL" sz="1200" dirty="0" smtClean="0"/>
              <a:t> </a:t>
            </a:r>
            <a:endParaRPr lang="en-GB" sz="1200" dirty="0" smtClean="0"/>
          </a:p>
          <a:p>
            <a:endParaRPr lang="en-GB" sz="1200" dirty="0" smtClean="0"/>
          </a:p>
          <a:p>
            <a:r>
              <a:rPr lang="en-US" sz="1000" dirty="0" smtClean="0"/>
              <a:t>OPARTGT0</a:t>
            </a:r>
            <a:r>
              <a:rPr lang="en-GB" sz="1000" dirty="0" smtClean="0"/>
              <a:t>60B </a:t>
            </a:r>
            <a:r>
              <a:rPr lang="pl-PL" sz="1000" dirty="0" smtClean="0"/>
              <a:t>– </a:t>
            </a:r>
            <a:r>
              <a:rPr lang="en-GB" sz="1000" dirty="0" smtClean="0"/>
              <a:t>	W</a:t>
            </a:r>
            <a:r>
              <a:rPr lang="pl-PL" sz="1000" dirty="0" smtClean="0"/>
              <a:t>alls made of slabs, poured roof supported by metal frame and reinforced concrete </a:t>
            </a:r>
            <a:r>
              <a:rPr lang="en-GB" sz="1000" dirty="0" smtClean="0"/>
              <a:t>	</a:t>
            </a:r>
            <a:r>
              <a:rPr lang="pl-PL" sz="1000" dirty="0" smtClean="0"/>
              <a:t>pillars. Requires delayed fuzing.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pl-PL" sz="1200" dirty="0" smtClean="0"/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427734"/>
            <a:ext cx="3419872" cy="259228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smtClean="0"/>
              <a:t>DESCRIPTION OF THE DESIRED POINTS OF IMPACT WITH WPN TYPE: </a:t>
            </a:r>
          </a:p>
          <a:p>
            <a:endParaRPr lang="pl-PL" sz="12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60</a:t>
            </a:r>
            <a:r>
              <a:rPr lang="pl-PL" sz="1100" b="1" dirty="0" smtClean="0"/>
              <a:t>A </a:t>
            </a:r>
            <a:r>
              <a:rPr lang="pl-PL" sz="1200" dirty="0" smtClean="0"/>
              <a:t>– </a:t>
            </a:r>
            <a:r>
              <a:rPr lang="en-GB" sz="1200" dirty="0" smtClean="0"/>
              <a:t>Weapon </a:t>
            </a:r>
            <a:r>
              <a:rPr lang="pl-PL" sz="1200" dirty="0" smtClean="0"/>
              <a:t>Production Hall</a:t>
            </a:r>
          </a:p>
          <a:p>
            <a:r>
              <a:rPr lang="pl-PL" sz="1100" dirty="0" smtClean="0"/>
              <a:t>DPI 1 </a:t>
            </a:r>
            <a:r>
              <a:rPr lang="en-GB" sz="1100" dirty="0" smtClean="0"/>
              <a:t>N35 34.102 </a:t>
            </a:r>
            <a:r>
              <a:rPr lang="pl-PL" sz="1100" dirty="0" smtClean="0"/>
              <a:t>E 03</a:t>
            </a:r>
            <a:r>
              <a:rPr lang="en-GB" sz="1100" dirty="0" smtClean="0"/>
              <a:t>8 25.828</a:t>
            </a:r>
            <a:r>
              <a:rPr lang="pl-PL" sz="1100" dirty="0" smtClean="0"/>
              <a:t>/</a:t>
            </a:r>
            <a:r>
              <a:rPr lang="en-GB" sz="1100" dirty="0" smtClean="0"/>
              <a:t>1191ft</a:t>
            </a:r>
            <a:r>
              <a:rPr lang="pl-PL" sz="1100" dirty="0" smtClean="0"/>
              <a:t>/</a:t>
            </a:r>
            <a:r>
              <a:rPr lang="nb-NO" sz="1100" dirty="0" smtClean="0"/>
              <a:t>(2000 Ibs bomb)</a:t>
            </a:r>
            <a:endParaRPr lang="pl-PL" sz="1100" dirty="0" smtClean="0"/>
          </a:p>
          <a:p>
            <a:r>
              <a:rPr lang="pl-PL" sz="1100" dirty="0" smtClean="0"/>
              <a:t>DPI 2 N</a:t>
            </a:r>
            <a:r>
              <a:rPr lang="en-GB" sz="1100" dirty="0" smtClean="0"/>
              <a:t>35 34.084 E 038 25.818/1178ft</a:t>
            </a:r>
            <a:r>
              <a:rPr lang="pl-PL" sz="1100" dirty="0" smtClean="0"/>
              <a:t>/</a:t>
            </a:r>
            <a:r>
              <a:rPr lang="nb-NO" sz="1100" dirty="0" smtClean="0"/>
              <a:t>(2000 Ibs bomb)</a:t>
            </a:r>
          </a:p>
          <a:p>
            <a:r>
              <a:rPr lang="nb-NO" sz="1100" dirty="0" smtClean="0"/>
              <a:t>DPI 3 N35 34.088 E038  25.789/1184ft/(2000 lbs bomb)</a:t>
            </a:r>
          </a:p>
          <a:p>
            <a:r>
              <a:rPr lang="nb-NO" sz="1100" dirty="0" smtClean="0"/>
              <a:t>DPI 4 N35 34.110 E038  25.787/1194ft/(2000 lbs bomb)</a:t>
            </a:r>
          </a:p>
          <a:p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60</a:t>
            </a:r>
            <a:r>
              <a:rPr lang="pl-PL" sz="1100" b="1" dirty="0" smtClean="0"/>
              <a:t>B </a:t>
            </a:r>
            <a:r>
              <a:rPr lang="pl-PL" sz="1100" dirty="0" smtClean="0"/>
              <a:t>– </a:t>
            </a:r>
            <a:r>
              <a:rPr lang="en-GB" sz="1100" dirty="0" smtClean="0"/>
              <a:t>Hardened Storage</a:t>
            </a:r>
            <a:endParaRPr lang="pl-PL" sz="1100" dirty="0" smtClean="0"/>
          </a:p>
          <a:p>
            <a:r>
              <a:rPr lang="pl-PL" sz="1100" dirty="0" smtClean="0"/>
              <a:t>DPI </a:t>
            </a:r>
            <a:r>
              <a:rPr lang="en-GB" sz="1100" dirty="0" smtClean="0"/>
              <a:t>5</a:t>
            </a:r>
            <a:r>
              <a:rPr lang="pl-PL" sz="1100" dirty="0" smtClean="0"/>
              <a:t> </a:t>
            </a:r>
            <a:r>
              <a:rPr lang="en-GB" sz="1100" dirty="0" smtClean="0"/>
              <a:t>N35 34.098 E 038 25.899/1207ft</a:t>
            </a:r>
            <a:r>
              <a:rPr lang="pl-PL" sz="1100" dirty="0" smtClean="0"/>
              <a:t>/</a:t>
            </a:r>
            <a:r>
              <a:rPr lang="nb-NO" sz="1100" dirty="0" smtClean="0"/>
              <a:t>(1000 Ibs bomb)</a:t>
            </a:r>
            <a:endParaRPr lang="pl-PL" sz="1100" dirty="0" smtClean="0"/>
          </a:p>
          <a:p>
            <a:r>
              <a:rPr lang="pl-PL" sz="1100" dirty="0" smtClean="0"/>
              <a:t>DPI </a:t>
            </a:r>
            <a:r>
              <a:rPr lang="en-GB" sz="1100" dirty="0" smtClean="0"/>
              <a:t>6</a:t>
            </a:r>
            <a:r>
              <a:rPr lang="pl-PL" sz="1100" dirty="0" smtClean="0"/>
              <a:t> </a:t>
            </a:r>
            <a:r>
              <a:rPr lang="en-GB" sz="1100" dirty="0" smtClean="0"/>
              <a:t>N35 34.153 E 038 25.779/1198ft</a:t>
            </a:r>
            <a:r>
              <a:rPr lang="pl-PL" sz="1100" dirty="0" smtClean="0"/>
              <a:t>/</a:t>
            </a:r>
            <a:r>
              <a:rPr lang="nb-NO" sz="1100" dirty="0" smtClean="0"/>
              <a:t>(1000 Ibs bomb)</a:t>
            </a:r>
          </a:p>
          <a:p>
            <a:r>
              <a:rPr lang="nb-NO" sz="1100" dirty="0" smtClean="0"/>
              <a:t>DPI 7 N35 34.169 E 038 25.782/1191ft/(1000lbs bomb)</a:t>
            </a:r>
          </a:p>
          <a:p>
            <a:endParaRPr lang="pl-PL" sz="11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5679</TotalTime>
  <Words>154</Words>
  <Application>Microsoft Office PowerPoint</Application>
  <PresentationFormat>On-screen Show (16:9)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OPARTGT060 Chemical Weapons Production Facility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Mick</cp:lastModifiedBy>
  <cp:revision>401</cp:revision>
  <dcterms:created xsi:type="dcterms:W3CDTF">2019-03-12T22:01:00Z</dcterms:created>
  <dcterms:modified xsi:type="dcterms:W3CDTF">2020-11-28T20:11:01Z</dcterms:modified>
</cp:coreProperties>
</file>