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7" r:id="rId2"/>
    <p:sldId id="358" r:id="rId3"/>
    <p:sldId id="364" r:id="rId4"/>
    <p:sldId id="362" r:id="rId5"/>
    <p:sldId id="365" r:id="rId6"/>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p:scale>
          <a:sx n="80" d="100"/>
          <a:sy n="80" d="100"/>
        </p:scale>
        <p:origin x="-1522" y="-581"/>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16.07.2020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endParaRPr lang="nb-NO" sz="2800" b="1" dirty="0" smtClean="0">
              <a:latin typeface="Arial Black" pitchFamily="34" charset="0"/>
              <a:ea typeface="MS Mincho" pitchFamily="49" charset="-128"/>
            </a:endParaRP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3357586" cy="1477328"/>
          </a:xfrm>
          <a:prstGeom prst="rect">
            <a:avLst/>
          </a:prstGeom>
          <a:noFill/>
        </p:spPr>
        <p:txBody>
          <a:bodyPr wrap="square" rtlCol="0">
            <a:spAutoFit/>
          </a:bodyPr>
          <a:lstStyle/>
          <a:p>
            <a:r>
              <a:rPr lang="nb-NO" dirty="0" smtClean="0"/>
              <a:t>This </a:t>
            </a:r>
            <a:r>
              <a:rPr lang="nb-NO" dirty="0" err="1" smtClean="0"/>
              <a:t>report</a:t>
            </a:r>
            <a:r>
              <a:rPr lang="nb-NO" dirty="0" smtClean="0"/>
              <a:t> </a:t>
            </a:r>
            <a:r>
              <a:rPr lang="nb-NO" dirty="0" err="1" smtClean="0"/>
              <a:t>intends</a:t>
            </a:r>
            <a:r>
              <a:rPr lang="nb-NO" dirty="0" smtClean="0"/>
              <a:t> to present </a:t>
            </a:r>
            <a:r>
              <a:rPr lang="nb-NO" dirty="0" err="1" smtClean="0"/>
              <a:t>information</a:t>
            </a:r>
            <a:r>
              <a:rPr lang="nb-NO" dirty="0" smtClean="0"/>
              <a:t> </a:t>
            </a:r>
            <a:r>
              <a:rPr lang="nb-NO" dirty="0" err="1" smtClean="0"/>
              <a:t>on</a:t>
            </a:r>
            <a:r>
              <a:rPr lang="nb-NO" dirty="0" smtClean="0"/>
              <a:t> </a:t>
            </a:r>
            <a:r>
              <a:rPr lang="nb-NO" dirty="0" err="1" smtClean="0"/>
              <a:t>how</a:t>
            </a:r>
            <a:r>
              <a:rPr lang="nb-NO" dirty="0" smtClean="0"/>
              <a:t> </a:t>
            </a:r>
            <a:r>
              <a:rPr lang="nb-NO" dirty="0" err="1" smtClean="0"/>
              <a:t>Syrian</a:t>
            </a:r>
            <a:r>
              <a:rPr lang="nb-NO" dirty="0" smtClean="0"/>
              <a:t> </a:t>
            </a:r>
            <a:r>
              <a:rPr lang="nb-NO" dirty="0" err="1" smtClean="0"/>
              <a:t>ground</a:t>
            </a:r>
            <a:r>
              <a:rPr lang="nb-NO" dirty="0" smtClean="0"/>
              <a:t> </a:t>
            </a:r>
            <a:r>
              <a:rPr lang="nb-NO" dirty="0" err="1" smtClean="0"/>
              <a:t>forces</a:t>
            </a:r>
            <a:r>
              <a:rPr lang="nb-NO" dirty="0" smtClean="0"/>
              <a:t> </a:t>
            </a:r>
            <a:r>
              <a:rPr lang="nb-NO" dirty="0" err="1" smtClean="0"/>
              <a:t>operate</a:t>
            </a:r>
            <a:endParaRPr lang="nb-NO" dirty="0" smtClean="0"/>
          </a:p>
          <a:p>
            <a:endParaRPr lang="nb-NO" dirty="0" smtClean="0"/>
          </a:p>
          <a:p>
            <a:r>
              <a:rPr lang="nb-NO" dirty="0" err="1" smtClean="0"/>
              <a:t>Reference</a:t>
            </a:r>
            <a:r>
              <a:rPr lang="nb-NO" dirty="0" smtClean="0"/>
              <a:t>: INTREP VIS B-001</a:t>
            </a:r>
            <a:endParaRPr lang="nb-N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19" name="TekstSylinder 18"/>
          <p:cNvSpPr txBox="1"/>
          <p:nvPr/>
        </p:nvSpPr>
        <p:spPr>
          <a:xfrm>
            <a:off x="5929322" y="500048"/>
            <a:ext cx="3214678" cy="4500594"/>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nb-NO" sz="1200" dirty="0" smtClean="0">
                <a:latin typeface="Arial" pitchFamily="34" charset="0"/>
                <a:cs typeface="Arial" pitchFamily="34" charset="0"/>
              </a:rPr>
              <a:t>The </a:t>
            </a:r>
            <a:r>
              <a:rPr lang="nb-NO" sz="1200" dirty="0" err="1" smtClean="0">
                <a:latin typeface="Arial" pitchFamily="34" charset="0"/>
                <a:cs typeface="Arial" pitchFamily="34" charset="0"/>
              </a:rPr>
              <a:t>basic</a:t>
            </a:r>
            <a:r>
              <a:rPr lang="nb-NO" sz="1200" dirty="0" smtClean="0">
                <a:latin typeface="Arial" pitchFamily="34" charset="0"/>
                <a:cs typeface="Arial" pitchFamily="34" charset="0"/>
              </a:rPr>
              <a:t> fighting </a:t>
            </a:r>
            <a:r>
              <a:rPr lang="nb-NO" sz="1200" dirty="0" err="1" smtClean="0">
                <a:latin typeface="Arial" pitchFamily="34" charset="0"/>
                <a:cs typeface="Arial" pitchFamily="34" charset="0"/>
              </a:rPr>
              <a:t>formation</a:t>
            </a:r>
            <a:r>
              <a:rPr lang="nb-NO" sz="1200" dirty="0" smtClean="0">
                <a:latin typeface="Arial" pitchFamily="34" charset="0"/>
                <a:cs typeface="Arial" pitchFamily="34" charset="0"/>
              </a:rPr>
              <a:t> in the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army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are</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Division</a:t>
            </a:r>
            <a:r>
              <a:rPr lang="nb-NO" sz="1200" dirty="0" smtClean="0">
                <a:latin typeface="Arial" pitchFamily="34" charset="0"/>
                <a:cs typeface="Arial" pitchFamily="34" charset="0"/>
              </a:rPr>
              <a:t>. To the left is a </a:t>
            </a:r>
            <a:r>
              <a:rPr lang="nb-NO" sz="1200" dirty="0" err="1" smtClean="0">
                <a:latin typeface="Arial" pitchFamily="34" charset="0"/>
                <a:cs typeface="Arial" pitchFamily="34" charset="0"/>
              </a:rPr>
              <a:t>presentation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a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Division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the offensive.</a:t>
            </a:r>
          </a:p>
          <a:p>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rPr>
              <a:t>Closest</a:t>
            </a:r>
            <a:r>
              <a:rPr lang="nb-NO" sz="1200" dirty="0" smtClean="0">
                <a:latin typeface="Arial" pitchFamily="34" charset="0"/>
                <a:cs typeface="Arial" pitchFamily="34" charset="0"/>
              </a:rPr>
              <a:t> to the FLOT </a:t>
            </a:r>
            <a:r>
              <a:rPr lang="nb-NO" sz="1200" dirty="0" err="1" smtClean="0">
                <a:latin typeface="Arial" pitchFamily="34" charset="0"/>
                <a:cs typeface="Arial" pitchFamily="34" charset="0"/>
              </a:rPr>
              <a:t>there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two</a:t>
            </a:r>
            <a:r>
              <a:rPr lang="nb-NO" sz="1200" dirty="0" smtClean="0">
                <a:latin typeface="Arial" pitchFamily="34" charset="0"/>
                <a:cs typeface="Arial" pitchFamily="34" charset="0"/>
              </a:rPr>
              <a:t> brigades, </a:t>
            </a:r>
            <a:r>
              <a:rPr lang="nb-NO" sz="1200" dirty="0" err="1" smtClean="0">
                <a:latin typeface="Arial" pitchFamily="34" charset="0"/>
                <a:cs typeface="Arial" pitchFamily="34" charset="0"/>
              </a:rPr>
              <a:t>grouped</a:t>
            </a:r>
            <a:r>
              <a:rPr lang="nb-NO" sz="1200" dirty="0" smtClean="0">
                <a:latin typeface="Arial" pitchFamily="34" charset="0"/>
                <a:cs typeface="Arial" pitchFamily="34" charset="0"/>
              </a:rPr>
              <a:t> in </a:t>
            </a:r>
            <a:r>
              <a:rPr lang="nb-NO" sz="1200" dirty="0" err="1" smtClean="0">
                <a:latin typeface="Arial" pitchFamily="34" charset="0"/>
                <a:cs typeface="Arial" pitchFamily="34" charset="0"/>
              </a:rPr>
              <a:t>combat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formations</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third</a:t>
            </a:r>
            <a:r>
              <a:rPr lang="nb-NO" sz="1200" dirty="0" smtClean="0">
                <a:latin typeface="Arial" pitchFamily="34" charset="0"/>
                <a:cs typeface="Arial" pitchFamily="34" charset="0"/>
              </a:rPr>
              <a:t> brigade is </a:t>
            </a:r>
            <a:r>
              <a:rPr lang="nb-NO" sz="1200" dirty="0" err="1" smtClean="0">
                <a:latin typeface="Arial" pitchFamily="34" charset="0"/>
                <a:cs typeface="Arial" pitchFamily="34" charset="0"/>
              </a:rPr>
              <a:t>further</a:t>
            </a:r>
            <a:r>
              <a:rPr lang="nb-NO" sz="1200" dirty="0" smtClean="0">
                <a:latin typeface="Arial" pitchFamily="34" charset="0"/>
                <a:cs typeface="Arial" pitchFamily="34" charset="0"/>
              </a:rPr>
              <a:t> back as a reserve, </a:t>
            </a:r>
            <a:r>
              <a:rPr lang="nb-NO" sz="1200" dirty="0" err="1" smtClean="0">
                <a:latin typeface="Arial" pitchFamily="34" charset="0"/>
                <a:cs typeface="Arial" pitchFamily="34" charset="0"/>
              </a:rPr>
              <a:t>ready</a:t>
            </a:r>
            <a:r>
              <a:rPr lang="nb-NO" sz="1200" dirty="0" smtClean="0">
                <a:latin typeface="Arial" pitchFamily="34" charset="0"/>
                <a:cs typeface="Arial" pitchFamily="34" charset="0"/>
              </a:rPr>
              <a:t> to </a:t>
            </a:r>
            <a:r>
              <a:rPr lang="nb-NO" sz="1200" dirty="0" err="1" smtClean="0">
                <a:latin typeface="Arial" pitchFamily="34" charset="0"/>
                <a:cs typeface="Arial" pitchFamily="34" charset="0"/>
              </a:rPr>
              <a:t>exploit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any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breakthrough</a:t>
            </a:r>
            <a:r>
              <a:rPr lang="nb-NO" sz="1200" dirty="0" smtClean="0">
                <a:latin typeface="Arial" pitchFamily="34" charset="0"/>
                <a:cs typeface="Arial" pitchFamily="34" charset="0"/>
              </a:rPr>
              <a:t>.</a:t>
            </a:r>
          </a:p>
          <a:p>
            <a:r>
              <a:rPr lang="nb-NO" sz="1200" dirty="0" err="1" smtClean="0">
                <a:latin typeface="Arial" pitchFamily="34" charset="0"/>
                <a:cs typeface="Arial" pitchFamily="34" charset="0"/>
              </a:rPr>
              <a:t>Within</a:t>
            </a:r>
            <a:r>
              <a:rPr lang="nb-NO" sz="1200" dirty="0" smtClean="0">
                <a:latin typeface="Arial" pitchFamily="34" charset="0"/>
                <a:cs typeface="Arial" pitchFamily="34" charset="0"/>
              </a:rPr>
              <a:t> the brigades the </a:t>
            </a:r>
            <a:r>
              <a:rPr lang="nb-NO" sz="1200" dirty="0" err="1" smtClean="0">
                <a:latin typeface="Arial" pitchFamily="34" charset="0"/>
                <a:cs typeface="Arial" pitchFamily="34" charset="0"/>
              </a:rPr>
              <a:t>battalions</a:t>
            </a:r>
            <a:r>
              <a:rPr lang="nb-NO" sz="1200" dirty="0" smtClean="0">
                <a:latin typeface="Arial" pitchFamily="34" charset="0"/>
                <a:cs typeface="Arial" pitchFamily="34" charset="0"/>
              </a:rPr>
              <a:t> is </a:t>
            </a:r>
            <a:r>
              <a:rPr lang="nb-NO" sz="1200" dirty="0" err="1" smtClean="0">
                <a:latin typeface="Arial" pitchFamily="34" charset="0"/>
                <a:cs typeface="Arial" pitchFamily="34" charset="0"/>
              </a:rPr>
              <a:t>also</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grouped</a:t>
            </a:r>
            <a:r>
              <a:rPr lang="nb-NO" sz="1200" dirty="0" smtClean="0">
                <a:latin typeface="Arial" pitchFamily="34" charset="0"/>
                <a:cs typeface="Arial" pitchFamily="34" charset="0"/>
              </a:rPr>
              <a:t> the same </a:t>
            </a:r>
            <a:r>
              <a:rPr lang="nb-NO" sz="1200" dirty="0" err="1" smtClean="0">
                <a:latin typeface="Arial" pitchFamily="34" charset="0"/>
                <a:cs typeface="Arial" pitchFamily="34" charset="0"/>
              </a:rPr>
              <a:t>way</a:t>
            </a:r>
            <a:r>
              <a:rPr lang="nb-NO" sz="1200" dirty="0" smtClean="0">
                <a:latin typeface="Arial" pitchFamily="34" charset="0"/>
                <a:cs typeface="Arial" pitchFamily="34" charset="0"/>
              </a:rPr>
              <a:t> (2 up, 1 </a:t>
            </a:r>
            <a:r>
              <a:rPr lang="nb-NO" sz="1200" dirty="0" err="1" smtClean="0">
                <a:latin typeface="Arial" pitchFamily="34" charset="0"/>
                <a:cs typeface="Arial" pitchFamily="34" charset="0"/>
              </a:rPr>
              <a:t>rear</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battalion</a:t>
            </a:r>
            <a:r>
              <a:rPr lang="nb-NO" sz="1200" dirty="0" smtClean="0">
                <a:latin typeface="Arial" pitchFamily="34" charset="0"/>
                <a:cs typeface="Arial" pitchFamily="34" charset="0"/>
              </a:rPr>
              <a:t> in the </a:t>
            </a:r>
            <a:r>
              <a:rPr lang="nb-NO" sz="1200" dirty="0" err="1" smtClean="0">
                <a:latin typeface="Arial" pitchFamily="34" charset="0"/>
                <a:cs typeface="Arial" pitchFamily="34" charset="0"/>
              </a:rPr>
              <a:t>division</a:t>
            </a:r>
            <a:r>
              <a:rPr lang="nb-NO" sz="1200" dirty="0" smtClean="0">
                <a:latin typeface="Arial" pitchFamily="34" charset="0"/>
                <a:cs typeface="Arial" pitchFamily="34" charset="0"/>
              </a:rPr>
              <a:t> is </a:t>
            </a:r>
            <a:r>
              <a:rPr lang="nb-NO" sz="1200" dirty="0" err="1" smtClean="0">
                <a:latin typeface="Arial" pitchFamily="34" charset="0"/>
                <a:cs typeface="Arial" pitchFamily="34" charset="0"/>
              </a:rPr>
              <a:t>situated</a:t>
            </a:r>
            <a:r>
              <a:rPr lang="nb-NO" sz="1200" dirty="0" smtClean="0">
                <a:latin typeface="Arial" pitchFamily="34" charset="0"/>
                <a:cs typeface="Arial" pitchFamily="34" charset="0"/>
              </a:rPr>
              <a:t> so he </a:t>
            </a:r>
            <a:r>
              <a:rPr lang="nb-NO" sz="1200" dirty="0" err="1" smtClean="0">
                <a:latin typeface="Arial" pitchFamily="34" charset="0"/>
                <a:cs typeface="Arial" pitchFamily="34" charset="0"/>
              </a:rPr>
              <a:t>can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can</a:t>
            </a:r>
            <a:r>
              <a:rPr lang="nb-NO" sz="1200" dirty="0" smtClean="0">
                <a:latin typeface="Arial" pitchFamily="34" charset="0"/>
                <a:cs typeface="Arial" pitchFamily="34" charset="0"/>
              </a:rPr>
              <a:t> support </a:t>
            </a:r>
            <a:r>
              <a:rPr lang="nb-NO" sz="1200" dirty="0" err="1" smtClean="0">
                <a:latin typeface="Arial" pitchFamily="34" charset="0"/>
                <a:cs typeface="Arial" pitchFamily="34" charset="0"/>
              </a:rPr>
              <a:t>both</a:t>
            </a:r>
            <a:r>
              <a:rPr lang="nb-NO" sz="1200" dirty="0" smtClean="0">
                <a:latin typeface="Arial" pitchFamily="34" charset="0"/>
                <a:cs typeface="Arial" pitchFamily="34" charset="0"/>
              </a:rPr>
              <a:t> brigades.</a:t>
            </a:r>
          </a:p>
          <a:p>
            <a:endParaRPr lang="nb-NO" sz="1200" dirty="0" smtClean="0">
              <a:latin typeface="Arial" pitchFamily="34" charset="0"/>
              <a:cs typeface="Arial" pitchFamily="34" charset="0"/>
            </a:endParaRPr>
          </a:p>
          <a:p>
            <a:r>
              <a:rPr lang="nb-NO" sz="1200" dirty="0" smtClean="0">
                <a:latin typeface="Arial" pitchFamily="34" charset="0"/>
                <a:cs typeface="Arial" pitchFamily="34" charset="0"/>
              </a:rPr>
              <a:t>One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two</a:t>
            </a:r>
            <a:r>
              <a:rPr lang="nb-NO" sz="1200" dirty="0" smtClean="0">
                <a:latin typeface="Arial" pitchFamily="34" charset="0"/>
                <a:cs typeface="Arial" pitchFamily="34" charset="0"/>
              </a:rPr>
              <a:t> brigades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be </a:t>
            </a:r>
            <a:r>
              <a:rPr lang="nb-NO" sz="1200" dirty="0" err="1" smtClean="0">
                <a:latin typeface="Arial" pitchFamily="34" charset="0"/>
                <a:cs typeface="Arial" pitchFamily="34" charset="0"/>
              </a:rPr>
              <a:t>designated</a:t>
            </a:r>
            <a:r>
              <a:rPr lang="nb-NO" sz="1200" dirty="0" smtClean="0">
                <a:latin typeface="Arial" pitchFamily="34" charset="0"/>
                <a:cs typeface="Arial" pitchFamily="34" charset="0"/>
              </a:rPr>
              <a:t> as the Main </a:t>
            </a:r>
            <a:r>
              <a:rPr lang="nb-NO" sz="1200" dirty="0" err="1" smtClean="0">
                <a:latin typeface="Arial" pitchFamily="34" charset="0"/>
                <a:cs typeface="Arial" pitchFamily="34" charset="0"/>
              </a:rPr>
              <a:t>Effort</a:t>
            </a:r>
            <a:r>
              <a:rPr lang="nb-NO" sz="1200" dirty="0" smtClean="0">
                <a:latin typeface="Arial" pitchFamily="34" charset="0"/>
                <a:cs typeface="Arial" pitchFamily="34" charset="0"/>
              </a:rPr>
              <a:t> (ME), and </a:t>
            </a:r>
            <a:r>
              <a:rPr lang="nb-NO" sz="1200" dirty="0" err="1" smtClean="0">
                <a:latin typeface="Arial" pitchFamily="34" charset="0"/>
                <a:cs typeface="Arial" pitchFamily="34" charset="0"/>
              </a:rPr>
              <a:t>this</a:t>
            </a:r>
            <a:r>
              <a:rPr lang="nb-NO" sz="1200" dirty="0" smtClean="0">
                <a:latin typeface="Arial" pitchFamily="34" charset="0"/>
                <a:cs typeface="Arial" pitchFamily="34" charset="0"/>
              </a:rPr>
              <a:t> brigade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have </a:t>
            </a:r>
            <a:r>
              <a:rPr lang="nb-NO" sz="1200" dirty="0" err="1" smtClean="0">
                <a:latin typeface="Arial" pitchFamily="34" charset="0"/>
                <a:cs typeface="Arial" pitchFamily="34" charset="0"/>
              </a:rPr>
              <a:t>priority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supporting</a:t>
            </a:r>
            <a:r>
              <a:rPr lang="nb-NO" sz="1200" dirty="0" smtClean="0">
                <a:latin typeface="Arial" pitchFamily="34" charset="0"/>
                <a:cs typeface="Arial" pitchFamily="34" charset="0"/>
              </a:rPr>
              <a:t> fires. As show in </a:t>
            </a:r>
            <a:r>
              <a:rPr lang="nb-NO" sz="1200" dirty="0" err="1" smtClean="0">
                <a:latin typeface="Arial" pitchFamily="34" charset="0"/>
                <a:cs typeface="Arial" pitchFamily="34" charset="0"/>
              </a:rPr>
              <a:t>this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example,the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rockery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battalion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support the </a:t>
            </a:r>
            <a:r>
              <a:rPr lang="nb-NO" sz="1200" dirty="0" err="1" smtClean="0">
                <a:latin typeface="Arial" pitchFamily="34" charset="0"/>
                <a:cs typeface="Arial" pitchFamily="34" charset="0"/>
              </a:rPr>
              <a:t>northern</a:t>
            </a:r>
            <a:r>
              <a:rPr lang="nb-NO" sz="1200" dirty="0" smtClean="0">
                <a:latin typeface="Arial" pitchFamily="34" charset="0"/>
                <a:cs typeface="Arial" pitchFamily="34" charset="0"/>
              </a:rPr>
              <a:t>  brigade. </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r>
              <a:rPr lang="nb-NO" sz="1200" dirty="0" smtClean="0">
                <a:latin typeface="Arial" pitchFamily="34" charset="0"/>
                <a:cs typeface="Arial" pitchFamily="34" charset="0"/>
              </a:rPr>
              <a:t>The </a:t>
            </a:r>
            <a:r>
              <a:rPr lang="nb-NO" sz="1200" dirty="0" err="1" smtClean="0">
                <a:latin typeface="Arial" pitchFamily="34" charset="0"/>
                <a:cs typeface="Arial" pitchFamily="34" charset="0"/>
              </a:rPr>
              <a:t>Division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may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also</a:t>
            </a:r>
            <a:r>
              <a:rPr lang="nb-NO" sz="1200" dirty="0" smtClean="0">
                <a:latin typeface="Arial" pitchFamily="34" charset="0"/>
                <a:cs typeface="Arial" pitchFamily="34" charset="0"/>
              </a:rPr>
              <a:t> be </a:t>
            </a:r>
            <a:r>
              <a:rPr lang="nb-NO" sz="1200" dirty="0" err="1" smtClean="0">
                <a:latin typeface="Arial" pitchFamily="34" charset="0"/>
                <a:cs typeface="Arial" pitchFamily="34" charset="0"/>
              </a:rPr>
              <a:t>supported</a:t>
            </a:r>
            <a:r>
              <a:rPr lang="nb-NO" sz="1200" dirty="0" smtClean="0">
                <a:latin typeface="Arial" pitchFamily="34" charset="0"/>
                <a:cs typeface="Arial" pitchFamily="34" charset="0"/>
              </a:rPr>
              <a:t> by </a:t>
            </a:r>
            <a:r>
              <a:rPr lang="nb-NO" sz="1200" dirty="0" err="1" smtClean="0">
                <a:latin typeface="Arial" pitchFamily="34" charset="0"/>
                <a:cs typeface="Arial" pitchFamily="34" charset="0"/>
              </a:rPr>
              <a:t>Corps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assets</a:t>
            </a:r>
            <a:r>
              <a:rPr lang="nb-NO" sz="1200" dirty="0" smtClean="0">
                <a:latin typeface="Arial" pitchFamily="34" charset="0"/>
                <a:cs typeface="Arial" pitchFamily="34" charset="0"/>
              </a:rPr>
              <a:t> (RW, MLRS, </a:t>
            </a:r>
            <a:r>
              <a:rPr lang="nb-NO" sz="1200" dirty="0" err="1" smtClean="0">
                <a:latin typeface="Arial" pitchFamily="34" charset="0"/>
                <a:cs typeface="Arial" pitchFamily="34" charset="0"/>
              </a:rPr>
              <a:t>Recon</a:t>
            </a:r>
            <a:r>
              <a:rPr lang="nb-NO" sz="1200" dirty="0" smtClean="0">
                <a:latin typeface="Arial" pitchFamily="34" charset="0"/>
                <a:cs typeface="Arial" pitchFamily="34" charset="0"/>
              </a:rPr>
              <a:t>, EW). This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normally</a:t>
            </a:r>
            <a:r>
              <a:rPr lang="nb-NO" sz="1200" dirty="0" smtClean="0">
                <a:latin typeface="Arial" pitchFamily="34" charset="0"/>
                <a:cs typeface="Arial" pitchFamily="34" charset="0"/>
              </a:rPr>
              <a:t> be </a:t>
            </a:r>
            <a:r>
              <a:rPr lang="nb-NO" sz="1200" dirty="0" err="1" smtClean="0">
                <a:latin typeface="Arial" pitchFamily="34" charset="0"/>
                <a:cs typeface="Arial" pitchFamily="34" charset="0"/>
              </a:rPr>
              <a:t>assigned</a:t>
            </a:r>
            <a:r>
              <a:rPr lang="nb-NO" sz="1200" dirty="0" smtClean="0">
                <a:latin typeface="Arial" pitchFamily="34" charset="0"/>
                <a:cs typeface="Arial" pitchFamily="34" charset="0"/>
              </a:rPr>
              <a:t> to the ME brigade.</a:t>
            </a:r>
          </a:p>
          <a:p>
            <a:endParaRPr lang="nb-NO" sz="1200" dirty="0" smtClean="0">
              <a:latin typeface="Arial" pitchFamily="34" charset="0"/>
              <a:cs typeface="Arial" pitchFamily="34" charset="0"/>
            </a:endParaRPr>
          </a:p>
          <a:p>
            <a:r>
              <a:rPr lang="nb-NO" sz="1200" dirty="0" smtClean="0">
                <a:latin typeface="Arial" pitchFamily="34" charset="0"/>
                <a:cs typeface="Arial" pitchFamily="34" charset="0"/>
              </a:rPr>
              <a:t>In the </a:t>
            </a:r>
            <a:r>
              <a:rPr lang="nb-NO" sz="1200" dirty="0" err="1" smtClean="0">
                <a:latin typeface="Arial" pitchFamily="34" charset="0"/>
                <a:cs typeface="Arial" pitchFamily="34" charset="0"/>
              </a:rPr>
              <a:t>rear</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Division</a:t>
            </a:r>
            <a:r>
              <a:rPr lang="nb-NO" sz="1200" dirty="0" smtClean="0">
                <a:latin typeface="Arial" pitchFamily="34" charset="0"/>
                <a:cs typeface="Arial" pitchFamily="34" charset="0"/>
              </a:rPr>
              <a:t> HQ is </a:t>
            </a:r>
            <a:r>
              <a:rPr lang="nb-NO" sz="1200" dirty="0" err="1" smtClean="0">
                <a:latin typeface="Arial" pitchFamily="34" charset="0"/>
                <a:cs typeface="Arial" pitchFamily="34" charset="0"/>
              </a:rPr>
              <a:t>located</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there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also</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find</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logistic</a:t>
            </a:r>
            <a:r>
              <a:rPr lang="nb-NO" sz="1200" dirty="0" smtClean="0">
                <a:latin typeface="Arial" pitchFamily="34" charset="0"/>
                <a:cs typeface="Arial" pitchFamily="34" charset="0"/>
              </a:rPr>
              <a:t> BN. The Air </a:t>
            </a:r>
            <a:r>
              <a:rPr lang="nb-NO" sz="1200" dirty="0" err="1" smtClean="0">
                <a:latin typeface="Arial" pitchFamily="34" charset="0"/>
                <a:cs typeface="Arial" pitchFamily="34" charset="0"/>
              </a:rPr>
              <a:t>Defence</a:t>
            </a:r>
            <a:r>
              <a:rPr lang="nb-NO" sz="1200" dirty="0" smtClean="0">
                <a:latin typeface="Arial" pitchFamily="34" charset="0"/>
                <a:cs typeface="Arial" pitchFamily="34" charset="0"/>
              </a:rPr>
              <a:t> Regiment </a:t>
            </a:r>
            <a:r>
              <a:rPr lang="nb-NO" sz="1200" dirty="0" err="1" smtClean="0">
                <a:latin typeface="Arial" pitchFamily="34" charset="0"/>
                <a:cs typeface="Arial" pitchFamily="34" charset="0"/>
              </a:rPr>
              <a:t>protects</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various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subunits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based</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a:t>
            </a:r>
            <a:r>
              <a:rPr lang="nb-NO" sz="1200" dirty="0" smtClean="0">
                <a:latin typeface="Arial" pitchFamily="34" charset="0"/>
                <a:cs typeface="Arial" pitchFamily="34" charset="0"/>
              </a:rPr>
              <a:t> the </a:t>
            </a:r>
            <a:r>
              <a:rPr lang="nb-NO" sz="1200" dirty="0" err="1" smtClean="0">
                <a:latin typeface="Arial" pitchFamily="34" charset="0"/>
                <a:cs typeface="Arial" pitchFamily="34" charset="0"/>
              </a:rPr>
              <a:t>terrain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normally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you</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find</a:t>
            </a:r>
            <a:r>
              <a:rPr lang="nb-NO" sz="1200" dirty="0" smtClean="0">
                <a:latin typeface="Arial" pitchFamily="34" charset="0"/>
                <a:cs typeface="Arial" pitchFamily="34" charset="0"/>
              </a:rPr>
              <a:t> the SA-15 BN in the </a:t>
            </a:r>
            <a:r>
              <a:rPr lang="nb-NO" sz="1200" dirty="0" err="1" smtClean="0">
                <a:latin typeface="Arial" pitchFamily="34" charset="0"/>
                <a:cs typeface="Arial" pitchFamily="34" charset="0"/>
              </a:rPr>
              <a:t>rear</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protecting</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logistics</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Division</a:t>
            </a:r>
            <a:r>
              <a:rPr lang="nb-NO" sz="1200" dirty="0" smtClean="0">
                <a:latin typeface="Arial" pitchFamily="34" charset="0"/>
                <a:cs typeface="Arial" pitchFamily="34" charset="0"/>
              </a:rPr>
              <a:t> HQ. The SA-8 BN </a:t>
            </a:r>
            <a:r>
              <a:rPr lang="nb-NO" sz="1200" dirty="0" err="1" smtClean="0">
                <a:latin typeface="Arial" pitchFamily="34" charset="0"/>
                <a:cs typeface="Arial" pitchFamily="34" charset="0"/>
              </a:rPr>
              <a:t>normally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positions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itselt</a:t>
            </a:r>
            <a:r>
              <a:rPr lang="nb-NO" sz="1200" dirty="0" smtClean="0">
                <a:latin typeface="Arial" pitchFamily="34" charset="0"/>
                <a:cs typeface="Arial" pitchFamily="34" charset="0"/>
              </a:rPr>
              <a:t> to </a:t>
            </a:r>
            <a:r>
              <a:rPr lang="nb-NO" sz="1200" dirty="0" err="1" smtClean="0">
                <a:latin typeface="Arial" pitchFamily="34" charset="0"/>
                <a:cs typeface="Arial" pitchFamily="34" charset="0"/>
              </a:rPr>
              <a:t>protect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especially</a:t>
            </a:r>
            <a:r>
              <a:rPr lang="nb-NO" sz="1200" dirty="0" smtClean="0">
                <a:latin typeface="Arial" pitchFamily="34" charset="0"/>
                <a:cs typeface="Arial" pitchFamily="34" charset="0"/>
              </a:rPr>
              <a:t> the Rocket </a:t>
            </a:r>
            <a:r>
              <a:rPr lang="nb-NO" sz="1200" dirty="0" err="1" smtClean="0">
                <a:latin typeface="Arial" pitchFamily="34" charset="0"/>
                <a:cs typeface="Arial" pitchFamily="34" charset="0"/>
              </a:rPr>
              <a:t>artillery</a:t>
            </a:r>
            <a:r>
              <a:rPr lang="nb-NO" sz="1200" dirty="0" smtClean="0">
                <a:latin typeface="Arial" pitchFamily="34" charset="0"/>
                <a:cs typeface="Arial" pitchFamily="34" charset="0"/>
              </a:rPr>
              <a:t> BN. The Air </a:t>
            </a:r>
            <a:r>
              <a:rPr lang="nb-NO" sz="1200" dirty="0" err="1" smtClean="0">
                <a:latin typeface="Arial" pitchFamily="34" charset="0"/>
                <a:cs typeface="Arial" pitchFamily="34" charset="0"/>
              </a:rPr>
              <a:t>Defense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BNs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will</a:t>
            </a:r>
            <a:r>
              <a:rPr lang="nb-NO" sz="1200" dirty="0" smtClean="0">
                <a:latin typeface="Arial" pitchFamily="34" charset="0"/>
                <a:cs typeface="Arial" pitchFamily="34" charset="0"/>
              </a:rPr>
              <a:t> support the  </a:t>
            </a:r>
            <a:r>
              <a:rPr lang="nb-NO" sz="1200" dirty="0" err="1" smtClean="0">
                <a:latin typeface="Arial" pitchFamily="34" charset="0"/>
                <a:cs typeface="Arial" pitchFamily="34" charset="0"/>
              </a:rPr>
              <a:t>different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brigades-</a:t>
            </a:r>
            <a:endParaRPr lang="nb-NO" sz="1200" dirty="0" smtClean="0">
              <a:latin typeface="Arial" pitchFamily="34" charset="0"/>
              <a:cs typeface="Arial" pitchFamily="34" charset="0"/>
            </a:endParaRPr>
          </a:p>
        </p:txBody>
      </p:sp>
      <p:sp>
        <p:nvSpPr>
          <p:cNvPr id="20" name="Avrundet rektangel 19"/>
          <p:cNvSpPr/>
          <p:nvPr/>
        </p:nvSpPr>
        <p:spPr>
          <a:xfrm>
            <a:off x="247620" y="2857502"/>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4810" y="1285866"/>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Rett linje 28"/>
          <p:cNvCxnSpPr/>
          <p:nvPr/>
        </p:nvCxnSpPr>
        <p:spPr>
          <a:xfrm>
            <a:off x="676248" y="2928940"/>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Avrundet rektangel 31"/>
          <p:cNvSpPr/>
          <p:nvPr/>
        </p:nvSpPr>
        <p:spPr>
          <a:xfrm>
            <a:off x="4105272" y="150018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3" name="Avrundet rektangel 32"/>
          <p:cNvSpPr/>
          <p:nvPr/>
        </p:nvSpPr>
        <p:spPr>
          <a:xfrm>
            <a:off x="4105272" y="2285998"/>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4" name="Avrundet rektangel 33"/>
          <p:cNvSpPr/>
          <p:nvPr/>
        </p:nvSpPr>
        <p:spPr>
          <a:xfrm>
            <a:off x="3248016" y="190023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5" name="Avrundet rektangel 34"/>
          <p:cNvSpPr/>
          <p:nvPr/>
        </p:nvSpPr>
        <p:spPr>
          <a:xfrm>
            <a:off x="4105272" y="3143254"/>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6" name="Avrundet rektangel 35"/>
          <p:cNvSpPr/>
          <p:nvPr/>
        </p:nvSpPr>
        <p:spPr>
          <a:xfrm>
            <a:off x="4105272" y="40005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7" name="Avrundet rektangel 36"/>
          <p:cNvSpPr/>
          <p:nvPr/>
        </p:nvSpPr>
        <p:spPr>
          <a:xfrm>
            <a:off x="3248016" y="3571882"/>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8" name="Avrundet rektangel 37"/>
          <p:cNvSpPr/>
          <p:nvPr/>
        </p:nvSpPr>
        <p:spPr>
          <a:xfrm>
            <a:off x="1604942" y="2285998"/>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9" name="Avrundet rektangel 38"/>
          <p:cNvSpPr/>
          <p:nvPr/>
        </p:nvSpPr>
        <p:spPr>
          <a:xfrm>
            <a:off x="1604942" y="3214692"/>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0" name="Avrundet rektangel 39"/>
          <p:cNvSpPr/>
          <p:nvPr/>
        </p:nvSpPr>
        <p:spPr>
          <a:xfrm>
            <a:off x="1204889" y="275272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4" name="Ellipse 43"/>
          <p:cNvSpPr/>
          <p:nvPr/>
        </p:nvSpPr>
        <p:spPr>
          <a:xfrm>
            <a:off x="3176578" y="1142990"/>
            <a:ext cx="2143140" cy="178595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6" name="Ellipse 45"/>
          <p:cNvSpPr/>
          <p:nvPr/>
        </p:nvSpPr>
        <p:spPr>
          <a:xfrm>
            <a:off x="1033438" y="2143122"/>
            <a:ext cx="1785950" cy="164307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2676512" y="2786064"/>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1676380" y="164305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33306" y="235743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LOGISTICBN</a:t>
            </a:r>
            <a:endParaRPr lang="nb-NO" sz="1050" dirty="0">
              <a:latin typeface="Arial" pitchFamily="34" charset="0"/>
              <a:cs typeface="Arial" pitchFamily="34" charset="0"/>
            </a:endParaRPr>
          </a:p>
        </p:txBody>
      </p:sp>
      <p:sp>
        <p:nvSpPr>
          <p:cNvPr id="50" name="Avrundet rektangel 49"/>
          <p:cNvSpPr/>
          <p:nvPr/>
        </p:nvSpPr>
        <p:spPr>
          <a:xfrm>
            <a:off x="819124" y="1643056"/>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104744" y="3357568"/>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a:stCxn id="72" idx="0"/>
            <a:endCxn id="56" idx="2"/>
          </p:cNvCxnSpPr>
          <p:nvPr/>
        </p:nvCxnSpPr>
        <p:spPr>
          <a:xfrm rot="5400000" flipH="1" flipV="1">
            <a:off x="3154074" y="2901673"/>
            <a:ext cx="3635958" cy="1588"/>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6" name="TekstSylinder 55"/>
          <p:cNvSpPr txBox="1"/>
          <p:nvPr/>
        </p:nvSpPr>
        <p:spPr>
          <a:xfrm>
            <a:off x="4543425" y="714362"/>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58" name="Ellipse 57"/>
          <p:cNvSpPr/>
          <p:nvPr/>
        </p:nvSpPr>
        <p:spPr>
          <a:xfrm>
            <a:off x="3176578" y="3000378"/>
            <a:ext cx="2143140" cy="178595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59" name="TekstSylinder 58"/>
          <p:cNvSpPr txBox="1"/>
          <p:nvPr/>
        </p:nvSpPr>
        <p:spPr>
          <a:xfrm>
            <a:off x="2676512" y="714362"/>
            <a:ext cx="928694" cy="430887"/>
          </a:xfrm>
          <a:prstGeom prst="rect">
            <a:avLst/>
          </a:prstGeom>
          <a:solidFill>
            <a:schemeClr val="bg1">
              <a:alpha val="48000"/>
            </a:schemeClr>
          </a:solidFill>
          <a:ln>
            <a:solidFill>
              <a:schemeClr val="tx1"/>
            </a:solidFill>
          </a:ln>
        </p:spPr>
        <p:txBody>
          <a:bodyPr wrap="square" rtlCol="0">
            <a:spAutoFit/>
          </a:bodyPr>
          <a:lstStyle/>
          <a:p>
            <a:r>
              <a:rPr lang="nb-NO" sz="1100" dirty="0" smtClean="0">
                <a:latin typeface="Arial" pitchFamily="34" charset="0"/>
                <a:cs typeface="Arial" pitchFamily="34" charset="0"/>
              </a:rPr>
              <a:t>BRIGADE NORTH</a:t>
            </a:r>
            <a:endParaRPr lang="nb-NO" sz="1100" dirty="0">
              <a:latin typeface="Arial" pitchFamily="34" charset="0"/>
              <a:cs typeface="Arial" pitchFamily="34" charset="0"/>
            </a:endParaRPr>
          </a:p>
        </p:txBody>
      </p:sp>
      <p:sp>
        <p:nvSpPr>
          <p:cNvPr id="60" name="TekstSylinder 59"/>
          <p:cNvSpPr txBox="1"/>
          <p:nvPr/>
        </p:nvSpPr>
        <p:spPr>
          <a:xfrm>
            <a:off x="1747818" y="4643452"/>
            <a:ext cx="928694" cy="430887"/>
          </a:xfrm>
          <a:prstGeom prst="rect">
            <a:avLst/>
          </a:prstGeom>
          <a:solidFill>
            <a:schemeClr val="bg1">
              <a:alpha val="48000"/>
            </a:schemeClr>
          </a:solidFill>
          <a:ln>
            <a:solidFill>
              <a:schemeClr val="tx1"/>
            </a:solidFill>
          </a:ln>
        </p:spPr>
        <p:txBody>
          <a:bodyPr wrap="square" rtlCol="0">
            <a:spAutoFit/>
          </a:bodyPr>
          <a:lstStyle/>
          <a:p>
            <a:r>
              <a:rPr lang="nb-NO" sz="1100" dirty="0" smtClean="0">
                <a:latin typeface="Arial" pitchFamily="34" charset="0"/>
                <a:cs typeface="Arial" pitchFamily="34" charset="0"/>
              </a:rPr>
              <a:t>BRIGADE SOUTH</a:t>
            </a:r>
            <a:endParaRPr lang="nb-NO" sz="1100" dirty="0">
              <a:latin typeface="Arial" pitchFamily="34" charset="0"/>
              <a:cs typeface="Arial" pitchFamily="34" charset="0"/>
            </a:endParaRPr>
          </a:p>
        </p:txBody>
      </p:sp>
      <p:sp>
        <p:nvSpPr>
          <p:cNvPr id="61" name="TekstSylinder 60"/>
          <p:cNvSpPr txBox="1"/>
          <p:nvPr/>
        </p:nvSpPr>
        <p:spPr>
          <a:xfrm>
            <a:off x="1319190" y="4071948"/>
            <a:ext cx="928694" cy="430887"/>
          </a:xfrm>
          <a:prstGeom prst="rect">
            <a:avLst/>
          </a:prstGeom>
          <a:solidFill>
            <a:schemeClr val="bg1">
              <a:alpha val="48000"/>
            </a:schemeClr>
          </a:solidFill>
          <a:ln>
            <a:solidFill>
              <a:schemeClr val="tx1"/>
            </a:solidFill>
          </a:ln>
        </p:spPr>
        <p:txBody>
          <a:bodyPr wrap="square" rtlCol="0">
            <a:spAutoFit/>
          </a:bodyPr>
          <a:lstStyle/>
          <a:p>
            <a:r>
              <a:rPr lang="nb-NO" sz="1100" dirty="0" smtClean="0">
                <a:latin typeface="Arial" pitchFamily="34" charset="0"/>
                <a:cs typeface="Arial" pitchFamily="34" charset="0"/>
              </a:rPr>
              <a:t>BRIGADE WEST</a:t>
            </a:r>
            <a:endParaRPr lang="nb-NO" sz="1100" dirty="0">
              <a:latin typeface="Arial" pitchFamily="34" charset="0"/>
              <a:cs typeface="Arial" pitchFamily="34" charset="0"/>
            </a:endParaRPr>
          </a:p>
        </p:txBody>
      </p:sp>
      <p:cxnSp>
        <p:nvCxnSpPr>
          <p:cNvPr id="63" name="Rett pil 62"/>
          <p:cNvCxnSpPr>
            <a:stCxn id="59" idx="2"/>
            <a:endCxn id="44" idx="1"/>
          </p:cNvCxnSpPr>
          <p:nvPr/>
        </p:nvCxnSpPr>
        <p:spPr>
          <a:xfrm rot="16200000" flipH="1">
            <a:off x="3186003" y="1100104"/>
            <a:ext cx="259287" cy="3495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Rett pil 63"/>
          <p:cNvCxnSpPr>
            <a:stCxn id="60" idx="0"/>
            <a:endCxn id="58" idx="2"/>
          </p:cNvCxnSpPr>
          <p:nvPr/>
        </p:nvCxnSpPr>
        <p:spPr>
          <a:xfrm rot="5400000" flipH="1" flipV="1">
            <a:off x="2319322" y="3786197"/>
            <a:ext cx="750099" cy="9644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Rett pil 66"/>
          <p:cNvCxnSpPr>
            <a:stCxn id="61" idx="0"/>
            <a:endCxn id="46" idx="4"/>
          </p:cNvCxnSpPr>
          <p:nvPr/>
        </p:nvCxnSpPr>
        <p:spPr>
          <a:xfrm rot="5400000" flipH="1" flipV="1">
            <a:off x="1712099" y="3857634"/>
            <a:ext cx="285752" cy="14287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a:off x="4543425" y="4719652"/>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42924"/>
            <a:ext cx="8786842" cy="4286280"/>
          </a:xfrm>
          <a:prstGeom prst="rect">
            <a:avLst/>
          </a:prstGeom>
          <a:noFill/>
          <a:ln>
            <a:solidFill>
              <a:schemeClr val="tx1"/>
            </a:solidFill>
          </a:ln>
        </p:spPr>
        <p:txBody>
          <a:bodyPr wrap="square" rtlCol="0">
            <a:norm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Airborne</a:t>
            </a:r>
            <a:r>
              <a:rPr lang="nb-NO" sz="1200" dirty="0" smtClean="0"/>
              <a:t>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the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5698</TotalTime>
  <Words>513</Words>
  <Application>Microsoft Office PowerPoint</Application>
  <PresentationFormat>Skjermfremvisning (16:9)</PresentationFormat>
  <Paragraphs>102</Paragraphs>
  <Slides>5</Slides>
  <Notes>1</Notes>
  <HiddenSlides>0</HiddenSlides>
  <MMClips>0</MMClips>
  <ScaleCrop>false</ScaleCrop>
  <HeadingPairs>
    <vt:vector size="4" baseType="variant">
      <vt:variant>
        <vt:lpstr>Tema</vt:lpstr>
      </vt:variant>
      <vt:variant>
        <vt:i4>1</vt:i4>
      </vt:variant>
      <vt:variant>
        <vt:lpstr>Lysbildetitler</vt:lpstr>
      </vt:variant>
      <vt:variant>
        <vt:i4>5</vt:i4>
      </vt:variant>
    </vt:vector>
  </HeadingPairs>
  <TitlesOfParts>
    <vt:vector size="6" baseType="lpstr">
      <vt:lpstr>Kontortema</vt:lpstr>
      <vt:lpstr>Lysbilde 1</vt:lpstr>
      <vt:lpstr>INTRODUCTION</vt:lpstr>
      <vt:lpstr>DIVISION OFFENSIVE</vt:lpstr>
      <vt:lpstr>INDICATORS</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377</cp:revision>
  <dcterms:created xsi:type="dcterms:W3CDTF">2019-03-12T22:01:00Z</dcterms:created>
  <dcterms:modified xsi:type="dcterms:W3CDTF">2020-07-16T21:43:34Z</dcterms:modified>
</cp:coreProperties>
</file>