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257" r:id="rId2"/>
    <p:sldId id="356" r:id="rId3"/>
    <p:sldId id="357" r:id="rId4"/>
    <p:sldId id="358" r:id="rId5"/>
    <p:sldId id="365" r:id="rId6"/>
    <p:sldId id="359" r:id="rId7"/>
    <p:sldId id="360" r:id="rId8"/>
    <p:sldId id="361" r:id="rId9"/>
    <p:sldId id="366" r:id="rId10"/>
    <p:sldId id="362" r:id="rId11"/>
  </p:sldIdLst>
  <p:sldSz cx="9144000" cy="51435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7241" autoAdjust="0"/>
  </p:normalViewPr>
  <p:slideViewPr>
    <p:cSldViewPr>
      <p:cViewPr>
        <p:scale>
          <a:sx n="100" d="100"/>
          <a:sy n="100" d="100"/>
        </p:scale>
        <p:origin x="-946" y="-307"/>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37A30-8EE1-4060-9976-8832FC89EE34}" type="datetimeFigureOut">
              <a:rPr lang="nb-NO" smtClean="0"/>
              <a:pPr/>
              <a:t>16.07.2020</a:t>
            </a:fld>
            <a:endParaRPr lang="nb-NO"/>
          </a:p>
        </p:txBody>
      </p:sp>
      <p:sp>
        <p:nvSpPr>
          <p:cNvPr id="4" name="Plassholder for lysbil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5D362-086D-44A2-94F5-03EC7FA42488}" type="slidenum">
              <a:rPr lang="nb-NO" smtClean="0"/>
              <a:pPr/>
              <a:t>‹#›</a:t>
            </a:fld>
            <a:endParaRPr lang="nb-N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1</a:t>
            </a:fld>
            <a:endParaRPr lang="nb-NO"/>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2</a:t>
            </a:fld>
            <a:endParaRPr lang="nb-NO"/>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2" y="1597820"/>
            <a:ext cx="7772400" cy="1102519"/>
          </a:xfrm>
        </p:spPr>
        <p:txBody>
          <a:bodyPr/>
          <a:lstStyle/>
          <a:p>
            <a:r>
              <a:rPr lang="nb-NO" smtClean="0"/>
              <a:t>Klikk for å redigere tittelstil</a:t>
            </a:r>
            <a:endParaRPr lang="nb-NO"/>
          </a:p>
        </p:txBody>
      </p:sp>
      <p:sp>
        <p:nvSpPr>
          <p:cNvPr id="3" name="Undertit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smtClean="0"/>
              <a:t>Klikk for å redigere undertittelstil i malen</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3600450"/>
            <a:ext cx="5486400" cy="425054"/>
          </a:xfrm>
        </p:spPr>
        <p:txBody>
          <a:bodyPr anchor="b"/>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399" y="205979"/>
            <a:ext cx="2057401" cy="4388644"/>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457200" y="205979"/>
            <a:ext cx="6019801" cy="4388644"/>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93473"/>
            <a:ext cx="9144000" cy="283532"/>
          </a:xfrm>
        </p:spPr>
        <p:txBody>
          <a:bodyPr/>
          <a:lstStyle>
            <a:lvl1pPr>
              <a:defRPr sz="2400"/>
            </a:lvl1pPr>
          </a:lstStyle>
          <a:p>
            <a:r>
              <a:rPr lang="nb-NO" dirty="0" smtClean="0"/>
              <a:t>Klikk for å redigere tittelstil</a:t>
            </a:r>
            <a:endParaRPr lang="nb-N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62994"/>
            <a:ext cx="9144000" cy="648073"/>
          </a:xfrm>
        </p:spPr>
        <p:txBody>
          <a:bodyPr/>
          <a:lstStyle/>
          <a:p>
            <a:r>
              <a:rPr lang="nb-NO" smtClean="0"/>
              <a:t>Klikk for å redigere tittelstil</a:t>
            </a:r>
            <a:endParaRPr lang="nb-NO"/>
          </a:p>
        </p:txBody>
      </p:sp>
      <p:sp>
        <p:nvSpPr>
          <p:cNvPr id="3" name="Plassholder for innhold 2"/>
          <p:cNvSpPr>
            <a:spLocks noGrp="1"/>
          </p:cNvSpPr>
          <p:nvPr>
            <p:ph idx="1"/>
          </p:nvPr>
        </p:nvSpPr>
        <p:spPr>
          <a:xfrm>
            <a:off x="0" y="992075"/>
            <a:ext cx="9144000" cy="4027947"/>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4" y="3305176"/>
            <a:ext cx="7772400" cy="1021556"/>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457201"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4648200"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smtClean="0"/>
              <a:t>Klikk for å redigere tittelstil</a:t>
            </a:r>
            <a:endParaRPr lang="nb-NO"/>
          </a:p>
        </p:txBody>
      </p:sp>
      <p:sp>
        <p:nvSpPr>
          <p:cNvPr id="3" name="Plassholder for tekst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4645028" y="1151335"/>
            <a:ext cx="4041774"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4645028"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Plassholder for dato 6"/>
          <p:cNvSpPr>
            <a:spLocks noGrp="1"/>
          </p:cNvSpPr>
          <p:nvPr>
            <p:ph type="dt" sz="half" idx="10"/>
          </p:nvPr>
        </p:nvSpPr>
        <p:spPr>
          <a:xfrm>
            <a:off x="457200" y="4767263"/>
            <a:ext cx="2133600" cy="273844"/>
          </a:xfrm>
          <a:prstGeom prst="rect">
            <a:avLst/>
          </a:prstGeom>
        </p:spPr>
        <p:txBody>
          <a:bodyPr/>
          <a:lstStyle/>
          <a:p>
            <a:endParaRPr lang="nb-NO"/>
          </a:p>
        </p:txBody>
      </p:sp>
      <p:sp>
        <p:nvSpPr>
          <p:cNvPr id="8" name="Plassholder for bunntekst 7"/>
          <p:cNvSpPr>
            <a:spLocks noGrp="1"/>
          </p:cNvSpPr>
          <p:nvPr>
            <p:ph type="ftr" sz="quarter" idx="11"/>
          </p:nvPr>
        </p:nvSpPr>
        <p:spPr>
          <a:xfrm>
            <a:off x="3124202" y="4767263"/>
            <a:ext cx="2895600" cy="273844"/>
          </a:xfrm>
          <a:prstGeom prst="rect">
            <a:avLst/>
          </a:prstGeom>
        </p:spPr>
        <p:txBody>
          <a:bodyPr/>
          <a:lstStyle/>
          <a:p>
            <a:endParaRPr lang="nb-NO"/>
          </a:p>
        </p:txBody>
      </p:sp>
      <p:sp>
        <p:nvSpPr>
          <p:cNvPr id="9" name="Plassholder for lysbildenummer 8"/>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bg>
      <p:bgPr>
        <a:blipFill dpi="0" rotWithShape="1">
          <a:blip r:embed="rId2" cstate="print">
            <a:lum/>
          </a:blip>
          <a:srcRect/>
          <a:stretch>
            <a:fillRect t="-45000" b="-45000"/>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a:xfrm>
            <a:off x="457200" y="4767263"/>
            <a:ext cx="2133600" cy="273844"/>
          </a:xfrm>
          <a:prstGeom prst="rect">
            <a:avLst/>
          </a:prstGeom>
        </p:spPr>
        <p:txBody>
          <a:bodyPr/>
          <a:lstStyle/>
          <a:p>
            <a:endParaRPr lang="nb-NO"/>
          </a:p>
        </p:txBody>
      </p:sp>
      <p:sp>
        <p:nvSpPr>
          <p:cNvPr id="4" name="Plassholder for bunntekst 3"/>
          <p:cNvSpPr>
            <a:spLocks noGrp="1"/>
          </p:cNvSpPr>
          <p:nvPr>
            <p:ph type="ftr" sz="quarter" idx="11"/>
          </p:nvPr>
        </p:nvSpPr>
        <p:spPr>
          <a:xfrm>
            <a:off x="3124202" y="4767263"/>
            <a:ext cx="2895600" cy="273844"/>
          </a:xfrm>
          <a:prstGeom prst="rect">
            <a:avLst/>
          </a:prstGeom>
        </p:spPr>
        <p:txBody>
          <a:bodyPr/>
          <a:lstStyle/>
          <a:p>
            <a:endParaRPr lang="nb-NO"/>
          </a:p>
        </p:txBody>
      </p:sp>
      <p:sp>
        <p:nvSpPr>
          <p:cNvPr id="5" name="Plassholder for lysbildenummer 4"/>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a:xfrm>
            <a:off x="457200" y="4767263"/>
            <a:ext cx="2133600" cy="273844"/>
          </a:xfrm>
          <a:prstGeom prst="rect">
            <a:avLst/>
          </a:prstGeom>
        </p:spPr>
        <p:txBody>
          <a:bodyPr/>
          <a:lstStyle/>
          <a:p>
            <a:endParaRPr lang="nb-NO"/>
          </a:p>
        </p:txBody>
      </p:sp>
      <p:sp>
        <p:nvSpPr>
          <p:cNvPr id="3" name="Plassholder for bunntekst 2"/>
          <p:cNvSpPr>
            <a:spLocks noGrp="1"/>
          </p:cNvSpPr>
          <p:nvPr>
            <p:ph type="ftr" sz="quarter" idx="11"/>
          </p:nvPr>
        </p:nvSpPr>
        <p:spPr>
          <a:xfrm>
            <a:off x="3124202" y="4767263"/>
            <a:ext cx="2895600" cy="273844"/>
          </a:xfrm>
          <a:prstGeom prst="rect">
            <a:avLst/>
          </a:prstGeom>
        </p:spPr>
        <p:txBody>
          <a:bodyPr/>
          <a:lstStyle/>
          <a:p>
            <a:endParaRPr lang="nb-NO"/>
          </a:p>
        </p:txBody>
      </p:sp>
      <p:sp>
        <p:nvSpPr>
          <p:cNvPr id="4" name="Plassholder for lysbildenummer 3"/>
          <p:cNvSpPr>
            <a:spLocks noGrp="1"/>
          </p:cNvSpPr>
          <p:nvPr>
            <p:ph type="sldNum" sz="quarter" idx="12"/>
          </p:nvPr>
        </p:nvSpPr>
        <p:spPr>
          <a:xfrm>
            <a:off x="8540441" y="5042524"/>
            <a:ext cx="603559" cy="100976"/>
          </a:xfrm>
          <a:prstGeom prst="rect">
            <a:avLst/>
          </a:prstGeom>
        </p:spPr>
        <p:txBody>
          <a:bodyPr/>
          <a:lstStyle>
            <a:lvl1pPr>
              <a:defRPr sz="1000"/>
            </a:lvl1p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2" y="204787"/>
            <a:ext cx="3008313" cy="871538"/>
          </a:xfrm>
        </p:spPr>
        <p:txBody>
          <a:bodyPr anchor="b"/>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3575052" y="204789"/>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0" y="262994"/>
            <a:ext cx="9144000" cy="648073"/>
          </a:xfrm>
          <a:prstGeom prst="rect">
            <a:avLst/>
          </a:prstGeom>
        </p:spPr>
        <p:txBody>
          <a:bodyPr vert="horz" lIns="91440" tIns="45720" rIns="91440" bIns="45720" rtlCol="0" anchor="ctr">
            <a:noAutofit/>
          </a:bodyPr>
          <a:lstStyle/>
          <a:p>
            <a:r>
              <a:rPr lang="nb-NO" dirty="0" smtClean="0"/>
              <a:t>Klikk for å redigere tittelstil</a:t>
            </a:r>
            <a:endParaRPr lang="nb-NO" dirty="0"/>
          </a:p>
        </p:txBody>
      </p:sp>
      <p:sp>
        <p:nvSpPr>
          <p:cNvPr id="3" name="Plassholder for tekst 2"/>
          <p:cNvSpPr>
            <a:spLocks noGrp="1"/>
          </p:cNvSpPr>
          <p:nvPr>
            <p:ph type="body" idx="1"/>
          </p:nvPr>
        </p:nvSpPr>
        <p:spPr>
          <a:xfrm>
            <a:off x="0" y="1113588"/>
            <a:ext cx="9144000" cy="3906434"/>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b-NO" dirty="0"/>
          </a:p>
        </p:txBody>
      </p:sp>
      <p:sp>
        <p:nvSpPr>
          <p:cNvPr id="9" name="Rektangel 8"/>
          <p:cNvSpPr/>
          <p:nvPr/>
        </p:nvSpPr>
        <p:spPr>
          <a:xfrm>
            <a:off x="0" y="0"/>
            <a:ext cx="9144000" cy="262994"/>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6" name="Picture 6" descr="https://cdn.discordapp.com/attachments/287519461894782976/627802676905771009/Virtual_Intelligence_Service_only_logo.PNG"/>
          <p:cNvPicPr>
            <a:picLocks noChangeAspect="1" noChangeArrowheads="1"/>
          </p:cNvPicPr>
          <p:nvPr/>
        </p:nvPicPr>
        <p:blipFill>
          <a:blip r:embed="rId14" cstate="print"/>
          <a:srcRect/>
          <a:stretch>
            <a:fillRect/>
          </a:stretch>
        </p:blipFill>
        <p:spPr bwMode="auto">
          <a:xfrm>
            <a:off x="35497" y="1"/>
            <a:ext cx="288031" cy="267494"/>
          </a:xfrm>
          <a:prstGeom prst="rect">
            <a:avLst/>
          </a:prstGeom>
          <a:noFill/>
        </p:spPr>
      </p:pic>
      <p:sp>
        <p:nvSpPr>
          <p:cNvPr id="10" name="Rektangel 9"/>
          <p:cNvSpPr/>
          <p:nvPr/>
        </p:nvSpPr>
        <p:spPr>
          <a:xfrm>
            <a:off x="0" y="5020022"/>
            <a:ext cx="9144000" cy="123478"/>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251520" y="21273"/>
            <a:ext cx="6272697" cy="246221"/>
          </a:xfrm>
          <a:prstGeom prst="rect">
            <a:avLst/>
          </a:prstGeom>
          <a:noFill/>
        </p:spPr>
        <p:txBody>
          <a:bodyPr wrap="square" rtlCol="0">
            <a:spAutoFit/>
          </a:bodyPr>
          <a:lstStyle/>
          <a:p>
            <a:r>
              <a:rPr lang="nb-NO" sz="1000" b="0" dirty="0" err="1" smtClean="0">
                <a:solidFill>
                  <a:schemeClr val="tx1"/>
                </a:solidFill>
                <a:latin typeface="Arial Black" pitchFamily="34" charset="0"/>
                <a:cs typeface="Arial" pitchFamily="34" charset="0"/>
              </a:rPr>
              <a:t>Virtual</a:t>
            </a:r>
            <a:r>
              <a:rPr lang="nb-NO" sz="1000" b="0" dirty="0" smtClean="0">
                <a:solidFill>
                  <a:schemeClr val="tx1"/>
                </a:solidFill>
                <a:latin typeface="Arial Black" pitchFamily="34" charset="0"/>
                <a:cs typeface="Arial" pitchFamily="34" charset="0"/>
              </a:rPr>
              <a:t> </a:t>
            </a:r>
            <a:r>
              <a:rPr lang="nb-NO" sz="1000" b="0" dirty="0" err="1" smtClean="0">
                <a:solidFill>
                  <a:schemeClr val="tx1"/>
                </a:solidFill>
                <a:latin typeface="Arial Black" pitchFamily="34" charset="0"/>
                <a:cs typeface="Arial" pitchFamily="34" charset="0"/>
              </a:rPr>
              <a:t>Intelligence</a:t>
            </a:r>
            <a:r>
              <a:rPr lang="nb-NO" sz="1000" b="0" dirty="0" smtClean="0">
                <a:solidFill>
                  <a:schemeClr val="tx1"/>
                </a:solidFill>
                <a:latin typeface="Arial Black" pitchFamily="34" charset="0"/>
                <a:cs typeface="Arial" pitchFamily="34" charset="0"/>
              </a:rPr>
              <a:t> Service</a:t>
            </a:r>
            <a:endParaRPr lang="nb-NO" sz="1000" b="0" dirty="0">
              <a:solidFill>
                <a:schemeClr val="tx1"/>
              </a:solidFill>
              <a:latin typeface="Arial Black" pitchFamily="34" charset="0"/>
              <a:cs typeface="Arial" pitchFamily="34" charset="0"/>
            </a:endParaRPr>
          </a:p>
        </p:txBody>
      </p:sp>
      <p:sp>
        <p:nvSpPr>
          <p:cNvPr id="12" name="TekstSylinder 11"/>
          <p:cNvSpPr txBox="1"/>
          <p:nvPr/>
        </p:nvSpPr>
        <p:spPr>
          <a:xfrm>
            <a:off x="0" y="5028547"/>
            <a:ext cx="9144000" cy="107722"/>
          </a:xfrm>
          <a:prstGeom prst="rect">
            <a:avLst/>
          </a:prstGeom>
          <a:noFill/>
        </p:spPr>
        <p:txBody>
          <a:bodyPr wrap="square" lIns="0" tIns="0" rIns="0" bIns="0" rtlCol="0">
            <a:spAutoFit/>
          </a:bodyPr>
          <a:lstStyle/>
          <a:p>
            <a:pPr algn="ctr"/>
            <a:r>
              <a:rPr lang="nb-NO" sz="700" b="1" dirty="0" smtClean="0">
                <a:solidFill>
                  <a:schemeClr val="bg1"/>
                </a:solidFill>
                <a:latin typeface="Arial Black" pitchFamily="34" charset="0"/>
              </a:rPr>
              <a:t>Victoria</a:t>
            </a:r>
            <a:r>
              <a:rPr lang="nb-NO" sz="700" b="1" baseline="0" dirty="0" smtClean="0">
                <a:solidFill>
                  <a:schemeClr val="bg1"/>
                </a:solidFill>
                <a:latin typeface="Arial Black" pitchFamily="34" charset="0"/>
              </a:rPr>
              <a:t> Per </a:t>
            </a:r>
            <a:r>
              <a:rPr lang="nb-NO" sz="700" b="1" baseline="0" dirty="0" err="1" smtClean="0">
                <a:solidFill>
                  <a:schemeClr val="bg1"/>
                </a:solidFill>
                <a:latin typeface="Arial Black" pitchFamily="34" charset="0"/>
              </a:rPr>
              <a:t>Intellectum</a:t>
            </a:r>
            <a:endParaRPr lang="nb-NO" sz="700" b="1" dirty="0">
              <a:solidFill>
                <a:schemeClr val="bg1"/>
              </a:solidFill>
              <a:latin typeface="Arial Black" pitchFamily="34" charset="0"/>
            </a:endParaRPr>
          </a:p>
        </p:txBody>
      </p:sp>
      <p:sp>
        <p:nvSpPr>
          <p:cNvPr id="13" name="Rektangel 12"/>
          <p:cNvSpPr/>
          <p:nvPr userDrawn="1"/>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2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dn.discordapp.com/attachments/287519461894782976/627800830069964800/Virtual_Intelligence_Service_Logo.PNG"/>
          <p:cNvPicPr>
            <a:picLocks noChangeAspect="1" noChangeArrowheads="1"/>
          </p:cNvPicPr>
          <p:nvPr/>
        </p:nvPicPr>
        <p:blipFill>
          <a:blip r:embed="rId3" cstate="print"/>
          <a:srcRect b="10000"/>
          <a:stretch>
            <a:fillRect/>
          </a:stretch>
        </p:blipFill>
        <p:spPr bwMode="auto">
          <a:xfrm>
            <a:off x="-9765592" y="344003"/>
            <a:ext cx="8951266" cy="1822703"/>
          </a:xfrm>
          <a:prstGeom prst="rect">
            <a:avLst/>
          </a:prstGeom>
          <a:noFill/>
        </p:spPr>
      </p:pic>
      <p:sp>
        <p:nvSpPr>
          <p:cNvPr id="3" name="TekstSylinder 2"/>
          <p:cNvSpPr txBox="1"/>
          <p:nvPr/>
        </p:nvSpPr>
        <p:spPr>
          <a:xfrm>
            <a:off x="0" y="2931790"/>
            <a:ext cx="9144000" cy="1200329"/>
          </a:xfrm>
          <a:prstGeom prst="rect">
            <a:avLst/>
          </a:prstGeom>
          <a:noFill/>
        </p:spPr>
        <p:txBody>
          <a:bodyPr wrap="square" rtlCol="0">
            <a:spAutoFit/>
          </a:bodyPr>
          <a:lstStyle/>
          <a:p>
            <a:pPr algn="ctr"/>
            <a:r>
              <a:rPr lang="nb-NO" sz="2800" b="1" dirty="0" smtClean="0">
                <a:latin typeface="Arial Black" pitchFamily="34" charset="0"/>
                <a:ea typeface="MS Mincho" pitchFamily="49" charset="-128"/>
              </a:rPr>
              <a:t>TITLE</a:t>
            </a:r>
          </a:p>
          <a:p>
            <a:pPr algn="ctr"/>
            <a:endParaRPr lang="nb-NO" sz="1400" b="1" dirty="0" smtClean="0">
              <a:latin typeface="Arial Black" pitchFamily="34" charset="0"/>
              <a:ea typeface="MS Mincho" pitchFamily="49" charset="-128"/>
            </a:endParaRPr>
          </a:p>
          <a:p>
            <a:pPr algn="ctr"/>
            <a:r>
              <a:rPr lang="nb-NO" sz="2800" b="1" dirty="0" smtClean="0">
                <a:latin typeface="Arial Black" pitchFamily="34" charset="0"/>
                <a:ea typeface="MS Mincho" pitchFamily="49" charset="-128"/>
              </a:rPr>
              <a:t>INTSUM VIS-XX-XXX</a:t>
            </a:r>
            <a:endParaRPr lang="nb-NO" sz="2800" b="1" dirty="0">
              <a:latin typeface="MS Mincho" pitchFamily="49" charset="-128"/>
              <a:ea typeface="MS Mincho" pitchFamily="49" charset="-128"/>
            </a:endParaRPr>
          </a:p>
        </p:txBody>
      </p:sp>
      <p:sp>
        <p:nvSpPr>
          <p:cNvPr id="6" name="TekstSylinder 5"/>
          <p:cNvSpPr txBox="1"/>
          <p:nvPr/>
        </p:nvSpPr>
        <p:spPr>
          <a:xfrm>
            <a:off x="322899" y="4016463"/>
            <a:ext cx="8542468" cy="600164"/>
          </a:xfrm>
          <a:prstGeom prst="rect">
            <a:avLst/>
          </a:prstGeom>
          <a:noFill/>
          <a:ln w="31750">
            <a:solidFill>
              <a:schemeClr val="tx1"/>
            </a:solidFill>
          </a:ln>
        </p:spPr>
        <p:txBody>
          <a:bodyPr wrap="square" rtlCol="0">
            <a:spAutoFit/>
          </a:bodyPr>
          <a:lstStyle/>
          <a:p>
            <a:pPr algn="ctr"/>
            <a:r>
              <a:rPr lang="nb-NO" sz="1100" b="1" dirty="0" smtClean="0"/>
              <a:t>DISCLAIMER: </a:t>
            </a:r>
          </a:p>
          <a:p>
            <a:pPr algn="ctr"/>
            <a:r>
              <a:rPr lang="en-US" sz="1100" dirty="0" smtClean="0"/>
              <a:t>This is for multiplayer online gaming using the Digital Combat Systems simulation software published by Eagle Dynamics. The information is not in any way suitable for real world use or operations.</a:t>
            </a:r>
            <a:endParaRPr lang="nb-NO" sz="1100" dirty="0" smtClean="0"/>
          </a:p>
        </p:txBody>
      </p:sp>
      <p:sp>
        <p:nvSpPr>
          <p:cNvPr id="8" name="TekstSylinder 7"/>
          <p:cNvSpPr txBox="1"/>
          <p:nvPr/>
        </p:nvSpPr>
        <p:spPr>
          <a:xfrm>
            <a:off x="1371644" y="4766114"/>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Published: YYYY-MM-DD</a:t>
            </a:r>
            <a:endParaRPr lang="en-US" sz="1400" dirty="0">
              <a:latin typeface="Arial" pitchFamily="34" charset="0"/>
              <a:cs typeface="Arial" pitchFamily="34" charset="0"/>
            </a:endParaRPr>
          </a:p>
        </p:txBody>
      </p:sp>
      <p:sp>
        <p:nvSpPr>
          <p:cNvPr id="9" name="TekstSylinder 8"/>
          <p:cNvSpPr txBox="1"/>
          <p:nvPr/>
        </p:nvSpPr>
        <p:spPr>
          <a:xfrm>
            <a:off x="1371644" y="4585046"/>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Version: X.X</a:t>
            </a:r>
            <a:endParaRPr lang="en-US" sz="1400" dirty="0">
              <a:latin typeface="Arial" pitchFamily="34" charset="0"/>
              <a:cs typeface="Arial" pitchFamily="34" charset="0"/>
            </a:endParaRPr>
          </a:p>
        </p:txBody>
      </p:sp>
      <p:pic>
        <p:nvPicPr>
          <p:cNvPr id="11" name="Picture 2" descr="C:\Users\Sjefen\Desktop\OPUF VIS logo\Virtual_Intelligence_Service_only_logo.PNG"/>
          <p:cNvPicPr>
            <a:picLocks noChangeAspect="1" noChangeArrowheads="1"/>
          </p:cNvPicPr>
          <p:nvPr/>
        </p:nvPicPr>
        <p:blipFill>
          <a:blip r:embed="rId4" cstate="print"/>
          <a:srcRect/>
          <a:stretch>
            <a:fillRect/>
          </a:stretch>
        </p:blipFill>
        <p:spPr bwMode="auto">
          <a:xfrm>
            <a:off x="3460353" y="205011"/>
            <a:ext cx="2225675" cy="1958975"/>
          </a:xfrm>
          <a:prstGeom prst="rect">
            <a:avLst/>
          </a:prstGeom>
          <a:noFill/>
        </p:spPr>
      </p:pic>
      <p:sp>
        <p:nvSpPr>
          <p:cNvPr id="12" name="TekstSylinder 11"/>
          <p:cNvSpPr txBox="1"/>
          <p:nvPr/>
        </p:nvSpPr>
        <p:spPr>
          <a:xfrm>
            <a:off x="1999109" y="2067694"/>
            <a:ext cx="5143500" cy="738664"/>
          </a:xfrm>
          <a:prstGeom prst="rect">
            <a:avLst/>
          </a:prstGeom>
          <a:noFill/>
        </p:spPr>
        <p:txBody>
          <a:bodyPr wrap="square" rtlCol="0">
            <a:spAutoFit/>
          </a:bodyPr>
          <a:lstStyle/>
          <a:p>
            <a:pPr algn="ctr"/>
            <a:r>
              <a:rPr lang="en-US" sz="2400" b="1" dirty="0" smtClean="0">
                <a:solidFill>
                  <a:srgbClr val="35261F"/>
                </a:solidFill>
                <a:latin typeface="Constantia" pitchFamily="18" charset="0"/>
              </a:rPr>
              <a:t>VIRTUAL INTELLIGENCE SERVICE</a:t>
            </a:r>
          </a:p>
          <a:p>
            <a:pPr algn="ctr"/>
            <a:r>
              <a:rPr lang="en-US" b="1" i="1" dirty="0" smtClean="0">
                <a:solidFill>
                  <a:srgbClr val="35261F"/>
                </a:solidFill>
                <a:latin typeface="Constantia" pitchFamily="18" charset="0"/>
              </a:rPr>
              <a:t>VICTORIA PER INTELLECTUM</a:t>
            </a:r>
            <a:endParaRPr lang="en-US" b="1" i="1" dirty="0">
              <a:solidFill>
                <a:srgbClr val="35261F"/>
              </a:solidFill>
              <a:latin typeface="Constant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INTELLIGENCE GAPS</a:t>
            </a:r>
            <a:endParaRPr lang="en-US" dirty="0"/>
          </a:p>
        </p:txBody>
      </p:sp>
      <p:sp>
        <p:nvSpPr>
          <p:cNvPr id="5" name="Rektangel 4"/>
          <p:cNvSpPr/>
          <p:nvPr/>
        </p:nvSpPr>
        <p:spPr>
          <a:xfrm>
            <a:off x="3428960" y="642924"/>
            <a:ext cx="5715040" cy="428628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INSERT MAP HERE</a:t>
            </a:r>
            <a:endParaRPr lang="nb-NO" dirty="0"/>
          </a:p>
        </p:txBody>
      </p:sp>
      <p:sp>
        <p:nvSpPr>
          <p:cNvPr id="6" name="TekstSylinder 5"/>
          <p:cNvSpPr txBox="1"/>
          <p:nvPr/>
        </p:nvSpPr>
        <p:spPr>
          <a:xfrm>
            <a:off x="0" y="642924"/>
            <a:ext cx="3428992" cy="4286280"/>
          </a:xfrm>
          <a:prstGeom prst="rect">
            <a:avLst/>
          </a:prstGeom>
          <a:noFill/>
          <a:ln>
            <a:solidFill>
              <a:schemeClr val="tx1"/>
            </a:solidFill>
          </a:ln>
        </p:spPr>
        <p:txBody>
          <a:bodyPr wrap="square" rtlCol="0">
            <a:normAutofit/>
          </a:bodyPr>
          <a:lstStyle/>
          <a:p>
            <a:pPr>
              <a:buFontTx/>
              <a:buChar char="-"/>
            </a:pPr>
            <a:r>
              <a:rPr lang="nb-NO" sz="1200" dirty="0" err="1" smtClean="0"/>
              <a:t>Provide</a:t>
            </a:r>
            <a:r>
              <a:rPr lang="nb-NO" sz="1200" dirty="0" smtClean="0"/>
              <a:t> a list </a:t>
            </a:r>
            <a:r>
              <a:rPr lang="nb-NO" sz="1200" dirty="0" err="1" smtClean="0"/>
              <a:t>of</a:t>
            </a:r>
            <a:r>
              <a:rPr lang="nb-NO" sz="1200" dirty="0" smtClean="0"/>
              <a:t> </a:t>
            </a:r>
            <a:r>
              <a:rPr lang="nb-NO" sz="1200" dirty="0" err="1" smtClean="0"/>
              <a:t>questions</a:t>
            </a:r>
            <a:r>
              <a:rPr lang="nb-NO" sz="1200" dirty="0" smtClean="0"/>
              <a:t> or gaps in </a:t>
            </a:r>
            <a:r>
              <a:rPr lang="nb-NO" sz="1200" dirty="0" err="1" smtClean="0"/>
              <a:t>intelligence</a:t>
            </a:r>
            <a:r>
              <a:rPr lang="nb-NO" sz="1200" dirty="0" smtClean="0"/>
              <a:t>, </a:t>
            </a:r>
            <a:r>
              <a:rPr lang="nb-NO" sz="1200" dirty="0" err="1" smtClean="0"/>
              <a:t>where</a:t>
            </a:r>
            <a:r>
              <a:rPr lang="nb-NO" sz="1200" dirty="0" smtClean="0"/>
              <a:t> </a:t>
            </a:r>
            <a:r>
              <a:rPr lang="nb-NO" sz="1200" dirty="0" err="1" smtClean="0"/>
              <a:t>taskings</a:t>
            </a:r>
            <a:r>
              <a:rPr lang="nb-NO" sz="1200" dirty="0" smtClean="0"/>
              <a:t> </a:t>
            </a:r>
            <a:r>
              <a:rPr lang="nb-NO" sz="1200" dirty="0" err="1" smtClean="0"/>
              <a:t>can</a:t>
            </a:r>
            <a:r>
              <a:rPr lang="nb-NO" sz="1200" dirty="0" smtClean="0"/>
              <a:t> be </a:t>
            </a:r>
            <a:r>
              <a:rPr lang="nb-NO" sz="1200" dirty="0" err="1" smtClean="0"/>
              <a:t>generated</a:t>
            </a:r>
            <a:r>
              <a:rPr lang="nb-NO" sz="1200" dirty="0" smtClean="0"/>
              <a:t> to </a:t>
            </a:r>
            <a:r>
              <a:rPr lang="nb-NO" sz="1200" dirty="0" err="1" smtClean="0"/>
              <a:t>collect</a:t>
            </a:r>
            <a:r>
              <a:rPr lang="nb-NO" sz="1200" dirty="0" smtClean="0"/>
              <a:t> </a:t>
            </a:r>
            <a:r>
              <a:rPr lang="nb-NO" sz="1200" dirty="0" err="1" smtClean="0"/>
              <a:t>information</a:t>
            </a:r>
            <a:endParaRPr lang="nb-NO" sz="1200"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4797136" y="141480"/>
            <a:ext cx="8130508" cy="4398764"/>
          </a:xfrm>
          <a:prstGeom prst="rect">
            <a:avLst/>
          </a:prstGeom>
          <a:noFill/>
          <a:ln w="9525">
            <a:noFill/>
            <a:miter lim="800000"/>
            <a:headEnd/>
            <a:tailEnd/>
          </a:ln>
        </p:spPr>
      </p:pic>
      <p:graphicFrame>
        <p:nvGraphicFramePr>
          <p:cNvPr id="5" name="Tabell 4"/>
          <p:cNvGraphicFramePr>
            <a:graphicFrameLocks noGrp="1"/>
          </p:cNvGraphicFramePr>
          <p:nvPr/>
        </p:nvGraphicFramePr>
        <p:xfrm>
          <a:off x="-10277650" y="0"/>
          <a:ext cx="7072786" cy="4785346"/>
        </p:xfrm>
        <a:graphic>
          <a:graphicData uri="http://schemas.openxmlformats.org/drawingml/2006/table">
            <a:tbl>
              <a:tblPr bandRow="1">
                <a:tableStyleId>{073A0DAA-6AF3-43AB-8588-CEC1D06C72B9}</a:tableStyleId>
              </a:tblPr>
              <a:tblGrid>
                <a:gridCol w="1556041"/>
                <a:gridCol w="5516745"/>
              </a:tblGrid>
              <a:tr h="364628">
                <a:tc gridSpan="2">
                  <a:txBody>
                    <a:bodyPr/>
                    <a:lstStyle/>
                    <a:p>
                      <a:pPr algn="ctr"/>
                      <a:r>
                        <a:rPr lang="en-US" sz="1600" b="1" dirty="0" smtClean="0">
                          <a:latin typeface="Arial" pitchFamily="34" charset="0"/>
                          <a:cs typeface="Arial" pitchFamily="34" charset="0"/>
                        </a:rPr>
                        <a:t>Information</a:t>
                      </a:r>
                      <a:endParaRPr lang="en-US" sz="1600" b="1" dirty="0">
                        <a:latin typeface="Arial" pitchFamily="34" charset="0"/>
                        <a:cs typeface="Arial" pitchFamily="34" charset="0"/>
                      </a:endParaRPr>
                    </a:p>
                  </a:txBody>
                  <a:tcPr marL="162560" marR="162560" marT="25718" marB="25718" anchor="ctr"/>
                </a:tc>
                <a:tc hMerge="1">
                  <a:txBody>
                    <a:bodyPr/>
                    <a:lstStyle/>
                    <a:p>
                      <a:endParaRPr lang="en-US"/>
                    </a:p>
                  </a:txBody>
                  <a:tcPr/>
                </a:tc>
              </a:tr>
              <a:tr h="537824">
                <a:tc>
                  <a:txBody>
                    <a:bodyPr/>
                    <a:lstStyle/>
                    <a:p>
                      <a:pPr algn="ctr"/>
                      <a:r>
                        <a:rPr lang="en-US" sz="1000" b="1" dirty="0" smtClean="0">
                          <a:latin typeface="Arial" pitchFamily="34" charset="0"/>
                          <a:cs typeface="Arial" pitchFamily="34" charset="0"/>
                        </a:rPr>
                        <a:t>Who:</a:t>
                      </a:r>
                      <a:endParaRPr lang="en-US" sz="1000" b="1" dirty="0">
                        <a:latin typeface="Arial" pitchFamily="34" charset="0"/>
                        <a:cs typeface="Arial" pitchFamily="34" charset="0"/>
                      </a:endParaRPr>
                    </a:p>
                  </a:txBody>
                  <a:tcPr marL="162560" marR="162560" marT="25718" marB="25718"/>
                </a:tc>
                <a:tc>
                  <a:txBody>
                    <a:bodyPr/>
                    <a:lstStyle/>
                    <a:p>
                      <a:endParaRPr lang="en-US" sz="1000" dirty="0">
                        <a:latin typeface="Arial" pitchFamily="34" charset="0"/>
                        <a:cs typeface="Arial" pitchFamily="34" charset="0"/>
                      </a:endParaRPr>
                    </a:p>
                  </a:txBody>
                  <a:tcPr marL="162560" marR="162560" marT="25718" marB="25718"/>
                </a:tc>
              </a:tr>
              <a:tr h="537824">
                <a:tc>
                  <a:txBody>
                    <a:bodyPr/>
                    <a:lstStyle/>
                    <a:p>
                      <a:pPr algn="ctr"/>
                      <a:r>
                        <a:rPr lang="en-US" sz="1000" b="1" dirty="0" smtClean="0">
                          <a:latin typeface="Arial" pitchFamily="34" charset="0"/>
                          <a:cs typeface="Arial" pitchFamily="34" charset="0"/>
                        </a:rPr>
                        <a:t>What:</a:t>
                      </a:r>
                      <a:endParaRPr lang="en-US" sz="1000" b="1" dirty="0">
                        <a:latin typeface="Arial" pitchFamily="34" charset="0"/>
                        <a:cs typeface="Arial" pitchFamily="34" charset="0"/>
                      </a:endParaRPr>
                    </a:p>
                  </a:txBody>
                  <a:tcPr marL="162560" marR="162560" marT="25718" marB="25718"/>
                </a:tc>
                <a:tc>
                  <a:txBody>
                    <a:bodyPr/>
                    <a:lstStyle/>
                    <a:p>
                      <a:endParaRPr lang="en-US" sz="1000">
                        <a:latin typeface="Arial" pitchFamily="34" charset="0"/>
                        <a:cs typeface="Arial" pitchFamily="34" charset="0"/>
                      </a:endParaRPr>
                    </a:p>
                  </a:txBody>
                  <a:tcPr marL="162560" marR="162560" marT="25718" marB="25718"/>
                </a:tc>
              </a:tr>
              <a:tr h="537824">
                <a:tc>
                  <a:txBody>
                    <a:bodyPr/>
                    <a:lstStyle/>
                    <a:p>
                      <a:pPr algn="ctr"/>
                      <a:r>
                        <a:rPr lang="en-US" sz="1000" b="1" dirty="0" smtClean="0">
                          <a:latin typeface="Arial" pitchFamily="34" charset="0"/>
                          <a:cs typeface="Arial" pitchFamily="34" charset="0"/>
                        </a:rPr>
                        <a:t>Where</a:t>
                      </a:r>
                      <a:endParaRPr lang="en-US" sz="1000" b="1" dirty="0">
                        <a:latin typeface="Arial" pitchFamily="34" charset="0"/>
                        <a:cs typeface="Arial" pitchFamily="34" charset="0"/>
                      </a:endParaRPr>
                    </a:p>
                  </a:txBody>
                  <a:tcPr marL="162560" marR="162560" marT="25718" marB="25718"/>
                </a:tc>
                <a:tc>
                  <a:txBody>
                    <a:bodyPr/>
                    <a:lstStyle/>
                    <a:p>
                      <a:endParaRPr lang="en-US" sz="1000" dirty="0">
                        <a:latin typeface="Arial" pitchFamily="34" charset="0"/>
                        <a:cs typeface="Arial" pitchFamily="34" charset="0"/>
                      </a:endParaRPr>
                    </a:p>
                  </a:txBody>
                  <a:tcPr marL="162560" marR="162560" marT="25718" marB="25718"/>
                </a:tc>
              </a:tr>
              <a:tr h="537824">
                <a:tc>
                  <a:txBody>
                    <a:bodyPr/>
                    <a:lstStyle/>
                    <a:p>
                      <a:pPr algn="ctr"/>
                      <a:r>
                        <a:rPr lang="en-US" sz="1000" b="1" dirty="0" smtClean="0">
                          <a:latin typeface="Arial" pitchFamily="34" charset="0"/>
                          <a:cs typeface="Arial" pitchFamily="34" charset="0"/>
                        </a:rPr>
                        <a:t>When:</a:t>
                      </a:r>
                      <a:endParaRPr lang="en-US" sz="1000" b="1" dirty="0">
                        <a:latin typeface="Arial" pitchFamily="34" charset="0"/>
                        <a:cs typeface="Arial" pitchFamily="34" charset="0"/>
                      </a:endParaRPr>
                    </a:p>
                  </a:txBody>
                  <a:tcPr marL="162560" marR="162560" marT="25718" marB="25718"/>
                </a:tc>
                <a:tc>
                  <a:txBody>
                    <a:bodyPr/>
                    <a:lstStyle/>
                    <a:p>
                      <a:endParaRPr lang="en-US" sz="1000" dirty="0">
                        <a:latin typeface="Arial" pitchFamily="34" charset="0"/>
                        <a:cs typeface="Arial" pitchFamily="34" charset="0"/>
                      </a:endParaRPr>
                    </a:p>
                  </a:txBody>
                  <a:tcPr marL="162560" marR="162560" marT="25718" marB="25718"/>
                </a:tc>
              </a:tr>
              <a:tr h="537824">
                <a:tc>
                  <a:txBody>
                    <a:bodyPr/>
                    <a:lstStyle/>
                    <a:p>
                      <a:pPr algn="ctr"/>
                      <a:r>
                        <a:rPr lang="en-US" sz="1000" b="1" dirty="0" smtClean="0">
                          <a:latin typeface="Arial" pitchFamily="34" charset="0"/>
                          <a:cs typeface="Arial" pitchFamily="34" charset="0"/>
                        </a:rPr>
                        <a:t>How:</a:t>
                      </a:r>
                      <a:endParaRPr lang="en-US" sz="1000" b="1" dirty="0">
                        <a:latin typeface="Arial" pitchFamily="34" charset="0"/>
                        <a:cs typeface="Arial" pitchFamily="34" charset="0"/>
                      </a:endParaRPr>
                    </a:p>
                  </a:txBody>
                  <a:tcPr marL="162560" marR="162560" marT="25718" marB="25718"/>
                </a:tc>
                <a:tc>
                  <a:txBody>
                    <a:bodyPr/>
                    <a:lstStyle/>
                    <a:p>
                      <a:endParaRPr lang="en-US" sz="1000">
                        <a:latin typeface="Arial" pitchFamily="34" charset="0"/>
                        <a:cs typeface="Arial" pitchFamily="34" charset="0"/>
                      </a:endParaRPr>
                    </a:p>
                  </a:txBody>
                  <a:tcPr marL="162560" marR="162560" marT="25718" marB="25718"/>
                </a:tc>
              </a:tr>
              <a:tr h="327975">
                <a:tc gridSpan="2">
                  <a:txBody>
                    <a:bodyPr/>
                    <a:lstStyle/>
                    <a:p>
                      <a:pPr algn="ctr"/>
                      <a:r>
                        <a:rPr lang="en-US" sz="1600" b="1" dirty="0" smtClean="0">
                          <a:latin typeface="Arial" pitchFamily="34" charset="0"/>
                          <a:cs typeface="Arial" pitchFamily="34" charset="0"/>
                        </a:rPr>
                        <a:t>Assessment</a:t>
                      </a:r>
                      <a:endParaRPr lang="en-US" sz="1600" b="1" dirty="0">
                        <a:latin typeface="Arial" pitchFamily="34" charset="0"/>
                        <a:cs typeface="Arial" pitchFamily="34" charset="0"/>
                      </a:endParaRPr>
                    </a:p>
                  </a:txBody>
                  <a:tcPr marL="162560" marR="162560" marT="25718" marB="25718" anchor="ctr"/>
                </a:tc>
                <a:tc hMerge="1">
                  <a:txBody>
                    <a:bodyPr/>
                    <a:lstStyle/>
                    <a:p>
                      <a:endParaRPr lang="en-US"/>
                    </a:p>
                  </a:txBody>
                  <a:tcPr/>
                </a:tc>
              </a:tr>
              <a:tr h="537824">
                <a:tc gridSpan="2">
                  <a:txBody>
                    <a:bodyPr/>
                    <a:lstStyle/>
                    <a:p>
                      <a:endParaRPr lang="en-US" sz="1000" dirty="0">
                        <a:latin typeface="Arial" pitchFamily="34" charset="0"/>
                        <a:cs typeface="Arial" pitchFamily="34" charset="0"/>
                      </a:endParaRPr>
                    </a:p>
                  </a:txBody>
                  <a:tcPr marL="162560" marR="162560" marT="25718" marB="25718"/>
                </a:tc>
                <a:tc hMerge="1">
                  <a:txBody>
                    <a:bodyPr/>
                    <a:lstStyle/>
                    <a:p>
                      <a:endParaRPr lang="en-US" dirty="0"/>
                    </a:p>
                  </a:txBody>
                  <a:tcPr/>
                </a:tc>
              </a:tr>
              <a:tr h="327975">
                <a:tc gridSpan="2">
                  <a:txBody>
                    <a:bodyPr/>
                    <a:lstStyle/>
                    <a:p>
                      <a:pPr algn="ctr"/>
                      <a:r>
                        <a:rPr lang="en-US" sz="1600" b="1" dirty="0" smtClean="0">
                          <a:latin typeface="Arial" pitchFamily="34" charset="0"/>
                          <a:cs typeface="Arial" pitchFamily="34" charset="0"/>
                        </a:rPr>
                        <a:t>Conclusion</a:t>
                      </a:r>
                      <a:endParaRPr lang="en-US" sz="1600" b="1" dirty="0">
                        <a:latin typeface="Arial" pitchFamily="34" charset="0"/>
                        <a:cs typeface="Arial" pitchFamily="34" charset="0"/>
                      </a:endParaRPr>
                    </a:p>
                  </a:txBody>
                  <a:tcPr marL="162560" marR="162560" marT="25718" marB="25718" anchor="ctr"/>
                </a:tc>
                <a:tc hMerge="1">
                  <a:txBody>
                    <a:bodyPr/>
                    <a:lstStyle/>
                    <a:p>
                      <a:endParaRPr lang="en-US"/>
                    </a:p>
                  </a:txBody>
                  <a:tcPr/>
                </a:tc>
              </a:tr>
              <a:tr h="537824">
                <a:tc gridSpan="2">
                  <a:txBody>
                    <a:bodyPr/>
                    <a:lstStyle/>
                    <a:p>
                      <a:endParaRPr lang="en-US" sz="1000" dirty="0">
                        <a:latin typeface="Arial" pitchFamily="34" charset="0"/>
                        <a:cs typeface="Arial" pitchFamily="34" charset="0"/>
                      </a:endParaRPr>
                    </a:p>
                  </a:txBody>
                  <a:tcPr marL="162560" marR="162560" marT="25718" marB="25718"/>
                </a:tc>
                <a:tc hMerge="1">
                  <a:txBody>
                    <a:bodyPr/>
                    <a:lstStyle/>
                    <a:p>
                      <a:endParaRPr lang="en-US"/>
                    </a:p>
                  </a:txBody>
                  <a:tcPr/>
                </a:tc>
              </a:tr>
            </a:tbl>
          </a:graphicData>
        </a:graphic>
      </p:graphicFrame>
      <p:graphicFrame>
        <p:nvGraphicFramePr>
          <p:cNvPr id="8" name="Tabell 7"/>
          <p:cNvGraphicFramePr>
            <a:graphicFrameLocks noGrp="1"/>
          </p:cNvGraphicFramePr>
          <p:nvPr/>
        </p:nvGraphicFramePr>
        <p:xfrm>
          <a:off x="1979712" y="363966"/>
          <a:ext cx="4176464" cy="4779534"/>
        </p:xfrm>
        <a:graphic>
          <a:graphicData uri="http://schemas.openxmlformats.org/drawingml/2006/table">
            <a:tbl>
              <a:tblPr>
                <a:tableStyleId>{073A0DAA-6AF3-43AB-8588-CEC1D06C72B9}</a:tableStyleId>
              </a:tblPr>
              <a:tblGrid>
                <a:gridCol w="4176464"/>
              </a:tblGrid>
              <a:tr h="332619">
                <a:tc>
                  <a:txBody>
                    <a:bodyPr/>
                    <a:lstStyle/>
                    <a:p>
                      <a:pPr algn="ctr"/>
                      <a:r>
                        <a:rPr lang="en-US" sz="1600" dirty="0" smtClean="0"/>
                        <a:t>INFORMATION</a:t>
                      </a:r>
                      <a:endParaRPr lang="en-US" sz="1600" b="1" dirty="0">
                        <a:latin typeface="Arial" pitchFamily="34" charset="0"/>
                        <a:cs typeface="Arial" pitchFamily="34" charset="0"/>
                      </a:endParaRPr>
                    </a:p>
                  </a:txBody>
                  <a:tcPr marL="162560" marR="162560"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260559">
                <a:tc>
                  <a:txBody>
                    <a:bodyPr/>
                    <a:lstStyle/>
                    <a:p>
                      <a:endParaRPr lang="en-US" sz="1000" dirty="0">
                        <a:latin typeface="Arial" pitchFamily="34" charset="0"/>
                        <a:cs typeface="Arial" pitchFamily="34" charset="0"/>
                      </a:endParaRPr>
                    </a:p>
                  </a:txBody>
                  <a:tcPr marL="162560" marR="162560" marT="25718" marB="25718">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32619">
                <a:tc>
                  <a:txBody>
                    <a:bodyPr/>
                    <a:lstStyle/>
                    <a:p>
                      <a:pPr algn="ctr"/>
                      <a:r>
                        <a:rPr lang="en-US" sz="1600" dirty="0" smtClean="0"/>
                        <a:t>ASSESSMENT</a:t>
                      </a:r>
                      <a:endParaRPr lang="en-US" sz="1600" b="1" dirty="0">
                        <a:latin typeface="Arial" pitchFamily="34" charset="0"/>
                        <a:cs typeface="Arial" pitchFamily="34" charset="0"/>
                      </a:endParaRPr>
                    </a:p>
                  </a:txBody>
                  <a:tcPr marL="162560" marR="162560"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1260559">
                <a:tc>
                  <a:txBody>
                    <a:bodyPr/>
                    <a:lstStyle/>
                    <a:p>
                      <a:endParaRPr lang="en-US" sz="1000" dirty="0">
                        <a:latin typeface="Arial" pitchFamily="34" charset="0"/>
                        <a:cs typeface="Arial" pitchFamily="34" charset="0"/>
                      </a:endParaRPr>
                    </a:p>
                  </a:txBody>
                  <a:tcPr marL="162560" marR="162560" marT="25718" marB="25718">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32619">
                <a:tc>
                  <a:txBody>
                    <a:bodyPr/>
                    <a:lstStyle/>
                    <a:p>
                      <a:pPr algn="ctr"/>
                      <a:r>
                        <a:rPr lang="en-US" sz="1600" dirty="0" smtClean="0"/>
                        <a:t>CONCLUSION</a:t>
                      </a:r>
                      <a:endParaRPr lang="en-US" sz="1600" b="1" dirty="0">
                        <a:latin typeface="Arial" pitchFamily="34" charset="0"/>
                        <a:cs typeface="Arial" pitchFamily="34" charset="0"/>
                      </a:endParaRPr>
                    </a:p>
                  </a:txBody>
                  <a:tcPr marL="162560" marR="162560"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1260559">
                <a:tc>
                  <a:txBody>
                    <a:bodyPr/>
                    <a:lstStyle/>
                    <a:p>
                      <a:endParaRPr lang="en-US" sz="1000" dirty="0">
                        <a:latin typeface="Arial" pitchFamily="34" charset="0"/>
                        <a:cs typeface="Arial" pitchFamily="34" charset="0"/>
                      </a:endParaRPr>
                    </a:p>
                  </a:txBody>
                  <a:tcPr marL="162560" marR="162560" marT="25718" marB="25718">
                    <a:lnT w="12700" cap="flat" cmpd="sng" algn="ctr">
                      <a:solidFill>
                        <a:schemeClr val="tx1"/>
                      </a:solidFill>
                      <a:prstDash val="solid"/>
                      <a:round/>
                      <a:headEnd type="none" w="med" len="med"/>
                      <a:tailEnd type="none" w="med" len="med"/>
                    </a:lnT>
                    <a:solidFill>
                      <a:schemeClr val="bg1"/>
                    </a:solidFill>
                  </a:tcPr>
                </a:tc>
              </a:tr>
            </a:tbl>
          </a:graphicData>
        </a:graphic>
      </p:graphicFrame>
      <p:sp>
        <p:nvSpPr>
          <p:cNvPr id="7" name="Rektangel 6"/>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kstSylinder 5"/>
          <p:cNvSpPr txBox="1"/>
          <p:nvPr/>
        </p:nvSpPr>
        <p:spPr>
          <a:xfrm rot="18996742">
            <a:off x="-352201" y="2088167"/>
            <a:ext cx="8284412" cy="707886"/>
          </a:xfrm>
          <a:prstGeom prst="rect">
            <a:avLst/>
          </a:prstGeom>
          <a:noFill/>
        </p:spPr>
        <p:txBody>
          <a:bodyPr wrap="square" rtlCol="0">
            <a:spAutoFit/>
          </a:bodyPr>
          <a:lstStyle/>
          <a:p>
            <a:r>
              <a:rPr lang="en-US" sz="4000" b="1" dirty="0" smtClean="0">
                <a:solidFill>
                  <a:srgbClr val="FF0000"/>
                </a:solidFill>
                <a:latin typeface="Arial Black" pitchFamily="34" charset="0"/>
              </a:rPr>
              <a:t>TO BE DECIDED</a:t>
            </a:r>
            <a:endParaRPr lang="en-US" sz="4000" b="1" dirty="0">
              <a:solidFill>
                <a:srgbClr val="FF0000"/>
              </a:solidFill>
              <a:latin typeface="Arial Black" pitchFamily="34" charset="0"/>
            </a:endParaRPr>
          </a:p>
        </p:txBody>
      </p:sp>
      <p:pic>
        <p:nvPicPr>
          <p:cNvPr id="2" name="Picture 2"/>
          <p:cNvPicPr>
            <a:picLocks noChangeAspect="1" noChangeArrowheads="1"/>
          </p:cNvPicPr>
          <p:nvPr/>
        </p:nvPicPr>
        <p:blipFill>
          <a:blip r:embed="rId4" cstate="print"/>
          <a:srcRect/>
          <a:stretch>
            <a:fillRect/>
          </a:stretch>
        </p:blipFill>
        <p:spPr bwMode="auto">
          <a:xfrm>
            <a:off x="-5869160" y="3363838"/>
            <a:ext cx="7352817" cy="11144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MAJOR EVENTS LAST PERIOD</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3779912" y="1028700"/>
            <a:ext cx="3443476" cy="41148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5796136" y="1347614"/>
            <a:ext cx="4194779" cy="290929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MAJOR EVENTS LAST PERIOD </a:t>
            </a:r>
            <a:endParaRPr lang="en-US" dirty="0"/>
          </a:p>
        </p:txBody>
      </p:sp>
      <p:sp>
        <p:nvSpPr>
          <p:cNvPr id="5" name="Rektangel 4"/>
          <p:cNvSpPr/>
          <p:nvPr/>
        </p:nvSpPr>
        <p:spPr>
          <a:xfrm>
            <a:off x="3428960" y="642924"/>
            <a:ext cx="5715040" cy="428628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INSERT MAP HERE</a:t>
            </a:r>
            <a:endParaRPr lang="nb-NO" dirty="0"/>
          </a:p>
        </p:txBody>
      </p:sp>
      <p:sp>
        <p:nvSpPr>
          <p:cNvPr id="6" name="TekstSylinder 5"/>
          <p:cNvSpPr txBox="1"/>
          <p:nvPr/>
        </p:nvSpPr>
        <p:spPr>
          <a:xfrm>
            <a:off x="0" y="642924"/>
            <a:ext cx="3428992" cy="4286280"/>
          </a:xfrm>
          <a:prstGeom prst="rect">
            <a:avLst/>
          </a:prstGeom>
          <a:noFill/>
          <a:ln>
            <a:solidFill>
              <a:schemeClr val="tx1"/>
            </a:solidFill>
          </a:ln>
        </p:spPr>
        <p:txBody>
          <a:bodyPr wrap="square" rtlCol="0">
            <a:normAutofit/>
          </a:bodyPr>
          <a:lstStyle/>
          <a:p>
            <a:r>
              <a:rPr lang="nb-NO" sz="1200" dirty="0" smtClean="0"/>
              <a:t>- Fill in major </a:t>
            </a:r>
            <a:r>
              <a:rPr lang="nb-NO" sz="1200" dirty="0" err="1" smtClean="0"/>
              <a:t>events</a:t>
            </a:r>
            <a:r>
              <a:rPr lang="nb-NO" sz="1200" dirty="0" smtClean="0"/>
              <a:t> </a:t>
            </a:r>
            <a:r>
              <a:rPr lang="nb-NO" sz="1200" dirty="0" err="1" smtClean="0"/>
              <a:t>here</a:t>
            </a:r>
            <a:r>
              <a:rPr lang="nb-NO" sz="1200" dirty="0" smtClean="0"/>
              <a:t> ( From </a:t>
            </a:r>
            <a:r>
              <a:rPr lang="nb-NO" sz="1200" dirty="0" err="1" smtClean="0"/>
              <a:t>BDAs</a:t>
            </a:r>
            <a:r>
              <a:rPr lang="nb-NO" sz="1200" dirty="0" smtClean="0"/>
              <a:t> or </a:t>
            </a:r>
            <a:r>
              <a:rPr lang="nb-NO" sz="1200" dirty="0" err="1" smtClean="0"/>
              <a:t>other</a:t>
            </a:r>
            <a:r>
              <a:rPr lang="nb-NO" sz="1200" dirty="0" smtClean="0"/>
              <a:t> </a:t>
            </a:r>
            <a:r>
              <a:rPr lang="nb-NO" sz="1200" dirty="0" err="1" smtClean="0"/>
              <a:t>injects</a:t>
            </a:r>
            <a:r>
              <a:rPr lang="nb-NO" sz="1200" dirty="0" smtClean="0"/>
              <a:t>). </a:t>
            </a:r>
            <a:r>
              <a:rPr lang="nb-NO" sz="1200" dirty="0" err="1" smtClean="0"/>
              <a:t>Can</a:t>
            </a:r>
            <a:r>
              <a:rPr lang="nb-NO" sz="1200" dirty="0" smtClean="0"/>
              <a:t> </a:t>
            </a:r>
            <a:r>
              <a:rPr lang="nb-NO" sz="1200" dirty="0" err="1" smtClean="0"/>
              <a:t>use</a:t>
            </a:r>
            <a:r>
              <a:rPr lang="nb-NO" sz="1200" dirty="0" smtClean="0"/>
              <a:t> symbols to show </a:t>
            </a:r>
            <a:r>
              <a:rPr lang="nb-NO" sz="1200" dirty="0" err="1" smtClean="0"/>
              <a:t>on</a:t>
            </a:r>
            <a:r>
              <a:rPr lang="nb-NO" sz="1200" dirty="0" smtClean="0"/>
              <a:t> </a:t>
            </a:r>
            <a:r>
              <a:rPr lang="nb-NO" sz="1200" dirty="0" err="1" smtClean="0"/>
              <a:t>the</a:t>
            </a:r>
            <a:r>
              <a:rPr lang="nb-NO" sz="1200" dirty="0" smtClean="0"/>
              <a:t> </a:t>
            </a:r>
            <a:r>
              <a:rPr lang="nb-NO" sz="1200" dirty="0" err="1" smtClean="0"/>
              <a:t>map</a:t>
            </a:r>
            <a:r>
              <a:rPr lang="nb-NO" sz="1200" dirty="0" smtClean="0"/>
              <a:t>. </a:t>
            </a:r>
            <a:r>
              <a:rPr lang="nb-NO" sz="1200" dirty="0" err="1" smtClean="0"/>
              <a:t>If</a:t>
            </a:r>
            <a:r>
              <a:rPr lang="nb-NO" sz="1200" dirty="0" smtClean="0"/>
              <a:t> </a:t>
            </a:r>
            <a:r>
              <a:rPr lang="nb-NO" sz="1200" dirty="0" err="1" smtClean="0"/>
              <a:t>additonal</a:t>
            </a:r>
            <a:r>
              <a:rPr lang="nb-NO" sz="1200" dirty="0" smtClean="0"/>
              <a:t> </a:t>
            </a:r>
            <a:r>
              <a:rPr lang="nb-NO" sz="1200" dirty="0" err="1" smtClean="0"/>
              <a:t>details</a:t>
            </a:r>
            <a:r>
              <a:rPr lang="nb-NO" sz="1200" dirty="0" smtClean="0"/>
              <a:t> is </a:t>
            </a:r>
            <a:r>
              <a:rPr lang="nb-NO" sz="1200" dirty="0" err="1" smtClean="0"/>
              <a:t>required</a:t>
            </a:r>
            <a:r>
              <a:rPr lang="nb-NO" sz="1200" dirty="0" smtClean="0"/>
              <a:t>, a </a:t>
            </a:r>
            <a:r>
              <a:rPr lang="nb-NO" sz="1200" dirty="0" err="1" smtClean="0"/>
              <a:t>seperate</a:t>
            </a:r>
            <a:r>
              <a:rPr lang="nb-NO" sz="1200" dirty="0" smtClean="0"/>
              <a:t> slide for </a:t>
            </a:r>
            <a:r>
              <a:rPr lang="nb-NO" sz="1200" dirty="0" err="1" smtClean="0"/>
              <a:t>that</a:t>
            </a:r>
            <a:r>
              <a:rPr lang="nb-NO" sz="1200" dirty="0" smtClean="0"/>
              <a:t> </a:t>
            </a:r>
            <a:r>
              <a:rPr lang="nb-NO" sz="1200" dirty="0" err="1" smtClean="0"/>
              <a:t>event</a:t>
            </a:r>
            <a:r>
              <a:rPr lang="nb-NO" sz="1200" dirty="0" smtClean="0"/>
              <a:t> </a:t>
            </a:r>
            <a:r>
              <a:rPr lang="nb-NO" sz="1200" dirty="0" err="1" smtClean="0"/>
              <a:t>can</a:t>
            </a:r>
            <a:r>
              <a:rPr lang="nb-NO" sz="1200" dirty="0" smtClean="0"/>
              <a:t> be </a:t>
            </a:r>
            <a:r>
              <a:rPr lang="nb-NO" sz="1200" dirty="0" err="1" smtClean="0"/>
              <a:t>provided</a:t>
            </a:r>
            <a:r>
              <a:rPr lang="nb-NO" sz="1200" dirty="0" smtClean="0"/>
              <a:t>.</a:t>
            </a:r>
            <a:endParaRPr lang="nb-NO" sz="1200"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MAJOR EVENTS LAST PERIOD </a:t>
            </a:r>
            <a:endParaRPr lang="en-US" dirty="0"/>
          </a:p>
        </p:txBody>
      </p:sp>
      <p:sp>
        <p:nvSpPr>
          <p:cNvPr id="5" name="Rektangel 4"/>
          <p:cNvSpPr/>
          <p:nvPr/>
        </p:nvSpPr>
        <p:spPr>
          <a:xfrm>
            <a:off x="3428960" y="642924"/>
            <a:ext cx="5715040" cy="428628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INSERT MAP HERE</a:t>
            </a:r>
            <a:endParaRPr lang="nb-NO" dirty="0"/>
          </a:p>
        </p:txBody>
      </p:sp>
      <p:sp>
        <p:nvSpPr>
          <p:cNvPr id="6" name="TekstSylinder 5"/>
          <p:cNvSpPr txBox="1"/>
          <p:nvPr/>
        </p:nvSpPr>
        <p:spPr>
          <a:xfrm>
            <a:off x="0" y="642924"/>
            <a:ext cx="3428992" cy="4286280"/>
          </a:xfrm>
          <a:prstGeom prst="rect">
            <a:avLst/>
          </a:prstGeom>
          <a:noFill/>
          <a:ln>
            <a:solidFill>
              <a:schemeClr val="tx1"/>
            </a:solidFill>
          </a:ln>
        </p:spPr>
        <p:txBody>
          <a:bodyPr wrap="square" rtlCol="0">
            <a:normAutofit/>
          </a:bodyPr>
          <a:lstStyle/>
          <a:p>
            <a:r>
              <a:rPr lang="nb-NO" sz="1200" dirty="0" smtClean="0"/>
              <a:t>- Fill in major </a:t>
            </a:r>
            <a:r>
              <a:rPr lang="nb-NO" sz="1200" dirty="0" err="1" smtClean="0"/>
              <a:t>events</a:t>
            </a:r>
            <a:r>
              <a:rPr lang="nb-NO" sz="1200" dirty="0" smtClean="0"/>
              <a:t> </a:t>
            </a:r>
            <a:r>
              <a:rPr lang="nb-NO" sz="1200" dirty="0" err="1" smtClean="0"/>
              <a:t>here</a:t>
            </a:r>
            <a:r>
              <a:rPr lang="nb-NO" sz="1200" dirty="0" smtClean="0"/>
              <a:t> ( From </a:t>
            </a:r>
            <a:r>
              <a:rPr lang="nb-NO" sz="1200" dirty="0" err="1" smtClean="0"/>
              <a:t>BDAs</a:t>
            </a:r>
            <a:r>
              <a:rPr lang="nb-NO" sz="1200" dirty="0" smtClean="0"/>
              <a:t> or </a:t>
            </a:r>
            <a:r>
              <a:rPr lang="nb-NO" sz="1200" dirty="0" err="1" smtClean="0"/>
              <a:t>other</a:t>
            </a:r>
            <a:r>
              <a:rPr lang="nb-NO" sz="1200" dirty="0" smtClean="0"/>
              <a:t> </a:t>
            </a:r>
            <a:r>
              <a:rPr lang="nb-NO" sz="1200" dirty="0" err="1" smtClean="0"/>
              <a:t>injects</a:t>
            </a:r>
            <a:r>
              <a:rPr lang="nb-NO" sz="1200" dirty="0" smtClean="0"/>
              <a:t>). </a:t>
            </a:r>
            <a:r>
              <a:rPr lang="nb-NO" sz="1200" dirty="0" err="1" smtClean="0"/>
              <a:t>Can</a:t>
            </a:r>
            <a:r>
              <a:rPr lang="nb-NO" sz="1200" dirty="0" smtClean="0"/>
              <a:t> </a:t>
            </a:r>
            <a:r>
              <a:rPr lang="nb-NO" sz="1200" dirty="0" err="1" smtClean="0"/>
              <a:t>use</a:t>
            </a:r>
            <a:r>
              <a:rPr lang="nb-NO" sz="1200" dirty="0" smtClean="0"/>
              <a:t> symbols to show </a:t>
            </a:r>
            <a:r>
              <a:rPr lang="nb-NO" sz="1200" dirty="0" err="1" smtClean="0"/>
              <a:t>on</a:t>
            </a:r>
            <a:r>
              <a:rPr lang="nb-NO" sz="1200" dirty="0" smtClean="0"/>
              <a:t> </a:t>
            </a:r>
            <a:r>
              <a:rPr lang="nb-NO" sz="1200" dirty="0" err="1" smtClean="0"/>
              <a:t>the</a:t>
            </a:r>
            <a:r>
              <a:rPr lang="nb-NO" sz="1200" dirty="0" smtClean="0"/>
              <a:t> </a:t>
            </a:r>
            <a:r>
              <a:rPr lang="nb-NO" sz="1200" dirty="0" err="1" smtClean="0"/>
              <a:t>map</a:t>
            </a:r>
            <a:r>
              <a:rPr lang="nb-NO" sz="1200" dirty="0" smtClean="0"/>
              <a:t>. </a:t>
            </a:r>
            <a:r>
              <a:rPr lang="nb-NO" sz="1200" dirty="0" err="1" smtClean="0"/>
              <a:t>If</a:t>
            </a:r>
            <a:r>
              <a:rPr lang="nb-NO" sz="1200" dirty="0" smtClean="0"/>
              <a:t> </a:t>
            </a:r>
            <a:r>
              <a:rPr lang="nb-NO" sz="1200" dirty="0" err="1" smtClean="0"/>
              <a:t>additonal</a:t>
            </a:r>
            <a:r>
              <a:rPr lang="nb-NO" sz="1200" dirty="0" smtClean="0"/>
              <a:t> </a:t>
            </a:r>
            <a:r>
              <a:rPr lang="nb-NO" sz="1200" dirty="0" err="1" smtClean="0"/>
              <a:t>details</a:t>
            </a:r>
            <a:r>
              <a:rPr lang="nb-NO" sz="1200" dirty="0" smtClean="0"/>
              <a:t> is </a:t>
            </a:r>
            <a:r>
              <a:rPr lang="nb-NO" sz="1200" dirty="0" err="1" smtClean="0"/>
              <a:t>required</a:t>
            </a:r>
            <a:r>
              <a:rPr lang="nb-NO" sz="1200" dirty="0" smtClean="0"/>
              <a:t>, a </a:t>
            </a:r>
            <a:r>
              <a:rPr lang="nb-NO" sz="1200" dirty="0" err="1" smtClean="0"/>
              <a:t>seperate</a:t>
            </a:r>
            <a:r>
              <a:rPr lang="nb-NO" sz="1200" dirty="0" smtClean="0"/>
              <a:t> slide for </a:t>
            </a:r>
            <a:r>
              <a:rPr lang="nb-NO" sz="1200" dirty="0" err="1" smtClean="0"/>
              <a:t>that</a:t>
            </a:r>
            <a:r>
              <a:rPr lang="nb-NO" sz="1200" dirty="0" smtClean="0"/>
              <a:t> </a:t>
            </a:r>
            <a:r>
              <a:rPr lang="nb-NO" sz="1200" dirty="0" err="1" smtClean="0"/>
              <a:t>event</a:t>
            </a:r>
            <a:r>
              <a:rPr lang="nb-NO" sz="1200" dirty="0" smtClean="0"/>
              <a:t> </a:t>
            </a:r>
            <a:r>
              <a:rPr lang="nb-NO" sz="1200" dirty="0" err="1" smtClean="0"/>
              <a:t>can</a:t>
            </a:r>
            <a:r>
              <a:rPr lang="nb-NO" sz="1200" dirty="0" smtClean="0"/>
              <a:t> be </a:t>
            </a:r>
            <a:r>
              <a:rPr lang="nb-NO" sz="1200" dirty="0" err="1" smtClean="0"/>
              <a:t>provided</a:t>
            </a:r>
            <a:r>
              <a:rPr lang="nb-NO" sz="1200" dirty="0" smtClean="0"/>
              <a:t>.</a:t>
            </a:r>
            <a:endParaRPr lang="nb-NO" sz="1200"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BDA LAST PERIOD </a:t>
            </a:r>
            <a:endParaRPr lang="en-US" dirty="0"/>
          </a:p>
        </p:txBody>
      </p:sp>
      <p:sp>
        <p:nvSpPr>
          <p:cNvPr id="5" name="Rektangel 4"/>
          <p:cNvSpPr/>
          <p:nvPr/>
        </p:nvSpPr>
        <p:spPr>
          <a:xfrm>
            <a:off x="3428960" y="642924"/>
            <a:ext cx="5715040" cy="428628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INSERT MAP HERE</a:t>
            </a:r>
            <a:endParaRPr lang="nb-NO" dirty="0"/>
          </a:p>
        </p:txBody>
      </p:sp>
      <p:sp>
        <p:nvSpPr>
          <p:cNvPr id="6" name="TekstSylinder 5"/>
          <p:cNvSpPr txBox="1"/>
          <p:nvPr/>
        </p:nvSpPr>
        <p:spPr>
          <a:xfrm>
            <a:off x="0" y="642924"/>
            <a:ext cx="3428992" cy="4286280"/>
          </a:xfrm>
          <a:prstGeom prst="rect">
            <a:avLst/>
          </a:prstGeom>
          <a:noFill/>
          <a:ln>
            <a:solidFill>
              <a:schemeClr val="tx1"/>
            </a:solidFill>
          </a:ln>
        </p:spPr>
        <p:txBody>
          <a:bodyPr wrap="square" rtlCol="0">
            <a:normAutofit/>
          </a:bodyPr>
          <a:lstStyle/>
          <a:p>
            <a:r>
              <a:rPr lang="nb-NO" sz="1200" dirty="0" smtClean="0"/>
              <a:t>- Fill in BDA </a:t>
            </a:r>
            <a:r>
              <a:rPr lang="nb-NO" sz="1200" dirty="0" err="1" smtClean="0"/>
              <a:t>reports</a:t>
            </a:r>
            <a:r>
              <a:rPr lang="nb-NO" sz="1200" dirty="0" smtClean="0"/>
              <a:t>. </a:t>
            </a:r>
            <a:r>
              <a:rPr lang="nb-NO" sz="1200" dirty="0" err="1" smtClean="0"/>
              <a:t>Can</a:t>
            </a:r>
            <a:r>
              <a:rPr lang="nb-NO" sz="1200" dirty="0" smtClean="0"/>
              <a:t> </a:t>
            </a:r>
            <a:r>
              <a:rPr lang="nb-NO" sz="1200" dirty="0" err="1" smtClean="0"/>
              <a:t>use</a:t>
            </a:r>
            <a:r>
              <a:rPr lang="nb-NO" sz="1200" dirty="0" smtClean="0"/>
              <a:t> symbols to show </a:t>
            </a:r>
            <a:r>
              <a:rPr lang="nb-NO" sz="1200" dirty="0" err="1" smtClean="0"/>
              <a:t>on</a:t>
            </a:r>
            <a:r>
              <a:rPr lang="nb-NO" sz="1200" dirty="0" smtClean="0"/>
              <a:t> </a:t>
            </a:r>
            <a:r>
              <a:rPr lang="nb-NO" sz="1200" dirty="0" err="1" smtClean="0"/>
              <a:t>the</a:t>
            </a:r>
            <a:r>
              <a:rPr lang="nb-NO" sz="1200" dirty="0" smtClean="0"/>
              <a:t> </a:t>
            </a:r>
            <a:r>
              <a:rPr lang="nb-NO" sz="1200" dirty="0" err="1" smtClean="0"/>
              <a:t>map</a:t>
            </a:r>
            <a:r>
              <a:rPr lang="nb-NO" sz="1200" dirty="0" smtClean="0"/>
              <a:t>. </a:t>
            </a:r>
            <a:r>
              <a:rPr lang="nb-NO" sz="1200" dirty="0" err="1" smtClean="0"/>
              <a:t>If</a:t>
            </a:r>
            <a:r>
              <a:rPr lang="nb-NO" sz="1200" dirty="0" smtClean="0"/>
              <a:t> </a:t>
            </a:r>
            <a:r>
              <a:rPr lang="nb-NO" sz="1200" dirty="0" err="1" smtClean="0"/>
              <a:t>additonal</a:t>
            </a:r>
            <a:r>
              <a:rPr lang="nb-NO" sz="1200" dirty="0" smtClean="0"/>
              <a:t> </a:t>
            </a:r>
            <a:r>
              <a:rPr lang="nb-NO" sz="1200" dirty="0" err="1" smtClean="0"/>
              <a:t>details</a:t>
            </a:r>
            <a:r>
              <a:rPr lang="nb-NO" sz="1200" dirty="0" smtClean="0"/>
              <a:t> is </a:t>
            </a:r>
            <a:r>
              <a:rPr lang="nb-NO" sz="1200" dirty="0" err="1" smtClean="0"/>
              <a:t>required</a:t>
            </a:r>
            <a:r>
              <a:rPr lang="nb-NO" sz="1200" dirty="0" smtClean="0"/>
              <a:t>, a </a:t>
            </a:r>
            <a:r>
              <a:rPr lang="nb-NO" sz="1200" dirty="0" err="1" smtClean="0"/>
              <a:t>seperate</a:t>
            </a:r>
            <a:r>
              <a:rPr lang="nb-NO" sz="1200" dirty="0" smtClean="0"/>
              <a:t> slide for </a:t>
            </a:r>
            <a:r>
              <a:rPr lang="nb-NO" sz="1200" dirty="0" err="1" smtClean="0"/>
              <a:t>that</a:t>
            </a:r>
            <a:r>
              <a:rPr lang="nb-NO" sz="1200" dirty="0" smtClean="0"/>
              <a:t> </a:t>
            </a:r>
            <a:r>
              <a:rPr lang="nb-NO" sz="1200" dirty="0" err="1" smtClean="0"/>
              <a:t>event</a:t>
            </a:r>
            <a:r>
              <a:rPr lang="nb-NO" sz="1200" dirty="0" smtClean="0"/>
              <a:t> </a:t>
            </a:r>
            <a:r>
              <a:rPr lang="nb-NO" sz="1200" dirty="0" err="1" smtClean="0"/>
              <a:t>can</a:t>
            </a:r>
            <a:r>
              <a:rPr lang="nb-NO" sz="1200" dirty="0" smtClean="0"/>
              <a:t> be </a:t>
            </a:r>
            <a:r>
              <a:rPr lang="nb-NO" sz="1200" dirty="0" err="1" smtClean="0"/>
              <a:t>provided</a:t>
            </a:r>
            <a:r>
              <a:rPr lang="nb-NO" sz="1200" dirty="0" smtClean="0"/>
              <a:t>.</a:t>
            </a:r>
            <a:endParaRPr lang="nb-NO" sz="1200"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SUMMARY OF ENEMY </a:t>
            </a:r>
            <a:r>
              <a:rPr lang="en-US" dirty="0" smtClean="0"/>
              <a:t>SITUATION (facts)</a:t>
            </a:r>
            <a:endParaRPr lang="en-US" dirty="0"/>
          </a:p>
        </p:txBody>
      </p:sp>
      <p:sp>
        <p:nvSpPr>
          <p:cNvPr id="5" name="Rektangel 4"/>
          <p:cNvSpPr/>
          <p:nvPr/>
        </p:nvSpPr>
        <p:spPr>
          <a:xfrm>
            <a:off x="3428960" y="642924"/>
            <a:ext cx="5715040" cy="428628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INSERT MAP HERE</a:t>
            </a:r>
            <a:endParaRPr lang="nb-NO" dirty="0"/>
          </a:p>
        </p:txBody>
      </p:sp>
      <p:sp>
        <p:nvSpPr>
          <p:cNvPr id="6" name="TekstSylinder 5"/>
          <p:cNvSpPr txBox="1"/>
          <p:nvPr/>
        </p:nvSpPr>
        <p:spPr>
          <a:xfrm>
            <a:off x="0" y="642924"/>
            <a:ext cx="3428992" cy="4286280"/>
          </a:xfrm>
          <a:prstGeom prst="rect">
            <a:avLst/>
          </a:prstGeom>
          <a:noFill/>
          <a:ln>
            <a:solidFill>
              <a:schemeClr val="tx1"/>
            </a:solidFill>
          </a:ln>
        </p:spPr>
        <p:txBody>
          <a:bodyPr wrap="square" rtlCol="0">
            <a:normAutofit/>
          </a:bodyPr>
          <a:lstStyle/>
          <a:p>
            <a:pPr>
              <a:buFontTx/>
              <a:buChar char="-"/>
            </a:pPr>
            <a:r>
              <a:rPr lang="nb-NO" sz="1200" dirty="0" err="1" smtClean="0"/>
              <a:t>Provide</a:t>
            </a:r>
            <a:r>
              <a:rPr lang="nb-NO" sz="1200" dirty="0" smtClean="0"/>
              <a:t> </a:t>
            </a:r>
            <a:r>
              <a:rPr lang="nb-NO" sz="1200" dirty="0" err="1" smtClean="0"/>
              <a:t>information</a:t>
            </a:r>
            <a:r>
              <a:rPr lang="nb-NO" sz="1200" dirty="0" smtClean="0"/>
              <a:t> </a:t>
            </a:r>
            <a:r>
              <a:rPr lang="nb-NO" sz="1200" dirty="0" err="1" smtClean="0"/>
              <a:t>about</a:t>
            </a:r>
            <a:r>
              <a:rPr lang="nb-NO" sz="1200" dirty="0" smtClean="0"/>
              <a:t> </a:t>
            </a:r>
            <a:r>
              <a:rPr lang="nb-NO" sz="1200" dirty="0" err="1" smtClean="0"/>
              <a:t>known</a:t>
            </a:r>
            <a:r>
              <a:rPr lang="nb-NO" sz="1200" dirty="0" smtClean="0"/>
              <a:t> </a:t>
            </a:r>
            <a:r>
              <a:rPr lang="nb-NO" sz="1200" dirty="0" err="1" smtClean="0"/>
              <a:t>enemy</a:t>
            </a:r>
            <a:r>
              <a:rPr lang="nb-NO" sz="1200" dirty="0" smtClean="0"/>
              <a:t> </a:t>
            </a:r>
            <a:r>
              <a:rPr lang="nb-NO" sz="1200" dirty="0" err="1" smtClean="0"/>
              <a:t>situation</a:t>
            </a:r>
            <a:endParaRPr lang="nb-NO" sz="1200" dirty="0" smtClean="0"/>
          </a:p>
          <a:p>
            <a:pPr>
              <a:buFontTx/>
              <a:buChar char="-"/>
            </a:pPr>
            <a:r>
              <a:rPr lang="nb-NO" sz="1200" dirty="0" err="1" smtClean="0"/>
              <a:t>Can</a:t>
            </a:r>
            <a:r>
              <a:rPr lang="nb-NO" sz="1200" dirty="0" smtClean="0"/>
              <a:t> be </a:t>
            </a:r>
            <a:r>
              <a:rPr lang="nb-NO" sz="1200" dirty="0" err="1" smtClean="0"/>
              <a:t>divided</a:t>
            </a:r>
            <a:r>
              <a:rPr lang="nb-NO" sz="1200" dirty="0" smtClean="0"/>
              <a:t> in multiple slides, </a:t>
            </a:r>
            <a:r>
              <a:rPr lang="nb-NO" sz="1200" dirty="0" err="1" smtClean="0"/>
              <a:t>divided</a:t>
            </a:r>
            <a:r>
              <a:rPr lang="nb-NO" sz="1200" dirty="0" smtClean="0"/>
              <a:t> per </a:t>
            </a:r>
            <a:r>
              <a:rPr lang="nb-NO" sz="1200" dirty="0" err="1" smtClean="0"/>
              <a:t>sector</a:t>
            </a:r>
            <a:r>
              <a:rPr lang="nb-NO" sz="1200" dirty="0" smtClean="0"/>
              <a:t>.</a:t>
            </a:r>
          </a:p>
          <a:p>
            <a:pPr>
              <a:buFontTx/>
              <a:buChar char="-"/>
            </a:pPr>
            <a:r>
              <a:rPr lang="nb-NO" sz="1200" dirty="0" smtClean="0"/>
              <a:t>Facts </a:t>
            </a:r>
            <a:r>
              <a:rPr lang="nb-NO" sz="1200" dirty="0" err="1" smtClean="0"/>
              <a:t>only</a:t>
            </a:r>
            <a:r>
              <a:rPr lang="nb-NO" sz="1200" dirty="0" smtClean="0"/>
              <a:t> in </a:t>
            </a:r>
            <a:r>
              <a:rPr lang="nb-NO" sz="1200" dirty="0" err="1" smtClean="0"/>
              <a:t>this</a:t>
            </a:r>
            <a:r>
              <a:rPr lang="nb-NO" sz="1200" dirty="0" smtClean="0"/>
              <a:t> </a:t>
            </a:r>
            <a:r>
              <a:rPr lang="nb-NO" sz="1200" dirty="0" err="1" smtClean="0"/>
              <a:t>summary</a:t>
            </a:r>
            <a:r>
              <a:rPr lang="nb-NO" sz="1200" dirty="0" smtClean="0"/>
              <a:t> (Facts= </a:t>
            </a:r>
            <a:r>
              <a:rPr lang="nb-NO" sz="1200" dirty="0" err="1" smtClean="0"/>
              <a:t>reported</a:t>
            </a:r>
            <a:r>
              <a:rPr lang="nb-NO" sz="1200" dirty="0" smtClean="0"/>
              <a:t> </a:t>
            </a:r>
            <a:r>
              <a:rPr lang="nb-NO" sz="1200" dirty="0" err="1" smtClean="0"/>
              <a:t>information</a:t>
            </a:r>
            <a:r>
              <a:rPr lang="nb-NO" sz="1200" dirty="0" smtClean="0"/>
              <a:t>, </a:t>
            </a:r>
            <a:r>
              <a:rPr lang="nb-NO" sz="1200" dirty="0" err="1" smtClean="0"/>
              <a:t>known</a:t>
            </a:r>
            <a:r>
              <a:rPr lang="nb-NO" sz="1200" dirty="0" smtClean="0"/>
              <a:t> </a:t>
            </a:r>
            <a:r>
              <a:rPr lang="nb-NO" sz="1200" dirty="0" err="1" smtClean="0"/>
              <a:t>observations</a:t>
            </a:r>
            <a:r>
              <a:rPr lang="nb-NO" sz="1200" dirty="0" smtClean="0"/>
              <a:t>, </a:t>
            </a:r>
            <a:r>
              <a:rPr lang="nb-NO" sz="1200" dirty="0" err="1" smtClean="0"/>
              <a:t>etc</a:t>
            </a:r>
            <a:r>
              <a:rPr lang="nb-NO" sz="1200" dirty="0" smtClean="0"/>
              <a:t>)</a:t>
            </a:r>
          </a:p>
          <a:p>
            <a:pPr>
              <a:buFontTx/>
              <a:buChar char="-"/>
            </a:pPr>
            <a:r>
              <a:rPr lang="nb-NO" sz="1200" dirty="0" err="1" smtClean="0"/>
              <a:t>Can</a:t>
            </a:r>
            <a:r>
              <a:rPr lang="nb-NO" sz="1200" dirty="0" smtClean="0"/>
              <a:t> be </a:t>
            </a:r>
            <a:r>
              <a:rPr lang="nb-NO" sz="1200" dirty="0" err="1" smtClean="0"/>
              <a:t>divided</a:t>
            </a:r>
            <a:r>
              <a:rPr lang="nb-NO" sz="1200" dirty="0" smtClean="0"/>
              <a:t> up in </a:t>
            </a:r>
            <a:r>
              <a:rPr lang="nb-NO" sz="1200" dirty="0" err="1" smtClean="0"/>
              <a:t>additional</a:t>
            </a:r>
            <a:r>
              <a:rPr lang="nb-NO" sz="1200" dirty="0" smtClean="0"/>
              <a:t> slides as </a:t>
            </a:r>
            <a:r>
              <a:rPr lang="nb-NO" sz="1200" dirty="0" err="1" smtClean="0"/>
              <a:t>required</a:t>
            </a:r>
            <a:r>
              <a:rPr lang="nb-NO" sz="1200" dirty="0" smtClean="0"/>
              <a:t> (</a:t>
            </a:r>
            <a:r>
              <a:rPr lang="nb-NO" sz="1200" dirty="0" err="1" smtClean="0"/>
              <a:t>Ground</a:t>
            </a:r>
            <a:r>
              <a:rPr lang="nb-NO" sz="1200" dirty="0" smtClean="0"/>
              <a:t> / Air / IADS (</a:t>
            </a:r>
            <a:r>
              <a:rPr lang="nb-NO" sz="1200" dirty="0" err="1" smtClean="0"/>
              <a:t>SAMs</a:t>
            </a:r>
            <a:r>
              <a:rPr lang="nb-NO" sz="1200" dirty="0" smtClean="0"/>
              <a:t>)</a:t>
            </a:r>
            <a:endParaRPr lang="nb-NO" sz="1200"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ASSESSMENT OF ENEMY SITUATION (Short term)</a:t>
            </a:r>
            <a:endParaRPr lang="en-US" dirty="0"/>
          </a:p>
        </p:txBody>
      </p:sp>
      <p:sp>
        <p:nvSpPr>
          <p:cNvPr id="5" name="Rektangel 4"/>
          <p:cNvSpPr/>
          <p:nvPr/>
        </p:nvSpPr>
        <p:spPr>
          <a:xfrm>
            <a:off x="3428960" y="642924"/>
            <a:ext cx="5715040" cy="428628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INSERT MAP HERE</a:t>
            </a:r>
            <a:endParaRPr lang="nb-NO" dirty="0"/>
          </a:p>
        </p:txBody>
      </p:sp>
      <p:sp>
        <p:nvSpPr>
          <p:cNvPr id="6" name="TekstSylinder 5"/>
          <p:cNvSpPr txBox="1"/>
          <p:nvPr/>
        </p:nvSpPr>
        <p:spPr>
          <a:xfrm>
            <a:off x="0" y="642924"/>
            <a:ext cx="3428992" cy="4286280"/>
          </a:xfrm>
          <a:prstGeom prst="rect">
            <a:avLst/>
          </a:prstGeom>
          <a:noFill/>
          <a:ln>
            <a:solidFill>
              <a:schemeClr val="tx1"/>
            </a:solidFill>
          </a:ln>
        </p:spPr>
        <p:txBody>
          <a:bodyPr wrap="square" rtlCol="0">
            <a:normAutofit/>
          </a:bodyPr>
          <a:lstStyle/>
          <a:p>
            <a:pPr>
              <a:buFontTx/>
              <a:buChar char="-"/>
            </a:pPr>
            <a:r>
              <a:rPr lang="nb-NO" sz="1200" dirty="0" err="1" smtClean="0"/>
              <a:t>Provide</a:t>
            </a:r>
            <a:r>
              <a:rPr lang="nb-NO" sz="1200" dirty="0" smtClean="0"/>
              <a:t> </a:t>
            </a:r>
            <a:r>
              <a:rPr lang="nb-NO" sz="1200" dirty="0" err="1" smtClean="0"/>
              <a:t>assessment</a:t>
            </a:r>
            <a:r>
              <a:rPr lang="nb-NO" sz="1200" dirty="0" smtClean="0"/>
              <a:t> </a:t>
            </a:r>
            <a:r>
              <a:rPr lang="nb-NO" sz="1200" dirty="0" err="1" smtClean="0"/>
              <a:t>of</a:t>
            </a:r>
            <a:r>
              <a:rPr lang="nb-NO" sz="1200" dirty="0" smtClean="0"/>
              <a:t> </a:t>
            </a:r>
            <a:r>
              <a:rPr lang="nb-NO" sz="1200" dirty="0" err="1" smtClean="0"/>
              <a:t>the</a:t>
            </a:r>
            <a:r>
              <a:rPr lang="nb-NO" sz="1200" dirty="0" smtClean="0"/>
              <a:t> </a:t>
            </a:r>
            <a:r>
              <a:rPr lang="nb-NO" sz="1200" dirty="0" err="1" smtClean="0"/>
              <a:t>likely</a:t>
            </a:r>
            <a:r>
              <a:rPr lang="nb-NO" sz="1200" dirty="0" smtClean="0"/>
              <a:t> </a:t>
            </a:r>
            <a:r>
              <a:rPr lang="nb-NO" sz="1200" dirty="0" err="1" smtClean="0"/>
              <a:t>enemy</a:t>
            </a:r>
            <a:r>
              <a:rPr lang="nb-NO" sz="1200" dirty="0" smtClean="0"/>
              <a:t> </a:t>
            </a:r>
            <a:r>
              <a:rPr lang="nb-NO" sz="1200" dirty="0" err="1" smtClean="0"/>
              <a:t>situation</a:t>
            </a:r>
            <a:r>
              <a:rPr lang="nb-NO" sz="1200" dirty="0" smtClean="0"/>
              <a:t> in </a:t>
            </a:r>
            <a:r>
              <a:rPr lang="nb-NO" sz="1200" dirty="0" err="1" smtClean="0"/>
              <a:t>the</a:t>
            </a:r>
            <a:r>
              <a:rPr lang="nb-NO" sz="1200" dirty="0" smtClean="0"/>
              <a:t> </a:t>
            </a:r>
            <a:r>
              <a:rPr lang="nb-NO" sz="1200" dirty="0" err="1" smtClean="0"/>
              <a:t>short</a:t>
            </a:r>
            <a:r>
              <a:rPr lang="nb-NO" sz="1200" dirty="0" smtClean="0"/>
              <a:t> term (</a:t>
            </a:r>
            <a:r>
              <a:rPr lang="nb-NO" sz="1200" dirty="0" err="1" smtClean="0"/>
              <a:t>next</a:t>
            </a:r>
            <a:r>
              <a:rPr lang="nb-NO" sz="1200" dirty="0" smtClean="0"/>
              <a:t> </a:t>
            </a:r>
            <a:r>
              <a:rPr lang="nb-NO" sz="1200" dirty="0" err="1" smtClean="0"/>
              <a:t>mission</a:t>
            </a:r>
            <a:r>
              <a:rPr lang="nb-NO" sz="1200" dirty="0" smtClean="0"/>
              <a:t> (</a:t>
            </a:r>
            <a:r>
              <a:rPr lang="nb-NO" sz="1200" dirty="0" err="1" smtClean="0"/>
              <a:t>next</a:t>
            </a:r>
            <a:r>
              <a:rPr lang="nb-NO" sz="1200" dirty="0" smtClean="0"/>
              <a:t> 12/24 </a:t>
            </a:r>
            <a:r>
              <a:rPr lang="nb-NO" sz="1200" dirty="0" err="1" smtClean="0"/>
              <a:t>hours</a:t>
            </a:r>
            <a:r>
              <a:rPr lang="nb-NO" sz="1200" dirty="0" smtClean="0"/>
              <a:t>)  )</a:t>
            </a:r>
          </a:p>
          <a:p>
            <a:pPr>
              <a:buFontTx/>
              <a:buChar char="-"/>
            </a:pPr>
            <a:r>
              <a:rPr lang="nb-NO" sz="1200" dirty="0" err="1" smtClean="0"/>
              <a:t>Can</a:t>
            </a:r>
            <a:r>
              <a:rPr lang="nb-NO" sz="1200" dirty="0" smtClean="0"/>
              <a:t> be </a:t>
            </a:r>
            <a:r>
              <a:rPr lang="nb-NO" sz="1200" dirty="0" err="1" smtClean="0"/>
              <a:t>divided</a:t>
            </a:r>
            <a:r>
              <a:rPr lang="nb-NO" sz="1200" dirty="0" smtClean="0"/>
              <a:t> up in </a:t>
            </a:r>
            <a:r>
              <a:rPr lang="nb-NO" sz="1200" dirty="0" err="1" smtClean="0"/>
              <a:t>Ground</a:t>
            </a:r>
            <a:r>
              <a:rPr lang="nb-NO" sz="1200" dirty="0" smtClean="0"/>
              <a:t> / Air / IADS (</a:t>
            </a:r>
            <a:r>
              <a:rPr lang="nb-NO" sz="1200" dirty="0" err="1" smtClean="0"/>
              <a:t>SAMs</a:t>
            </a:r>
            <a:r>
              <a:rPr lang="nb-NO" sz="1200" dirty="0" smtClean="0"/>
              <a:t>) as </a:t>
            </a:r>
            <a:r>
              <a:rPr lang="nb-NO" sz="1200" dirty="0" err="1" smtClean="0"/>
              <a:t>required</a:t>
            </a:r>
            <a:r>
              <a:rPr lang="nb-NO" sz="1200" dirty="0" smtClean="0"/>
              <a:t>. </a:t>
            </a:r>
            <a:r>
              <a:rPr lang="nb-NO" sz="1200" dirty="0" err="1" smtClean="0"/>
              <a:t>Use</a:t>
            </a:r>
            <a:r>
              <a:rPr lang="nb-NO" sz="1200" dirty="0" smtClean="0"/>
              <a:t> </a:t>
            </a:r>
            <a:r>
              <a:rPr lang="nb-NO" sz="1200" dirty="0" err="1" smtClean="0"/>
              <a:t>additional</a:t>
            </a:r>
            <a:r>
              <a:rPr lang="nb-NO" sz="1200" dirty="0" smtClean="0"/>
              <a:t> slides </a:t>
            </a:r>
            <a:endParaRPr lang="nb-NO" sz="1200"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ASSESSMENT OF ENEMY SITUATION </a:t>
            </a:r>
            <a:r>
              <a:rPr lang="en-US" dirty="0" smtClean="0"/>
              <a:t>(</a:t>
            </a:r>
            <a:r>
              <a:rPr lang="en-US" dirty="0" smtClean="0"/>
              <a:t>long</a:t>
            </a:r>
            <a:r>
              <a:rPr lang="en-US" dirty="0" smtClean="0"/>
              <a:t> </a:t>
            </a:r>
            <a:r>
              <a:rPr lang="en-US" dirty="0" smtClean="0"/>
              <a:t>term)</a:t>
            </a:r>
            <a:endParaRPr lang="en-US" dirty="0"/>
          </a:p>
        </p:txBody>
      </p:sp>
      <p:sp>
        <p:nvSpPr>
          <p:cNvPr id="5" name="Rektangel 4"/>
          <p:cNvSpPr/>
          <p:nvPr/>
        </p:nvSpPr>
        <p:spPr>
          <a:xfrm>
            <a:off x="3428960" y="642924"/>
            <a:ext cx="5715040" cy="428628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INSERT MAP HERE</a:t>
            </a:r>
            <a:endParaRPr lang="nb-NO" dirty="0"/>
          </a:p>
        </p:txBody>
      </p:sp>
      <p:sp>
        <p:nvSpPr>
          <p:cNvPr id="6" name="TekstSylinder 5"/>
          <p:cNvSpPr txBox="1"/>
          <p:nvPr/>
        </p:nvSpPr>
        <p:spPr>
          <a:xfrm>
            <a:off x="0" y="642924"/>
            <a:ext cx="3428992" cy="4286280"/>
          </a:xfrm>
          <a:prstGeom prst="rect">
            <a:avLst/>
          </a:prstGeom>
          <a:noFill/>
          <a:ln>
            <a:solidFill>
              <a:schemeClr val="tx1"/>
            </a:solidFill>
          </a:ln>
        </p:spPr>
        <p:txBody>
          <a:bodyPr wrap="square" rtlCol="0">
            <a:normAutofit/>
          </a:bodyPr>
          <a:lstStyle/>
          <a:p>
            <a:pPr>
              <a:buFontTx/>
              <a:buChar char="-"/>
            </a:pPr>
            <a:r>
              <a:rPr lang="nb-NO" sz="1200" dirty="0" err="1" smtClean="0"/>
              <a:t>Provide</a:t>
            </a:r>
            <a:r>
              <a:rPr lang="nb-NO" sz="1200" dirty="0" smtClean="0"/>
              <a:t> </a:t>
            </a:r>
            <a:r>
              <a:rPr lang="nb-NO" sz="1200" dirty="0" err="1" smtClean="0"/>
              <a:t>assessment</a:t>
            </a:r>
            <a:r>
              <a:rPr lang="nb-NO" sz="1200" dirty="0" smtClean="0"/>
              <a:t> </a:t>
            </a:r>
            <a:r>
              <a:rPr lang="nb-NO" sz="1200" dirty="0" err="1" smtClean="0"/>
              <a:t>of</a:t>
            </a:r>
            <a:r>
              <a:rPr lang="nb-NO" sz="1200" dirty="0" smtClean="0"/>
              <a:t> </a:t>
            </a:r>
            <a:r>
              <a:rPr lang="nb-NO" sz="1200" dirty="0" err="1" smtClean="0"/>
              <a:t>the</a:t>
            </a:r>
            <a:r>
              <a:rPr lang="nb-NO" sz="1200" dirty="0" smtClean="0"/>
              <a:t> </a:t>
            </a:r>
            <a:r>
              <a:rPr lang="nb-NO" sz="1200" dirty="0" err="1" smtClean="0"/>
              <a:t>likely</a:t>
            </a:r>
            <a:r>
              <a:rPr lang="nb-NO" sz="1200" dirty="0" smtClean="0"/>
              <a:t> </a:t>
            </a:r>
            <a:r>
              <a:rPr lang="nb-NO" sz="1200" dirty="0" err="1" smtClean="0"/>
              <a:t>enemy</a:t>
            </a:r>
            <a:r>
              <a:rPr lang="nb-NO" sz="1200" dirty="0" smtClean="0"/>
              <a:t> </a:t>
            </a:r>
            <a:r>
              <a:rPr lang="nb-NO" sz="1200" dirty="0" err="1" smtClean="0"/>
              <a:t>situation</a:t>
            </a:r>
            <a:r>
              <a:rPr lang="nb-NO" sz="1200" dirty="0" smtClean="0"/>
              <a:t> in </a:t>
            </a:r>
            <a:r>
              <a:rPr lang="nb-NO" sz="1200" dirty="0" err="1" smtClean="0"/>
              <a:t>the</a:t>
            </a:r>
            <a:r>
              <a:rPr lang="nb-NO" sz="1200" dirty="0" smtClean="0"/>
              <a:t> </a:t>
            </a:r>
            <a:r>
              <a:rPr lang="nb-NO" sz="1200" dirty="0" err="1" smtClean="0"/>
              <a:t>long</a:t>
            </a:r>
            <a:r>
              <a:rPr lang="nb-NO" sz="1200" dirty="0" smtClean="0"/>
              <a:t> </a:t>
            </a:r>
            <a:r>
              <a:rPr lang="nb-NO" sz="1200" dirty="0" smtClean="0"/>
              <a:t>term </a:t>
            </a:r>
            <a:r>
              <a:rPr lang="nb-NO" sz="1200" dirty="0" smtClean="0"/>
              <a:t>(+24 </a:t>
            </a:r>
            <a:r>
              <a:rPr lang="nb-NO" sz="1200" dirty="0" err="1" smtClean="0"/>
              <a:t>hours</a:t>
            </a:r>
            <a:r>
              <a:rPr lang="nb-NO" sz="1200" dirty="0" smtClean="0"/>
              <a:t> and </a:t>
            </a:r>
            <a:r>
              <a:rPr lang="nb-NO" sz="1200" dirty="0" err="1" smtClean="0"/>
              <a:t>beyond</a:t>
            </a:r>
            <a:r>
              <a:rPr lang="nb-NO" sz="1200" dirty="0" smtClean="0"/>
              <a:t>)</a:t>
            </a:r>
            <a:endParaRPr lang="nb-NO" sz="1200" dirty="0" smtClean="0"/>
          </a:p>
          <a:p>
            <a:pPr>
              <a:buFontTx/>
              <a:buChar char="-"/>
            </a:pPr>
            <a:r>
              <a:rPr lang="nb-NO" sz="1200" dirty="0" err="1" smtClean="0"/>
              <a:t>Can</a:t>
            </a:r>
            <a:r>
              <a:rPr lang="nb-NO" sz="1200" dirty="0" smtClean="0"/>
              <a:t> be </a:t>
            </a:r>
            <a:r>
              <a:rPr lang="nb-NO" sz="1200" dirty="0" err="1" smtClean="0"/>
              <a:t>divided</a:t>
            </a:r>
            <a:r>
              <a:rPr lang="nb-NO" sz="1200" dirty="0" smtClean="0"/>
              <a:t> up in </a:t>
            </a:r>
            <a:r>
              <a:rPr lang="nb-NO" sz="1200" dirty="0" err="1" smtClean="0"/>
              <a:t>Ground</a:t>
            </a:r>
            <a:r>
              <a:rPr lang="nb-NO" sz="1200" dirty="0" smtClean="0"/>
              <a:t> / Air / IADS (</a:t>
            </a:r>
            <a:r>
              <a:rPr lang="nb-NO" sz="1200" dirty="0" err="1" smtClean="0"/>
              <a:t>SAMs</a:t>
            </a:r>
            <a:r>
              <a:rPr lang="nb-NO" sz="1200" dirty="0" smtClean="0"/>
              <a:t>) as </a:t>
            </a:r>
            <a:r>
              <a:rPr lang="nb-NO" sz="1200" dirty="0" err="1" smtClean="0"/>
              <a:t>required</a:t>
            </a:r>
            <a:r>
              <a:rPr lang="nb-NO" sz="1200" dirty="0" smtClean="0"/>
              <a:t>. </a:t>
            </a:r>
            <a:r>
              <a:rPr lang="nb-NO" sz="1200" dirty="0" err="1" smtClean="0"/>
              <a:t>Use</a:t>
            </a:r>
            <a:r>
              <a:rPr lang="nb-NO" sz="1200" dirty="0" smtClean="0"/>
              <a:t> </a:t>
            </a:r>
            <a:r>
              <a:rPr lang="nb-NO" sz="1200" dirty="0" err="1" smtClean="0"/>
              <a:t>additional</a:t>
            </a:r>
            <a:r>
              <a:rPr lang="nb-NO" sz="1200" dirty="0" smtClean="0"/>
              <a:t> slides </a:t>
            </a:r>
            <a:endParaRPr lang="nb-NO" sz="1200"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5485</TotalTime>
  <Words>466</Words>
  <Application>Microsoft Office PowerPoint</Application>
  <PresentationFormat>Skjermfremvisning (16:9)</PresentationFormat>
  <Paragraphs>134</Paragraphs>
  <Slides>10</Slides>
  <Notes>2</Notes>
  <HiddenSlides>2</HiddenSlides>
  <MMClips>0</MMClips>
  <ScaleCrop>false</ScaleCrop>
  <HeadingPairs>
    <vt:vector size="4" baseType="variant">
      <vt:variant>
        <vt:lpstr>Tema</vt:lpstr>
      </vt:variant>
      <vt:variant>
        <vt:i4>1</vt:i4>
      </vt:variant>
      <vt:variant>
        <vt:lpstr>Lysbildetitler</vt:lpstr>
      </vt:variant>
      <vt:variant>
        <vt:i4>10</vt:i4>
      </vt:variant>
    </vt:vector>
  </HeadingPairs>
  <TitlesOfParts>
    <vt:vector size="11" baseType="lpstr">
      <vt:lpstr>Kontortema</vt:lpstr>
      <vt:lpstr>Lysbilde 1</vt:lpstr>
      <vt:lpstr>Lysbilde 2</vt:lpstr>
      <vt:lpstr>MAJOR EVENTS LAST PERIOD</vt:lpstr>
      <vt:lpstr>MAJOR EVENTS LAST PERIOD </vt:lpstr>
      <vt:lpstr>MAJOR EVENTS LAST PERIOD </vt:lpstr>
      <vt:lpstr>BDA LAST PERIOD </vt:lpstr>
      <vt:lpstr>SUMMARY OF ENEMY SITUATION (facts)</vt:lpstr>
      <vt:lpstr>ASSESSMENT OF ENEMY SITUATION (Short term)</vt:lpstr>
      <vt:lpstr>ASSESSMENT OF ENEMY SITUATION (long term)</vt:lpstr>
      <vt:lpstr>INTELLIGENCE GAPS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 INTSUM template</dc:title>
  <dc:creator>132nd Virtual Wing;VIS</dc:creator>
  <cp:lastModifiedBy>Neck</cp:lastModifiedBy>
  <cp:revision>373</cp:revision>
  <dcterms:created xsi:type="dcterms:W3CDTF">2019-03-12T22:01:00Z</dcterms:created>
  <dcterms:modified xsi:type="dcterms:W3CDTF">2020-07-16T18:11:04Z</dcterms:modified>
</cp:coreProperties>
</file>