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55" r:id="rId3"/>
    <p:sldId id="337" r:id="rId4"/>
    <p:sldId id="314" r:id="rId5"/>
    <p:sldId id="339" r:id="rId6"/>
    <p:sldId id="365" r:id="rId7"/>
    <p:sldId id="362" r:id="rId8"/>
    <p:sldId id="363" r:id="rId9"/>
    <p:sldId id="359" r:id="rId10"/>
    <p:sldId id="358" r:id="rId11"/>
    <p:sldId id="356" r:id="rId12"/>
    <p:sldId id="357" r:id="rId13"/>
    <p:sldId id="360" r:id="rId14"/>
    <p:sldId id="361" r:id="rId15"/>
    <p:sldId id="364" r:id="rId16"/>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61F"/>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96" d="100"/>
          <a:sy n="96" d="100"/>
        </p:scale>
        <p:origin x="-3498" y="60"/>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06.05.2020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lobalsecurity.org/military/library/policy/army/accp/is3001/lesson-5.htm" TargetMode="External"/><Relationship Id="rId2" Type="http://schemas.openxmlformats.org/officeDocument/2006/relationships/hyperlink" Target="http://pdf.textfiles.com/manuals/MILITARY/united_states_army_fm_34-8x2%20-%201_may_1998%20-%20part03.pdf" TargetMode="External"/><Relationship Id="rId1" Type="http://schemas.openxmlformats.org/officeDocument/2006/relationships/slideLayout" Target="../slideLayouts/slideLayout2.xml"/><Relationship Id="rId5" Type="http://schemas.openxmlformats.org/officeDocument/2006/relationships/hyperlink" Target="https://www.trngcmd.marines.mil/Portals/207/Docs/MCIS/ITEP/MCWP_2-3_MAGTF_Intelligence_Production_and_Analysis_5.pdf" TargetMode="External"/><Relationship Id="rId4" Type="http://schemas.openxmlformats.org/officeDocument/2006/relationships/hyperlink" Target="https://fas.org/irp/doddir/army/fm34-35/Appc.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637162" y="3851920"/>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VIS STAFF INSTRUCTIONS</a:t>
            </a:r>
          </a:p>
          <a:p>
            <a:pPr algn="ct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2020-05-26</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0.2 DRAFT</a:t>
            </a:r>
            <a:endParaRPr lang="en-US" dirty="0">
              <a:latin typeface="Arial" pitchFamily="34" charset="0"/>
              <a:cs typeface="Arial" pitchFamily="34" charset="0"/>
            </a:endParaRPr>
          </a:p>
        </p:txBody>
      </p:sp>
      <p:sp>
        <p:nvSpPr>
          <p:cNvPr id="7" name="TekstSylinder 6"/>
          <p:cNvSpPr txBox="1"/>
          <p:nvPr/>
        </p:nvSpPr>
        <p:spPr>
          <a:xfrm rot="19521515">
            <a:off x="1992637" y="6244288"/>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pic>
        <p:nvPicPr>
          <p:cNvPr id="2"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1275606" y="755576"/>
            <a:ext cx="2225675" cy="1958975"/>
          </a:xfrm>
          <a:prstGeom prst="rect">
            <a:avLst/>
          </a:prstGeom>
          <a:noFill/>
        </p:spPr>
      </p:pic>
      <p:sp>
        <p:nvSpPr>
          <p:cNvPr id="10" name="TekstSylinder 9"/>
          <p:cNvSpPr txBox="1"/>
          <p:nvPr/>
        </p:nvSpPr>
        <p:spPr>
          <a:xfrm>
            <a:off x="0" y="262778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1252" y="3851919"/>
            <a:ext cx="4804754" cy="4406255"/>
          </a:xfrm>
          <a:prstGeom prst="rect">
            <a:avLst/>
          </a:prstGeom>
          <a:noFill/>
          <a:ln w="9525">
            <a:noFill/>
            <a:miter lim="800000"/>
            <a:headEnd/>
            <a:tailEnd/>
          </a:ln>
        </p:spPr>
      </p:pic>
      <p:sp>
        <p:nvSpPr>
          <p:cNvPr id="5" name="Tittel 4"/>
          <p:cNvSpPr>
            <a:spLocks noGrp="1"/>
          </p:cNvSpPr>
          <p:nvPr>
            <p:ph type="title"/>
          </p:nvPr>
        </p:nvSpPr>
        <p:spPr/>
        <p:txBody>
          <a:bodyPr/>
          <a:lstStyle/>
          <a:p>
            <a:pPr lvl="0"/>
            <a:r>
              <a:rPr lang="nb-NO" sz="2800" dirty="0" err="1" smtClean="0"/>
              <a:t>Combatflite</a:t>
            </a:r>
            <a:endParaRPr lang="en-US" sz="2800" dirty="0"/>
          </a:p>
        </p:txBody>
      </p:sp>
      <p:sp>
        <p:nvSpPr>
          <p:cNvPr id="6" name="TekstSylinder 5"/>
          <p:cNvSpPr txBox="1"/>
          <p:nvPr/>
        </p:nvSpPr>
        <p:spPr>
          <a:xfrm>
            <a:off x="483518" y="6804248"/>
            <a:ext cx="1440160" cy="646331"/>
          </a:xfrm>
          <a:prstGeom prst="rect">
            <a:avLst/>
          </a:prstGeom>
          <a:noFill/>
        </p:spPr>
        <p:txBody>
          <a:bodyPr wrap="square" rtlCol="0">
            <a:spAutoFit/>
          </a:bodyPr>
          <a:lstStyle/>
          <a:p>
            <a:pPr algn="ctr"/>
            <a:r>
              <a:rPr lang="en-US" dirty="0" smtClean="0"/>
              <a:t>Confirmed intelligence</a:t>
            </a:r>
            <a:endParaRPr lang="en-US" dirty="0"/>
          </a:p>
        </p:txBody>
      </p:sp>
      <p:sp>
        <p:nvSpPr>
          <p:cNvPr id="7" name="TekstSylinder 6"/>
          <p:cNvSpPr txBox="1"/>
          <p:nvPr/>
        </p:nvSpPr>
        <p:spPr>
          <a:xfrm>
            <a:off x="1635646" y="5220072"/>
            <a:ext cx="1440160" cy="646331"/>
          </a:xfrm>
          <a:prstGeom prst="rect">
            <a:avLst/>
          </a:prstGeom>
          <a:noFill/>
        </p:spPr>
        <p:txBody>
          <a:bodyPr wrap="square" rtlCol="0">
            <a:spAutoFit/>
          </a:bodyPr>
          <a:lstStyle/>
          <a:p>
            <a:pPr algn="ctr"/>
            <a:r>
              <a:rPr lang="en-US" dirty="0" smtClean="0"/>
              <a:t>Uncertain intelligence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2195736"/>
            <a:ext cx="4896544" cy="1200329"/>
          </a:xfrm>
          <a:prstGeom prst="rect">
            <a:avLst/>
          </a:prstGeom>
          <a:noFill/>
        </p:spPr>
        <p:txBody>
          <a:bodyPr wrap="square" rtlCol="0">
            <a:spAutoFit/>
          </a:bodyPr>
          <a:lstStyle/>
          <a:p>
            <a:r>
              <a:rPr lang="en-US" b="1" dirty="0" smtClean="0"/>
              <a:t>Uncertain intelligence</a:t>
            </a:r>
          </a:p>
          <a:p>
            <a:r>
              <a:rPr lang="en-US" dirty="0" smtClean="0"/>
              <a:t>For information that is uncertain, the circle will be drawn with fill opacity as shown below, and line style set as dash dot.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067944"/>
            <a:ext cx="4571608" cy="424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1835696"/>
            <a:ext cx="4896544" cy="1200329"/>
          </a:xfrm>
          <a:prstGeom prst="rect">
            <a:avLst/>
          </a:prstGeom>
          <a:noFill/>
        </p:spPr>
        <p:txBody>
          <a:bodyPr wrap="square" rtlCol="0">
            <a:spAutoFit/>
          </a:bodyPr>
          <a:lstStyle/>
          <a:p>
            <a:r>
              <a:rPr lang="en-US" b="1" dirty="0" smtClean="0"/>
              <a:t>Confirmed intelligence</a:t>
            </a:r>
          </a:p>
          <a:p>
            <a:r>
              <a:rPr lang="en-US" dirty="0" smtClean="0"/>
              <a:t>For information that is confirmed, the circle will be drawn with fill opacity as shown below, and line style set as solid.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807952"/>
            <a:ext cx="5143500" cy="470434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a:t>
            </a:r>
            <a:r>
              <a:rPr lang="nb-NO" sz="2800" dirty="0" err="1" smtClean="0"/>
              <a:t>opacity</a:t>
            </a:r>
            <a:endParaRPr lang="en-US" sz="2800" dirty="0"/>
          </a:p>
        </p:txBody>
      </p:sp>
      <p:sp>
        <p:nvSpPr>
          <p:cNvPr id="8" name="TekstSylinder 7"/>
          <p:cNvSpPr txBox="1"/>
          <p:nvPr/>
        </p:nvSpPr>
        <p:spPr>
          <a:xfrm>
            <a:off x="123478" y="1043608"/>
            <a:ext cx="4896544" cy="1200329"/>
          </a:xfrm>
          <a:prstGeom prst="rect">
            <a:avLst/>
          </a:prstGeom>
          <a:noFill/>
        </p:spPr>
        <p:txBody>
          <a:bodyPr wrap="square" rtlCol="0">
            <a:spAutoFit/>
          </a:bodyPr>
          <a:lstStyle/>
          <a:p>
            <a:r>
              <a:rPr lang="en-US" dirty="0" smtClean="0"/>
              <a:t>In order for information on the map to stand out better, the opacity on the background map should be set to 40% on all pictures made for briefing/reports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3478" y="2987824"/>
            <a:ext cx="3463330" cy="2183082"/>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23478" y="5868144"/>
            <a:ext cx="3457872" cy="2160240"/>
          </a:xfrm>
          <a:prstGeom prst="rect">
            <a:avLst/>
          </a:prstGeom>
          <a:noFill/>
          <a:ln w="9525">
            <a:solidFill>
              <a:schemeClr val="tx1"/>
            </a:solidFill>
            <a:miter lim="800000"/>
            <a:headEnd/>
            <a:tailEnd/>
          </a:ln>
        </p:spPr>
      </p:pic>
      <p:sp>
        <p:nvSpPr>
          <p:cNvPr id="7" name="TekstSylinder 6"/>
          <p:cNvSpPr txBox="1"/>
          <p:nvPr/>
        </p:nvSpPr>
        <p:spPr>
          <a:xfrm>
            <a:off x="3291830" y="5364088"/>
            <a:ext cx="1851670" cy="369332"/>
          </a:xfrm>
          <a:prstGeom prst="rect">
            <a:avLst/>
          </a:prstGeom>
          <a:noFill/>
        </p:spPr>
        <p:txBody>
          <a:bodyPr wrap="square" rtlCol="0">
            <a:spAutoFit/>
          </a:bodyPr>
          <a:lstStyle/>
          <a:p>
            <a:r>
              <a:rPr lang="en-US" dirty="0" smtClean="0"/>
              <a:t>Opacity selection</a:t>
            </a:r>
            <a:endParaRPr lang="en-US" dirty="0"/>
          </a:p>
        </p:txBody>
      </p:sp>
      <p:cxnSp>
        <p:nvCxnSpPr>
          <p:cNvPr id="10" name="Rett pil 9"/>
          <p:cNvCxnSpPr>
            <a:stCxn id="7" idx="1"/>
          </p:cNvCxnSpPr>
          <p:nvPr/>
        </p:nvCxnSpPr>
        <p:spPr>
          <a:xfrm flipH="1" flipV="1">
            <a:off x="2427734" y="5148064"/>
            <a:ext cx="864096" cy="400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a:stCxn id="7" idx="1"/>
          </p:cNvCxnSpPr>
          <p:nvPr/>
        </p:nvCxnSpPr>
        <p:spPr>
          <a:xfrm flipH="1">
            <a:off x="2499742" y="5548754"/>
            <a:ext cx="792088" cy="24076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Indicators</a:t>
            </a:r>
            <a:endParaRPr lang="nb-NO" dirty="0"/>
          </a:p>
        </p:txBody>
      </p:sp>
      <p:sp>
        <p:nvSpPr>
          <p:cNvPr id="3" name="TekstSylinder 2"/>
          <p:cNvSpPr txBox="1"/>
          <p:nvPr/>
        </p:nvSpPr>
        <p:spPr>
          <a:xfrm>
            <a:off x="0" y="2564482"/>
            <a:ext cx="5143500" cy="3416320"/>
          </a:xfrm>
          <a:prstGeom prst="rect">
            <a:avLst/>
          </a:prstGeom>
          <a:noFill/>
        </p:spPr>
        <p:txBody>
          <a:bodyPr wrap="square" rtlCol="0">
            <a:sp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smtClean="0"/>
              <a:t>Airborne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a:t>
            </a:r>
            <a:r>
              <a:rPr lang="nb-NO" sz="1200" dirty="0" err="1" smtClean="0"/>
              <a:t>the</a:t>
            </a:r>
            <a:r>
              <a:rPr lang="nb-NO" sz="1200" dirty="0" smtClean="0"/>
              <a:t>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endParaRPr lang="nb-NO" sz="1200" dirty="0"/>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a:p>
            <a:endParaRPr lang="nb-NO" sz="1200" dirty="0" smtClean="0"/>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a:t>
            </a:r>
            <a:r>
              <a:rPr lang="nb-NO" dirty="0" err="1" smtClean="0"/>
              <a:t>indicators</a:t>
            </a:r>
            <a:r>
              <a:rPr lang="nb-NO" dirty="0" smtClean="0"/>
              <a:t> </a:t>
            </a:r>
            <a:r>
              <a:rPr lang="nb-NO" dirty="0" err="1" smtClean="0"/>
              <a:t>can</a:t>
            </a:r>
            <a:r>
              <a:rPr lang="nb-NO" dirty="0" smtClean="0"/>
              <a:t> </a:t>
            </a:r>
            <a:r>
              <a:rPr lang="nb-NO" dirty="0" err="1" smtClean="0"/>
              <a:t>aid</a:t>
            </a:r>
            <a:r>
              <a:rPr lang="nb-NO" dirty="0" smtClean="0"/>
              <a:t> </a:t>
            </a:r>
            <a:r>
              <a:rPr lang="nb-NO" dirty="0" err="1" smtClean="0"/>
              <a:t>the</a:t>
            </a:r>
            <a:r>
              <a:rPr lang="nb-NO" dirty="0" smtClean="0"/>
              <a:t> </a:t>
            </a:r>
            <a:r>
              <a:rPr lang="nb-NO" dirty="0" err="1" smtClean="0"/>
              <a:t>assessments</a:t>
            </a:r>
            <a:r>
              <a:rPr lang="nb-NO" dirty="0" smtClean="0"/>
              <a:t> for </a:t>
            </a:r>
            <a:r>
              <a:rPr lang="nb-NO" dirty="0" err="1" smtClean="0"/>
              <a:t>intelligence</a:t>
            </a:r>
            <a:r>
              <a:rPr lang="nb-NO" dirty="0" smtClean="0"/>
              <a:t> </a:t>
            </a:r>
            <a:r>
              <a:rPr lang="nb-NO" dirty="0" err="1" smtClean="0"/>
              <a:t>reports</a:t>
            </a:r>
            <a:r>
              <a:rPr lang="nb-NO" dirty="0" smtClean="0"/>
              <a:t> or </a:t>
            </a:r>
            <a:r>
              <a:rPr lang="nb-NO" dirty="0" err="1" smtClean="0"/>
              <a:t>intelligence</a:t>
            </a:r>
            <a:r>
              <a:rPr lang="nb-NO" dirty="0" smtClean="0"/>
              <a:t> </a:t>
            </a:r>
            <a:r>
              <a:rPr lang="nb-NO" dirty="0" err="1" smtClean="0"/>
              <a:t>summaries</a:t>
            </a:r>
            <a:endParaRPr lang="nb-NO" dirty="0"/>
          </a:p>
        </p:txBody>
      </p:sp>
      <p:sp>
        <p:nvSpPr>
          <p:cNvPr id="5" name="TekstSylinder 4"/>
          <p:cNvSpPr txBox="1"/>
          <p:nvPr/>
        </p:nvSpPr>
        <p:spPr>
          <a:xfrm rot="19521515">
            <a:off x="2064646" y="4156057"/>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References</a:t>
            </a:r>
            <a:endParaRPr lang="nb-NO" dirty="0"/>
          </a:p>
        </p:txBody>
      </p:sp>
      <p:sp>
        <p:nvSpPr>
          <p:cNvPr id="3" name="TekstSylinder 2"/>
          <p:cNvSpPr txBox="1"/>
          <p:nvPr/>
        </p:nvSpPr>
        <p:spPr>
          <a:xfrm>
            <a:off x="0" y="2564482"/>
            <a:ext cx="5143500" cy="2123658"/>
          </a:xfrm>
          <a:prstGeom prst="rect">
            <a:avLst/>
          </a:prstGeom>
          <a:noFill/>
        </p:spPr>
        <p:txBody>
          <a:bodyPr wrap="square" rtlCol="0">
            <a:spAutoFit/>
          </a:bodyPr>
          <a:lstStyle/>
          <a:p>
            <a:r>
              <a:rPr lang="nb-NO" sz="1200" dirty="0" smtClean="0">
                <a:hlinkClick r:id="rId2"/>
              </a:rPr>
              <a:t>http://pdf.textfiles.com/manuals/MILITARY/united_states_army_fm_34-8x2%20-%201_may_1998%20-%20part03.pdf</a:t>
            </a:r>
            <a:r>
              <a:rPr lang="nb-NO" sz="1200" dirty="0" smtClean="0"/>
              <a:t> </a:t>
            </a:r>
          </a:p>
          <a:p>
            <a:endParaRPr lang="nb-NO" sz="1200" dirty="0" smtClean="0"/>
          </a:p>
          <a:p>
            <a:r>
              <a:rPr lang="nb-NO" sz="1200" dirty="0" smtClean="0">
                <a:hlinkClick r:id="rId3"/>
              </a:rPr>
              <a:t>https://www.globalsecurity.org/military/library/policy/army/accp/is3001/lesson-5.htm</a:t>
            </a:r>
            <a:r>
              <a:rPr lang="nb-NO" sz="1200" dirty="0" smtClean="0"/>
              <a:t> </a:t>
            </a:r>
          </a:p>
          <a:p>
            <a:endParaRPr lang="nb-NO" sz="1200" dirty="0" smtClean="0"/>
          </a:p>
          <a:p>
            <a:r>
              <a:rPr lang="nb-NO" sz="1200" dirty="0" smtClean="0">
                <a:hlinkClick r:id="rId4"/>
              </a:rPr>
              <a:t>https://fas.org/irp/doddir/army/fm34-35/Appc.htm</a:t>
            </a:r>
            <a:endParaRPr lang="nb-NO" sz="1200" dirty="0" smtClean="0"/>
          </a:p>
          <a:p>
            <a:endParaRPr lang="nb-NO" sz="1200" dirty="0" smtClean="0"/>
          </a:p>
          <a:p>
            <a:r>
              <a:rPr lang="nb-NO" sz="1200" dirty="0" smtClean="0">
                <a:hlinkClick r:id="rId5"/>
              </a:rPr>
              <a:t>https://www.trngcmd.marines.mil/Portals/207/Docs/MCIS/ITEP/MCWP_2-3_MAGTF_Intelligence_Production_and_Analysis_5.pdf</a:t>
            </a:r>
            <a:r>
              <a:rPr lang="nb-NO" sz="1200" dirty="0" smtClean="0"/>
              <a:t> </a:t>
            </a:r>
          </a:p>
          <a:p>
            <a:r>
              <a:rPr lang="nb-NO" sz="1200" dirty="0" smtClean="0"/>
              <a:t> </a:t>
            </a:r>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a:t>
            </a:r>
            <a:r>
              <a:rPr lang="nb-NO" dirty="0" err="1" smtClean="0"/>
              <a:t>indicators</a:t>
            </a:r>
            <a:r>
              <a:rPr lang="nb-NO" dirty="0" smtClean="0"/>
              <a:t> </a:t>
            </a:r>
            <a:r>
              <a:rPr lang="nb-NO" dirty="0" err="1" smtClean="0"/>
              <a:t>can</a:t>
            </a:r>
            <a:r>
              <a:rPr lang="nb-NO" dirty="0" smtClean="0"/>
              <a:t> </a:t>
            </a:r>
            <a:r>
              <a:rPr lang="nb-NO" dirty="0" err="1" smtClean="0"/>
              <a:t>aid</a:t>
            </a:r>
            <a:r>
              <a:rPr lang="nb-NO" dirty="0" smtClean="0"/>
              <a:t> </a:t>
            </a:r>
            <a:r>
              <a:rPr lang="nb-NO" dirty="0" err="1" smtClean="0"/>
              <a:t>the</a:t>
            </a:r>
            <a:r>
              <a:rPr lang="nb-NO" dirty="0" smtClean="0"/>
              <a:t> </a:t>
            </a:r>
            <a:r>
              <a:rPr lang="nb-NO" dirty="0" err="1" smtClean="0"/>
              <a:t>assessments</a:t>
            </a:r>
            <a:r>
              <a:rPr lang="nb-NO" dirty="0" smtClean="0"/>
              <a:t> for </a:t>
            </a:r>
            <a:r>
              <a:rPr lang="nb-NO" dirty="0" err="1" smtClean="0"/>
              <a:t>intelligence</a:t>
            </a:r>
            <a:r>
              <a:rPr lang="nb-NO" dirty="0" smtClean="0"/>
              <a:t> </a:t>
            </a:r>
            <a:r>
              <a:rPr lang="nb-NO" dirty="0" err="1" smtClean="0"/>
              <a:t>reports</a:t>
            </a:r>
            <a:r>
              <a:rPr lang="nb-NO" dirty="0" smtClean="0"/>
              <a:t> or </a:t>
            </a:r>
            <a:r>
              <a:rPr lang="nb-NO" dirty="0" err="1" smtClean="0"/>
              <a:t>intelligence</a:t>
            </a:r>
            <a:r>
              <a:rPr lang="nb-NO" dirty="0" smtClean="0"/>
              <a:t> </a:t>
            </a:r>
            <a:r>
              <a:rPr lang="nb-NO" dirty="0" err="1" smtClean="0"/>
              <a:t>summaries</a:t>
            </a:r>
            <a:endParaRPr lang="nb-NO"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z="2800" dirty="0" smtClean="0"/>
              <a:t>Introduction</a:t>
            </a:r>
            <a:endParaRPr lang="en-US" sz="2800" dirty="0"/>
          </a:p>
        </p:txBody>
      </p:sp>
      <p:sp>
        <p:nvSpPr>
          <p:cNvPr id="3" name="TekstSylinder 2"/>
          <p:cNvSpPr txBox="1"/>
          <p:nvPr/>
        </p:nvSpPr>
        <p:spPr>
          <a:xfrm>
            <a:off x="123478" y="1835696"/>
            <a:ext cx="4896544" cy="4801314"/>
          </a:xfrm>
          <a:prstGeom prst="rect">
            <a:avLst/>
          </a:prstGeom>
          <a:noFill/>
        </p:spPr>
        <p:txBody>
          <a:bodyPr wrap="square" rtlCol="0">
            <a:spAutoFit/>
          </a:bodyPr>
          <a:lstStyle/>
          <a:p>
            <a:r>
              <a:rPr lang="en-US" dirty="0" smtClean="0"/>
              <a:t>This document intends to support volunteers that take part in the VIS staff to create intelligence products for 132</a:t>
            </a:r>
            <a:r>
              <a:rPr lang="en-US" baseline="30000" dirty="0" smtClean="0"/>
              <a:t>nd</a:t>
            </a:r>
            <a:r>
              <a:rPr lang="en-US" dirty="0" smtClean="0"/>
              <a:t> hosted events.</a:t>
            </a:r>
          </a:p>
          <a:p>
            <a:endParaRPr lang="en-US" dirty="0" smtClean="0"/>
          </a:p>
          <a:p>
            <a:r>
              <a:rPr lang="en-US" dirty="0" smtClean="0"/>
              <a:t>The document contain important information regarding how the VIS staff is working.</a:t>
            </a:r>
          </a:p>
          <a:p>
            <a:endParaRPr lang="en-US" dirty="0" smtClean="0"/>
          </a:p>
          <a:p>
            <a:r>
              <a:rPr lang="en-US" dirty="0" smtClean="0"/>
              <a:t>The document also contains links to relevant resource documents and </a:t>
            </a:r>
          </a:p>
          <a:p>
            <a:endParaRPr lang="en-US" dirty="0" smtClean="0"/>
          </a:p>
          <a:p>
            <a:r>
              <a:rPr lang="en-US" dirty="0" smtClean="0"/>
              <a:t>The aim of this report is to help pilots understand organization and structure of  enemy air forces.  </a:t>
            </a:r>
          </a:p>
          <a:p>
            <a:endParaRPr lang="en-US" dirty="0" smtClean="0"/>
          </a:p>
          <a:p>
            <a:r>
              <a:rPr lang="en-US" dirty="0" smtClean="0"/>
              <a:t>The structure in this document is generic and the actual structure in a operation is given as intelligence for that operation.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76064"/>
          </a:xfrm>
        </p:spPr>
        <p:txBody>
          <a:bodyPr/>
          <a:lstStyle/>
          <a:p>
            <a:r>
              <a:rPr lang="nb-NO" sz="2800" dirty="0" err="1" smtClean="0"/>
              <a:t>Version</a:t>
            </a:r>
            <a:r>
              <a:rPr lang="nb-NO" sz="2800" dirty="0" smtClean="0"/>
              <a:t> </a:t>
            </a:r>
            <a:r>
              <a:rPr lang="nb-NO" sz="2800" dirty="0" err="1" smtClean="0"/>
              <a:t>control</a:t>
            </a:r>
            <a:endParaRPr lang="nb-NO" sz="2800" dirty="0"/>
          </a:p>
        </p:txBody>
      </p:sp>
      <p:grpSp>
        <p:nvGrpSpPr>
          <p:cNvPr id="3" name="Gruppe 4"/>
          <p:cNvGrpSpPr/>
          <p:nvPr/>
        </p:nvGrpSpPr>
        <p:grpSpPr>
          <a:xfrm>
            <a:off x="1285866" y="1142976"/>
            <a:ext cx="434187" cy="145282"/>
            <a:chOff x="2912873" y="1704137"/>
            <a:chExt cx="434187" cy="145282"/>
          </a:xfrm>
        </p:grpSpPr>
        <p:sp>
          <p:nvSpPr>
            <p:cNvPr id="6" name="Stjerne med 5 tagger 5"/>
            <p:cNvSpPr/>
            <p:nvPr/>
          </p:nvSpPr>
          <p:spPr>
            <a:xfrm>
              <a:off x="3203044" y="1705403"/>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Stjerne med 5 tagger 6"/>
            <p:cNvSpPr/>
            <p:nvPr/>
          </p:nvSpPr>
          <p:spPr>
            <a:xfrm>
              <a:off x="3058612" y="1704137"/>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Stjerne med 5 tagger 7"/>
            <p:cNvSpPr/>
            <p:nvPr/>
          </p:nvSpPr>
          <p:spPr>
            <a:xfrm>
              <a:off x="2912873" y="1704469"/>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aphicFrame>
        <p:nvGraphicFramePr>
          <p:cNvPr id="42" name="Tabell 41"/>
          <p:cNvGraphicFramePr>
            <a:graphicFrameLocks noGrp="1"/>
          </p:cNvGraphicFramePr>
          <p:nvPr/>
        </p:nvGraphicFramePr>
        <p:xfrm>
          <a:off x="0" y="1259638"/>
          <a:ext cx="5143500" cy="6520185"/>
        </p:xfrm>
        <a:graphic>
          <a:graphicData uri="http://schemas.openxmlformats.org/drawingml/2006/table">
            <a:tbl>
              <a:tblPr firstRow="1" bandRow="1">
                <a:tableStyleId>{073A0DAA-6AF3-43AB-8588-CEC1D06C72B9}</a:tableStyleId>
              </a:tblPr>
              <a:tblGrid>
                <a:gridCol w="1203598"/>
                <a:gridCol w="936104"/>
                <a:gridCol w="3003798"/>
              </a:tblGrid>
              <a:tr h="276297">
                <a:tc>
                  <a:txBody>
                    <a:bodyPr/>
                    <a:lstStyle/>
                    <a:p>
                      <a:r>
                        <a:rPr lang="en-US" sz="1200" dirty="0" smtClean="0"/>
                        <a:t>Version</a:t>
                      </a:r>
                      <a:r>
                        <a:rPr lang="en-US" sz="1200" baseline="0" dirty="0" smtClean="0"/>
                        <a:t> number</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Information changed</a:t>
                      </a:r>
                      <a:endParaRPr lang="en-US" sz="1200" dirty="0"/>
                    </a:p>
                  </a:txBody>
                  <a:tcPr/>
                </a:tc>
              </a:tr>
              <a:tr h="520324">
                <a:tc>
                  <a:txBody>
                    <a:bodyPr/>
                    <a:lstStyle/>
                    <a:p>
                      <a:r>
                        <a:rPr lang="en-US" sz="1200" dirty="0" smtClean="0"/>
                        <a:t>0.1</a:t>
                      </a:r>
                      <a:r>
                        <a:rPr lang="en-US" sz="1200" baseline="0" dirty="0" smtClean="0"/>
                        <a:t> (DRAFT)</a:t>
                      </a:r>
                      <a:endParaRPr lang="en-US" sz="1200" dirty="0"/>
                    </a:p>
                  </a:txBody>
                  <a:tcPr/>
                </a:tc>
                <a:tc>
                  <a:txBody>
                    <a:bodyPr/>
                    <a:lstStyle/>
                    <a:p>
                      <a:r>
                        <a:rPr lang="en-US" sz="1200" dirty="0" smtClean="0"/>
                        <a:t>2020-04-27</a:t>
                      </a:r>
                      <a:endParaRPr lang="en-US" sz="1200" dirty="0"/>
                    </a:p>
                  </a:txBody>
                  <a:tcPr/>
                </a:tc>
                <a:tc>
                  <a:txBody>
                    <a:bodyPr/>
                    <a:lstStyle/>
                    <a:p>
                      <a:r>
                        <a:rPr lang="en-US" sz="1200" baseline="0" dirty="0" smtClean="0"/>
                        <a:t>Initial version</a:t>
                      </a:r>
                    </a:p>
                    <a:p>
                      <a:r>
                        <a:rPr lang="en-US" sz="1200" baseline="0" dirty="0" smtClean="0"/>
                        <a:t>Tips</a:t>
                      </a:r>
                    </a:p>
                  </a:txBody>
                  <a:tcPr/>
                </a:tc>
              </a:tr>
              <a:tr h="520324">
                <a:tc>
                  <a:txBody>
                    <a:bodyPr/>
                    <a:lstStyle/>
                    <a:p>
                      <a:endParaRPr lang="en-US" sz="1200" dirty="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1" name="Rektangel 10"/>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smtClean="0"/>
              <a:t>Content</a:t>
            </a:r>
            <a:endParaRPr lang="nb-NO" sz="2800" dirty="0"/>
          </a:p>
        </p:txBody>
      </p:sp>
      <p:sp>
        <p:nvSpPr>
          <p:cNvPr id="3" name="TekstSylinder 2"/>
          <p:cNvSpPr txBox="1"/>
          <p:nvPr/>
        </p:nvSpPr>
        <p:spPr>
          <a:xfrm>
            <a:off x="195486" y="2843808"/>
            <a:ext cx="4536504" cy="1200329"/>
          </a:xfrm>
          <a:prstGeom prst="rect">
            <a:avLst/>
          </a:prstGeom>
          <a:noFill/>
        </p:spPr>
        <p:txBody>
          <a:bodyPr wrap="square" rtlCol="0">
            <a:spAutoFit/>
          </a:bodyPr>
          <a:lstStyle/>
          <a:p>
            <a:r>
              <a:rPr lang="nb-NO" dirty="0" smtClean="0">
                <a:hlinkClick r:id="rId2" action="ppaction://hlinksldjump"/>
              </a:rPr>
              <a:t>Indicators</a:t>
            </a:r>
            <a:endParaRPr lang="nb-NO" dirty="0" smtClean="0"/>
          </a:p>
          <a:p>
            <a:r>
              <a:rPr lang="nb-NO" dirty="0" smtClean="0">
                <a:hlinkClick r:id="rId3" action="ppaction://hlinksldjump"/>
              </a:rPr>
              <a:t>Input to VIS</a:t>
            </a:r>
            <a:endParaRPr lang="nb-NO" dirty="0" smtClean="0"/>
          </a:p>
          <a:p>
            <a:r>
              <a:rPr lang="nb-NO" dirty="0" smtClean="0">
                <a:hlinkClick r:id="rId4" action="ppaction://hlinksldjump"/>
              </a:rPr>
              <a:t>Output from VIS</a:t>
            </a:r>
            <a:endParaRPr lang="nb-NO" dirty="0" smtClean="0"/>
          </a:p>
          <a:p>
            <a:r>
              <a:rPr lang="nb-NO" dirty="0" smtClean="0">
                <a:hlinkClick r:id="rId5" action="ppaction://hlinksldjump"/>
              </a:rPr>
              <a:t>CombatFlite</a:t>
            </a:r>
            <a:endParaRPr lang="nb-N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VIS Purpose</a:t>
            </a:r>
            <a:endParaRPr lang="en-US" sz="2800" dirty="0"/>
          </a:p>
        </p:txBody>
      </p:sp>
      <p:sp>
        <p:nvSpPr>
          <p:cNvPr id="8" name="TekstSylinder 7"/>
          <p:cNvSpPr txBox="1"/>
          <p:nvPr/>
        </p:nvSpPr>
        <p:spPr>
          <a:xfrm>
            <a:off x="123478" y="2699792"/>
            <a:ext cx="4896544" cy="4616648"/>
          </a:xfrm>
          <a:prstGeom prst="rect">
            <a:avLst/>
          </a:prstGeom>
          <a:noFill/>
        </p:spPr>
        <p:txBody>
          <a:bodyPr wrap="square" rtlCol="0">
            <a:spAutoFit/>
          </a:bodyPr>
          <a:lstStyle/>
          <a:p>
            <a:r>
              <a:rPr lang="en-US" dirty="0" smtClean="0"/>
              <a:t>VIS serves two purposes:</a:t>
            </a:r>
          </a:p>
          <a:p>
            <a:endParaRPr lang="en-US" dirty="0" smtClean="0"/>
          </a:p>
          <a:p>
            <a:r>
              <a:rPr lang="en-US" b="1" dirty="0" smtClean="0"/>
              <a:t>Intelligence to pilots:</a:t>
            </a:r>
            <a:endParaRPr lang="en-US" b="1" dirty="0" smtClean="0"/>
          </a:p>
          <a:p>
            <a:r>
              <a:rPr lang="en-US" dirty="0" smtClean="0"/>
              <a:t>The purpose of VIS is to provide intelligence to pilots in support of planning their flights.</a:t>
            </a:r>
          </a:p>
          <a:p>
            <a:endParaRPr lang="en-US" dirty="0" smtClean="0"/>
          </a:p>
          <a:p>
            <a:r>
              <a:rPr lang="en-US" b="1" dirty="0" smtClean="0"/>
              <a:t>Intelligence to Air Operations Centre (AOC):</a:t>
            </a:r>
          </a:p>
          <a:p>
            <a:r>
              <a:rPr lang="en-US" dirty="0" smtClean="0"/>
              <a:t>Intelligence from AOC will be the background of </a:t>
            </a:r>
            <a:r>
              <a:rPr lang="en-US" dirty="0" err="1" smtClean="0"/>
              <a:t>taskings</a:t>
            </a:r>
            <a:r>
              <a:rPr lang="en-US" dirty="0" smtClean="0"/>
              <a:t> created by the AOC for 132</a:t>
            </a:r>
            <a:r>
              <a:rPr lang="en-US" baseline="30000" dirty="0" smtClean="0"/>
              <a:t>nd</a:t>
            </a:r>
            <a:r>
              <a:rPr lang="en-US" dirty="0" smtClean="0"/>
              <a:t> combat operations.</a:t>
            </a:r>
          </a:p>
          <a:p>
            <a:endParaRPr lang="en-US" dirty="0" smtClean="0"/>
          </a:p>
          <a:p>
            <a:endParaRPr lang="en-US" dirty="0" smtClean="0"/>
          </a:p>
          <a:p>
            <a:endParaRPr lang="en-US" dirty="0" smtClean="0"/>
          </a:p>
          <a:p>
            <a:r>
              <a:rPr lang="en-US" sz="1400" b="1" dirty="0" smtClean="0"/>
              <a:t>NOTE: </a:t>
            </a:r>
            <a:r>
              <a:rPr lang="en-US" sz="1400" dirty="0" smtClean="0"/>
              <a:t>AOC can either be the mission host, or a designated </a:t>
            </a:r>
            <a:r>
              <a:rPr lang="en-US" sz="1400" dirty="0" err="1" smtClean="0"/>
              <a:t>indiviual</a:t>
            </a:r>
            <a:r>
              <a:rPr lang="en-US" sz="1400" dirty="0" smtClean="0"/>
              <a:t> without access to the mission file, and who will rely only on VIS intelligence for setting priorities and creating </a:t>
            </a:r>
            <a:r>
              <a:rPr lang="en-US" sz="1400" dirty="0" err="1" smtClean="0"/>
              <a:t>taskings</a:t>
            </a:r>
            <a:endParaRPr lang="en-US" sz="14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Tips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A intelligence report or intelligence summary normally contains 2 parts:</a:t>
            </a:r>
          </a:p>
          <a:p>
            <a:r>
              <a:rPr lang="en-US" dirty="0" smtClean="0"/>
              <a:t>Information: This is reported information, or facts</a:t>
            </a:r>
          </a:p>
          <a:p>
            <a:endParaRPr lang="en-US" dirty="0" smtClean="0"/>
          </a:p>
          <a:p>
            <a:r>
              <a:rPr lang="en-US" dirty="0" smtClean="0"/>
              <a:t>Analysis: This is where the VIS staff look into the information </a:t>
            </a:r>
            <a:r>
              <a:rPr lang="en-US" dirty="0" err="1" smtClean="0"/>
              <a:t>availeble</a:t>
            </a:r>
            <a:r>
              <a:rPr lang="en-US" dirty="0" smtClean="0"/>
              <a:t>, other intelligence reports, and conducts its best assessment of the situation to give a understanding on what is happening.</a:t>
            </a:r>
          </a:p>
          <a:p>
            <a:endParaRPr lang="en-US" dirty="0" smtClean="0"/>
          </a:p>
          <a:p>
            <a:r>
              <a:rPr lang="en-US" dirty="0" smtClean="0"/>
              <a:t>The analysis is also supported by the indicators provided by the event host, that can aid in the understanding of a specific action or situation</a:t>
            </a:r>
          </a:p>
          <a:p>
            <a:endParaRPr lang="en-US" dirty="0" smtClean="0"/>
          </a:p>
          <a:p>
            <a:r>
              <a:rPr lang="en-US" dirty="0" smtClean="0"/>
              <a:t>As intelligence is not about knowing everything, there is a element of uncertainty. The confidence of the assessment can be expressed as high, moderate or low (See next slide)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Output: </a:t>
            </a:r>
            <a:r>
              <a:rPr lang="nb-NO" sz="2800" dirty="0" err="1" smtClean="0"/>
              <a:t>Products</a:t>
            </a:r>
            <a:endParaRPr lang="en-US" sz="2800" dirty="0"/>
          </a:p>
        </p:txBody>
      </p:sp>
      <p:sp>
        <p:nvSpPr>
          <p:cNvPr id="8" name="TekstSylinder 7"/>
          <p:cNvSpPr txBox="1"/>
          <p:nvPr/>
        </p:nvSpPr>
        <p:spPr>
          <a:xfrm>
            <a:off x="123478" y="1331640"/>
            <a:ext cx="4896544" cy="7294305"/>
          </a:xfrm>
          <a:prstGeom prst="rect">
            <a:avLst/>
          </a:prstGeom>
          <a:noFill/>
        </p:spPr>
        <p:txBody>
          <a:bodyPr wrap="square" rtlCol="0">
            <a:spAutoFit/>
          </a:bodyPr>
          <a:lstStyle/>
          <a:p>
            <a:r>
              <a:rPr lang="en-US" dirty="0" smtClean="0"/>
              <a:t>Virtual Intelligence Service (VIS) produce three different of reports. </a:t>
            </a:r>
          </a:p>
          <a:p>
            <a:endParaRPr lang="en-US" dirty="0" smtClean="0"/>
          </a:p>
          <a:p>
            <a:r>
              <a:rPr lang="en-US" b="1" dirty="0" smtClean="0"/>
              <a:t>Intelligence Reports (INTREP):</a:t>
            </a:r>
          </a:p>
          <a:p>
            <a:r>
              <a:rPr lang="en-US" dirty="0" smtClean="0"/>
              <a:t>A intelligence report contains specific information about a topic, </a:t>
            </a:r>
            <a:r>
              <a:rPr lang="en-US" dirty="0" err="1" smtClean="0"/>
              <a:t>incidenc</a:t>
            </a:r>
            <a:r>
              <a:rPr lang="en-US" dirty="0" smtClean="0"/>
              <a:t>, unit </a:t>
            </a:r>
          </a:p>
          <a:p>
            <a:endParaRPr lang="en-US" dirty="0" smtClean="0"/>
          </a:p>
          <a:p>
            <a:endParaRPr lang="en-US" dirty="0" smtClean="0"/>
          </a:p>
          <a:p>
            <a:r>
              <a:rPr lang="en-US" b="1" dirty="0" smtClean="0"/>
              <a:t>Intelligence Summaries (INTSUM):</a:t>
            </a:r>
          </a:p>
          <a:p>
            <a:r>
              <a:rPr lang="en-US" dirty="0" smtClean="0"/>
              <a:t>A intelligence summary contains a summary of reported intelligence, BDA and assessment from VIS from one mission to the next</a:t>
            </a:r>
          </a:p>
          <a:p>
            <a:endParaRPr lang="en-US" dirty="0" smtClean="0"/>
          </a:p>
          <a:p>
            <a:r>
              <a:rPr lang="en-US" b="1" dirty="0" smtClean="0"/>
              <a:t>Target Folder (TF):</a:t>
            </a:r>
          </a:p>
          <a:p>
            <a:r>
              <a:rPr lang="en-US" dirty="0" smtClean="0"/>
              <a:t>A target folder contains information about a specific target, and contains information that will be used by flights to plan their attack on the target.</a:t>
            </a:r>
          </a:p>
          <a:p>
            <a:endParaRPr lang="en-US" dirty="0" smtClean="0"/>
          </a:p>
          <a:p>
            <a:endParaRPr lang="en-US" dirty="0" smtClean="0"/>
          </a:p>
          <a:p>
            <a:endParaRPr lang="en-US" dirty="0" smtClean="0"/>
          </a:p>
          <a:p>
            <a:r>
              <a:rPr lang="en-US" dirty="0" smtClean="0"/>
              <a:t>In addition to these reports, VIS can also produce </a:t>
            </a:r>
            <a:r>
              <a:rPr lang="en-US" dirty="0" err="1" smtClean="0"/>
              <a:t>combatflite</a:t>
            </a:r>
            <a:r>
              <a:rPr lang="en-US" dirty="0" smtClean="0"/>
              <a:t> files with layers that can be used for planning. The </a:t>
            </a:r>
            <a:r>
              <a:rPr lang="en-US" dirty="0" err="1" smtClean="0"/>
              <a:t>combatflite</a:t>
            </a:r>
            <a:r>
              <a:rPr lang="en-US" dirty="0" smtClean="0"/>
              <a:t> files will have necessary information plotted into it.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Input</a:t>
            </a:r>
            <a:endParaRPr lang="en-US" sz="2800" dirty="0"/>
          </a:p>
        </p:txBody>
      </p:sp>
      <p:sp>
        <p:nvSpPr>
          <p:cNvPr id="8" name="TekstSylinder 7"/>
          <p:cNvSpPr txBox="1"/>
          <p:nvPr/>
        </p:nvSpPr>
        <p:spPr>
          <a:xfrm>
            <a:off x="123478" y="2699792"/>
            <a:ext cx="4896544" cy="3416320"/>
          </a:xfrm>
          <a:prstGeom prst="rect">
            <a:avLst/>
          </a:prstGeom>
          <a:noFill/>
        </p:spPr>
        <p:txBody>
          <a:bodyPr wrap="square" rtlCol="0">
            <a:spAutoFit/>
          </a:bodyPr>
          <a:lstStyle/>
          <a:p>
            <a:r>
              <a:rPr lang="en-US" dirty="0" smtClean="0"/>
              <a:t>Virtual Intelligence Service (VIS) can </a:t>
            </a:r>
            <a:r>
              <a:rPr lang="en-US" dirty="0" err="1" smtClean="0"/>
              <a:t>recive</a:t>
            </a:r>
            <a:r>
              <a:rPr lang="en-US" dirty="0" smtClean="0"/>
              <a:t> input from several sources:</a:t>
            </a:r>
          </a:p>
          <a:p>
            <a:endParaRPr lang="en-US" dirty="0" smtClean="0"/>
          </a:p>
          <a:p>
            <a:r>
              <a:rPr lang="en-US" dirty="0" smtClean="0"/>
              <a:t>Pilots:</a:t>
            </a:r>
          </a:p>
          <a:p>
            <a:pPr>
              <a:buFontTx/>
              <a:buChar char="-"/>
            </a:pPr>
            <a:r>
              <a:rPr lang="en-US" dirty="0" smtClean="0"/>
              <a:t>BDA reports from a mission</a:t>
            </a:r>
          </a:p>
          <a:p>
            <a:pPr>
              <a:buFontTx/>
              <a:buChar char="-"/>
            </a:pPr>
            <a:r>
              <a:rPr lang="en-US" dirty="0" smtClean="0"/>
              <a:t>AAR/</a:t>
            </a:r>
            <a:r>
              <a:rPr lang="en-US" dirty="0" err="1" smtClean="0"/>
              <a:t>Inflight</a:t>
            </a:r>
            <a:r>
              <a:rPr lang="en-US" dirty="0" smtClean="0"/>
              <a:t> report from a mission</a:t>
            </a:r>
          </a:p>
          <a:p>
            <a:pPr>
              <a:buFontTx/>
              <a:buChar char="-"/>
            </a:pPr>
            <a:r>
              <a:rPr lang="en-US" dirty="0" smtClean="0"/>
              <a:t>Intelligence report from a mission</a:t>
            </a:r>
          </a:p>
          <a:p>
            <a:pPr>
              <a:buFontTx/>
              <a:buChar char="-"/>
            </a:pPr>
            <a:endParaRPr lang="en-US" dirty="0" smtClean="0"/>
          </a:p>
          <a:p>
            <a:r>
              <a:rPr lang="en-US" dirty="0" smtClean="0"/>
              <a:t>External sources (event host):</a:t>
            </a:r>
          </a:p>
          <a:p>
            <a:pPr>
              <a:buFontTx/>
              <a:buChar char="-"/>
            </a:pPr>
            <a:r>
              <a:rPr lang="en-US" dirty="0" smtClean="0"/>
              <a:t>Intelligence reports from higher</a:t>
            </a:r>
          </a:p>
          <a:p>
            <a:pPr>
              <a:buFontTx/>
              <a:buChar char="-"/>
            </a:pPr>
            <a:r>
              <a:rPr lang="en-US" dirty="0" smtClean="0"/>
              <a:t>Various intelligence reports from other sources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Expressing</a:t>
            </a:r>
            <a:r>
              <a:rPr lang="nb-NO" sz="2800" dirty="0" smtClean="0"/>
              <a:t> </a:t>
            </a:r>
            <a:r>
              <a:rPr lang="nb-NO" sz="2800" dirty="0" err="1" smtClean="0"/>
              <a:t>uncertainty</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28546" y="2555776"/>
            <a:ext cx="4814954" cy="4616971"/>
          </a:xfrm>
          <a:prstGeom prst="rect">
            <a:avLst/>
          </a:prstGeom>
          <a:noFill/>
          <a:ln w="9525">
            <a:noFill/>
            <a:miter lim="800000"/>
            <a:headEnd/>
            <a:tailEnd/>
          </a:ln>
        </p:spPr>
      </p:pic>
      <p:sp>
        <p:nvSpPr>
          <p:cNvPr id="4" name="TekstSylinder 3"/>
          <p:cNvSpPr txBox="1"/>
          <p:nvPr/>
        </p:nvSpPr>
        <p:spPr>
          <a:xfrm>
            <a:off x="267494" y="7884368"/>
            <a:ext cx="4608512" cy="369332"/>
          </a:xfrm>
          <a:prstGeom prst="rect">
            <a:avLst/>
          </a:prstGeom>
          <a:noFill/>
        </p:spPr>
        <p:txBody>
          <a:bodyPr wrap="square" rtlCol="0">
            <a:spAutoFit/>
          </a:bodyPr>
          <a:lstStyle/>
          <a:p>
            <a:r>
              <a:rPr lang="en-US" dirty="0" smtClean="0"/>
              <a:t>Source: Joint Publication 2.0: Joint Intelligence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5480</TotalTime>
  <Words>809</Words>
  <Application>Microsoft Office PowerPoint</Application>
  <PresentationFormat>Skjermfremvisning (16:9)</PresentationFormat>
  <Paragraphs>123</Paragraphs>
  <Slides>15</Slides>
  <Notes>1</Notes>
  <HiddenSlides>0</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Version control</vt:lpstr>
      <vt:lpstr>Content</vt:lpstr>
      <vt:lpstr>VIS Purpose</vt:lpstr>
      <vt:lpstr>Tips</vt:lpstr>
      <vt:lpstr>Output: Products</vt:lpstr>
      <vt:lpstr>Input</vt:lpstr>
      <vt:lpstr>Expressing uncertainty</vt:lpstr>
      <vt:lpstr>Combatflite</vt:lpstr>
      <vt:lpstr>Combatflite symbols</vt:lpstr>
      <vt:lpstr>Combatflite symbols</vt:lpstr>
      <vt:lpstr>Combatflite opacity</vt:lpstr>
      <vt:lpstr>Indicators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Instructions</dc:title>
  <dc:creator>132nd Virtual Wing;VIS</dc:creator>
  <cp:lastModifiedBy>Neck</cp:lastModifiedBy>
  <cp:revision>372</cp:revision>
  <dcterms:created xsi:type="dcterms:W3CDTF">2019-03-12T22:01:00Z</dcterms:created>
  <dcterms:modified xsi:type="dcterms:W3CDTF">2020-05-06T12:03:29Z</dcterms:modified>
</cp:coreProperties>
</file>