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358" r:id="rId3"/>
    <p:sldId id="362" r:id="rId4"/>
    <p:sldId id="366" r:id="rId5"/>
    <p:sldId id="367" r:id="rId6"/>
    <p:sldId id="368" r:id="rId7"/>
    <p:sldId id="369" r:id="rId8"/>
    <p:sldId id="370" r:id="rId9"/>
    <p:sldId id="371" r:id="rId10"/>
    <p:sldId id="374" r:id="rId11"/>
    <p:sldId id="373" r:id="rId12"/>
    <p:sldId id="372" r:id="rId13"/>
    <p:sldId id="375" r:id="rId14"/>
    <p:sldId id="376" r:id="rId15"/>
    <p:sldId id="377" r:id="rId16"/>
    <p:sldId id="378" r:id="rId17"/>
    <p:sldId id="365" r:id="rId18"/>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p:scale>
          <a:sx n="80" d="100"/>
          <a:sy n="80" d="100"/>
        </p:scale>
        <p:origin x="-1522" y="-629"/>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17.07.2020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a:t>
            </a:r>
            <a:r>
              <a:rPr lang="nb-NO" sz="2800" b="1" dirty="0" smtClean="0">
                <a:latin typeface="Arial Black" pitchFamily="34" charset="0"/>
                <a:ea typeface="MS Mincho" pitchFamily="49" charset="-128"/>
              </a:rPr>
              <a:t>INTEGRATED AIR DEFENSE SYSTEM </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a:t>
            </a:r>
            <a:r>
              <a:rPr lang="nb-NO" sz="2800" b="1" dirty="0" smtClean="0">
                <a:latin typeface="Arial Black" pitchFamily="34" charset="0"/>
                <a:ea typeface="MS Mincho" pitchFamily="49" charset="-128"/>
              </a:rPr>
              <a:t>VIS-OPAR-002</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FIGHTERS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IADS TACTICS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50" dirty="0" smtClean="0"/>
              <a:t>IADS Tactics</a:t>
            </a:r>
          </a:p>
          <a:p>
            <a:r>
              <a:rPr lang="en-US" sz="1050" dirty="0" smtClean="0"/>
              <a:t>###HARM </a:t>
            </a:r>
            <a:r>
              <a:rPr lang="en-US" sz="1050" dirty="0" err="1" smtClean="0"/>
              <a:t>defence</a:t>
            </a:r>
            <a:r>
              <a:rPr lang="en-US" sz="1050" dirty="0" smtClean="0"/>
              <a:t> SAM sites and EW radars will shut down their radars if they believe a HARM (High speed anti radiation missile) is heading for them. For this to happen, the SAM site has to detect the HARM missile with its radar.</a:t>
            </a:r>
          </a:p>
          <a:p>
            <a:r>
              <a:rPr lang="en-US" sz="1050" dirty="0" smtClean="0"/>
              <a:t>They will not shut down for each HARM launched in the air, but they will calculate if a missile is going to land close enough to their position, and if so, they will turn silent and stop feeding information to the HARM missile.</a:t>
            </a:r>
          </a:p>
          <a:p>
            <a:r>
              <a:rPr lang="en-US" sz="1050" dirty="0" smtClean="0"/>
              <a:t>###Point </a:t>
            </a:r>
            <a:r>
              <a:rPr lang="en-US" sz="1050" dirty="0" err="1" smtClean="0"/>
              <a:t>defence</a:t>
            </a:r>
            <a:r>
              <a:rPr lang="en-US" sz="1050" dirty="0" smtClean="0"/>
              <a:t> If an HARM was launched on an emitter, other friendly radars that are close enough can detect the missile incoming and intercept it with their own weapons. For this are required more modern radars, that can pick up the RCS of an HARM missiles. SA10 and SA15 are powerful enough to employ this tactic</a:t>
            </a:r>
          </a:p>
          <a:p>
            <a:r>
              <a:rPr lang="en-US" sz="1050" dirty="0" smtClean="0"/>
              <a:t>###Jamming IADS network can produce jamming to fight enemy sensors. But more </a:t>
            </a:r>
            <a:r>
              <a:rPr lang="en-US" sz="1050" dirty="0" err="1" smtClean="0"/>
              <a:t>intel</a:t>
            </a:r>
            <a:r>
              <a:rPr lang="en-US" sz="1050" dirty="0" smtClean="0"/>
              <a:t> is needed on this topic</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HOW TO NEUTRALIZE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77500" lnSpcReduction="20000"/>
          </a:bodyPr>
          <a:lstStyle/>
          <a:p>
            <a:r>
              <a:rPr lang="en-US" sz="1200" dirty="0" smtClean="0"/>
              <a:t>How to </a:t>
            </a:r>
            <a:r>
              <a:rPr lang="en-US" sz="1200" dirty="0" err="1" smtClean="0"/>
              <a:t>neutralise</a:t>
            </a:r>
            <a:r>
              <a:rPr lang="en-US" sz="1200" dirty="0" smtClean="0"/>
              <a:t> the IADS SEAD and DEAD missions are key to work against this systems, but this is how to direct them.</a:t>
            </a:r>
          </a:p>
          <a:p>
            <a:r>
              <a:rPr lang="en-US" sz="1200" dirty="0" smtClean="0"/>
              <a:t>##Power Sources destruction Depending on the campaign ROE, the destruction of power plants could be allowed. Cutting power to the IADS will force all the SAM site to work autonomously, and being unable to feed each other </a:t>
            </a:r>
            <a:r>
              <a:rPr lang="en-US" sz="1200" dirty="0" err="1" smtClean="0"/>
              <a:t>informations</a:t>
            </a:r>
            <a:r>
              <a:rPr lang="en-US" sz="1200" dirty="0" smtClean="0"/>
              <a:t>, listen to EW, and coordinate with their command unit. This would result in all the SAMs turning on their sensors, and revealing all the information through the emitters.</a:t>
            </a:r>
          </a:p>
          <a:p>
            <a:r>
              <a:rPr lang="en-US" sz="1200" dirty="0" smtClean="0"/>
              <a:t>##Command Centre destruction Beheading the network will result in general disarray and inability to cooperate, and forcing local commanders to take decisions on their own. Most likely SAMs will operate autonomously, or do nothing during the wait for new orders</a:t>
            </a:r>
          </a:p>
          <a:p>
            <a:r>
              <a:rPr lang="en-US" sz="1200" dirty="0" smtClean="0"/>
              <a:t>##</a:t>
            </a:r>
            <a:r>
              <a:rPr lang="en-US" sz="1200" dirty="0" err="1" smtClean="0"/>
              <a:t>Comuncation</a:t>
            </a:r>
            <a:r>
              <a:rPr lang="en-US" sz="1200" dirty="0" smtClean="0"/>
              <a:t> Node Destruction If those are discovered and identified, the destruction of this nodes will degrade the ability of the IADS. Could force SAMs some connected via that node to function autonomously and not inside the network.</a:t>
            </a:r>
          </a:p>
          <a:p>
            <a:r>
              <a:rPr lang="en-US" sz="1200" dirty="0" smtClean="0"/>
              <a:t>##EW Radar destruction Blinding the IADS means that they will be forced to rely on other radars with less power, or worse positioning, creating blind spots where to operate freely. SAMs sites could be forced to turn their radar on to try to locate possible threats, giving away their position.</a:t>
            </a:r>
          </a:p>
          <a:p>
            <a:r>
              <a:rPr lang="en-US" sz="1200" dirty="0" smtClean="0"/>
              <a:t>##SAM destruction or suppression SAMs can be engaged with several HARMs or Standoff weapons. If a precise location is discovered, a precise standoff attack can be launched. With less information at hand, HARMs can be used to be launched on enemy radars, forcing them to turn off their emitters and go blind.</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SYRIAN IADS 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3 separate regions: Syrian Air Defense Force Region North West (SYR ADFR NW), Syrian Air Defense Force Region North East (SYR ADFR NE) and Syrian Air Defense Region South (SYR ADFR S).</a:t>
            </a:r>
          </a:p>
          <a:p>
            <a:endParaRPr lang="en-US" sz="1200" dirty="0" smtClean="0"/>
          </a:p>
          <a:p>
            <a:r>
              <a:rPr lang="en-US" sz="1200" dirty="0" smtClean="0"/>
              <a:t>The Syrian IADS consist of a combination of Early Warning radars, SAMs and air defense fighters on ground alert (or airborne in CAPs).</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WEST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NORTH EAST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SYR ADF REGION SOUTH</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The Syrian IADS is organized in the following way:</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1026" name="Picture 2" descr="bilde"/>
          <p:cNvPicPr>
            <a:picLocks noChangeAspect="1" noChangeArrowheads="1"/>
          </p:cNvPicPr>
          <p:nvPr/>
        </p:nvPicPr>
        <p:blipFill>
          <a:blip r:embed="rId3"/>
          <a:srcRect/>
          <a:stretch>
            <a:fillRect/>
          </a:stretch>
        </p:blipFill>
        <p:spPr bwMode="auto">
          <a:xfrm>
            <a:off x="3407580" y="1142990"/>
            <a:ext cx="5258232" cy="297651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071966" cy="1815882"/>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a:t>
            </a:r>
            <a:r>
              <a:rPr lang="nb-NO" sz="1400" dirty="0" err="1" smtClean="0">
                <a:latin typeface="Arial" pitchFamily="34" charset="0"/>
                <a:cs typeface="Arial" pitchFamily="34" charset="0"/>
              </a:rPr>
              <a:t>report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intends</a:t>
            </a:r>
            <a:r>
              <a:rPr lang="nb-NO" sz="1400" dirty="0" smtClean="0">
                <a:latin typeface="Arial" pitchFamily="34" charset="0"/>
                <a:cs typeface="Arial" pitchFamily="34" charset="0"/>
              </a:rPr>
              <a:t> to present </a:t>
            </a:r>
            <a:r>
              <a:rPr lang="nb-NO" sz="1400" dirty="0" err="1" smtClean="0">
                <a:latin typeface="Arial" pitchFamily="34" charset="0"/>
                <a:cs typeface="Arial" pitchFamily="34" charset="0"/>
              </a:rPr>
              <a:t>information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how</a:t>
            </a:r>
            <a:r>
              <a:rPr lang="nb-NO" sz="1400" dirty="0" smtClean="0">
                <a:latin typeface="Arial" pitchFamily="34" charset="0"/>
                <a:cs typeface="Arial" pitchFamily="34" charset="0"/>
              </a:rPr>
              <a:t> it </a:t>
            </a:r>
            <a:r>
              <a:rPr lang="nb-NO" sz="1400" dirty="0" err="1" smtClean="0">
                <a:latin typeface="Arial" pitchFamily="34" charset="0"/>
                <a:cs typeface="Arial" pitchFamily="34" charset="0"/>
              </a:rPr>
              <a:t>functions</a:t>
            </a:r>
            <a:r>
              <a:rPr lang="nb-NO" sz="1400" dirty="0" smtClean="0">
                <a:latin typeface="Arial" pitchFamily="34" charset="0"/>
                <a:cs typeface="Arial" pitchFamily="34" charset="0"/>
              </a:rPr>
              <a:t> and </a:t>
            </a:r>
            <a:r>
              <a:rPr lang="nb-NO" sz="1400" dirty="0" err="1" smtClean="0">
                <a:latin typeface="Arial" pitchFamily="34" charset="0"/>
                <a:cs typeface="Arial" pitchFamily="34" charset="0"/>
              </a:rPr>
              <a:t>critical</a:t>
            </a:r>
            <a:r>
              <a:rPr lang="nb-NO" sz="1400" dirty="0" smtClean="0">
                <a:latin typeface="Arial" pitchFamily="34" charset="0"/>
                <a:cs typeface="Arial" pitchFamily="34" charset="0"/>
              </a:rPr>
              <a:t> target </a:t>
            </a:r>
            <a:r>
              <a:rPr lang="nb-NO" sz="1400" dirty="0" err="1" smtClean="0">
                <a:latin typeface="Arial" pitchFamily="34" charset="0"/>
                <a:cs typeface="Arial" pitchFamily="34" charset="0"/>
              </a:rPr>
              <a:t>components</a:t>
            </a:r>
            <a:r>
              <a:rPr lang="nb-NO" sz="1400" dirty="0" smtClean="0">
                <a:latin typeface="Arial" pitchFamily="34" charset="0"/>
                <a:cs typeface="Arial" pitchFamily="34" charset="0"/>
              </a:rPr>
              <a:t>.</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endParaRPr lang="nb-NO" sz="1400" b="1" u="sng" dirty="0" smtClean="0">
              <a:latin typeface="Arial" pitchFamily="34" charset="0"/>
              <a:cs typeface="Arial" pitchFamily="34" charset="0"/>
            </a:endParaRPr>
          </a:p>
          <a:p>
            <a:r>
              <a:rPr lang="en-US" sz="1400" dirty="0" smtClean="0">
                <a:latin typeface="Arial" pitchFamily="34" charset="0"/>
                <a:cs typeface="Arial" pitchFamily="34" charset="0"/>
              </a:rPr>
              <a:t>INTREP </a:t>
            </a:r>
            <a:r>
              <a:rPr lang="en-US" sz="1400" dirty="0" smtClean="0">
                <a:latin typeface="Arial" pitchFamily="34" charset="0"/>
                <a:cs typeface="Arial" pitchFamily="34" charset="0"/>
              </a:rPr>
              <a:t>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3754874"/>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Part 1: General IADS </a:t>
            </a:r>
            <a:r>
              <a:rPr lang="nb-NO" sz="1400" dirty="0" err="1" smtClean="0">
                <a:latin typeface="Arial" pitchFamily="34" charset="0"/>
                <a:cs typeface="Arial" pitchFamily="34" charset="0"/>
              </a:rPr>
              <a:t>information</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2" action="ppaction://hlinksldjump"/>
              </a:rPr>
              <a:t>IADS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Command Centre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SAM </a:t>
            </a:r>
            <a:r>
              <a:rPr lang="nb-NO" sz="1400" dirty="0" err="1" smtClean="0">
                <a:latin typeface="Arial" pitchFamily="34" charset="0"/>
                <a:cs typeface="Arial" pitchFamily="34" charset="0"/>
                <a:hlinkClick r:id="rId4" action="ppaction://hlinksldjump"/>
              </a:rPr>
              <a:t>Site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5" action="ppaction://hlinksldjump"/>
              </a:rPr>
              <a:t>Early </a:t>
            </a:r>
            <a:r>
              <a:rPr lang="nb-NO" sz="1400" dirty="0" err="1" smtClean="0">
                <a:latin typeface="Arial" pitchFamily="34" charset="0"/>
                <a:cs typeface="Arial" pitchFamily="34" charset="0"/>
                <a:hlinkClick r:id="rId5" action="ppaction://hlinksldjump"/>
              </a:rPr>
              <a:t>Warning</a:t>
            </a:r>
            <a:r>
              <a:rPr lang="nb-NO" sz="1400" dirty="0" smtClean="0">
                <a:latin typeface="Arial" pitchFamily="34" charset="0"/>
                <a:cs typeface="Arial" pitchFamily="34" charset="0"/>
                <a:hlinkClick r:id="rId5" action="ppaction://hlinksldjump"/>
              </a:rPr>
              <a:t> Radar</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6" action="ppaction://hlinksldjump"/>
              </a:rPr>
              <a:t>Connection node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7" action="ppaction://hlinksldjump"/>
              </a:rPr>
              <a:t>Power supply</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8" action="ppaction://hlinksldjump"/>
              </a:rPr>
              <a:t>AWACS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9" action="ppaction://hlinksldjump"/>
              </a:rPr>
              <a:t>Air Defense Fighters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0" action="ppaction://hlinksldjump"/>
              </a:rPr>
              <a:t>IADS Tactics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11" action="ppaction://hlinksldjump"/>
              </a:rPr>
              <a:t>How to neutralize IADS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r>
              <a:rPr lang="nb-NO" sz="1400" dirty="0" smtClean="0">
                <a:latin typeface="Arial" pitchFamily="34" charset="0"/>
                <a:cs typeface="Arial" pitchFamily="34" charset="0"/>
              </a:rPr>
              <a:t>Part 2: </a:t>
            </a:r>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a:t>
            </a:r>
          </a:p>
          <a:p>
            <a:r>
              <a:rPr lang="nb-NO" sz="1400" dirty="0" err="1" smtClean="0">
                <a:latin typeface="Arial" pitchFamily="34" charset="0"/>
                <a:cs typeface="Arial" pitchFamily="34" charset="0"/>
              </a:rPr>
              <a:t>Syrian</a:t>
            </a:r>
            <a:r>
              <a:rPr lang="nb-NO" sz="1400" dirty="0" smtClean="0">
                <a:latin typeface="Arial" pitchFamily="34" charset="0"/>
                <a:cs typeface="Arial" pitchFamily="34" charset="0"/>
              </a:rPr>
              <a:t> IADS </a:t>
            </a:r>
            <a:r>
              <a:rPr lang="nb-NO" sz="1400" dirty="0" err="1" smtClean="0">
                <a:latin typeface="Arial" pitchFamily="34" charset="0"/>
                <a:cs typeface="Arial" pitchFamily="34" charset="0"/>
              </a:rPr>
              <a:t>organization</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Integrated Air </a:t>
            </a:r>
            <a:r>
              <a:rPr lang="en-US" dirty="0" err="1" smtClean="0"/>
              <a:t>Defence</a:t>
            </a:r>
            <a:r>
              <a:rPr lang="en-US" dirty="0" smtClean="0"/>
              <a:t> System (IADS)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IADS</a:t>
            </a:r>
            <a:endParaRPr lang="en-US" sz="1200" dirty="0" smtClean="0"/>
          </a:p>
          <a:p>
            <a:r>
              <a:rPr lang="en-US" sz="1200" dirty="0" smtClean="0"/>
              <a:t>An Integrated Air </a:t>
            </a:r>
            <a:r>
              <a:rPr lang="en-US" sz="1200" dirty="0" err="1" smtClean="0"/>
              <a:t>Defence</a:t>
            </a:r>
            <a:r>
              <a:rPr lang="en-US" sz="1200" dirty="0" smtClean="0"/>
              <a:t> System is a wide network of surface-to-air forces that work together to defend the skies of a specific area</a:t>
            </a:r>
            <a:r>
              <a:rPr lang="en-US" sz="1200" dirty="0" smtClean="0"/>
              <a:t>. The system is also connected to the QRA fighters that can be scrambled toward incoming threats.  </a:t>
            </a:r>
          </a:p>
          <a:p>
            <a:endParaRPr lang="en-US" sz="1200" dirty="0" smtClean="0"/>
          </a:p>
          <a:p>
            <a:r>
              <a:rPr lang="en-US" sz="1200" dirty="0" smtClean="0"/>
              <a:t>There </a:t>
            </a:r>
            <a:r>
              <a:rPr lang="en-US" sz="1200" dirty="0" smtClean="0"/>
              <a:t>are several elements that are part of this network, and they are the </a:t>
            </a:r>
            <a:r>
              <a:rPr lang="en-US" sz="1200" dirty="0" smtClean="0"/>
              <a:t>following: See next slide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CENTRE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Command Centre This is the head of the entire system. The commanders and their staff that direct, and coordinate the forces on the ground. Needless to say, this is the most valuable section of the network, its position is usually concealed and possibly well protected.</a:t>
            </a:r>
          </a:p>
          <a:p>
            <a:r>
              <a:rPr lang="en-US" sz="1200" dirty="0" smtClean="0"/>
              <a:t>Even if it's possible to move around a command centre, it comes with its own limitations: it needs to reroute and build again all the communications between the elements, and it's very much limited in function during the transfer.</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SAM SITE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200" dirty="0" smtClean="0"/>
              <a:t>SAM Site This element is the actual threat, it can be a big and scary SA10 or a smaller SA8 that falls into the network. They can be a single section, or an entire cluster that is trying to defend an high value target.</a:t>
            </a:r>
          </a:p>
          <a:p>
            <a:r>
              <a:rPr lang="en-US" sz="1200" dirty="0" smtClean="0"/>
              <a:t>Example for this, are SA10 battalion protected by </a:t>
            </a:r>
            <a:r>
              <a:rPr lang="en-US" sz="1200" dirty="0" err="1" smtClean="0"/>
              <a:t>Shilkas</a:t>
            </a:r>
            <a:r>
              <a:rPr lang="en-US" sz="1200" dirty="0" smtClean="0"/>
              <a:t>, and </a:t>
            </a:r>
            <a:r>
              <a:rPr lang="en-US" sz="1200" dirty="0" err="1" smtClean="0"/>
              <a:t>Tonguskas</a:t>
            </a:r>
            <a:r>
              <a:rPr lang="en-US" sz="1200" dirty="0" smtClean="0"/>
              <a:t> to help against low level threats, like cruise missiles, low level strikes or helicopters.</a:t>
            </a:r>
          </a:p>
          <a:p>
            <a:r>
              <a:rPr lang="en-US" sz="1200" dirty="0" smtClean="0"/>
              <a:t>SAM are usually static, but for concealment and </a:t>
            </a:r>
            <a:r>
              <a:rPr lang="en-US" sz="1200" dirty="0" err="1" smtClean="0"/>
              <a:t>defence</a:t>
            </a:r>
            <a:r>
              <a:rPr lang="en-US" sz="1200" dirty="0" smtClean="0"/>
              <a:t>, they can be moved around. Older systems takes days to disassemble, move and assemble, while more modern Russian variants can take just hours.</a:t>
            </a:r>
          </a:p>
          <a:p>
            <a:r>
              <a:rPr lang="en-US" sz="1200" dirty="0" smtClean="0"/>
              <a:t>To avoid detection as long as possible, usually SAMs are kept silent until a target comes into range, and depending on the SAM, it can take some time to launch their missiles.</a:t>
            </a:r>
          </a:p>
          <a:p>
            <a:r>
              <a:rPr lang="en-US" sz="1200" dirty="0" smtClean="0"/>
              <a:t>Better trained SAM crews will shorten this time for the acquisition of enemy aircraft, and usually will wait for it to get closer to a NEZ range [ No Escape Zone ] before launching.</a:t>
            </a:r>
          </a:p>
          <a:p>
            <a:r>
              <a:rPr lang="en-US" sz="1200" dirty="0" smtClean="0"/>
              <a:t>SAM sites can be present in the theatre, but not connected to the IADS, and this would be the case for smaller section that are integrated with ground forces, and work with them to support them directly.</a:t>
            </a:r>
          </a:p>
          <a:p>
            <a:r>
              <a:rPr lang="en-US" sz="1200" dirty="0" smtClean="0"/>
              <a:t>.</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EARLY WARNING RADAR (EWR)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200" dirty="0" smtClean="0"/>
              <a:t>EW Radar Early Warning Radars are the sentinels of this network. They scan the skies constantly, and feed </a:t>
            </a:r>
            <a:r>
              <a:rPr lang="en-US" sz="1200" dirty="0" err="1" smtClean="0"/>
              <a:t>informations</a:t>
            </a:r>
            <a:r>
              <a:rPr lang="en-US" sz="1200" dirty="0" smtClean="0"/>
              <a:t> to the command centre and the SAM sites.</a:t>
            </a:r>
          </a:p>
          <a:p>
            <a:r>
              <a:rPr lang="en-US" sz="1200" dirty="0" smtClean="0"/>
              <a:t>They can be within a big cluster of air </a:t>
            </a:r>
            <a:r>
              <a:rPr lang="en-US" sz="1200" dirty="0" err="1" smtClean="0"/>
              <a:t>defence</a:t>
            </a:r>
            <a:r>
              <a:rPr lang="en-US" sz="1200" dirty="0" smtClean="0"/>
              <a:t>, or they can be placed around the territory, for example on the higher hills, to have better range.</a:t>
            </a:r>
          </a:p>
          <a:p>
            <a:r>
              <a:rPr lang="en-US" sz="1200" dirty="0" smtClean="0"/>
              <a:t>Their purpose is to pick up the contacts as far and as quick as possible, to relay info up the chain, so the command and SAM sites can prepare to face the threat, and </a:t>
            </a:r>
            <a:r>
              <a:rPr lang="en-US" sz="1200" dirty="0" err="1" smtClean="0"/>
              <a:t>organise</a:t>
            </a:r>
            <a:r>
              <a:rPr lang="en-US" sz="1200" dirty="0" smtClean="0"/>
              <a:t> together with other element to ensure success.</a:t>
            </a:r>
          </a:p>
          <a:p>
            <a:r>
              <a:rPr lang="en-US" sz="1200" dirty="0" smtClean="0"/>
              <a:t>Big SAM sites like SA10 can have more powerful radar than an usual EW radars. The S-300PS 64H6E radar can cover 160km and a EWR 55G6 instead reach 120km. In such cases, the 64H6E can be used as an EW tool, if the network would benefit from his coverage.</a:t>
            </a:r>
          </a:p>
          <a:p>
            <a:r>
              <a:rPr lang="en-US" sz="1200" dirty="0" smtClean="0"/>
              <a:t>They can also be moved quite relatively quickly, but they are often placed in strategic position to cover a better area. They are also smaller in size, and harder to spot.</a:t>
            </a:r>
          </a:p>
          <a:p>
            <a:r>
              <a:rPr lang="en-US" sz="1200" dirty="0" smtClean="0"/>
              <a:t>.</a:t>
            </a:r>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CONNECTION NODE (SECTOR COMMAND CENTER)</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Connection Nodes Depending on the geographical size of the area, the current available infrastructure, and the technology available, IADS may have connection nodes.</a:t>
            </a:r>
          </a:p>
          <a:p>
            <a:r>
              <a:rPr lang="en-US" sz="1200" dirty="0" smtClean="0"/>
              <a:t>These are systems that can pass messages, data and other kind of </a:t>
            </a:r>
            <a:r>
              <a:rPr lang="en-US" sz="1200" dirty="0" err="1" smtClean="0"/>
              <a:t>informations</a:t>
            </a:r>
            <a:r>
              <a:rPr lang="en-US" sz="1200" dirty="0" smtClean="0"/>
              <a:t>. They are basically </a:t>
            </a:r>
            <a:r>
              <a:rPr lang="en-US" sz="1200" dirty="0" err="1" smtClean="0"/>
              <a:t>informations</a:t>
            </a:r>
            <a:r>
              <a:rPr lang="en-US" sz="1200" dirty="0" smtClean="0"/>
              <a:t> highways, and let all the pieces of the network working together</a:t>
            </a:r>
          </a:p>
          <a:p>
            <a:r>
              <a:rPr lang="en-US" sz="1200" dirty="0" smtClean="0"/>
              <a:t>They are usually Antennas that are placed in key position to catch messages from other elements in the network, and relay them, overcoming geographical limitations like mountains.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POWER SOURCE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Power Sources This is a general label to indicate what is feeding power to the system, and usually are power plants that give power to entire grids.</a:t>
            </a:r>
          </a:p>
          <a:p>
            <a:r>
              <a:rPr lang="en-US" sz="1200" dirty="0" smtClean="0"/>
              <a:t>Many elements can have autonomous power, like SAM systems don't need to be latched to an external power source to function fully.</a:t>
            </a:r>
          </a:p>
          <a:p>
            <a:r>
              <a:rPr lang="en-US" sz="1200" dirty="0" smtClean="0"/>
              <a:t>But to work as a network, an IADS requires a Power source to operate.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AWACS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dirty="0" smtClean="0"/>
              <a:t>AWACS and Ships If they are integrated in the command structure and\or </a:t>
            </a:r>
            <a:r>
              <a:rPr lang="en-US" sz="1200" dirty="0" err="1" smtClean="0"/>
              <a:t>organisation</a:t>
            </a:r>
            <a:r>
              <a:rPr lang="en-US" sz="1200" dirty="0" smtClean="0"/>
              <a:t>, these entities can feed </a:t>
            </a:r>
            <a:r>
              <a:rPr lang="en-US" sz="1200" dirty="0" err="1" smtClean="0"/>
              <a:t>informations</a:t>
            </a:r>
            <a:r>
              <a:rPr lang="en-US" sz="1200" dirty="0" smtClean="0"/>
              <a:t> to the IADS through connection nodes..</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Rektangel 19"/>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5766</TotalTime>
  <Words>1781</Words>
  <Application>Microsoft Office PowerPoint</Application>
  <PresentationFormat>Skjermfremvisning (16:9)</PresentationFormat>
  <Paragraphs>314</Paragraphs>
  <Slides>17</Slides>
  <Notes>1</Notes>
  <HiddenSlides>0</HiddenSlides>
  <MMClips>0</MMClips>
  <ScaleCrop>false</ScaleCrop>
  <HeadingPairs>
    <vt:vector size="4" baseType="variant">
      <vt:variant>
        <vt:lpstr>Tema</vt:lpstr>
      </vt:variant>
      <vt:variant>
        <vt:i4>1</vt:i4>
      </vt:variant>
      <vt:variant>
        <vt:lpstr>Lysbildetitler</vt:lpstr>
      </vt:variant>
      <vt:variant>
        <vt:i4>17</vt:i4>
      </vt:variant>
    </vt:vector>
  </HeadingPairs>
  <TitlesOfParts>
    <vt:vector size="18" baseType="lpstr">
      <vt:lpstr>Kontortema</vt:lpstr>
      <vt:lpstr>Lysbilde 1</vt:lpstr>
      <vt:lpstr>INTRODUCTION</vt:lpstr>
      <vt:lpstr>Integrated Air Defence System (IADS)</vt:lpstr>
      <vt:lpstr>COMMAND CENTRE</vt:lpstr>
      <vt:lpstr>SAM SITE</vt:lpstr>
      <vt:lpstr>EARLY WARNING RADAR (EWR)</vt:lpstr>
      <vt:lpstr>CONNECTION NODE (SECTOR COMMAND CENTER)</vt:lpstr>
      <vt:lpstr>POWER SOURCE</vt:lpstr>
      <vt:lpstr>AWACS</vt:lpstr>
      <vt:lpstr>AIR DEFENSE FIGHTERS</vt:lpstr>
      <vt:lpstr>IADS TACTICS</vt:lpstr>
      <vt:lpstr>HOW TO NEUTRALIZE IADS</vt:lpstr>
      <vt:lpstr>SYRIAN IADS ORGANIZATION</vt:lpstr>
      <vt:lpstr>SYR ADF REGION NORTH WEST</vt:lpstr>
      <vt:lpstr>SYR ADF REGION NORTH EAST</vt:lpstr>
      <vt:lpstr>SYR ADF REGION SOUTH</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382</cp:revision>
  <dcterms:created xsi:type="dcterms:W3CDTF">2019-03-12T22:01:00Z</dcterms:created>
  <dcterms:modified xsi:type="dcterms:W3CDTF">2020-07-17T23:06:22Z</dcterms:modified>
</cp:coreProperties>
</file>