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7" r:id="rId2"/>
    <p:sldId id="366" r:id="rId3"/>
    <p:sldId id="370" r:id="rId4"/>
    <p:sldId id="376" r:id="rId5"/>
    <p:sldId id="374" r:id="rId6"/>
    <p:sldId id="378" r:id="rId7"/>
    <p:sldId id="375" r:id="rId8"/>
    <p:sldId id="362" r:id="rId9"/>
    <p:sldId id="371" r:id="rId10"/>
    <p:sldId id="372" r:id="rId11"/>
    <p:sldId id="373" r:id="rId12"/>
    <p:sldId id="365" r:id="rId13"/>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932" y="-9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05.09.2020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1141" y="2499742"/>
            <a:ext cx="9144000" cy="1600438"/>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HEZBOLLAH: STRUCTURE &amp;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a:t>
            </a:r>
            <a:r>
              <a:rPr lang="nb-NO" sz="2800" b="1" dirty="0" smtClean="0">
                <a:latin typeface="Arial Black" pitchFamily="34" charset="0"/>
                <a:ea typeface="MS Mincho" pitchFamily="49" charset="-128"/>
              </a:rPr>
              <a:t>VIS-OPAR-004</a:t>
            </a:r>
            <a:endParaRPr lang="nb-NO" sz="2800" b="1" dirty="0">
              <a:solidFill>
                <a:srgbClr val="FF0000"/>
              </a:solidFill>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658713" y="267494"/>
            <a:ext cx="1870839" cy="1646659"/>
          </a:xfrm>
          <a:prstGeom prst="rect">
            <a:avLst/>
          </a:prstGeom>
          <a:noFill/>
        </p:spPr>
      </p:pic>
      <p:sp>
        <p:nvSpPr>
          <p:cNvPr id="12" name="TekstSylinder 11"/>
          <p:cNvSpPr txBox="1"/>
          <p:nvPr/>
        </p:nvSpPr>
        <p:spPr>
          <a:xfrm>
            <a:off x="1999109" y="179737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046988"/>
          </a:xfrm>
          <a:prstGeom prst="rect">
            <a:avLst/>
          </a:prstGeom>
          <a:noFill/>
        </p:spPr>
        <p:txBody>
          <a:bodyPr wrap="square" rtlCol="0">
            <a:spAutoFit/>
          </a:bodyPr>
          <a:lstStyle/>
          <a:p>
            <a:r>
              <a:rPr lang="nb-NO" sz="1600" b="1" dirty="0" smtClean="0"/>
              <a:t>Purpose:</a:t>
            </a:r>
          </a:p>
          <a:p>
            <a:r>
              <a:rPr lang="nb-NO" sz="1600" dirty="0" smtClean="0"/>
              <a:t>Set up forces in starting positions</a:t>
            </a:r>
            <a:endParaRPr lang="nb-NO" sz="1600" dirty="0" smtClean="0"/>
          </a:p>
          <a:p>
            <a:endParaRPr lang="nb-NO" sz="1600" dirty="0" smtClean="0"/>
          </a:p>
          <a:p>
            <a:r>
              <a:rPr lang="nb-NO" sz="1600" b="1" dirty="0" smtClean="0"/>
              <a:t>Activity:</a:t>
            </a:r>
          </a:p>
          <a:p>
            <a:pPr marL="285750" indent="-285750">
              <a:buFontTx/>
              <a:buChar char="-"/>
            </a:pPr>
            <a:r>
              <a:rPr lang="nb-NO" sz="1600" dirty="0" smtClean="0"/>
              <a:t>Deployment of troops and combat vehicles in starting positions (3-10km of their objectives</a:t>
            </a:r>
            <a:endParaRPr lang="nb-NO" sz="1600" dirty="0"/>
          </a:p>
          <a:p>
            <a:pPr marL="285750" indent="-285750">
              <a:buFontTx/>
              <a:buChar char="-"/>
            </a:pPr>
            <a:r>
              <a:rPr lang="nb-NO" sz="1600" dirty="0" smtClean="0"/>
              <a:t>Duration 1-6 hours</a:t>
            </a:r>
          </a:p>
          <a:p>
            <a:pPr marL="285750" indent="-285750">
              <a:buFontTx/>
              <a:buChar char="-"/>
            </a:pPr>
            <a:endParaRPr lang="nb-NO" sz="1600" dirty="0" smtClean="0"/>
          </a:p>
          <a:p>
            <a:r>
              <a:rPr lang="nb-NO" sz="1600" b="1" dirty="0" smtClean="0"/>
              <a:t>Indicators:</a:t>
            </a:r>
          </a:p>
          <a:p>
            <a:pPr marL="285750" indent="-285750">
              <a:buFontTx/>
              <a:buChar char="-"/>
            </a:pPr>
            <a:r>
              <a:rPr lang="nb-NO" sz="1600" dirty="0" smtClean="0"/>
              <a:t>Presence of insurgetns and vehicles</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val="4063869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 AND 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785652"/>
          </a:xfrm>
          <a:prstGeom prst="rect">
            <a:avLst/>
          </a:prstGeom>
          <a:noFill/>
        </p:spPr>
        <p:txBody>
          <a:bodyPr wrap="square" rtlCol="0">
            <a:spAutoFit/>
          </a:bodyPr>
          <a:lstStyle/>
          <a:p>
            <a:r>
              <a:rPr lang="nb-NO" sz="1600" b="1" dirty="0" smtClean="0"/>
              <a:t>Purpose:</a:t>
            </a:r>
          </a:p>
          <a:p>
            <a:r>
              <a:rPr lang="nb-NO" sz="1600" dirty="0" smtClean="0"/>
              <a:t>Achieve supreme-leadership objectives</a:t>
            </a:r>
            <a:endParaRPr lang="nb-NO" sz="1600" dirty="0" smtClean="0"/>
          </a:p>
          <a:p>
            <a:endParaRPr lang="nb-NO" sz="1600" dirty="0" smtClean="0"/>
          </a:p>
          <a:p>
            <a:r>
              <a:rPr lang="nb-NO" sz="1600" b="1" dirty="0" smtClean="0"/>
              <a:t>Activity:</a:t>
            </a:r>
          </a:p>
          <a:p>
            <a:pPr marL="285750" indent="-285750">
              <a:buFontTx/>
              <a:buChar char="-"/>
            </a:pPr>
            <a:r>
              <a:rPr lang="nb-NO" sz="1600" dirty="0" smtClean="0"/>
              <a:t>Artillery fires as distraction or suppresssion</a:t>
            </a:r>
          </a:p>
          <a:p>
            <a:pPr marL="742950" lvl="1" indent="-285750">
              <a:buFontTx/>
              <a:buChar char="-"/>
            </a:pPr>
            <a:r>
              <a:rPr lang="nb-NO" sz="1600" dirty="0" smtClean="0"/>
              <a:t>Mortars fire for attacking IDF targets close to the border</a:t>
            </a:r>
          </a:p>
          <a:p>
            <a:pPr marL="742950" lvl="1" indent="-285750">
              <a:buFontTx/>
              <a:buChar char="-"/>
            </a:pPr>
            <a:r>
              <a:rPr lang="nb-NO" sz="1600" dirty="0" smtClean="0"/>
              <a:t>Medium-artillery rockets (GRAD) large scale operations (ground maneuver against outposts or civilian population centers</a:t>
            </a:r>
          </a:p>
          <a:p>
            <a:pPr marL="285750" indent="-285750">
              <a:buFontTx/>
              <a:buChar char="-"/>
            </a:pPr>
            <a:r>
              <a:rPr lang="nb-NO" sz="1600" dirty="0" smtClean="0"/>
              <a:t>Assault by RADUAN company units (may be followed by an insurgents-battalion when executing large-scale operations)</a:t>
            </a:r>
          </a:p>
          <a:p>
            <a:endParaRPr lang="nb-NO" sz="1600" dirty="0" smtClean="0"/>
          </a:p>
          <a:p>
            <a:endParaRPr lang="nb-NO" sz="1600" dirty="0" smtClean="0"/>
          </a:p>
          <a:p>
            <a:r>
              <a:rPr lang="nb-NO" sz="1600" b="1" dirty="0" smtClean="0"/>
              <a:t>Indicators:</a:t>
            </a:r>
          </a:p>
          <a:p>
            <a:pPr marL="285750" indent="-285750">
              <a:buFontTx/>
              <a:buChar char="-"/>
            </a:pPr>
            <a:r>
              <a:rPr lang="nb-NO" sz="1600" dirty="0" smtClean="0"/>
              <a:t>Reports of artillery impacts (mortars for localized attacks, GRADs for large-scale attacks)</a:t>
            </a:r>
          </a:p>
          <a:p>
            <a:pPr marL="285750" indent="-285750">
              <a:buFontTx/>
              <a:buChar char="-"/>
            </a:pPr>
            <a:r>
              <a:rPr lang="nb-NO" sz="1600" dirty="0" smtClean="0"/>
              <a:t>Units consistent of RADUAN companies at or near FLOT</a:t>
            </a:r>
            <a:endParaRPr lang="nb-NO" sz="1600" dirty="0" smtClean="0"/>
          </a:p>
        </p:txBody>
      </p:sp>
    </p:spTree>
    <p:extLst>
      <p:ext uri="{BB962C8B-B14F-4D97-AF65-F5344CB8AC3E}">
        <p14:creationId xmlns:p14="http://schemas.microsoft.com/office/powerpoint/2010/main" val="3349576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954107"/>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the structure of HEZBOLLAH’s armed forces, and how they operate</a:t>
            </a:r>
          </a:p>
          <a:p>
            <a:endParaRPr lang="nb-NO" sz="1400" dirty="0" smtClean="0">
              <a:latin typeface="Arial" pitchFamily="34" charset="0"/>
              <a:cs typeface="Arial" pitchFamily="34" charset="0"/>
            </a:endParaRPr>
          </a:p>
        </p:txBody>
      </p:sp>
      <p:sp>
        <p:nvSpPr>
          <p:cNvPr id="20" name="TekstSylinder 19"/>
          <p:cNvSpPr txBox="1"/>
          <p:nvPr/>
        </p:nvSpPr>
        <p:spPr>
          <a:xfrm>
            <a:off x="4500562" y="1142990"/>
            <a:ext cx="4357718" cy="1384995"/>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pPr marL="285750" indent="-285750">
              <a:buFontTx/>
              <a:buChar char="-"/>
            </a:pPr>
            <a:r>
              <a:rPr lang="nb-NO" sz="1400" dirty="0" smtClean="0">
                <a:latin typeface="Arial" pitchFamily="34" charset="0"/>
                <a:cs typeface="Arial" pitchFamily="34" charset="0"/>
              </a:rPr>
              <a:t>High level structure</a:t>
            </a:r>
          </a:p>
          <a:p>
            <a:pPr marL="285750" indent="-285750">
              <a:buFontTx/>
              <a:buChar char="-"/>
            </a:pPr>
            <a:r>
              <a:rPr lang="nb-NO" sz="1400" dirty="0" smtClean="0">
                <a:latin typeface="Arial" pitchFamily="34" charset="0"/>
                <a:cs typeface="Arial" pitchFamily="34" charset="0"/>
              </a:rPr>
              <a:t>Sectors HQs</a:t>
            </a:r>
          </a:p>
          <a:p>
            <a:pPr marL="285750" indent="-285750">
              <a:buFontTx/>
              <a:buChar char="-"/>
            </a:pPr>
            <a:r>
              <a:rPr lang="nb-NO" sz="1400" dirty="0" smtClean="0">
                <a:latin typeface="Arial" pitchFamily="34" charset="0"/>
                <a:cs typeface="Arial" pitchFamily="34" charset="0"/>
              </a:rPr>
              <a:t>«RADUAN» commando companies</a:t>
            </a:r>
          </a:p>
          <a:p>
            <a:pPr marL="285750" indent="-285750">
              <a:buFontTx/>
              <a:buChar char="-"/>
            </a:pPr>
            <a:r>
              <a:rPr lang="nb-NO" sz="1400" dirty="0" smtClean="0">
                <a:latin typeface="Arial" pitchFamily="34" charset="0"/>
                <a:cs typeface="Arial" pitchFamily="34" charset="0"/>
              </a:rPr>
              <a:t>Phases in offensive operations</a:t>
            </a:r>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High level structure</a:t>
            </a:r>
            <a:endParaRPr lang="en-US" dirty="0"/>
          </a:p>
        </p:txBody>
      </p:sp>
      <p:sp>
        <p:nvSpPr>
          <p:cNvPr id="32" name="TekstSylinder 18"/>
          <p:cNvSpPr txBox="1"/>
          <p:nvPr/>
        </p:nvSpPr>
        <p:spPr>
          <a:xfrm>
            <a:off x="107504" y="701983"/>
            <a:ext cx="8293426"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HEZBOLLAH’s armed forces operate as a «guerrilla-military» : combining a strict military command&amp; Control structure with  guerrilla &amp; insurgency battle tactics.</a:t>
            </a:r>
          </a:p>
          <a:p>
            <a:pPr marL="285750" indent="-285750">
              <a:buFont typeface="Arial" panose="020B0604020202020204" pitchFamily="34" charset="0"/>
              <a:buChar char="•"/>
            </a:pPr>
            <a:r>
              <a:rPr lang="nb-NO" dirty="0" smtClean="0"/>
              <a:t>Supreme leadership body is in direct control of four sector HQs</a:t>
            </a:r>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endParaRPr lang="nb-NO" dirty="0" smtClean="0"/>
          </a:p>
        </p:txBody>
      </p:sp>
      <p:sp>
        <p:nvSpPr>
          <p:cNvPr id="68" name="Rektangel 4">
            <a:hlinkClick r:id="" action="ppaction://noaction"/>
          </p:cNvPr>
          <p:cNvSpPr/>
          <p:nvPr/>
        </p:nvSpPr>
        <p:spPr>
          <a:xfrm>
            <a:off x="3858173" y="1824429"/>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Supreme Leadership</a:t>
            </a:r>
            <a:endParaRPr lang="nb-NO" sz="900" dirty="0"/>
          </a:p>
        </p:txBody>
      </p:sp>
      <p:sp>
        <p:nvSpPr>
          <p:cNvPr id="69" name="Rektangel 5">
            <a:hlinkClick r:id="" action="ppaction://noaction"/>
          </p:cNvPr>
          <p:cNvSpPr/>
          <p:nvPr/>
        </p:nvSpPr>
        <p:spPr>
          <a:xfrm>
            <a:off x="2430879" y="2614065"/>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«WEST»</a:t>
            </a:r>
            <a:endParaRPr lang="nb-NO" sz="900" dirty="0"/>
          </a:p>
        </p:txBody>
      </p:sp>
      <p:sp>
        <p:nvSpPr>
          <p:cNvPr id="45" name="Rektangel 5">
            <a:hlinkClick r:id="" action="ppaction://noaction"/>
          </p:cNvPr>
          <p:cNvSpPr/>
          <p:nvPr/>
        </p:nvSpPr>
        <p:spPr>
          <a:xfrm>
            <a:off x="3366983" y="2617985"/>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«SOUTH»</a:t>
            </a:r>
            <a:endParaRPr lang="nb-NO" sz="900" dirty="0"/>
          </a:p>
        </p:txBody>
      </p:sp>
      <p:sp>
        <p:nvSpPr>
          <p:cNvPr id="46" name="Rektangel 5">
            <a:hlinkClick r:id="" action="ppaction://noaction"/>
          </p:cNvPr>
          <p:cNvSpPr/>
          <p:nvPr/>
        </p:nvSpPr>
        <p:spPr>
          <a:xfrm>
            <a:off x="4339091" y="26193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«EAST»</a:t>
            </a:r>
            <a:endParaRPr lang="nb-NO" sz="900" dirty="0"/>
          </a:p>
        </p:txBody>
      </p:sp>
      <p:sp>
        <p:nvSpPr>
          <p:cNvPr id="47" name="Rektangel 5">
            <a:hlinkClick r:id="" action="ppaction://noaction"/>
          </p:cNvPr>
          <p:cNvSpPr/>
          <p:nvPr/>
        </p:nvSpPr>
        <p:spPr>
          <a:xfrm>
            <a:off x="5284422" y="26193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«NORTH»</a:t>
            </a:r>
            <a:endParaRPr lang="nb-NO" sz="900" dirty="0"/>
          </a:p>
        </p:txBody>
      </p:sp>
      <p:cxnSp>
        <p:nvCxnSpPr>
          <p:cNvPr id="48" name="Rett linje 97"/>
          <p:cNvCxnSpPr/>
          <p:nvPr/>
        </p:nvCxnSpPr>
        <p:spPr>
          <a:xfrm flipH="1">
            <a:off x="4253869" y="2256477"/>
            <a:ext cx="348" cy="17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Rett linje 97"/>
          <p:cNvCxnSpPr>
            <a:endCxn id="69" idx="0"/>
          </p:cNvCxnSpPr>
          <p:nvPr/>
        </p:nvCxnSpPr>
        <p:spPr>
          <a:xfrm flipH="1">
            <a:off x="2826923" y="2425617"/>
            <a:ext cx="348" cy="188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Rett linje 97"/>
          <p:cNvCxnSpPr>
            <a:endCxn id="45" idx="0"/>
          </p:cNvCxnSpPr>
          <p:nvPr/>
        </p:nvCxnSpPr>
        <p:spPr>
          <a:xfrm>
            <a:off x="3763027" y="2425617"/>
            <a:ext cx="0" cy="19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tt linje 97"/>
          <p:cNvCxnSpPr>
            <a:endCxn id="46" idx="0"/>
          </p:cNvCxnSpPr>
          <p:nvPr/>
        </p:nvCxnSpPr>
        <p:spPr>
          <a:xfrm>
            <a:off x="4735135" y="2425617"/>
            <a:ext cx="0" cy="19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Rett linje 97"/>
          <p:cNvCxnSpPr>
            <a:endCxn id="47" idx="0"/>
          </p:cNvCxnSpPr>
          <p:nvPr/>
        </p:nvCxnSpPr>
        <p:spPr>
          <a:xfrm>
            <a:off x="5680466" y="2425617"/>
            <a:ext cx="0" cy="19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Rett linje 97"/>
          <p:cNvCxnSpPr/>
          <p:nvPr/>
        </p:nvCxnSpPr>
        <p:spPr>
          <a:xfrm flipV="1">
            <a:off x="2827271" y="2425617"/>
            <a:ext cx="285319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High level structure</a:t>
            </a:r>
            <a:endParaRPr lang="en-US" dirty="0"/>
          </a:p>
        </p:txBody>
      </p:sp>
      <p:sp>
        <p:nvSpPr>
          <p:cNvPr id="32" name="TekstSylinder 18"/>
          <p:cNvSpPr txBox="1"/>
          <p:nvPr/>
        </p:nvSpPr>
        <p:spPr>
          <a:xfrm>
            <a:off x="107504" y="701983"/>
            <a:ext cx="4608512" cy="5632311"/>
          </a:xfrm>
          <a:prstGeom prst="rect">
            <a:avLst/>
          </a:prstGeom>
          <a:noFill/>
        </p:spPr>
        <p:txBody>
          <a:bodyPr wrap="square" rtlCol="0">
            <a:spAutoFit/>
          </a:bodyPr>
          <a:lstStyle/>
          <a:p>
            <a:pPr marL="285750" indent="-285750">
              <a:buFont typeface="Arial" panose="020B0604020202020204" pitchFamily="34" charset="0"/>
              <a:buChar char="•"/>
            </a:pPr>
            <a:r>
              <a:rPr lang="nb-NO" u="sng" dirty="0" smtClean="0"/>
              <a:t>Sector «WEST» </a:t>
            </a:r>
          </a:p>
          <a:p>
            <a:pPr marL="742950" lvl="1" indent="-285750">
              <a:buFont typeface="Arial" panose="020B0604020202020204" pitchFamily="34" charset="0"/>
              <a:buChar char="•"/>
            </a:pPr>
            <a:r>
              <a:rPr lang="nb-NO" dirty="0" smtClean="0"/>
              <a:t>HQ at TYRE</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«SOUTH»</a:t>
            </a:r>
          </a:p>
          <a:p>
            <a:pPr marL="742950" lvl="1" indent="-285750">
              <a:buFont typeface="Arial" panose="020B0604020202020204" pitchFamily="34" charset="0"/>
              <a:buChar char="•"/>
            </a:pPr>
            <a:r>
              <a:rPr lang="nb-NO" dirty="0" smtClean="0"/>
              <a:t>HQ at BINT JBEIL</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«EAST»</a:t>
            </a:r>
          </a:p>
          <a:p>
            <a:pPr marL="742950" lvl="1" indent="-285750">
              <a:buFont typeface="Arial" panose="020B0604020202020204" pitchFamily="34" charset="0"/>
              <a:buChar char="•"/>
            </a:pPr>
            <a:r>
              <a:rPr lang="nb-NO" dirty="0" smtClean="0"/>
              <a:t>HQ at MARJAYOUN</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«NORTH»</a:t>
            </a:r>
          </a:p>
          <a:p>
            <a:pPr marL="742950" lvl="1" indent="-285750">
              <a:buFont typeface="Arial" panose="020B0604020202020204" pitchFamily="34" charset="0"/>
              <a:buChar char="•"/>
            </a:pPr>
            <a:r>
              <a:rPr lang="nb-NO" dirty="0" smtClean="0"/>
              <a:t>HQ at NABATEIH</a:t>
            </a:r>
          </a:p>
          <a:p>
            <a:pPr marL="742950" lvl="1" indent="-285750">
              <a:buFont typeface="Arial" panose="020B0604020202020204" pitchFamily="34" charset="0"/>
              <a:buChar char="•"/>
            </a:pPr>
            <a:r>
              <a:rPr lang="nb-NO" dirty="0" smtClean="0"/>
              <a:t>Holds reserves for frontline sectors</a:t>
            </a:r>
          </a:p>
          <a:p>
            <a:pPr marL="742950" lvl="1" indent="-285750">
              <a:buFont typeface="Arial" panose="020B0604020202020204" pitchFamily="34" charset="0"/>
              <a:buChar char="•"/>
            </a:pPr>
            <a:r>
              <a:rPr lang="nb-NO" b="1" dirty="0" smtClean="0"/>
              <a:t>Equipped with C-802 anti-ship batteries</a:t>
            </a:r>
          </a:p>
          <a:p>
            <a:pPr marL="742950" lvl="1"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endParaRPr lang="nb-NO"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608542"/>
            <a:ext cx="4380743" cy="433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266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SECTOR HQ</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2308324"/>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Control of field assets in their sectors</a:t>
            </a:r>
          </a:p>
          <a:p>
            <a:pPr marL="285750" indent="-285750">
              <a:buFont typeface="Arial" pitchFamily="34" charset="0"/>
              <a:buChar char="•"/>
            </a:pPr>
            <a:r>
              <a:rPr lang="nb-NO" dirty="0" smtClean="0"/>
              <a:t>Sector HQ is authorized to react on Lebanon territory to any Israeli forces incursion.</a:t>
            </a:r>
          </a:p>
          <a:p>
            <a:pPr marL="742950" lvl="1" indent="-285750">
              <a:buFont typeface="Arial" pitchFamily="34" charset="0"/>
              <a:buChar char="•"/>
            </a:pPr>
            <a:r>
              <a:rPr lang="nb-NO" dirty="0" smtClean="0"/>
              <a:t>Any cross-border action must be authorized by supreme leaderhip</a:t>
            </a:r>
          </a:p>
          <a:p>
            <a:pPr marL="742950" lvl="1" indent="-285750">
              <a:buFont typeface="Arial" pitchFamily="34" charset="0"/>
              <a:buChar char="•"/>
            </a:pPr>
            <a:endParaRPr lang="nb-NO" dirty="0" smtClean="0"/>
          </a:p>
          <a:p>
            <a:pPr marL="285750" indent="-285750">
              <a:buFont typeface="Arial" pitchFamily="34" charset="0"/>
              <a:buChar char="•"/>
            </a:pPr>
            <a:endParaRPr lang="nb-NO" dirty="0" smtClean="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
        <p:nvSpPr>
          <p:cNvPr id="126" name="Rektangel 5">
            <a:hlinkClick r:id="" action="ppaction://noaction"/>
          </p:cNvPr>
          <p:cNvSpPr/>
          <p:nvPr/>
        </p:nvSpPr>
        <p:spPr>
          <a:xfrm>
            <a:off x="1691680" y="2223558"/>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HQ</a:t>
            </a:r>
            <a:endParaRPr lang="nb-NO" sz="900" dirty="0"/>
          </a:p>
        </p:txBody>
      </p:sp>
      <p:sp>
        <p:nvSpPr>
          <p:cNvPr id="127" name="Rektangel 6"/>
          <p:cNvSpPr/>
          <p:nvPr/>
        </p:nvSpPr>
        <p:spPr>
          <a:xfrm>
            <a:off x="1691680"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31" name="Rektangel 51"/>
          <p:cNvSpPr/>
          <p:nvPr/>
        </p:nvSpPr>
        <p:spPr>
          <a:xfrm>
            <a:off x="2915816"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Logistics Battalion</a:t>
            </a:r>
            <a:endParaRPr lang="nb-NO" sz="900" dirty="0"/>
          </a:p>
        </p:txBody>
      </p:sp>
      <p:sp>
        <p:nvSpPr>
          <p:cNvPr id="132" name="Rektangel 52"/>
          <p:cNvSpPr/>
          <p:nvPr/>
        </p:nvSpPr>
        <p:spPr>
          <a:xfrm>
            <a:off x="4892389" y="3005688"/>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Heavy rocket </a:t>
            </a:r>
            <a:r>
              <a:rPr lang="nb-NO" sz="900" dirty="0"/>
              <a:t>Artillery BN</a:t>
            </a:r>
          </a:p>
        </p:txBody>
      </p:sp>
      <p:sp>
        <p:nvSpPr>
          <p:cNvPr id="133" name="Rektangel 53"/>
          <p:cNvSpPr/>
          <p:nvPr/>
        </p:nvSpPr>
        <p:spPr>
          <a:xfrm>
            <a:off x="3929510" y="3010397"/>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Air Defense BN</a:t>
            </a:r>
          </a:p>
        </p:txBody>
      </p:sp>
      <p:cxnSp>
        <p:nvCxnSpPr>
          <p:cNvPr id="136" name="Rett linje 58"/>
          <p:cNvCxnSpPr/>
          <p:nvPr/>
        </p:nvCxnSpPr>
        <p:spPr>
          <a:xfrm>
            <a:off x="863588" y="2794373"/>
            <a:ext cx="673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Rett linje 62"/>
          <p:cNvCxnSpPr>
            <a:endCxn id="132" idx="0"/>
          </p:cNvCxnSpPr>
          <p:nvPr/>
        </p:nvCxnSpPr>
        <p:spPr>
          <a:xfrm flipH="1">
            <a:off x="5288433" y="2792930"/>
            <a:ext cx="273" cy="212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Rett linje 64"/>
          <p:cNvCxnSpPr>
            <a:endCxn id="131" idx="0"/>
          </p:cNvCxnSpPr>
          <p:nvPr/>
        </p:nvCxnSpPr>
        <p:spPr>
          <a:xfrm>
            <a:off x="3310815" y="2800904"/>
            <a:ext cx="1045" cy="20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Rett linje 66"/>
          <p:cNvCxnSpPr>
            <a:stCxn id="126" idx="2"/>
            <a:endCxn id="127" idx="0"/>
          </p:cNvCxnSpPr>
          <p:nvPr/>
        </p:nvCxnSpPr>
        <p:spPr>
          <a:xfrm>
            <a:off x="2087724" y="2655606"/>
            <a:ext cx="0" cy="35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Rett linje 68"/>
          <p:cNvCxnSpPr>
            <a:endCxn id="133" idx="0"/>
          </p:cNvCxnSpPr>
          <p:nvPr/>
        </p:nvCxnSpPr>
        <p:spPr>
          <a:xfrm>
            <a:off x="4325554" y="2792310"/>
            <a:ext cx="0" cy="21808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ktangel 79"/>
          <p:cNvSpPr/>
          <p:nvPr/>
        </p:nvSpPr>
        <p:spPr>
          <a:xfrm>
            <a:off x="1763709" y="3070313"/>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46" name="Rektangel 80">
            <a:hlinkClick r:id="" action="ppaction://noaction"/>
          </p:cNvPr>
          <p:cNvSpPr/>
          <p:nvPr/>
        </p:nvSpPr>
        <p:spPr>
          <a:xfrm>
            <a:off x="1837647" y="314927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Insurgents BN</a:t>
            </a:r>
          </a:p>
        </p:txBody>
      </p:sp>
      <p:sp>
        <p:nvSpPr>
          <p:cNvPr id="147" name="Rektangel 6"/>
          <p:cNvSpPr/>
          <p:nvPr/>
        </p:nvSpPr>
        <p:spPr>
          <a:xfrm>
            <a:off x="467544"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cxnSp>
        <p:nvCxnSpPr>
          <p:cNvPr id="148" name="Rett linje 66"/>
          <p:cNvCxnSpPr>
            <a:endCxn id="147" idx="0"/>
          </p:cNvCxnSpPr>
          <p:nvPr/>
        </p:nvCxnSpPr>
        <p:spPr>
          <a:xfrm>
            <a:off x="863588" y="2800904"/>
            <a:ext cx="0" cy="209493"/>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ktangel 79"/>
          <p:cNvSpPr/>
          <p:nvPr/>
        </p:nvSpPr>
        <p:spPr>
          <a:xfrm>
            <a:off x="539573" y="3070313"/>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3" name="Rektangel 80">
            <a:hlinkClick r:id="" action="ppaction://noaction"/>
          </p:cNvPr>
          <p:cNvSpPr/>
          <p:nvPr/>
        </p:nvSpPr>
        <p:spPr>
          <a:xfrm>
            <a:off x="613511" y="314927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54" name="Rektangel 79"/>
          <p:cNvSpPr/>
          <p:nvPr/>
        </p:nvSpPr>
        <p:spPr>
          <a:xfrm>
            <a:off x="5834864" y="3001983"/>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5" name="Rektangel 80">
            <a:hlinkClick r:id="" action="ppaction://noaction"/>
          </p:cNvPr>
          <p:cNvSpPr/>
          <p:nvPr/>
        </p:nvSpPr>
        <p:spPr>
          <a:xfrm>
            <a:off x="5908802" y="3080941"/>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Medium rocket Artillery BN</a:t>
            </a:r>
          </a:p>
        </p:txBody>
      </p:sp>
      <p:cxnSp>
        <p:nvCxnSpPr>
          <p:cNvPr id="156" name="Rett linje 62"/>
          <p:cNvCxnSpPr/>
          <p:nvPr/>
        </p:nvCxnSpPr>
        <p:spPr>
          <a:xfrm>
            <a:off x="6309066" y="2794373"/>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ktangel 79"/>
          <p:cNvSpPr/>
          <p:nvPr/>
        </p:nvSpPr>
        <p:spPr>
          <a:xfrm>
            <a:off x="7121841" y="3009575"/>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62" name="Rektangel 80">
            <a:hlinkClick r:id="" action="ppaction://noaction"/>
          </p:cNvPr>
          <p:cNvSpPr/>
          <p:nvPr/>
        </p:nvSpPr>
        <p:spPr>
          <a:xfrm>
            <a:off x="7195779" y="3088533"/>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Anti-ship battery</a:t>
            </a:r>
            <a:endParaRPr lang="nb-NO" sz="900" dirty="0"/>
          </a:p>
        </p:txBody>
      </p:sp>
      <p:cxnSp>
        <p:nvCxnSpPr>
          <p:cNvPr id="64" name="Rett linje 62"/>
          <p:cNvCxnSpPr/>
          <p:nvPr/>
        </p:nvCxnSpPr>
        <p:spPr>
          <a:xfrm>
            <a:off x="7596043" y="2801965"/>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מעוגל 3"/>
          <p:cNvSpPr/>
          <p:nvPr/>
        </p:nvSpPr>
        <p:spPr>
          <a:xfrm>
            <a:off x="7020272" y="2404368"/>
            <a:ext cx="2016224" cy="132586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7195779" y="2404369"/>
            <a:ext cx="1627780" cy="461665"/>
          </a:xfrm>
          <a:prstGeom prst="rect">
            <a:avLst/>
          </a:prstGeom>
          <a:noFill/>
        </p:spPr>
        <p:txBody>
          <a:bodyPr wrap="square" rtlCol="1">
            <a:spAutoFit/>
          </a:bodyPr>
          <a:lstStyle/>
          <a:p>
            <a:pPr algn="ctr"/>
            <a:r>
              <a:rPr lang="en-US" sz="1200" dirty="0" smtClean="0"/>
              <a:t>“WEST” and “NORTH” sectors only</a:t>
            </a:r>
            <a:endParaRPr lang="he-IL" sz="1200" dirty="0"/>
          </a:p>
        </p:txBody>
      </p:sp>
    </p:spTree>
    <p:extLst>
      <p:ext uri="{BB962C8B-B14F-4D97-AF65-F5344CB8AC3E}">
        <p14:creationId xmlns:p14="http://schemas.microsoft.com/office/powerpoint/2010/main" val="3470511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SECTOR HQ</a:t>
            </a:r>
            <a:endParaRPr lang="en-US" dirty="0"/>
          </a:p>
        </p:txBody>
      </p:sp>
      <p:sp>
        <p:nvSpPr>
          <p:cNvPr id="126" name="Rektangel 5">
            <a:hlinkClick r:id="" action="ppaction://noaction"/>
          </p:cNvPr>
          <p:cNvSpPr/>
          <p:nvPr/>
        </p:nvSpPr>
        <p:spPr>
          <a:xfrm>
            <a:off x="1655200" y="509417"/>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HQ</a:t>
            </a:r>
            <a:endParaRPr lang="nb-NO" sz="900" dirty="0"/>
          </a:p>
        </p:txBody>
      </p:sp>
      <p:sp>
        <p:nvSpPr>
          <p:cNvPr id="127" name="Rektangel 6"/>
          <p:cNvSpPr/>
          <p:nvPr/>
        </p:nvSpPr>
        <p:spPr>
          <a:xfrm>
            <a:off x="1655200"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31" name="Rektangel 51"/>
          <p:cNvSpPr/>
          <p:nvPr/>
        </p:nvSpPr>
        <p:spPr>
          <a:xfrm>
            <a:off x="2879336"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Logistics</a:t>
            </a:r>
            <a:endParaRPr lang="nb-NO" sz="900" dirty="0"/>
          </a:p>
        </p:txBody>
      </p:sp>
      <p:sp>
        <p:nvSpPr>
          <p:cNvPr id="132" name="Rektangel 52"/>
          <p:cNvSpPr/>
          <p:nvPr/>
        </p:nvSpPr>
        <p:spPr>
          <a:xfrm>
            <a:off x="4800353" y="1291547"/>
            <a:ext cx="903747"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Heavy rocket </a:t>
            </a:r>
            <a:r>
              <a:rPr lang="nb-NO" sz="900" dirty="0" smtClean="0"/>
              <a:t>Artillery teams</a:t>
            </a:r>
            <a:endParaRPr lang="nb-NO" sz="900" dirty="0"/>
          </a:p>
        </p:txBody>
      </p:sp>
      <p:sp>
        <p:nvSpPr>
          <p:cNvPr id="133" name="Rektangel 53"/>
          <p:cNvSpPr/>
          <p:nvPr/>
        </p:nvSpPr>
        <p:spPr>
          <a:xfrm>
            <a:off x="3893030" y="1296256"/>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Air </a:t>
            </a:r>
            <a:r>
              <a:rPr lang="nb-NO" sz="900" dirty="0" smtClean="0"/>
              <a:t>Defense</a:t>
            </a:r>
            <a:endParaRPr lang="nb-NO" sz="900" dirty="0"/>
          </a:p>
        </p:txBody>
      </p:sp>
      <p:cxnSp>
        <p:nvCxnSpPr>
          <p:cNvPr id="136" name="Rett linje 58"/>
          <p:cNvCxnSpPr/>
          <p:nvPr/>
        </p:nvCxnSpPr>
        <p:spPr>
          <a:xfrm>
            <a:off x="827108" y="1080232"/>
            <a:ext cx="673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Rett linje 62"/>
          <p:cNvCxnSpPr>
            <a:endCxn id="132" idx="0"/>
          </p:cNvCxnSpPr>
          <p:nvPr/>
        </p:nvCxnSpPr>
        <p:spPr>
          <a:xfrm>
            <a:off x="5252227" y="1078169"/>
            <a:ext cx="0" cy="213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Rett linje 64"/>
          <p:cNvCxnSpPr>
            <a:endCxn id="131" idx="0"/>
          </p:cNvCxnSpPr>
          <p:nvPr/>
        </p:nvCxnSpPr>
        <p:spPr>
          <a:xfrm>
            <a:off x="3274335" y="1086763"/>
            <a:ext cx="1045" cy="20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Rett linje 66"/>
          <p:cNvCxnSpPr>
            <a:stCxn id="126" idx="2"/>
            <a:endCxn id="127" idx="0"/>
          </p:cNvCxnSpPr>
          <p:nvPr/>
        </p:nvCxnSpPr>
        <p:spPr>
          <a:xfrm>
            <a:off x="2051244" y="941465"/>
            <a:ext cx="0" cy="35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Rett linje 68"/>
          <p:cNvCxnSpPr>
            <a:endCxn id="133" idx="0"/>
          </p:cNvCxnSpPr>
          <p:nvPr/>
        </p:nvCxnSpPr>
        <p:spPr>
          <a:xfrm>
            <a:off x="4289074" y="1078169"/>
            <a:ext cx="0" cy="21808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ktangel 79"/>
          <p:cNvSpPr/>
          <p:nvPr/>
        </p:nvSpPr>
        <p:spPr>
          <a:xfrm>
            <a:off x="1727229" y="135617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46" name="Rektangel 80">
            <a:hlinkClick r:id="" action="ppaction://noaction"/>
          </p:cNvPr>
          <p:cNvSpPr/>
          <p:nvPr/>
        </p:nvSpPr>
        <p:spPr>
          <a:xfrm>
            <a:off x="1801167" y="1435130"/>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Insurgents BN</a:t>
            </a:r>
          </a:p>
        </p:txBody>
      </p:sp>
      <p:sp>
        <p:nvSpPr>
          <p:cNvPr id="147" name="Rektangel 6"/>
          <p:cNvSpPr/>
          <p:nvPr/>
        </p:nvSpPr>
        <p:spPr>
          <a:xfrm>
            <a:off x="431064"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cxnSp>
        <p:nvCxnSpPr>
          <p:cNvPr id="148" name="Rett linje 66"/>
          <p:cNvCxnSpPr>
            <a:endCxn id="147" idx="0"/>
          </p:cNvCxnSpPr>
          <p:nvPr/>
        </p:nvCxnSpPr>
        <p:spPr>
          <a:xfrm>
            <a:off x="827108" y="1086763"/>
            <a:ext cx="0" cy="209493"/>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ktangel 79"/>
          <p:cNvSpPr/>
          <p:nvPr/>
        </p:nvSpPr>
        <p:spPr>
          <a:xfrm>
            <a:off x="503093" y="135617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3" name="Rektangel 80">
            <a:hlinkClick r:id="" action="ppaction://noaction"/>
          </p:cNvPr>
          <p:cNvSpPr/>
          <p:nvPr/>
        </p:nvSpPr>
        <p:spPr>
          <a:xfrm>
            <a:off x="577031" y="1435130"/>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54" name="Rektangel 79"/>
          <p:cNvSpPr/>
          <p:nvPr/>
        </p:nvSpPr>
        <p:spPr>
          <a:xfrm>
            <a:off x="5798384" y="1287842"/>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5" name="Rektangel 80">
            <a:hlinkClick r:id="" action="ppaction://noaction"/>
          </p:cNvPr>
          <p:cNvSpPr/>
          <p:nvPr/>
        </p:nvSpPr>
        <p:spPr>
          <a:xfrm>
            <a:off x="5872322" y="1366800"/>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Medium rocket Artillery </a:t>
            </a:r>
            <a:r>
              <a:rPr lang="nb-NO" sz="900" dirty="0" smtClean="0"/>
              <a:t>teams</a:t>
            </a:r>
            <a:endParaRPr lang="nb-NO" sz="900" dirty="0"/>
          </a:p>
        </p:txBody>
      </p:sp>
      <p:cxnSp>
        <p:nvCxnSpPr>
          <p:cNvPr id="156" name="Rett linje 62"/>
          <p:cNvCxnSpPr/>
          <p:nvPr/>
        </p:nvCxnSpPr>
        <p:spPr>
          <a:xfrm>
            <a:off x="6272586" y="1080232"/>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ktangel 79"/>
          <p:cNvSpPr/>
          <p:nvPr/>
        </p:nvSpPr>
        <p:spPr>
          <a:xfrm>
            <a:off x="7085361" y="1295434"/>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62" name="Rektangel 80">
            <a:hlinkClick r:id="" action="ppaction://noaction"/>
          </p:cNvPr>
          <p:cNvSpPr/>
          <p:nvPr/>
        </p:nvSpPr>
        <p:spPr>
          <a:xfrm>
            <a:off x="7159299" y="1374392"/>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Anti-ship battery</a:t>
            </a:r>
            <a:endParaRPr lang="nb-NO" sz="900" dirty="0"/>
          </a:p>
        </p:txBody>
      </p:sp>
      <p:cxnSp>
        <p:nvCxnSpPr>
          <p:cNvPr id="64" name="Rett linje 62"/>
          <p:cNvCxnSpPr/>
          <p:nvPr/>
        </p:nvCxnSpPr>
        <p:spPr>
          <a:xfrm>
            <a:off x="7559563" y="1087824"/>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מעוגל 3"/>
          <p:cNvSpPr/>
          <p:nvPr/>
        </p:nvSpPr>
        <p:spPr>
          <a:xfrm>
            <a:off x="6983792" y="690227"/>
            <a:ext cx="2016224" cy="132586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7159299" y="690228"/>
            <a:ext cx="1627780" cy="461665"/>
          </a:xfrm>
          <a:prstGeom prst="rect">
            <a:avLst/>
          </a:prstGeom>
          <a:noFill/>
        </p:spPr>
        <p:txBody>
          <a:bodyPr wrap="square" rtlCol="1">
            <a:spAutoFit/>
          </a:bodyPr>
          <a:lstStyle/>
          <a:p>
            <a:pPr algn="ctr"/>
            <a:r>
              <a:rPr lang="en-US" sz="1200" dirty="0" smtClean="0"/>
              <a:t>“WEST” and “NORTH” sectors only</a:t>
            </a:r>
            <a:endParaRPr lang="he-IL" sz="1200" dirty="0"/>
          </a:p>
        </p:txBody>
      </p:sp>
      <p:sp>
        <p:nvSpPr>
          <p:cNvPr id="66" name="TekstSylinder 18"/>
          <p:cNvSpPr txBox="1"/>
          <p:nvPr/>
        </p:nvSpPr>
        <p:spPr>
          <a:xfrm>
            <a:off x="35041" y="2122004"/>
            <a:ext cx="3384376" cy="2246769"/>
          </a:xfrm>
          <a:prstGeom prst="rect">
            <a:avLst/>
          </a:prstGeom>
          <a:noFill/>
        </p:spPr>
        <p:txBody>
          <a:bodyPr wrap="square" rtlCol="0">
            <a:spAutoFit/>
          </a:bodyPr>
          <a:lstStyle/>
          <a:p>
            <a:r>
              <a:rPr lang="nb-NO" sz="1400" b="1" dirty="0" smtClean="0"/>
              <a:t>Composition - general notes</a:t>
            </a:r>
            <a:r>
              <a:rPr lang="nb-NO" sz="1400" b="1" dirty="0" smtClean="0"/>
              <a:t>:</a:t>
            </a:r>
          </a:p>
          <a:p>
            <a:pPr marL="285750" indent="-285750">
              <a:buFont typeface="Arial" pitchFamily="34" charset="0"/>
              <a:buChar char="•"/>
            </a:pPr>
            <a:r>
              <a:rPr lang="nb-NO" sz="1400" dirty="0" smtClean="0"/>
              <a:t>Unlike regular armies, HEZBOLLAH uses civilian vehicles for logistics  (resupplies, troops transport and support). This makes intelligence gathering more difficult.</a:t>
            </a:r>
          </a:p>
          <a:p>
            <a:pPr marL="285750" indent="-285750">
              <a:buFont typeface="Arial" pitchFamily="34" charset="0"/>
              <a:buChar char="•"/>
            </a:pPr>
            <a:r>
              <a:rPr lang="nb-NO" sz="1400" dirty="0" smtClean="0"/>
              <a:t>C2 positions are located in regular-looking houses in populated areas. </a:t>
            </a:r>
            <a:r>
              <a:rPr lang="nb-NO" sz="1400" dirty="0" smtClean="0"/>
              <a:t>Locations may be provided by higher level intelligence.</a:t>
            </a:r>
            <a:endParaRPr lang="nb-NO" sz="1400" dirty="0" smtClean="0"/>
          </a:p>
        </p:txBody>
      </p:sp>
      <p:sp>
        <p:nvSpPr>
          <p:cNvPr id="67" name="TekstSylinder 18"/>
          <p:cNvSpPr txBox="1"/>
          <p:nvPr/>
        </p:nvSpPr>
        <p:spPr>
          <a:xfrm>
            <a:off x="4289074" y="1907902"/>
            <a:ext cx="4567938" cy="3108543"/>
          </a:xfrm>
          <a:prstGeom prst="rect">
            <a:avLst/>
          </a:prstGeom>
          <a:noFill/>
        </p:spPr>
        <p:txBody>
          <a:bodyPr wrap="square" rtlCol="0">
            <a:spAutoFit/>
          </a:bodyPr>
          <a:lstStyle/>
          <a:p>
            <a:r>
              <a:rPr lang="nb-NO" sz="1400" b="1" dirty="0" smtClean="0"/>
              <a:t>Forces composition:</a:t>
            </a:r>
          </a:p>
          <a:p>
            <a:pPr marL="285750" indent="-285750">
              <a:buFont typeface="Arial" pitchFamily="34" charset="0"/>
              <a:buChar char="•"/>
            </a:pPr>
            <a:r>
              <a:rPr lang="nb-NO" sz="1400" dirty="0" smtClean="0"/>
              <a:t>Insurgents BNs: infantry</a:t>
            </a:r>
          </a:p>
          <a:p>
            <a:pPr marL="285750" indent="-285750">
              <a:buFont typeface="Arial" pitchFamily="34" charset="0"/>
              <a:buChar char="•"/>
            </a:pPr>
            <a:r>
              <a:rPr lang="nb-NO" sz="1400" dirty="0" smtClean="0"/>
              <a:t>Air defense:</a:t>
            </a:r>
          </a:p>
          <a:p>
            <a:pPr marL="742950" lvl="1" indent="-285750">
              <a:buFont typeface="Arial" pitchFamily="34" charset="0"/>
              <a:buChar char="•"/>
            </a:pPr>
            <a:r>
              <a:rPr lang="nb-NO" sz="1400" dirty="0" smtClean="0"/>
              <a:t>SA-8s</a:t>
            </a:r>
          </a:p>
          <a:p>
            <a:pPr marL="742950" lvl="1" indent="-285750">
              <a:buFont typeface="Arial" pitchFamily="34" charset="0"/>
              <a:buChar char="•"/>
            </a:pPr>
            <a:r>
              <a:rPr lang="nb-NO" sz="1400" dirty="0" smtClean="0"/>
              <a:t>SA-9s</a:t>
            </a:r>
          </a:p>
          <a:p>
            <a:pPr marL="742950" lvl="1" indent="-285750">
              <a:buFont typeface="Arial" pitchFamily="34" charset="0"/>
              <a:buChar char="•"/>
            </a:pPr>
            <a:r>
              <a:rPr lang="nb-NO" sz="1400" dirty="0" smtClean="0"/>
              <a:t>SHILKA SPAAAs</a:t>
            </a:r>
          </a:p>
          <a:p>
            <a:pPr marL="742950" lvl="1" indent="-285750">
              <a:buFont typeface="Arial" pitchFamily="34" charset="0"/>
              <a:buChar char="•"/>
            </a:pPr>
            <a:r>
              <a:rPr lang="nb-NO" sz="1400" dirty="0" smtClean="0"/>
              <a:t>ZSU-23 trucks</a:t>
            </a:r>
          </a:p>
          <a:p>
            <a:pPr marL="285750" indent="-285750">
              <a:buFont typeface="Arial" pitchFamily="34" charset="0"/>
              <a:buChar char="•"/>
            </a:pPr>
            <a:r>
              <a:rPr lang="nb-NO" sz="1400" dirty="0" smtClean="0"/>
              <a:t>Heavy artillery rockets: SMERCH (x3 launchers per team)</a:t>
            </a:r>
          </a:p>
          <a:p>
            <a:pPr marL="285750" indent="-285750">
              <a:buFont typeface="Arial" pitchFamily="34" charset="0"/>
              <a:buChar char="•"/>
            </a:pPr>
            <a:r>
              <a:rPr lang="nb-NO" sz="1400" dirty="0" smtClean="0"/>
              <a:t>Medium artillery rockets: BM-21 GRAD (x3 launchers per team)</a:t>
            </a:r>
          </a:p>
          <a:p>
            <a:pPr marL="285750" indent="-285750">
              <a:buFont typeface="Arial" pitchFamily="34" charset="0"/>
              <a:buChar char="•"/>
            </a:pPr>
            <a:r>
              <a:rPr lang="nb-NO" sz="1400" dirty="0" smtClean="0"/>
              <a:t>Anti-ship battery:</a:t>
            </a:r>
          </a:p>
          <a:p>
            <a:pPr marL="742950" lvl="1" indent="-285750">
              <a:buFont typeface="Arial" pitchFamily="34" charset="0"/>
              <a:buChar char="•"/>
            </a:pPr>
            <a:r>
              <a:rPr lang="nb-NO" sz="1400" dirty="0" smtClean="0"/>
              <a:t>C-802 launchers (x2)</a:t>
            </a:r>
          </a:p>
          <a:p>
            <a:pPr marL="742950" lvl="1" indent="-285750">
              <a:buFont typeface="Arial" pitchFamily="34" charset="0"/>
              <a:buChar char="•"/>
            </a:pPr>
            <a:r>
              <a:rPr lang="nb-NO" sz="1400" dirty="0" smtClean="0"/>
              <a:t>Silkworm radar (x1)</a:t>
            </a:r>
          </a:p>
          <a:p>
            <a:pPr marL="742950" lvl="1" indent="-285750">
              <a:buFont typeface="Arial" pitchFamily="34" charset="0"/>
              <a:buChar char="•"/>
            </a:pPr>
            <a:endParaRPr lang="nb-NO" sz="1400" dirty="0" smtClean="0"/>
          </a:p>
        </p:txBody>
      </p:sp>
    </p:spTree>
    <p:extLst>
      <p:ext uri="{BB962C8B-B14F-4D97-AF65-F5344CB8AC3E}">
        <p14:creationId xmlns:p14="http://schemas.microsoft.com/office/powerpoint/2010/main" val="3222127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“RADUAN” commando </a:t>
            </a:r>
            <a:r>
              <a:rPr lang="en-US" dirty="0" err="1" smtClean="0"/>
              <a:t>compamy</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4247317"/>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Perform quality operation against Israeli forces on the border, or against civilians by crossing the border</a:t>
            </a:r>
          </a:p>
          <a:p>
            <a:pPr marL="285750" indent="-285750">
              <a:buFont typeface="Arial" pitchFamily="34" charset="0"/>
              <a:buChar char="•"/>
            </a:pPr>
            <a:r>
              <a:rPr lang="nb-NO" dirty="0" smtClean="0"/>
              <a:t>Seizing territories inside Israel (to be used for post-conflict negotiations from position of power)</a:t>
            </a:r>
          </a:p>
          <a:p>
            <a:pPr marL="285750" indent="-285750">
              <a:buFont typeface="Arial" pitchFamily="34" charset="0"/>
              <a:buChar char="•"/>
            </a:pPr>
            <a:endParaRPr lang="nb-NO" dirty="0" smtClean="0"/>
          </a:p>
          <a:p>
            <a:pPr marL="285750" indent="-285750">
              <a:buFont typeface="Arial" pitchFamily="34" charset="0"/>
              <a:buChar char="•"/>
            </a:pPr>
            <a:endParaRPr lang="nb-NO" dirty="0"/>
          </a:p>
          <a:p>
            <a:pPr marL="285750" indent="-285750">
              <a:buFont typeface="Arial" pitchFamily="34" charset="0"/>
              <a:buChar char="•"/>
            </a:pPr>
            <a:endParaRPr lang="nb-NO" dirty="0" smtClean="0"/>
          </a:p>
          <a:p>
            <a:pPr marL="285750" indent="-285750">
              <a:buFont typeface="Arial" pitchFamily="34" charset="0"/>
              <a:buChar char="•"/>
            </a:pPr>
            <a:endParaRPr lang="nb-NO" dirty="0"/>
          </a:p>
          <a:p>
            <a:r>
              <a:rPr lang="nb-NO" dirty="0" smtClean="0"/>
              <a:t>Equipment:</a:t>
            </a:r>
          </a:p>
          <a:p>
            <a:pPr marL="285750" indent="-285750">
              <a:buFont typeface="Arial" pitchFamily="34" charset="0"/>
              <a:buChar char="•"/>
            </a:pPr>
            <a:r>
              <a:rPr lang="nb-NO" dirty="0" smtClean="0"/>
              <a:t>Mechanized platoon: BMP-3 (x4)</a:t>
            </a:r>
          </a:p>
          <a:p>
            <a:pPr marL="285750" indent="-285750">
              <a:buFont typeface="Arial" pitchFamily="34" charset="0"/>
              <a:buChar char="•"/>
            </a:pPr>
            <a:r>
              <a:rPr lang="nb-NO" dirty="0" smtClean="0"/>
              <a:t>Mortar artillery platoon: 2B11 Mortars (x4) + BRDM APCs for transportation</a:t>
            </a:r>
          </a:p>
          <a:p>
            <a:pPr marL="285750" indent="-285750">
              <a:buFont typeface="Arial" pitchFamily="34" charset="0"/>
              <a:buChar char="•"/>
            </a:pPr>
            <a:r>
              <a:rPr lang="nb-NO" dirty="0" smtClean="0"/>
              <a:t>MANPAD team : STRELA missile launchers (x3)</a:t>
            </a:r>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
        <p:nvSpPr>
          <p:cNvPr id="118" name="Rektangel 80">
            <a:hlinkClick r:id="" action="ppaction://noaction"/>
          </p:cNvPr>
          <p:cNvSpPr/>
          <p:nvPr/>
        </p:nvSpPr>
        <p:spPr>
          <a:xfrm>
            <a:off x="5244347" y="1954675"/>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28" name="Rektangel 71">
            <a:hlinkClick r:id="" action="ppaction://noaction"/>
          </p:cNvPr>
          <p:cNvSpPr/>
          <p:nvPr/>
        </p:nvSpPr>
        <p:spPr>
          <a:xfrm>
            <a:off x="5244347" y="2837848"/>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Mechanized platoon</a:t>
            </a:r>
            <a:endParaRPr lang="nb-NO" sz="800" dirty="0"/>
          </a:p>
        </p:txBody>
      </p:sp>
      <p:sp>
        <p:nvSpPr>
          <p:cNvPr id="134" name="Rektangel 71">
            <a:hlinkClick r:id="" action="ppaction://noaction"/>
          </p:cNvPr>
          <p:cNvSpPr/>
          <p:nvPr/>
        </p:nvSpPr>
        <p:spPr>
          <a:xfrm>
            <a:off x="4283968" y="2837848"/>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Mortar artillery platoon</a:t>
            </a:r>
            <a:endParaRPr lang="nb-NO" sz="800" dirty="0"/>
          </a:p>
        </p:txBody>
      </p:sp>
      <p:sp>
        <p:nvSpPr>
          <p:cNvPr id="90" name="Rektangel 71">
            <a:hlinkClick r:id="" action="ppaction://noaction"/>
          </p:cNvPr>
          <p:cNvSpPr/>
          <p:nvPr/>
        </p:nvSpPr>
        <p:spPr>
          <a:xfrm>
            <a:off x="6372200" y="2830138"/>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Infantry platoon</a:t>
            </a:r>
            <a:endParaRPr lang="nb-NO" sz="800" dirty="0"/>
          </a:p>
        </p:txBody>
      </p:sp>
      <p:sp>
        <p:nvSpPr>
          <p:cNvPr id="98" name="Rektangel 71">
            <a:hlinkClick r:id="" action="ppaction://noaction"/>
          </p:cNvPr>
          <p:cNvSpPr/>
          <p:nvPr/>
        </p:nvSpPr>
        <p:spPr>
          <a:xfrm>
            <a:off x="6444208" y="2916241"/>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Infantry platoon</a:t>
            </a:r>
            <a:endParaRPr lang="nb-NO" sz="800" dirty="0"/>
          </a:p>
        </p:txBody>
      </p:sp>
      <p:cxnSp>
        <p:nvCxnSpPr>
          <p:cNvPr id="100" name="Rett linje 70"/>
          <p:cNvCxnSpPr>
            <a:stCxn id="118" idx="2"/>
            <a:endCxn id="128" idx="0"/>
          </p:cNvCxnSpPr>
          <p:nvPr/>
        </p:nvCxnSpPr>
        <p:spPr>
          <a:xfrm>
            <a:off x="5640391" y="2386723"/>
            <a:ext cx="0" cy="45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Rett linje 70"/>
          <p:cNvCxnSpPr>
            <a:endCxn id="90" idx="0"/>
          </p:cNvCxnSpPr>
          <p:nvPr/>
        </p:nvCxnSpPr>
        <p:spPr>
          <a:xfrm>
            <a:off x="6768244" y="2612285"/>
            <a:ext cx="0" cy="21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Rett linje 70"/>
          <p:cNvCxnSpPr>
            <a:endCxn id="134" idx="0"/>
          </p:cNvCxnSpPr>
          <p:nvPr/>
        </p:nvCxnSpPr>
        <p:spPr>
          <a:xfrm>
            <a:off x="4680012" y="2612285"/>
            <a:ext cx="0" cy="225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Rett linje 70"/>
          <p:cNvCxnSpPr/>
          <p:nvPr/>
        </p:nvCxnSpPr>
        <p:spPr>
          <a:xfrm>
            <a:off x="3671900" y="2612285"/>
            <a:ext cx="3096344"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ktangel 71">
            <a:hlinkClick r:id="" action="ppaction://noaction"/>
          </p:cNvPr>
          <p:cNvSpPr/>
          <p:nvPr/>
        </p:nvSpPr>
        <p:spPr>
          <a:xfrm>
            <a:off x="3275856" y="2837848"/>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MANPAD</a:t>
            </a:r>
          </a:p>
          <a:p>
            <a:pPr algn="ctr"/>
            <a:r>
              <a:rPr lang="nb-NO" sz="800" dirty="0" smtClean="0"/>
              <a:t>Team</a:t>
            </a:r>
            <a:endParaRPr lang="nb-NO" sz="800" dirty="0"/>
          </a:p>
        </p:txBody>
      </p:sp>
      <p:cxnSp>
        <p:nvCxnSpPr>
          <p:cNvPr id="124" name="Rett linje 70"/>
          <p:cNvCxnSpPr>
            <a:endCxn id="120" idx="0"/>
          </p:cNvCxnSpPr>
          <p:nvPr/>
        </p:nvCxnSpPr>
        <p:spPr>
          <a:xfrm>
            <a:off x="3671900" y="2612285"/>
            <a:ext cx="0" cy="225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16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1477328"/>
          </a:xfrm>
          <a:prstGeom prst="rect">
            <a:avLst/>
          </a:prstGeom>
          <a:noFill/>
        </p:spPr>
        <p:txBody>
          <a:bodyPr wrap="square" rtlCol="0">
            <a:spAutoFit/>
          </a:bodyPr>
          <a:lstStyle/>
          <a:p>
            <a:pPr marL="285750" indent="-285750">
              <a:buFont typeface="Arial" panose="020B0604020202020204" pitchFamily="34" charset="0"/>
              <a:buChar char="•"/>
            </a:pPr>
            <a:r>
              <a:rPr lang="nb-NO" dirty="0" smtClean="0"/>
              <a:t>Assembly of forces</a:t>
            </a:r>
            <a:endParaRPr lang="nb-NO" dirty="0" smtClean="0"/>
          </a:p>
          <a:p>
            <a:pPr marL="285750" indent="-285750">
              <a:buFont typeface="Arial" panose="020B0604020202020204" pitchFamily="34" charset="0"/>
              <a:buChar char="•"/>
            </a:pPr>
            <a:r>
              <a:rPr lang="nb-NO" dirty="0" smtClean="0"/>
              <a:t>Staging</a:t>
            </a:r>
            <a:endParaRPr lang="nb-NO" dirty="0" smtClean="0"/>
          </a:p>
          <a:p>
            <a:pPr marL="285750" indent="-285750">
              <a:buFont typeface="Arial" panose="020B0604020202020204" pitchFamily="34" charset="0"/>
              <a:buChar char="•"/>
            </a:pPr>
            <a:r>
              <a:rPr lang="nb-NO" dirty="0" smtClean="0"/>
              <a:t>Shaping and assault</a:t>
            </a:r>
            <a:endParaRPr lang="nb-NO" dirty="0" smtClean="0"/>
          </a:p>
          <a:p>
            <a:endParaRPr lang="nb-NO" dirty="0" smtClean="0"/>
          </a:p>
          <a:p>
            <a:r>
              <a:rPr lang="nb-NO" dirty="0" smtClean="0"/>
              <a:t>(With indicators on each of the phases if possible)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516596"/>
          </a:xfrm>
        </p:spPr>
        <p:txBody>
          <a:bodyPr/>
          <a:lstStyle/>
          <a:p>
            <a:r>
              <a:rPr lang="en-US" dirty="0" smtClean="0"/>
              <a:t>PHASES IN AN OFFENSIVE OPERATION: </a:t>
            </a:r>
            <a:br>
              <a:rPr lang="en-US" dirty="0" smtClean="0"/>
            </a:br>
            <a:r>
              <a:rPr lang="en-US" dirty="0" smtClean="0"/>
              <a:t>ASSEMBLY OF FORCES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9746" y="1107271"/>
            <a:ext cx="8994254" cy="3600986"/>
          </a:xfrm>
          <a:prstGeom prst="rect">
            <a:avLst/>
          </a:prstGeom>
          <a:noFill/>
        </p:spPr>
        <p:txBody>
          <a:bodyPr wrap="square" rtlCol="0">
            <a:spAutoFit/>
          </a:bodyPr>
          <a:lstStyle/>
          <a:p>
            <a:r>
              <a:rPr lang="nb-NO" sz="1600" b="1" dirty="0" smtClean="0"/>
              <a:t>Purpose:</a:t>
            </a:r>
          </a:p>
          <a:p>
            <a:r>
              <a:rPr lang="nb-NO" sz="1600" dirty="0" smtClean="0"/>
              <a:t>Recruit and assemble combatants in preparation for activity</a:t>
            </a:r>
            <a:endParaRPr lang="nb-NO" sz="1600" dirty="0" smtClean="0"/>
          </a:p>
          <a:p>
            <a:endParaRPr lang="nb-NO" sz="1600" dirty="0" smtClean="0"/>
          </a:p>
          <a:p>
            <a:r>
              <a:rPr lang="nb-NO" sz="1600" b="1" dirty="0" smtClean="0"/>
              <a:t>Activity:</a:t>
            </a:r>
          </a:p>
          <a:p>
            <a:pPr marL="285750" indent="-285750">
              <a:buFontTx/>
              <a:buChar char="-"/>
            </a:pPr>
            <a:r>
              <a:rPr lang="nb-NO" sz="1600" dirty="0" smtClean="0"/>
              <a:t>Gathering of troops and equipment</a:t>
            </a:r>
          </a:p>
          <a:p>
            <a:pPr marL="285750" indent="-285750">
              <a:buFontTx/>
              <a:buChar char="-"/>
            </a:pPr>
            <a:r>
              <a:rPr lang="nb-NO" sz="1600" dirty="0" smtClean="0"/>
              <a:t>Briefing of troops</a:t>
            </a:r>
          </a:p>
          <a:p>
            <a:pPr marL="285750" indent="-285750">
              <a:buFontTx/>
              <a:buChar char="-"/>
            </a:pPr>
            <a:r>
              <a:rPr lang="nb-NO" sz="1600" dirty="0" smtClean="0"/>
              <a:t>Preparation of combat vehicles</a:t>
            </a:r>
          </a:p>
          <a:p>
            <a:pPr marL="285750" indent="-285750">
              <a:buFontTx/>
              <a:buChar char="-"/>
            </a:pPr>
            <a:r>
              <a:rPr lang="nb-NO" sz="1600" dirty="0" smtClean="0"/>
              <a:t>Assembly of transports (civ-looking) for logistics support</a:t>
            </a:r>
          </a:p>
          <a:p>
            <a:pPr marL="285750" indent="-285750">
              <a:buFontTx/>
              <a:buChar char="-"/>
            </a:pPr>
            <a:r>
              <a:rPr lang="nb-NO" sz="1600" dirty="0"/>
              <a:t>Duration: (24-48 hrs)</a:t>
            </a:r>
          </a:p>
          <a:p>
            <a:endParaRPr lang="nb-NO" sz="1600" dirty="0" smtClean="0"/>
          </a:p>
          <a:p>
            <a:r>
              <a:rPr lang="nb-NO" sz="1600" b="1" dirty="0" smtClean="0"/>
              <a:t>Indicators:</a:t>
            </a:r>
          </a:p>
          <a:p>
            <a:pPr marL="285750" indent="-285750">
              <a:buFontTx/>
              <a:buChar char="-"/>
            </a:pPr>
            <a:r>
              <a:rPr lang="nb-NO" sz="1600" dirty="0"/>
              <a:t>Possible combat vehicles IVO HEZBOLLAH HQs </a:t>
            </a:r>
            <a:r>
              <a:rPr lang="nb-NO" sz="1600" dirty="0" smtClean="0"/>
              <a:t>Increased number of trucks IVO HEZBOLLAH HQs</a:t>
            </a:r>
          </a:p>
          <a:p>
            <a:pPr marL="285750" indent="-285750">
              <a:buFontTx/>
              <a:buChar char="-"/>
            </a:pPr>
            <a:r>
              <a:rPr lang="nb-NO" sz="1600" dirty="0" smtClean="0"/>
              <a:t>Most likely activity will be indicated via higher-echelon intelligence</a:t>
            </a: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val="390204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6958</TotalTime>
  <Words>920</Words>
  <Application>Microsoft Office PowerPoint</Application>
  <PresentationFormat>‫הצגה על המסך (16:9)</PresentationFormat>
  <Paragraphs>294</Paragraphs>
  <Slides>12</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12</vt:i4>
      </vt:variant>
    </vt:vector>
  </HeadingPairs>
  <TitlesOfParts>
    <vt:vector size="13" baseType="lpstr">
      <vt:lpstr>Kontortema</vt:lpstr>
      <vt:lpstr>מצגת של PowerPoint</vt:lpstr>
      <vt:lpstr>INTRODUCTION</vt:lpstr>
      <vt:lpstr>High level structure</vt:lpstr>
      <vt:lpstr>High level structure</vt:lpstr>
      <vt:lpstr>SECTOR HQ</vt:lpstr>
      <vt:lpstr>SECTOR HQ</vt:lpstr>
      <vt:lpstr>“RADUAN” commando compamy</vt:lpstr>
      <vt:lpstr>PHASES IN AN OFFENSIVE OPERATION</vt:lpstr>
      <vt:lpstr>PHASES IN AN OFFENSIVE OPERATION:  ASSEMBLY OF FORCES</vt:lpstr>
      <vt:lpstr>PHASES IN AN OFFENSIVE OPERATION:  STAGING</vt:lpstr>
      <vt:lpstr>PHASES IN AN OFFENSIVE OPERATION:  SHAPING AND ASSAULT</vt:lpstr>
      <vt:lpstr>INTELLIGENCE GAPS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Berwald</cp:lastModifiedBy>
  <cp:revision>450</cp:revision>
  <dcterms:created xsi:type="dcterms:W3CDTF">2019-03-12T22:01:00Z</dcterms:created>
  <dcterms:modified xsi:type="dcterms:W3CDTF">2020-09-05T13:36:47Z</dcterms:modified>
</cp:coreProperties>
</file>