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100" d="100"/>
          <a:sy n="100" d="100"/>
        </p:scale>
        <p:origin x="-1860" y="-8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10.09.2020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dirty="0" smtClean="0">
                <a:latin typeface="Arial" pitchFamily="34" charset="0"/>
                <a:cs typeface="Arial" pitchFamily="34" charset="0"/>
              </a:rPr>
              <a:t>2020-09-10</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dirty="0" smtClean="0">
                <a:latin typeface="Arial" pitchFamily="34" charset="0"/>
                <a:cs typeface="Arial" pitchFamily="34" charset="0"/>
              </a:rPr>
              <a:t>1.0</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smtClean="0"/>
          </a:p>
          <a:p>
            <a:pPr>
              <a:buFont typeface="Arial" pitchFamily="34" charset="0"/>
              <a:buChar char="•"/>
            </a:pPr>
            <a:endParaRPr lang="nb-NO" sz="1200" dirty="0" smtClean="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graphicFrame>
        <p:nvGraphicFramePr>
          <p:cNvPr id="3" name="טבלה 2"/>
          <p:cNvGraphicFramePr>
            <a:graphicFrameLocks noGrp="1"/>
          </p:cNvGraphicFramePr>
          <p:nvPr>
            <p:extLst>
              <p:ext uri="{D42A27DB-BD31-4B8C-83A1-F6EECF244321}">
                <p14:modId xmlns:p14="http://schemas.microsoft.com/office/powerpoint/2010/main" xmlns=""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gridCol w="3310192"/>
              </a:tblGrid>
              <a:tr h="523305">
                <a:tc>
                  <a:txBody>
                    <a:bodyPr/>
                    <a:lstStyle/>
                    <a:p>
                      <a:pPr algn="l" rtl="0"/>
                      <a:r>
                        <a:rPr lang="en-US" dirty="0" smtClean="0"/>
                        <a:t>Indication</a:t>
                      </a:r>
                      <a:endParaRPr lang="he-IL" dirty="0"/>
                    </a:p>
                  </a:txBody>
                  <a:tcPr anchor="ctr"/>
                </a:tc>
                <a:tc>
                  <a:txBody>
                    <a:bodyPr/>
                    <a:lstStyle/>
                    <a:p>
                      <a:pPr algn="l" rtl="0"/>
                      <a:r>
                        <a:rPr lang="en-US" dirty="0" smtClean="0"/>
                        <a:t>Observed/reported</a:t>
                      </a:r>
                      <a:r>
                        <a:rPr lang="en-US" baseline="0" dirty="0" smtClean="0"/>
                        <a:t> activity</a:t>
                      </a:r>
                      <a:endParaRPr lang="he-IL" dirty="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smtClean="0"/>
                        <a:t> </a:t>
                      </a:r>
                      <a:r>
                        <a:rPr lang="nb-NO" sz="1200" dirty="0" smtClean="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(1-2</a:t>
                      </a:r>
                      <a:r>
                        <a:rPr lang="nb-NO" sz="1200" baseline="0" dirty="0" smtClean="0"/>
                        <a:t> hours prior to offensive maneuver begins)</a:t>
                      </a:r>
                      <a:endParaRPr lang="nb-NO" sz="1200" dirty="0" smtClean="0"/>
                    </a:p>
                  </a:txBody>
                  <a:tcPr anchor="ctr"/>
                </a:tc>
                <a:tc>
                  <a:txBody>
                    <a:bodyPr/>
                    <a:lstStyle/>
                    <a:p>
                      <a:pPr algn="l" rtl="0">
                        <a:buFont typeface="Arial" pitchFamily="34" charset="0"/>
                        <a:buNone/>
                      </a:pPr>
                      <a:r>
                        <a:rPr lang="nb-NO" sz="1200" dirty="0" smtClean="0"/>
                        <a:t>BM-21 launch or movement into firing positions. </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(0-96 hrs prior to offensive)</a:t>
                      </a:r>
                    </a:p>
                  </a:txBody>
                  <a:tcPr anchor="ctr"/>
                </a:tc>
                <a:tc>
                  <a:txBody>
                    <a:bodyPr/>
                    <a:lstStyle/>
                    <a:p>
                      <a:pPr algn="l" rtl="0">
                        <a:buFont typeface="Arial" pitchFamily="34" charset="0"/>
                        <a:buNone/>
                      </a:pPr>
                      <a:r>
                        <a:rPr lang="nb-NO" sz="1200" dirty="0" smtClean="0"/>
                        <a:t>RW activity deep into enemy territory</a:t>
                      </a:r>
                    </a:p>
                  </a:txBody>
                  <a:tcPr anchor="ctr"/>
                </a:tc>
              </a:tr>
              <a:tr h="370840">
                <a:tc>
                  <a:txBody>
                    <a:bodyPr/>
                    <a:lstStyle/>
                    <a:p>
                      <a:pPr lvl="0">
                        <a:buFont typeface="Arial" pitchFamily="34" charset="0"/>
                        <a:buNone/>
                      </a:pPr>
                      <a:r>
                        <a:rPr lang="nb-NO" sz="1200" dirty="0" smtClean="0"/>
                        <a:t>*Airborne Assault ( Many FW transports)</a:t>
                      </a:r>
                    </a:p>
                    <a:p>
                      <a:pPr lvl="0">
                        <a:buFont typeface="Arial" pitchFamily="34" charset="0"/>
                        <a:buNone/>
                      </a:pPr>
                      <a:r>
                        <a:rPr lang="nb-NO" sz="1200" dirty="0" smtClean="0"/>
                        <a:t>*</a:t>
                      </a:r>
                      <a:r>
                        <a:rPr lang="nb-NO" sz="1200" baseline="0" dirty="0" smtClean="0"/>
                        <a:t> </a:t>
                      </a:r>
                      <a:r>
                        <a:rPr lang="nb-NO" sz="1200" dirty="0" smtClean="0"/>
                        <a:t>Long range Recon ( If only a single AC is in use, or flying tactical, low level)</a:t>
                      </a:r>
                    </a:p>
                  </a:txBody>
                  <a:tcPr anchor="ctr"/>
                </a:tc>
                <a:tc>
                  <a:txBody>
                    <a:bodyPr/>
                    <a:lstStyle/>
                    <a:p>
                      <a:pPr>
                        <a:buFont typeface="Arial" pitchFamily="34" charset="0"/>
                        <a:buNone/>
                      </a:pPr>
                      <a:r>
                        <a:rPr lang="nb-NO" sz="1200" dirty="0" smtClean="0"/>
                        <a:t>FW (transport) activity deep into enemy territory</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Trying to kill the target</a:t>
                      </a:r>
                    </a:p>
                  </a:txBody>
                  <a:tcPr anchor="ctr"/>
                </a:tc>
                <a:tc>
                  <a:txBody>
                    <a:bodyPr/>
                    <a:lstStyle/>
                    <a:p>
                      <a:pPr>
                        <a:buFont typeface="Arial" pitchFamily="34" charset="0"/>
                        <a:buNone/>
                      </a:pPr>
                      <a:r>
                        <a:rPr lang="nb-NO" sz="1200" dirty="0" smtClean="0"/>
                        <a:t>Artillery at a certain point (point target)</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Suppression, to cover for movement / attack</a:t>
                      </a:r>
                    </a:p>
                  </a:txBody>
                  <a:tcPr anchor="ctr"/>
                </a:tc>
                <a:tc>
                  <a:txBody>
                    <a:bodyPr/>
                    <a:lstStyle/>
                    <a:p>
                      <a:pPr>
                        <a:buFont typeface="Arial" pitchFamily="34" charset="0"/>
                        <a:buNone/>
                      </a:pPr>
                      <a:r>
                        <a:rPr lang="nb-NO" sz="1200" dirty="0" smtClean="0"/>
                        <a:t>Artillery at an area</a:t>
                      </a:r>
                    </a:p>
                  </a:txBody>
                  <a:tcPr anchor="ctr"/>
                </a:tc>
              </a:tr>
              <a:tr h="370840">
                <a:tc>
                  <a:txBody>
                    <a:bodyPr/>
                    <a:lstStyle/>
                    <a:p>
                      <a:pPr lvl="0">
                        <a:buFont typeface="Arial" pitchFamily="34" charset="0"/>
                        <a:buNone/>
                      </a:pPr>
                      <a:r>
                        <a:rPr lang="nb-NO" sz="1200" dirty="0" smtClean="0"/>
                        <a:t>Upcoming division-level</a:t>
                      </a:r>
                      <a:r>
                        <a:rPr lang="nb-NO" sz="1200" baseline="0" dirty="0" smtClean="0"/>
                        <a:t> </a:t>
                      </a:r>
                      <a:r>
                        <a:rPr lang="nb-NO" sz="1200" dirty="0" smtClean="0"/>
                        <a:t>offensive within 0-48 hrs</a:t>
                      </a:r>
                    </a:p>
                  </a:txBody>
                  <a:tcPr anchor="ctr"/>
                </a:tc>
                <a:tc>
                  <a:txBody>
                    <a:bodyPr/>
                    <a:lstStyle/>
                    <a:p>
                      <a:pPr>
                        <a:buFont typeface="Arial" pitchFamily="34" charset="0"/>
                        <a:buNone/>
                      </a:pPr>
                      <a:r>
                        <a:rPr lang="nb-NO" sz="1200" dirty="0" smtClean="0"/>
                        <a:t>Convoys</a:t>
                      </a:r>
                      <a:r>
                        <a:rPr lang="nb-NO" sz="1200" baseline="0" dirty="0" smtClean="0"/>
                        <a:t> of division-level supply</a:t>
                      </a:r>
                      <a:endParaRPr lang="nb-NO" sz="1200" dirty="0" smtClean="0"/>
                    </a:p>
                  </a:txBody>
                  <a:tcPr anchor="ctr"/>
                </a:tc>
              </a:tr>
              <a:tr h="370840">
                <a:tc>
                  <a:txBody>
                    <a:bodyPr/>
                    <a:lstStyle/>
                    <a:p>
                      <a:pPr lvl="0">
                        <a:buFont typeface="Arial" pitchFamily="34" charset="0"/>
                        <a:buNone/>
                      </a:pPr>
                      <a:r>
                        <a:rPr lang="nb-NO" sz="1200" dirty="0" smtClean="0"/>
                        <a:t>Upcoming regiment-level offensive within 0-24 hrs</a:t>
                      </a:r>
                    </a:p>
                  </a:txBody>
                  <a:tcPr anchor="ctr"/>
                </a:tc>
                <a:tc>
                  <a:txBody>
                    <a:bodyPr/>
                    <a:lstStyle/>
                    <a:p>
                      <a:pPr>
                        <a:buFont typeface="Arial" pitchFamily="34" charset="0"/>
                        <a:buNone/>
                      </a:pPr>
                      <a:r>
                        <a:rPr lang="nb-NO" sz="1200" dirty="0" smtClean="0"/>
                        <a:t>Convoys</a:t>
                      </a:r>
                      <a:r>
                        <a:rPr lang="nb-NO" sz="1200" baseline="0" dirty="0" smtClean="0"/>
                        <a:t> of regiment-level supply</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Setting</a:t>
                      </a:r>
                      <a:r>
                        <a:rPr lang="nb-NO" sz="1200" baseline="0" dirty="0" smtClean="0"/>
                        <a:t> up for offensive </a:t>
                      </a:r>
                      <a:endParaRPr lang="nb-NO" sz="1200" dirty="0" smtClean="0"/>
                    </a:p>
                  </a:txBody>
                  <a:tcPr anchor="ctr"/>
                </a:tc>
                <a:tc>
                  <a:txBody>
                    <a:bodyPr/>
                    <a:lstStyle/>
                    <a:p>
                      <a:pPr>
                        <a:buFont typeface="Arial" pitchFamily="34" charset="0"/>
                        <a:buNone/>
                      </a:pPr>
                      <a:r>
                        <a:rPr lang="nb-NO" sz="1200" dirty="0" smtClean="0"/>
                        <a:t>Manuevering</a:t>
                      </a:r>
                      <a:r>
                        <a:rPr lang="nb-NO" sz="1200" baseline="0" dirty="0" smtClean="0"/>
                        <a:t> units assuming assault formations</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Division</a:t>
                      </a:r>
                      <a:r>
                        <a:rPr lang="nb-NO" sz="1200" baseline="0" dirty="0" smtClean="0"/>
                        <a:t> is resupplying in preparation for further missions (Duration up to 72 hrs)</a:t>
                      </a:r>
                      <a:endParaRPr lang="nb-NO" sz="1200" dirty="0" smtClean="0"/>
                    </a:p>
                  </a:txBody>
                  <a:tcPr anchor="ctr"/>
                </a:tc>
                <a:tc>
                  <a:txBody>
                    <a:bodyPr/>
                    <a:lstStyle/>
                    <a:p>
                      <a:pPr marL="0" indent="0">
                        <a:buFontTx/>
                        <a:buNone/>
                      </a:pPr>
                      <a:r>
                        <a:rPr lang="nb-NO" sz="1200" dirty="0" smtClean="0"/>
                        <a:t>* Combat vehicles arranged in non-combat formations (lines/raws, tight together)</a:t>
                      </a:r>
                    </a:p>
                    <a:p>
                      <a:pPr marL="0" indent="0">
                        <a:buFontTx/>
                        <a:buNone/>
                      </a:pPr>
                      <a:r>
                        <a:rPr lang="nb-NO" sz="1200" dirty="0" smtClean="0"/>
                        <a:t>* Supply trucks in close vicinity</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Tree>
    <p:extLst>
      <p:ext uri="{BB962C8B-B14F-4D97-AF65-F5344CB8AC3E}">
        <p14:creationId xmlns:p14="http://schemas.microsoft.com/office/powerpoint/2010/main" xmlns=""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Resupply</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a:t>
            </a:r>
          </a:p>
          <a:p>
            <a:pPr marL="285750" indent="-285750">
              <a:buFont typeface="Arial" panose="020B0604020202020204" pitchFamily="34" charset="0"/>
              <a:buChar char="•"/>
            </a:pPr>
            <a:r>
              <a:rPr lang="nb-NO" dirty="0" smtClean="0"/>
              <a:t>Assault</a:t>
            </a:r>
          </a:p>
          <a:p>
            <a:pPr marL="285750" indent="-285750">
              <a:buFont typeface="Arial" panose="020B0604020202020204" pitchFamily="34" charset="0"/>
              <a:buChar char="•"/>
            </a:pPr>
            <a:r>
              <a:rPr lang="nb-NO" dirty="0" smtClean="0"/>
              <a:t>Transition into defensive</a:t>
            </a:r>
          </a:p>
          <a:p>
            <a:pPr marL="285750" indent="-285750">
              <a:buFont typeface="Arial" panose="020B0604020202020204" pitchFamily="34" charset="0"/>
              <a:buChar char="•"/>
            </a:pPr>
            <a:r>
              <a:rPr lang="nb-NO" dirty="0" smtClean="0"/>
              <a:t>Recondition, rearm, reload</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p14="http://schemas.microsoft.com/office/powerpoint/2010/main" xmlns=""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xmlns=""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p>
          <a:p>
            <a:endParaRPr lang="nb-NO" sz="1600" dirty="0" smtClean="0"/>
          </a:p>
          <a:p>
            <a:r>
              <a:rPr lang="nb-NO" sz="1600" b="1" dirty="0" smtClean="0"/>
              <a:t>Activity:</a:t>
            </a:r>
          </a:p>
          <a:p>
            <a:pPr marL="285750" indent="-285750">
              <a:buFontTx/>
              <a:buChar char="-"/>
            </a:pPr>
            <a:r>
              <a:rPr lang="nb-NO" sz="1600" dirty="0" smtClean="0"/>
              <a:t>Attack conducted by the 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xmlns=""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Defend the territory held or seized by the division’s menuevering units against enemy expected counter attacks</a:t>
            </a:r>
          </a:p>
          <a:p>
            <a:pPr marL="285750" indent="-285750">
              <a:buFontTx/>
              <a:buChar char="-"/>
            </a:pPr>
            <a:r>
              <a:rPr lang="nb-NO" sz="1600" dirty="0" smtClean="0"/>
              <a:t>Optionally: Hold ground and provide cover for another division moving through seized area to continue the Corp’s offensive</a:t>
            </a:r>
          </a:p>
          <a:p>
            <a:endParaRPr lang="nb-NO" sz="1600" dirty="0" smtClean="0"/>
          </a:p>
          <a:p>
            <a:endParaRPr lang="nb-NO" sz="1600" dirty="0" smtClean="0"/>
          </a:p>
          <a:p>
            <a:r>
              <a:rPr lang="nb-NO" sz="1600" b="1" dirty="0" smtClean="0"/>
              <a:t>Activity:</a:t>
            </a:r>
          </a:p>
          <a:p>
            <a:pPr marL="285750" indent="-285750">
              <a:buFontTx/>
              <a:buChar char="-"/>
            </a:pPr>
            <a:r>
              <a:rPr lang="nb-NO" sz="1600" dirty="0" smtClean="0"/>
              <a:t>Combat vehicles taking defensive positions. Most preferrably on high grounds, elevated positions or revetments to be used as static positions for observation and fire</a:t>
            </a:r>
          </a:p>
          <a:p>
            <a:endParaRPr lang="nb-NO" sz="1600" dirty="0" smtClean="0"/>
          </a:p>
          <a:p>
            <a:r>
              <a:rPr lang="nb-NO" sz="1600" b="1" dirty="0" smtClean="0"/>
              <a:t>Indicators:</a:t>
            </a:r>
          </a:p>
          <a:p>
            <a:pPr marL="285750" indent="-285750">
              <a:buFontTx/>
              <a:buChar char="-"/>
            </a:pPr>
            <a:r>
              <a:rPr lang="nb-NO" sz="1600" dirty="0" smtClean="0"/>
              <a:t>Combat vehicles in static positions, usually on elevated grounds</a:t>
            </a:r>
          </a:p>
          <a:p>
            <a:pPr marL="285750" indent="-285750">
              <a:buFontTx/>
              <a:buChar char="-"/>
            </a:pPr>
            <a:r>
              <a:rPr lang="nb-NO" sz="1600" dirty="0" smtClean="0"/>
              <a:t>Possible presence of logistics vehicles in/near defensive positions to resupply/service combat vehicles and personnel</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smtClean="0"/>
              <a:t>USE OF SHOCK BATTALIONS / Special Operations forces</a:t>
            </a:r>
            <a:endParaRPr lang="en-US" sz="20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Use of small forces to shape conditions for the main offensive effort</a:t>
            </a:r>
          </a:p>
          <a:p>
            <a:endParaRPr lang="nb-NO" sz="1600" dirty="0" smtClean="0"/>
          </a:p>
          <a:p>
            <a:r>
              <a:rPr lang="nb-NO" sz="1600" b="1" dirty="0" smtClean="0"/>
              <a:t>Activity:</a:t>
            </a:r>
          </a:p>
          <a:p>
            <a:pPr marL="285750" indent="-285750">
              <a:buFontTx/>
              <a:buChar char="-"/>
            </a:pPr>
            <a:r>
              <a:rPr lang="nb-NO" sz="1600" dirty="0" smtClean="0"/>
              <a:t>Move ahead of main Divisional forces for intelligence gathering, scouting and assesing enemy strength and deployments (finding week areas etc)</a:t>
            </a:r>
          </a:p>
          <a:p>
            <a:pPr marL="285750" indent="-285750">
              <a:buFontTx/>
              <a:buChar char="-"/>
            </a:pPr>
            <a:r>
              <a:rPr lang="nb-NO" sz="1600" dirty="0" smtClean="0"/>
              <a:t>Infiltrate into enemy-held areas for specific operations such as:</a:t>
            </a:r>
          </a:p>
          <a:p>
            <a:pPr marL="742950" lvl="1" indent="-285750">
              <a:buFontTx/>
              <a:buChar char="-"/>
            </a:pPr>
            <a:r>
              <a:rPr lang="nb-NO" sz="1600" dirty="0" smtClean="0"/>
              <a:t>Destroy bridges/ mine roads / place IEDs / set ambush points -  to disrupt enemy movements (reinforcements and maneuvers)</a:t>
            </a:r>
          </a:p>
          <a:p>
            <a:pPr marL="742950" lvl="1" indent="-285750">
              <a:buFontTx/>
              <a:buChar char="-"/>
            </a:pPr>
            <a:r>
              <a:rPr lang="nb-NO" sz="1600" dirty="0" smtClean="0"/>
              <a:t>Attack command posts and communication sites to disrupt enemy Command&amp;Control capabilities</a:t>
            </a:r>
          </a:p>
          <a:p>
            <a:endParaRPr lang="nb-NO" sz="1600" dirty="0" smtClean="0"/>
          </a:p>
          <a:p>
            <a:r>
              <a:rPr lang="nb-NO" sz="1600" b="1" dirty="0" smtClean="0"/>
              <a:t>Indicators:</a:t>
            </a:r>
          </a:p>
          <a:p>
            <a:pPr marL="285750" indent="-285750">
              <a:buFontTx/>
              <a:buChar char="-"/>
            </a:pPr>
            <a:r>
              <a:rPr lang="nb-NO" sz="1600" dirty="0" smtClean="0"/>
              <a:t>Signs of attacks / hostile activities inside friendly soil, up to several miles from the FLOT that are NOT part of a major offensive</a:t>
            </a:r>
          </a:p>
          <a:p>
            <a:pPr marL="285750" indent="-285750">
              <a:buFontTx/>
              <a:buChar char="-"/>
            </a:pPr>
            <a:r>
              <a:rPr lang="nb-NO" sz="1600" dirty="0" smtClean="0"/>
              <a:t>Loss of contact with outposts or units </a:t>
            </a:r>
          </a:p>
          <a:p>
            <a:pPr lvl="1"/>
            <a:endParaRPr lang="nb-NO" sz="1600" dirty="0" smtClean="0"/>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6180</TotalTime>
  <Words>1192</Words>
  <Application>Microsoft Office PowerPoint</Application>
  <PresentationFormat>Skjermfremvisning (16:9)</PresentationFormat>
  <Paragraphs>258</Paragraphs>
  <Slides>11</Slides>
  <Notes>1</Notes>
  <HiddenSlides>0</HiddenSlides>
  <MMClips>0</MMClips>
  <ScaleCrop>false</ScaleCrop>
  <HeadingPairs>
    <vt:vector size="4" baseType="variant">
      <vt:variant>
        <vt:lpstr>Tema</vt:lpstr>
      </vt:variant>
      <vt:variant>
        <vt:i4>1</vt:i4>
      </vt:variant>
      <vt:variant>
        <vt:lpstr>Lysbildetitler</vt:lpstr>
      </vt:variant>
      <vt:variant>
        <vt:i4>11</vt:i4>
      </vt:variant>
    </vt:vector>
  </HeadingPairs>
  <TitlesOfParts>
    <vt:vector size="12" baseType="lpstr">
      <vt:lpstr>Kontortema</vt:lpstr>
      <vt:lpstr>Lysbilde 1</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407</cp:revision>
  <dcterms:created xsi:type="dcterms:W3CDTF">2019-03-12T22:01:00Z</dcterms:created>
  <dcterms:modified xsi:type="dcterms:W3CDTF">2020-09-10T13:03:29Z</dcterms:modified>
</cp:coreProperties>
</file>