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S.SANDHIYA%20(2).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1.0</c:v>
                </c:pt>
                <c:pt idx="29">
                  <c:v>1.0</c:v>
                </c:pt>
              </c:numCache>
            </c:numRef>
          </c:val>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1.0</c:v>
                </c:pt>
                <c:pt idx="30">
                  <c:v>1.0</c:v>
                </c:pt>
              </c:numCache>
            </c:numRef>
          </c:val>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1.0</c:v>
                </c:pt>
                <c:pt idx="35">
                  <c:v>1.0</c:v>
                </c:pt>
                <c:pt idx="39">
                  <c:v>1.0</c:v>
                </c:pt>
              </c:numCache>
            </c:numRef>
          </c:val>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1.0</c:v>
                </c:pt>
              </c:numCache>
            </c:numRef>
          </c:val>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1.0</c:v>
                </c:pt>
              </c:numCache>
            </c:numRef>
          </c:val>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1.0</c:v>
                </c:pt>
              </c:numCache>
            </c:numRef>
          </c:val>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1.0</c:v>
                </c:pt>
                <c:pt idx="25">
                  <c:v>1.0</c:v>
                </c:pt>
              </c:numCache>
            </c:numRef>
          </c:val>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1.0</c:v>
                </c:pt>
              </c:numCache>
            </c:numRef>
          </c:val>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1.0</c:v>
                </c:pt>
              </c:numCache>
            </c:numRef>
          </c:val>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1.0</c:v>
                </c:pt>
                <c:pt idx="33">
                  <c:v>1.0</c:v>
                </c:pt>
              </c:numCache>
            </c:numRef>
          </c:val>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1.0</c:v>
                </c:pt>
                <c:pt idx="15">
                  <c:v>1.0</c:v>
                </c:pt>
              </c:numCache>
            </c:numRef>
          </c:val>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1.0</c:v>
                </c:pt>
                <c:pt idx="31">
                  <c:v>1.0</c:v>
                </c:pt>
              </c:numCache>
            </c:numRef>
          </c:val>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1.0</c:v>
                </c:pt>
                <c:pt idx="11">
                  <c:v>1.0</c:v>
                </c:pt>
                <c:pt idx="23">
                  <c:v>1.0</c:v>
                </c:pt>
                <c:pt idx="36">
                  <c:v>1.0</c:v>
                </c:pt>
              </c:numCache>
            </c:numRef>
          </c:val>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1.0</c:v>
                </c:pt>
                <c:pt idx="20">
                  <c:v>1.0</c:v>
                </c:pt>
                <c:pt idx="21">
                  <c:v>1.0</c:v>
                </c:pt>
                <c:pt idx="26">
                  <c:v>1.0</c:v>
                </c:pt>
              </c:numCache>
            </c:numRef>
          </c:val>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1.0</c:v>
                </c:pt>
                <c:pt idx="14">
                  <c:v>1.0</c:v>
                </c:pt>
                <c:pt idx="24">
                  <c:v>1.0</c:v>
                </c:pt>
                <c:pt idx="28">
                  <c:v>1.0</c:v>
                </c:pt>
              </c:numCache>
            </c:numRef>
          </c:val>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1.0</c:v>
                </c:pt>
                <c:pt idx="37">
                  <c:v>1.0</c:v>
                </c:pt>
                <c:pt idx="38">
                  <c:v>1.0</c:v>
                </c:pt>
              </c:numCache>
            </c:numRef>
          </c:val>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1.0</c:v>
                </c:pt>
                <c:pt idx="5">
                  <c:v>1.0</c:v>
                </c:pt>
                <c:pt idx="6">
                  <c:v>1.0</c:v>
                </c:pt>
                <c:pt idx="10">
                  <c:v>1.0</c:v>
                </c:pt>
                <c:pt idx="16">
                  <c:v>1.0</c:v>
                </c:pt>
              </c:numCache>
            </c:numRef>
          </c:val>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136139"/>
          </a:xfrm>
          <a:prstGeom prst="rect"/>
          <a:noFill/>
        </p:spPr>
        <p:txBody>
          <a:bodyPr rtlCol="0" wrap="square">
            <a:spAutoFit/>
          </a:bodyPr>
          <a:p>
            <a:r>
              <a:rPr sz="2400" lang="en-US"/>
              <a:t>STUDENT NAME:</a:t>
            </a:r>
            <a:r>
              <a:rPr sz="2400" lang="en-US"/>
              <a:t> </a:t>
            </a:r>
            <a:r>
              <a:rPr sz="2400" lang="en-US"/>
              <a:t>A</a:t>
            </a:r>
            <a:r>
              <a:rPr sz="2400" lang="en-US"/>
              <a:t>.</a:t>
            </a:r>
            <a:r>
              <a:rPr sz="2400" lang="en-US"/>
              <a:t> </a:t>
            </a:r>
            <a:r>
              <a:rPr sz="2400" lang="en-US"/>
              <a:t>R</a:t>
            </a:r>
            <a:r>
              <a:rPr sz="2400" lang="en-US"/>
              <a:t>E</a:t>
            </a:r>
            <a:r>
              <a:rPr sz="2400" lang="en-US"/>
              <a:t>S</a:t>
            </a:r>
            <a:r>
              <a:rPr sz="2400" lang="en-US"/>
              <a:t>H</a:t>
            </a:r>
            <a:r>
              <a:rPr sz="2400" lang="en-US"/>
              <a:t>M</a:t>
            </a:r>
            <a:r>
              <a:rPr sz="2400" lang="en-US"/>
              <a:t>A</a:t>
            </a:r>
            <a:endParaRPr dirty="0" sz="2400" lang="en-US"/>
          </a:p>
          <a:p>
            <a:r>
              <a:rPr dirty="0" sz="2400" lang="en-US"/>
              <a:t>REGISTER NO:</a:t>
            </a:r>
            <a:r>
              <a:rPr dirty="0" sz="2400" lang="en-US"/>
              <a:t> </a:t>
            </a:r>
            <a:r>
              <a:rPr dirty="0" sz="2400" lang="en-US"/>
              <a:t> </a:t>
            </a:r>
            <a:r>
              <a:rPr dirty="0" sz="2400" lang="en-US"/>
              <a:t> </a:t>
            </a:r>
            <a:r>
              <a:rPr dirty="0" sz="2400" lang="en-US"/>
              <a:t>312208569</a:t>
            </a:r>
            <a:r>
              <a:rPr dirty="0" sz="2400" lang="en-US"/>
              <a:t> </a:t>
            </a:r>
            <a:r>
              <a:rPr dirty="0" sz="2400" lang="en-US"/>
              <a:t>a</a:t>
            </a:r>
            <a:r>
              <a:rPr dirty="0" sz="2400" lang="en-US"/>
              <a:t>s</a:t>
            </a:r>
            <a:r>
              <a:rPr dirty="0" sz="2400" lang="en-US"/>
              <a:t>u</a:t>
            </a:r>
            <a:r>
              <a:rPr dirty="0" sz="2400" lang="en-US"/>
              <a:t>n</a:t>
            </a:r>
            <a:r>
              <a:rPr dirty="0" sz="2400" lang="en-US"/>
              <a:t>m</a:t>
            </a:r>
            <a:r>
              <a:rPr dirty="0" sz="2400" lang="en-US"/>
              <a:t> </a:t>
            </a:r>
            <a:r>
              <a:rPr dirty="0" sz="2400" lang="en-US"/>
              <a:t>:</a:t>
            </a:r>
            <a:r>
              <a:rPr dirty="0" sz="2400" lang="en-US"/>
              <a:t> </a:t>
            </a:r>
            <a:r>
              <a:rPr dirty="0" sz="2400" lang="en-US"/>
              <a:t>1</a:t>
            </a:r>
            <a:r>
              <a:rPr dirty="0" sz="2400" lang="en-US"/>
              <a:t>3</a:t>
            </a:r>
            <a:r>
              <a:rPr dirty="0" sz="2400" lang="en-US"/>
              <a:t>3</a:t>
            </a:r>
            <a:r>
              <a:rPr dirty="0" sz="2400" lang="en-US"/>
              <a:t>0</a:t>
            </a:r>
            <a:r>
              <a:rPr dirty="0" sz="2400" lang="en-US"/>
              <a:t>3</a:t>
            </a:r>
            <a:r>
              <a:rPr dirty="0" sz="2400" lang="en-US"/>
              <a:t>1</a:t>
            </a:r>
            <a:r>
              <a:rPr dirty="0" sz="2400" lang="en-US"/>
              <a:t>2</a:t>
            </a:r>
            <a:r>
              <a:rPr dirty="0" sz="2400" lang="en-US"/>
              <a:t>2</a:t>
            </a:r>
            <a:r>
              <a:rPr dirty="0" sz="2400" lang="en-US"/>
              <a:t>0</a:t>
            </a:r>
            <a:r>
              <a:rPr dirty="0" sz="2400" lang="en-US"/>
              <a:t>8</a:t>
            </a:r>
            <a:r>
              <a:rPr dirty="0" sz="2400" lang="en-US"/>
              <a:t>5</a:t>
            </a:r>
            <a:r>
              <a:rPr dirty="0" sz="2400" lang="en-US"/>
              <a:t>6</a:t>
            </a:r>
            <a:r>
              <a:rPr dirty="0" sz="2400" lang="en-US"/>
              <a:t>9</a:t>
            </a:r>
            <a:endParaRPr altLang="en-US" lang="zh-CN"/>
          </a:p>
          <a:p>
            <a:r>
              <a:rPr dirty="0" sz="2400" lang="en-US"/>
              <a:t>DEPARTMENT:</a:t>
            </a:r>
            <a:r>
              <a:rPr dirty="0" sz="2400" lang="en-US"/>
              <a:t> </a:t>
            </a:r>
            <a:r>
              <a:rPr dirty="0" sz="2400" lang="en-US"/>
              <a:t> </a:t>
            </a:r>
            <a:r>
              <a:rPr dirty="0" sz="2400" lang="en-US"/>
              <a:t>B</a:t>
            </a:r>
            <a:r>
              <a:rPr dirty="0" sz="2400" lang="en-US"/>
              <a:t>.</a:t>
            </a:r>
            <a:r>
              <a:rPr dirty="0" sz="2400" lang="en-US"/>
              <a:t> </a:t>
            </a:r>
            <a:r>
              <a:rPr dirty="0" sz="2400" lang="en-US"/>
              <a:t>C</a:t>
            </a:r>
            <a:r>
              <a:rPr dirty="0" sz="2400" lang="en-US"/>
              <a:t>O</a:t>
            </a:r>
            <a:r>
              <a:rPr dirty="0" sz="2400" lang="en-US"/>
              <a:t>M</a:t>
            </a:r>
            <a:r>
              <a:rPr dirty="0" sz="2400" lang="en-US"/>
              <a:t> </a:t>
            </a:r>
            <a:r>
              <a:rPr dirty="0" sz="2400" lang="en-US"/>
              <a:t>G</a:t>
            </a:r>
            <a:r>
              <a:rPr dirty="0" sz="2400" lang="en-US"/>
              <a:t>E</a:t>
            </a:r>
            <a:r>
              <a:rPr dirty="0" sz="2400" lang="en-US"/>
              <a:t>N</a:t>
            </a:r>
            <a:r>
              <a:rPr dirty="0" sz="2400" lang="en-US"/>
              <a:t>ERAL</a:t>
            </a:r>
            <a:endParaRPr altLang="en-US" lang="zh-CN"/>
          </a:p>
          <a:p>
            <a:r>
              <a:rPr dirty="0" sz="2400" lang="en-US"/>
              <a:t>COLLEGE</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a:t>
            </a:r>
            <a:r>
              <a:rPr dirty="0" sz="2400" lang="en-US"/>
              <a:t>M</a:t>
            </a:r>
            <a:r>
              <a:rPr dirty="0" sz="2400" lang="en-US"/>
              <a:t>M</a:t>
            </a:r>
            <a:r>
              <a:rPr dirty="0" sz="2400" lang="en-US"/>
              <a:t>A</a:t>
            </a:r>
            <a:r>
              <a:rPr dirty="0" sz="2400" lang="en-US"/>
              <a:t>L</a:t>
            </a:r>
            <a:r>
              <a:rPr dirty="0" sz="2400" lang="en-US"/>
              <a:t> </a:t>
            </a:r>
            <a:r>
              <a:rPr dirty="0" sz="2400" lang="en-US"/>
              <a:t>W</a:t>
            </a:r>
            <a:r>
              <a:rPr dirty="0" sz="2400" lang="en-US"/>
              <a:t>O</a:t>
            </a:r>
            <a:r>
              <a:rPr dirty="0" sz="2400" lang="en-US"/>
              <a:t>M</a:t>
            </a:r>
            <a:r>
              <a:rPr dirty="0" sz="2400" lang="en-US"/>
              <a:t>E</a:t>
            </a:r>
            <a:r>
              <a:rPr dirty="0" sz="2400" lang="en-US"/>
              <a:t>N'S</a:t>
            </a:r>
            <a:r>
              <a:rPr dirty="0" sz="2400" lang="en-US"/>
              <a:t> </a:t>
            </a:r>
            <a:r>
              <a:rPr dirty="0" sz="2400" lang="en-US"/>
              <a:t>C</a:t>
            </a:r>
            <a:r>
              <a:rPr dirty="0" sz="2400" lang="en-US"/>
              <a:t>O</a:t>
            </a:r>
            <a:r>
              <a:rPr dirty="0" sz="2400" lang="en-US"/>
              <a:t>L</a:t>
            </a:r>
            <a:r>
              <a:rPr dirty="0" sz="2400" lang="en-US"/>
              <a:t>L</a:t>
            </a:r>
            <a:r>
              <a:rPr dirty="0" sz="2400" lang="en-US"/>
              <a:t>EGE</a:t>
            </a:r>
            <a:endParaRPr altLang="en-US" lang="zh-CN"/>
          </a:p>
          <a:p>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Rectangle 1"/>
          <p:cNvSpPr>
            <a:spLocks noChangeArrowheads="1"/>
          </p:cNvSpPr>
          <p:nvPr/>
        </p:nvSpPr>
        <p:spPr bwMode="auto">
          <a:xfrm>
            <a:off x="371406" y="1293175"/>
            <a:ext cx="10905811" cy="4015740"/>
          </a:xfrm>
          <a:prstGeom prst="rect"/>
          <a:noFill/>
          <a:ln>
            <a:noFill/>
          </a:ln>
          <a:effectLst/>
        </p:spPr>
        <p:txBody>
          <a:bodyPr anchor="ctr" anchorCtr="0" bIns="45720" compatLnSpc="1" lIns="91440" numCol="1" rIns="91440" tIns="45720" vert="horz" wrap="square">
            <a:prstTxWarp prst="textNoShap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rgbClr val="000000"/>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smtClean="0">
                <a:ln>
                  <a:noFill/>
                </a:ln>
                <a:solidFill>
                  <a:srgbClr val="000000"/>
                </a:solidFill>
                <a:effectLst/>
                <a:latin typeface="Arial" panose="020B0604020202020204" pitchFamily="34" charset="0"/>
              </a:rPr>
              <a:t>Data Collection</a:t>
            </a:r>
            <a:r>
              <a:rPr altLang="en-US" baseline="0" b="0" cap="none" dirty="0" sz="2000" i="0" kumimoji="0" lang="en-US" normalizeH="0" strike="noStrike" u="none" smtClean="0">
                <a:ln>
                  <a:noFill/>
                </a:ln>
                <a:solidFill>
                  <a:srgbClr val="000000"/>
                </a:solidFill>
                <a:effectLst/>
                <a:latin typeface="Arial" panose="020B0604020202020204" pitchFamily="34" charset="0"/>
              </a:rPr>
              <a:t>: Gather attendance data from various sources (e.g., time clocks, manual entries).</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2000" i="0" kumimoji="0" lang="en-US" normalizeH="0" strike="noStrike" u="none" smtClean="0">
                <a:ln>
                  <a:noFill/>
                </a:ln>
                <a:solidFill>
                  <a:srgbClr val="000000"/>
                </a:solidFill>
                <a:effectLst/>
                <a:latin typeface="Arial" panose="020B0604020202020204" pitchFamily="34" charset="0"/>
              </a:rPr>
              <a:t>Data Integration</a:t>
            </a:r>
            <a:r>
              <a:rPr altLang="en-US" baseline="0" b="0" cap="none" dirty="0" sz="2000" i="0" kumimoji="0" lang="en-US" normalizeH="0" strike="noStrike" u="none" smtClean="0">
                <a:ln>
                  <a:noFill/>
                </a:ln>
                <a:solidFill>
                  <a:srgbClr val="000000"/>
                </a:solidFill>
                <a:effectLst/>
                <a:latin typeface="Arial" panose="020B0604020202020204" pitchFamily="34" charset="0"/>
              </a:rPr>
              <a:t>: Combine data into a centralized system for comprehensive analysis.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000" i="0" kumimoji="0" lang="en-US" normalizeH="0" strike="noStrike" u="none" smtClean="0">
                <a:ln>
                  <a:noFill/>
                </a:ln>
                <a:solidFill>
                  <a:srgbClr val="000000"/>
                </a:solidFill>
                <a:effectLst/>
                <a:latin typeface="Arial" panose="020B0604020202020204" pitchFamily="34" charset="0"/>
              </a:rPr>
              <a:t>Pattern Analysis</a:t>
            </a:r>
            <a:r>
              <a:rPr altLang="en-US" baseline="0" b="0" cap="none" dirty="0" sz="2000" i="0" kumimoji="0" lang="en-US" normalizeH="0" strike="noStrike" u="none" smtClean="0">
                <a:ln>
                  <a:noFill/>
                </a:ln>
                <a:solidFill>
                  <a:srgbClr val="000000"/>
                </a:solidFill>
                <a:effectLst/>
                <a:latin typeface="Arial" panose="020B0604020202020204" pitchFamily="34" charset="0"/>
              </a:rPr>
              <a:t>: Identify trends and patterns in attendance (e.g., frequent absences, peak times).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2000" i="0" kumimoji="0" lang="en-US" normalizeH="0" strike="noStrike" u="none" smtClean="0">
                <a:ln>
                  <a:noFill/>
                </a:ln>
                <a:solidFill>
                  <a:srgbClr val="000000"/>
                </a:solidFill>
                <a:effectLst/>
                <a:latin typeface="Arial" panose="020B0604020202020204" pitchFamily="34" charset="0"/>
              </a:rPr>
              <a:t>Predictive Analytics</a:t>
            </a:r>
            <a:r>
              <a:rPr altLang="en-US" baseline="0" b="0" cap="none" dirty="0" sz="2000" i="0" kumimoji="0" lang="en-US" normalizeH="0" strike="noStrike" u="none" smtClean="0">
                <a:ln>
                  <a:noFill/>
                </a:ln>
                <a:solidFill>
                  <a:srgbClr val="000000"/>
                </a:solidFill>
                <a:effectLst/>
                <a:latin typeface="Arial" panose="020B0604020202020204" pitchFamily="34" charset="0"/>
              </a:rPr>
              <a:t>: Use historical data to forecast future attendance issues and potential impacts.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2000" i="0" kumimoji="0" lang="en-US" normalizeH="0" strike="noStrike" u="none" smtClean="0">
                <a:ln>
                  <a:noFill/>
                </a:ln>
                <a:solidFill>
                  <a:srgbClr val="000000"/>
                </a:solidFill>
                <a:effectLst/>
                <a:latin typeface="Arial" panose="020B0604020202020204" pitchFamily="34" charset="0"/>
              </a:rPr>
              <a:t>Visualization</a:t>
            </a:r>
            <a:r>
              <a:rPr altLang="en-US" baseline="0" b="0" cap="none" dirty="0" sz="2000" i="0" kumimoji="0" lang="en-US" normalizeH="0" strike="noStrike" u="none" smtClean="0">
                <a:ln>
                  <a:noFill/>
                </a:ln>
                <a:solidFill>
                  <a:srgbClr val="000000"/>
                </a:solidFill>
                <a:effectLst/>
                <a:latin typeface="Arial" panose="020B0604020202020204" pitchFamily="34" charset="0"/>
              </a:rPr>
              <a:t>: Create charts, graphs, and dashboards to represent attendance trends and metrics clearly.</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2000" i="0" kumimoji="0" lang="en-US" normalizeH="0" strike="noStrike" u="none" smtClean="0">
                <a:ln>
                  <a:noFill/>
                </a:ln>
                <a:solidFill>
                  <a:srgbClr val="000000"/>
                </a:solidFill>
                <a:effectLst/>
                <a:latin typeface="Arial" panose="020B0604020202020204" pitchFamily="34" charset="0"/>
              </a:rPr>
              <a:t>Reporting</a:t>
            </a:r>
            <a:r>
              <a:rPr altLang="en-US" baseline="0" b="0" cap="none" dirty="0" sz="2000" i="0" kumimoji="0" lang="en-US" normalizeH="0" strike="noStrike" u="none" smtClean="0">
                <a:ln>
                  <a:noFill/>
                </a:ln>
                <a:solidFill>
                  <a:srgbClr val="000000"/>
                </a:solidFill>
                <a:effectLst/>
                <a:latin typeface="Arial" panose="020B0604020202020204" pitchFamily="34" charset="0"/>
              </a:rPr>
              <a:t>: Generate detailed reports for HR and management to make informed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000" i="0" kumimoji="0" lang="en-US" normalizeH="0" strike="noStrike" u="none" smtClean="0">
              <a:ln>
                <a:noFill/>
              </a:ln>
              <a:solidFill>
                <a:srgbClr val="000000"/>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7169929" y="38544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1933575" y="1400175"/>
          <a:ext cx="7143750" cy="46767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itle 1"/>
          <p:cNvSpPr>
            <a:spLocks noGrp="1"/>
          </p:cNvSpPr>
          <p:nvPr/>
        </p:nvSpPr>
        <p:spPr>
          <a:xfrm>
            <a:off x="755332" y="1698110"/>
            <a:ext cx="10681335" cy="2590800"/>
          </a:xfrm>
          <a:prstGeom prst="rect"/>
        </p:spPr>
        <p:txBody>
          <a:bodyPr bIns="0" lIns="0" rIns="0" tIns="0" wrap="square">
            <a:spAutoFit/>
          </a:bodyPr>
          <a:lstStyle>
            <a:lvl1pPr>
              <a:defRPr b="1" sz="4800" i="0">
                <a:solidFill>
                  <a:srgbClr val="000000"/>
                </a:solidFill>
                <a:latin typeface="Trebuchet MS"/>
                <a:cs typeface="Trebuchet MS"/>
              </a:defRPr>
            </a:lvl1pPr>
          </a:lstStyle>
          <a:p>
            <a:r>
              <a:rPr dirty="0" sz="2400" lang="en-US" u="sng">
                <a:latin typeface="Times New Roman" panose="02020603050405020304" pitchFamily="18" charset="0"/>
                <a:cs typeface="Times New Roman" panose="02020603050405020304" pitchFamily="18" charset="0"/>
              </a:rPr>
              <a:t/>
            </a:r>
            <a:br>
              <a:rPr dirty="0" sz="2400" lang="en-US" u="sng">
                <a:latin typeface="Times New Roman" panose="02020603050405020304" pitchFamily="18" charset="0"/>
                <a:cs typeface="Times New Roman" panose="02020603050405020304" pitchFamily="18" charset="0"/>
              </a:rPr>
            </a:br>
            <a:r>
              <a:rPr dirty="0" sz="2400" lang="en-US" u="sng" smtClean="0">
                <a:latin typeface="Times New Roman" panose="02020603050405020304" pitchFamily="18" charset="0"/>
                <a:cs typeface="Times New Roman" panose="02020603050405020304" pitchFamily="18" charset="0"/>
              </a:rPr>
              <a:t/>
            </a:r>
            <a:br>
              <a:rPr dirty="0" sz="2400" lang="en-US" u="sng" smtClean="0">
                <a:latin typeface="Times New Roman" panose="02020603050405020304" pitchFamily="18" charset="0"/>
                <a:cs typeface="Times New Roman" panose="02020603050405020304" pitchFamily="18" charset="0"/>
              </a:rPr>
            </a:br>
            <a:r>
              <a:rPr dirty="0" sz="2400" lang="en-US" u="sng">
                <a:latin typeface="Times New Roman" panose="02020603050405020304" pitchFamily="18" charset="0"/>
                <a:cs typeface="Times New Roman" panose="02020603050405020304" pitchFamily="18" charset="0"/>
              </a:rPr>
              <a:t/>
            </a:r>
            <a:br>
              <a:rPr dirty="0" sz="2400" lang="en-US" u="sng">
                <a:latin typeface="Times New Roman" panose="02020603050405020304" pitchFamily="18" charset="0"/>
                <a:cs typeface="Times New Roman" panose="02020603050405020304" pitchFamily="18" charset="0"/>
              </a:rPr>
            </a:br>
            <a:r>
              <a:rPr dirty="0" sz="2000" lang="en-US">
                <a:latin typeface="Arial"/>
              </a:rPr>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dirty="0" sz="2000" lang="en-IN"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850809" y="2836385"/>
            <a:ext cx="8593228" cy="11582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sz="3600" lang="en-US" smtClean="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dirty="0" sz="36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972615" y="3039744"/>
            <a:ext cx="2762250" cy="3257550"/>
            <a:chOff x="8429625" y="3039745"/>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8429625" y="3039745"/>
              <a:ext cx="2762250" cy="3257550"/>
            </a:xfrm>
            <a:prstGeom prst="rect"/>
          </p:spPr>
        </p:pic>
      </p:grpSp>
      <p:sp>
        <p:nvSpPr>
          <p:cNvPr id="1048646" name="object 6"/>
          <p:cNvSpPr/>
          <p:nvPr/>
        </p:nvSpPr>
        <p:spPr>
          <a:xfrm>
            <a:off x="7181452" y="88176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228599" y="1862644"/>
            <a:ext cx="9206691" cy="2669540"/>
          </a:xfrm>
          <a:prstGeom prst="rect"/>
          <a:noFill/>
          <a:ln>
            <a:noFill/>
          </a:ln>
          <a:effectLst/>
        </p:spPr>
        <p:txBody>
          <a:bodyPr anchor="ctr" anchorCtr="0" bIns="45720" compatLnSpc="1" lIns="91440" numCol="1" rIns="91440" tIns="45720" vert="horz" wrap="square">
            <a:prstTxWarp prst="textNoShap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050" i="0" kumimoji="0" lang="en-US" normalizeH="0" strike="noStrike" u="none" smtClean="0">
              <a:ln>
                <a:noFill/>
              </a:ln>
              <a:solidFill>
                <a:srgbClr val="000000"/>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smtClean="0">
                <a:ln>
                  <a:noFill/>
                </a:ln>
                <a:solidFill>
                  <a:srgbClr val="000000"/>
                </a:solidFill>
                <a:effectLst/>
                <a:latin typeface="Arial" panose="020B0604020202020204" pitchFamily="34" charset="0"/>
              </a:rPr>
              <a:t>Problem</a:t>
            </a:r>
            <a:r>
              <a:rPr altLang="en-US" baseline="0" b="0" cap="none" dirty="0" sz="2000" i="0" kumimoji="0" lang="en-US" normalizeH="0" strike="noStrike" u="none" smtClean="0">
                <a:ln>
                  <a:noFill/>
                </a:ln>
                <a:solidFill>
                  <a:srgbClr val="000000"/>
                </a:solidFill>
                <a:effectLst/>
                <a:latin typeface="Arial" panose="020B0604020202020204" pitchFamily="34" charset="0"/>
              </a:rPr>
              <a:t>: Employees are frequently late or absent, impacting productivity</a:t>
            </a: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smtClean="0">
                <a:ln>
                  <a:noFill/>
                </a:ln>
                <a:solidFill>
                  <a:srgbClr val="000000"/>
                </a:solidFill>
                <a:effectLst/>
                <a:latin typeface="Arial" panose="020B0604020202020204" pitchFamily="34" charset="0"/>
              </a:rPr>
              <a:t>Impact</a:t>
            </a:r>
            <a:r>
              <a:rPr altLang="en-US" baseline="0" b="0" cap="none" dirty="0" sz="2000" i="0" kumimoji="0" lang="en-US" normalizeH="0" strike="noStrike" u="none" smtClean="0">
                <a:ln>
                  <a:noFill/>
                </a:ln>
                <a:solidFill>
                  <a:srgbClr val="000000"/>
                </a:solidFill>
                <a:effectLst/>
                <a:latin typeface="Arial" panose="020B0604020202020204" pitchFamily="34" charset="0"/>
              </a:rPr>
              <a:t>: Disrupts operations, increases costs, and affects morale.</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000" i="0" kumimoji="0" lang="en-US" normalizeH="0" strike="noStrike" u="none" smtClean="0">
                <a:ln>
                  <a:noFill/>
                </a:ln>
                <a:solidFill>
                  <a:srgbClr val="000000"/>
                </a:solidFill>
                <a:effectLst/>
                <a:latin typeface="Arial" panose="020B0604020202020204" pitchFamily="34" charset="0"/>
              </a:rPr>
              <a:t>Data</a:t>
            </a:r>
            <a:r>
              <a:rPr altLang="en-US" baseline="0" b="0" cap="none" dirty="0" sz="2000" i="0" kumimoji="0" lang="en-US" normalizeH="0" strike="noStrike" u="none" smtClean="0">
                <a:ln>
                  <a:noFill/>
                </a:ln>
                <a:solidFill>
                  <a:srgbClr val="000000"/>
                </a:solidFill>
                <a:effectLst/>
                <a:latin typeface="Arial" panose="020B0604020202020204" pitchFamily="34" charset="0"/>
              </a:rPr>
              <a:t>: Collect attendance records and employee feedback.</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2000" i="0" kumimoji="0" lang="en-US" normalizeH="0" strike="noStrike" u="none" smtClean="0">
                <a:ln>
                  <a:noFill/>
                </a:ln>
                <a:solidFill>
                  <a:srgbClr val="000000"/>
                </a:solidFill>
                <a:effectLst/>
                <a:latin typeface="Arial" panose="020B0604020202020204" pitchFamily="34" charset="0"/>
              </a:rPr>
              <a:t>Objective</a:t>
            </a:r>
            <a:r>
              <a:rPr altLang="en-US" baseline="0" b="0" cap="none" dirty="0" sz="2000" i="0" kumimoji="0" lang="en-US" normalizeH="0" strike="noStrike" u="none" smtClean="0">
                <a:ln>
                  <a:noFill/>
                </a:ln>
                <a:solidFill>
                  <a:srgbClr val="000000"/>
                </a:solidFill>
                <a:effectLst/>
                <a:latin typeface="Arial" panose="020B0604020202020204" pitchFamily="34" charset="0"/>
              </a:rPr>
              <a:t>: Improve attendance and operational efficiency.</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2000" i="0" kumimoji="0" lang="en-US" normalizeH="0" strike="noStrike" u="none" smtClean="0">
                <a:ln>
                  <a:noFill/>
                </a:ln>
                <a:solidFill>
                  <a:srgbClr val="000000"/>
                </a:solidFill>
                <a:effectLst/>
                <a:latin typeface="Arial" panose="020B0604020202020204" pitchFamily="34" charset="0"/>
              </a:rPr>
              <a:t>Solutions</a:t>
            </a:r>
            <a:r>
              <a:rPr altLang="en-US" baseline="0" b="0" cap="none" dirty="0" sz="2000" i="0" kumimoji="0" lang="en-US" normalizeH="0" strike="noStrike" u="none" smtClean="0">
                <a:ln>
                  <a:noFill/>
                </a:ln>
                <a:solidFill>
                  <a:srgbClr val="000000"/>
                </a:solidFill>
                <a:effectLst/>
                <a:latin typeface="Arial" panose="020B0604020202020204" pitchFamily="34" charset="0"/>
              </a:rPr>
              <a:t>: Review policies, offer support like flexible hours, and use tracking tools.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2000" i="0" kumimoji="0" lang="en-US" normalizeH="0" strike="noStrike" u="none" smtClean="0">
                <a:ln>
                  <a:noFill/>
                </a:ln>
                <a:solidFill>
                  <a:srgbClr val="000000"/>
                </a:solidFill>
                <a:effectLst/>
                <a:latin typeface="Arial" panose="020B0604020202020204" pitchFamily="34" charset="0"/>
              </a:rPr>
              <a:t>Metrics</a:t>
            </a:r>
            <a:r>
              <a:rPr altLang="en-US" baseline="0" b="0" cap="none" dirty="0" sz="2000" i="0" kumimoji="0" lang="en-US" normalizeH="0" strike="noStrike" u="none" smtClean="0">
                <a:ln>
                  <a:noFill/>
                </a:ln>
                <a:solidFill>
                  <a:srgbClr val="000000"/>
                </a:solidFill>
                <a:effectLst/>
                <a:latin typeface="Arial" panose="020B0604020202020204" pitchFamily="34" charset="0"/>
              </a:rPr>
              <a:t>: Measure changes in attendance rates and productivity.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000" i="0" kumimoji="0" lang="en-US" normalizeH="0" strike="noStrike" u="none" smtClean="0">
              <a:ln>
                <a:noFill/>
              </a:ln>
              <a:solidFill>
                <a:srgbClr val="000000"/>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974520" y="1306511"/>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object 7"/>
          <p:cNvSpPr txBox="1">
            <a:spLocks noGrp="1"/>
          </p:cNvSpPr>
          <p:nvPr/>
        </p:nvSpPr>
        <p:spPr>
          <a:xfrm>
            <a:off x="739775" y="1759108"/>
            <a:ext cx="8480425" cy="36741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642870"/>
              </a:tabLst>
            </a:pPr>
            <a:r>
              <a:rPr dirty="0" sz="2000" lang="en-US" spc="-20" u="sng" smtClean="0"/>
              <a:t/>
            </a:r>
            <a:r>
              <a:rPr dirty="0" sz="2000" lang="en-US" spc="-20" u="sng"/>
              <a:t/>
            </a:r>
            <a:br>
              <a:rPr dirty="0" sz="2000" lang="en-US" spc="-20" u="sng"/>
            </a:br>
            <a:r>
              <a:rPr dirty="0" sz="2000" lang="en-US">
                <a:latin typeface="Arial"/>
              </a:rPr>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r>
              <a:rPr dirty="0" sz="2000" lang="en-US" spc="-20" u="sng" smtClean="0"/>
              <a:t/>
            </a:r>
            <a:br>
              <a:rPr dirty="0" sz="2000" lang="en-US" spc="-20" u="sng" smtClean="0"/>
            </a:br>
            <a:r>
              <a:rPr dirty="0" sz="2000" lang="en-US" spc="-20" u="sng"/>
              <a:t/>
            </a:r>
            <a:br>
              <a:rPr dirty="0" sz="2000" lang="en-US" spc="-20" u="sng"/>
            </a:br>
            <a:endParaRPr dirty="0" sz="2000" u="sn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7123840" y="988947"/>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a:spLocks noChangeArrowheads="1"/>
          </p:cNvSpPr>
          <p:nvPr/>
        </p:nvSpPr>
        <p:spPr bwMode="auto">
          <a:xfrm>
            <a:off x="362116" y="2060412"/>
            <a:ext cx="10058400" cy="2554545"/>
          </a:xfrm>
          <a:prstGeom prst="rect"/>
          <a:noFill/>
          <a:ln>
            <a:noFill/>
          </a:ln>
          <a:effectLst/>
        </p:spPr>
        <p:txBody>
          <a:bodyPr anchor="ctr" anchorCtr="0" bIns="45720" compatLnSpc="1" lIns="91440" numCol="1" rIns="91440" tIns="45720" vert="horz" wrap="square">
            <a:prstTxWarp prst="textNoShap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rgbClr val="000000"/>
                </a:solidFill>
                <a:effectLst/>
                <a:latin typeface="Arial" panose="020B0604020202020204" pitchFamily="34" charset="0"/>
              </a:rPr>
              <a:t>HR Managers</a:t>
            </a:r>
            <a:r>
              <a:rPr altLang="en-US" baseline="0" b="0" cap="none" dirty="0" sz="2000" i="0" kumimoji="0" lang="en-US" normalizeH="0" strike="noStrike" u="none" smtClean="0">
                <a:ln>
                  <a:noFill/>
                </a:ln>
                <a:solidFill>
                  <a:srgbClr val="000000"/>
                </a:solidFill>
                <a:effectLst/>
                <a:latin typeface="Arial" panose="020B0604020202020204" pitchFamily="34" charset="0"/>
              </a:rPr>
              <a:t>: They need to monitor attendance to manage staffing levels and address absenteeism issues.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rgbClr val="000000"/>
                </a:solidFill>
                <a:effectLst/>
                <a:latin typeface="Arial" panose="020B0604020202020204" pitchFamily="34" charset="0"/>
              </a:rPr>
              <a:t>Team Leaders/Supervisors</a:t>
            </a:r>
            <a:r>
              <a:rPr altLang="en-US" baseline="0" b="0" cap="none" dirty="0" sz="2000" i="0" kumimoji="0" lang="en-US" normalizeH="0" strike="noStrike" u="none" smtClean="0">
                <a:ln>
                  <a:noFill/>
                </a:ln>
                <a:solidFill>
                  <a:srgbClr val="000000"/>
                </a:solidFill>
                <a:effectLst/>
                <a:latin typeface="Arial" panose="020B0604020202020204" pitchFamily="34" charset="0"/>
              </a:rPr>
              <a:t>: They use attendance data to ensure their teams are adequately staffed and to manage daily operations smoothly.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rgbClr val="000000"/>
                </a:solidFill>
                <a:effectLst/>
                <a:latin typeface="Arial" panose="020B0604020202020204" pitchFamily="34" charset="0"/>
              </a:rPr>
              <a:t>Employees</a:t>
            </a:r>
            <a:r>
              <a:rPr altLang="en-US" baseline="0" b="0" cap="none" dirty="0" sz="2000" i="0" kumimoji="0" lang="en-US" normalizeH="0" strike="noStrike" u="none" smtClean="0">
                <a:ln>
                  <a:noFill/>
                </a:ln>
                <a:solidFill>
                  <a:srgbClr val="000000"/>
                </a:solidFill>
                <a:effectLst/>
                <a:latin typeface="Arial" panose="020B0604020202020204" pitchFamily="34" charset="0"/>
              </a:rPr>
              <a:t>: They might view their own attendance records and understand how their punctuality affects their performance evaluations.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rgbClr val="000000"/>
                </a:solidFill>
                <a:effectLst/>
                <a:latin typeface="Arial" panose="020B0604020202020204" pitchFamily="34" charset="0"/>
              </a:rPr>
              <a:t>Executives</a:t>
            </a:r>
            <a:r>
              <a:rPr altLang="en-US" baseline="0" b="0" cap="none" dirty="0" sz="2000" i="0" kumimoji="0" lang="en-US" normalizeH="0" strike="noStrike" u="none" smtClean="0">
                <a:ln>
                  <a:noFill/>
                </a:ln>
                <a:solidFill>
                  <a:srgbClr val="000000"/>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a:spLocks noChangeArrowheads="1"/>
          </p:cNvSpPr>
          <p:nvPr/>
        </p:nvSpPr>
        <p:spPr bwMode="auto">
          <a:xfrm>
            <a:off x="2819400" y="2019299"/>
            <a:ext cx="9299912" cy="3710942"/>
          </a:xfrm>
          <a:prstGeom prst="rect"/>
          <a:noFill/>
          <a:ln>
            <a:noFill/>
          </a:ln>
          <a:effectLst/>
        </p:spPr>
        <p:txBody>
          <a:bodyPr anchor="ctr" anchorCtr="0" bIns="45720" compatLnSpc="1" lIns="91440" numCol="1" rIns="91440" tIns="45720" vert="horz" wrap="square">
            <a:prstTxWarp prst="textNoShap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smtClean="0">
                <a:ln>
                  <a:noFill/>
                </a:ln>
                <a:solidFill>
                  <a:srgbClr val="000000"/>
                </a:solidFill>
                <a:effectLst/>
                <a:latin typeface="Arial" panose="020B0604020202020204" pitchFamily="34" charset="0"/>
              </a:rPr>
              <a:t>Solution:</a:t>
            </a: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smtClean="0">
                <a:ln>
                  <a:noFill/>
                </a:ln>
                <a:solidFill>
                  <a:srgbClr val="000000"/>
                </a:solidFill>
                <a:effectLst/>
                <a:latin typeface="Arial" panose="020B0604020202020204" pitchFamily="34" charset="0"/>
              </a:rPr>
              <a:t>Automated Attendance Tracking</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smtClean="0">
                <a:ln>
                  <a:noFill/>
                </a:ln>
                <a:solidFill>
                  <a:srgbClr val="000000"/>
                </a:solidFill>
                <a:effectLst/>
                <a:latin typeface="Arial" panose="020B0604020202020204" pitchFamily="34" charset="0"/>
              </a:rPr>
              <a:t>Real-Time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smtClean="0">
                <a:ln>
                  <a:noFill/>
                </a:ln>
                <a:solidFill>
                  <a:srgbClr val="000000"/>
                </a:solidFill>
                <a:effectLst/>
                <a:latin typeface="Arial" panose="020B0604020202020204" pitchFamily="34" charset="0"/>
              </a:rPr>
              <a:t>Analytics Dashboard</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smtClean="0">
                <a:ln>
                  <a:noFill/>
                </a:ln>
                <a:solidFill>
                  <a:srgbClr val="000000"/>
                </a:solidFill>
                <a:effectLst/>
                <a:latin typeface="Arial" panose="020B0604020202020204" pitchFamily="34" charset="0"/>
              </a:rPr>
              <a:t>Integration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smtClean="0">
              <a:ln>
                <a:noFill/>
              </a:ln>
              <a:solidFill>
                <a:srgbClr val="000000"/>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smtClean="0">
                <a:ln>
                  <a:noFill/>
                </a:ln>
                <a:solidFill>
                  <a:srgbClr val="000000"/>
                </a:solidFill>
                <a:effectLst/>
                <a:latin typeface="Arial" panose="020B0604020202020204" pitchFamily="34" charset="0"/>
              </a:rPr>
              <a:t>Value Proposition:</a:t>
            </a: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smtClean="0">
                <a:ln>
                  <a:noFill/>
                </a:ln>
                <a:solidFill>
                  <a:srgbClr val="000000"/>
                </a:solidFill>
                <a:effectLst/>
                <a:latin typeface="Arial" panose="020B0604020202020204" pitchFamily="34" charset="0"/>
              </a:rPr>
              <a:t>Enhanced Accuracy</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smtClean="0">
                <a:ln>
                  <a:noFill/>
                </a:ln>
                <a:solidFill>
                  <a:srgbClr val="000000"/>
                </a:solidFill>
                <a:effectLst/>
                <a:latin typeface="Arial" panose="020B0604020202020204" pitchFamily="34" charset="0"/>
              </a:rPr>
              <a:t>Increased Efficiency</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smtClean="0">
                <a:ln>
                  <a:noFill/>
                </a:ln>
                <a:solidFill>
                  <a:srgbClr val="000000"/>
                </a:solidFill>
                <a:effectLst/>
                <a:latin typeface="Arial" panose="020B0604020202020204" pitchFamily="34" charset="0"/>
              </a:rPr>
              <a:t>Improved Decision-Making</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smtClean="0">
                <a:ln>
                  <a:noFill/>
                </a:ln>
                <a:solidFill>
                  <a:srgbClr val="000000"/>
                </a:solidFill>
                <a:effectLst/>
                <a:latin typeface="Arial" panose="020B0604020202020204" pitchFamily="34" charset="0"/>
              </a:rPr>
              <a:t>Better Employee Engagement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rgbClr val="000000"/>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itle 1"/>
          <p:cNvSpPr>
            <a:spLocks noGrp="1"/>
          </p:cNvSpPr>
          <p:nvPr/>
        </p:nvSpPr>
        <p:spPr>
          <a:xfrm>
            <a:off x="1036387" y="1383054"/>
            <a:ext cx="10681335" cy="3708400"/>
          </a:xfrm>
          <a:prstGeom prst="rect"/>
        </p:spPr>
        <p:txBody>
          <a:bodyPr bIns="0" lIns="0" rIns="0" tIns="0" wrap="square">
            <a:spAutoFit/>
          </a:bodyPr>
          <a:lstStyle>
            <a:lvl1pPr>
              <a:defRPr b="1" sz="4800" i="0">
                <a:solidFill>
                  <a:srgbClr val="000000"/>
                </a:solidFill>
                <a:latin typeface="Trebuchet MS"/>
                <a:cs typeface="Trebuchet MS"/>
              </a:defRPr>
            </a:lvl1pPr>
          </a:lstStyle>
          <a:p>
            <a:r>
              <a:rPr dirty="0" sz="2400" lang="en-IN" u="sng"/>
              <a:t/>
            </a:r>
            <a:br>
              <a:rPr dirty="0" sz="2400" lang="en-IN" u="sng"/>
            </a:br>
            <a:r>
              <a:rPr dirty="0" sz="2000" lang="en-IN" smtClean="0">
                <a:latin typeface="Calibri"/>
              </a:rPr>
              <a:t>1) Employee ID</a:t>
            </a:r>
            <a:br>
              <a:rPr dirty="0" sz="2000" lang="en-IN" smtClean="0"/>
            </a:br>
            <a:r>
              <a:rPr dirty="0" sz="2000" lang="en-IN" smtClean="0">
                <a:latin typeface="Calibri"/>
              </a:rPr>
              <a:t>2) Name</a:t>
            </a:r>
            <a:br>
              <a:rPr dirty="0" sz="2000" lang="en-IN" smtClean="0"/>
            </a:br>
            <a:r>
              <a:rPr dirty="0" sz="2000" lang="en-IN" smtClean="0">
                <a:latin typeface="Calibri"/>
              </a:rPr>
              <a:t>3) Dates</a:t>
            </a:r>
            <a:br>
              <a:rPr dirty="0" sz="2000" lang="en-IN" smtClean="0"/>
            </a:br>
            <a:r>
              <a:rPr dirty="0" sz="2000" lang="en-IN" smtClean="0">
                <a:latin typeface="Calibri"/>
              </a:rPr>
              <a:t>4) Check-in-time</a:t>
            </a:r>
            <a:br>
              <a:rPr dirty="0" sz="2000" lang="en-IN" smtClean="0"/>
            </a:br>
            <a:r>
              <a:rPr dirty="0" sz="2000" lang="en-IN" smtClean="0">
                <a:latin typeface="Calibri"/>
              </a:rPr>
              <a:t>5) check-out-time</a:t>
            </a:r>
            <a:br>
              <a:rPr dirty="0" sz="2000" lang="en-IN" smtClean="0"/>
            </a:br>
            <a:r>
              <a:rPr dirty="0" sz="2000" lang="en-IN" smtClean="0">
                <a:latin typeface="Calibri"/>
              </a:rPr>
              <a:t>6) status</a:t>
            </a:r>
            <a:br>
              <a:rPr dirty="0" sz="2000" lang="en-IN" smtClean="0"/>
            </a:br>
            <a:r>
              <a:rPr dirty="0" sz="2000" lang="en-IN" smtClean="0">
                <a:latin typeface="Calibri"/>
              </a:rPr>
              <a:t>7)Department</a:t>
            </a:r>
            <a:br>
              <a:rPr dirty="0" sz="2000" lang="en-IN" smtClean="0"/>
            </a:br>
            <a:r>
              <a:rPr dirty="0" sz="2000" lang="en-IN" smtClean="0">
                <a:latin typeface="Calibri"/>
              </a:rPr>
              <a:t>8) Hours worked</a:t>
            </a:r>
            <a:br>
              <a:rPr dirty="0" sz="2000" lang="en-IN" smtClean="0"/>
            </a:br>
            <a:r>
              <a:rPr dirty="0" sz="2000" lang="en-IN" smtClean="0">
                <a:latin typeface="Calibri"/>
              </a:rPr>
              <a:t>9) Leave type</a:t>
            </a:r>
            <a:br>
              <a:rPr dirty="0" sz="2000" lang="en-IN" smtClean="0"/>
            </a:br>
            <a:r>
              <a:rPr dirty="0" sz="2000" lang="en-IN" smtClean="0">
                <a:latin typeface="Calibri"/>
              </a:rPr>
              <a:t>10) Over time hours</a:t>
            </a:r>
            <a:br>
              <a:rPr dirty="0" sz="2000" lang="en-IN" smtClean="0"/>
            </a:b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8565569" y="81241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830559"/>
            <a:ext cx="2142910" cy="2970289"/>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Rectangle 1"/>
          <p:cNvSpPr>
            <a:spLocks noChangeArrowheads="1"/>
          </p:cNvSpPr>
          <p:nvPr/>
        </p:nvSpPr>
        <p:spPr bwMode="auto">
          <a:xfrm>
            <a:off x="381000" y="1643618"/>
            <a:ext cx="11430000" cy="2186941"/>
          </a:xfrm>
          <a:prstGeom prst="rect"/>
          <a:noFill/>
          <a:ln>
            <a:noFill/>
          </a:ln>
          <a:effectLst/>
        </p:spPr>
        <p:txBody>
          <a:bodyPr anchor="ctr" anchorCtr="0" bIns="45720" compatLnSpc="1" lIns="91440" numCol="1" rIns="91440" tIns="45720" vert="horz" wrap="square">
            <a:prstTxWarp prst="textNoShap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rgbClr val="000000"/>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smtClean="0">
                <a:ln>
                  <a:noFill/>
                </a:ln>
                <a:solidFill>
                  <a:srgbClr val="000000"/>
                </a:solidFill>
                <a:effectLst/>
                <a:latin typeface="Arial" panose="020B0604020202020204" pitchFamily="34" charset="0"/>
              </a:rPr>
              <a:t>Seamless Integration</a:t>
            </a:r>
            <a:r>
              <a:rPr altLang="en-US" baseline="0" b="0" cap="none" dirty="0" sz="2000" i="0" kumimoji="0" lang="en-US" normalizeH="0" strike="noStrike" u="none" smtClean="0">
                <a:ln>
                  <a:noFill/>
                </a:ln>
                <a:solidFill>
                  <a:srgbClr val="000000"/>
                </a:solidFill>
                <a:effectLst/>
                <a:latin typeface="Arial" panose="020B0604020202020204" pitchFamily="34" charset="0"/>
              </a:rPr>
              <a:t>: Effortlessly connects with existing systems, minimizing disruption.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2000" i="0" kumimoji="0" lang="en-US" normalizeH="0" strike="noStrike" u="none" smtClean="0">
                <a:ln>
                  <a:noFill/>
                </a:ln>
                <a:solidFill>
                  <a:srgbClr val="000000"/>
                </a:solidFill>
                <a:effectLst/>
                <a:latin typeface="Arial" panose="020B0604020202020204" pitchFamily="34" charset="0"/>
              </a:rPr>
              <a:t>Real-Time Insights</a:t>
            </a:r>
            <a:r>
              <a:rPr altLang="en-US" baseline="0" b="0" cap="none" dirty="0" sz="2000" i="0" kumimoji="0" lang="en-US" normalizeH="0" strike="noStrike" u="none" smtClean="0">
                <a:ln>
                  <a:noFill/>
                </a:ln>
                <a:solidFill>
                  <a:srgbClr val="000000"/>
                </a:solidFill>
                <a:effectLst/>
                <a:latin typeface="Arial" panose="020B0604020202020204" pitchFamily="34" charset="0"/>
              </a:rPr>
              <a:t>: Provides instant updates and alerts for immediate action.</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000" i="0" kumimoji="0" lang="en-US" normalizeH="0" strike="noStrike" u="none" smtClean="0">
                <a:ln>
                  <a:noFill/>
                </a:ln>
                <a:solidFill>
                  <a:srgbClr val="000000"/>
                </a:solidFill>
                <a:effectLst/>
                <a:latin typeface="Arial" panose="020B0604020202020204" pitchFamily="34" charset="0"/>
              </a:rPr>
              <a:t>User-Friendly Interface</a:t>
            </a:r>
            <a:r>
              <a:rPr altLang="en-US" baseline="0" b="0" cap="none" dirty="0" sz="2000" i="0" kumimoji="0" lang="en-US" normalizeH="0" strike="noStrike" u="none" smtClean="0">
                <a:ln>
                  <a:noFill/>
                </a:ln>
                <a:solidFill>
                  <a:srgbClr val="000000"/>
                </a:solidFill>
                <a:effectLst/>
                <a:latin typeface="Arial" panose="020B0604020202020204" pitchFamily="34" charset="0"/>
              </a:rPr>
              <a:t>: Intuitive design for easy access and navigation by all users.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2000" i="0" kumimoji="0" lang="en-US" normalizeH="0" strike="noStrike" u="none" smtClean="0">
                <a:ln>
                  <a:noFill/>
                </a:ln>
                <a:solidFill>
                  <a:srgbClr val="000000"/>
                </a:solidFill>
                <a:effectLst/>
                <a:latin typeface="Arial" panose="020B0604020202020204" pitchFamily="34" charset="0"/>
              </a:rPr>
              <a:t>Advanced Analytics</a:t>
            </a:r>
            <a:r>
              <a:rPr altLang="en-US" baseline="0" b="0" cap="none" dirty="0" sz="2000" i="0" kumimoji="0" lang="en-US" normalizeH="0" strike="noStrike" u="none" smtClean="0">
                <a:ln>
                  <a:noFill/>
                </a:ln>
                <a:solidFill>
                  <a:srgbClr val="000000"/>
                </a:solidFill>
                <a:effectLst/>
                <a:latin typeface="Arial" panose="020B0604020202020204" pitchFamily="34" charset="0"/>
              </a:rPr>
              <a:t>: Offers deep insights with interactive visualizations and trends.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2000" i="0" kumimoji="0" lang="en-US" normalizeH="0" strike="noStrike" u="none" smtClean="0">
                <a:ln>
                  <a:noFill/>
                </a:ln>
                <a:solidFill>
                  <a:srgbClr val="000000"/>
                </a:solidFill>
                <a:effectLst/>
                <a:latin typeface="Arial" panose="020B0604020202020204" pitchFamily="34" charset="0"/>
              </a:rPr>
              <a:t>Customization Options</a:t>
            </a:r>
            <a:r>
              <a:rPr altLang="en-US" baseline="0" b="0" cap="none" dirty="0" sz="2000" i="0" kumimoji="0" lang="en-US" normalizeH="0" strike="noStrike" u="none" smtClean="0">
                <a:ln>
                  <a:noFill/>
                </a:ln>
                <a:solidFill>
                  <a:srgbClr val="000000"/>
                </a:solidFill>
                <a:effectLst/>
                <a:latin typeface="Arial" panose="020B0604020202020204" pitchFamily="34" charset="0"/>
              </a:rPr>
              <a:t>: Tailors features and reports to specific organizational needs.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000" i="0" kumimoji="0" lang="en-US" normalizeH="0" strike="noStrike" u="none" smtClean="0">
              <a:ln>
                <a:noFill/>
              </a:ln>
              <a:solidFill>
                <a:srgbClr val="000000"/>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2024-09-05T05:16:03Z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2fd2c1aa54f84c5c92089fbc3e68c684</vt:lpwstr>
  </property>
</Properties>
</file>