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56" r:id="rId35"/>
    <p:sldId id="257" r:id="rId36"/>
    <p:sldId id="258" r:id="rId37"/>
    <p:sldId id="259" r:id="rId38"/>
    <p:sldId id="260" r:id="rId39"/>
    <p:sldId id="261" r:id="rId40"/>
    <p:sldId id="262" r:id="rId41"/>
    <p:sldId id="263" r:id="rId42"/>
    <p:sldId id="264" r:id="rId43"/>
    <p:sldId id="265" r:id="rId44"/>
    <p:sldId id="266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9DD35-DEE0-4D38-BC72-498B8AB1155F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2312C-9FBF-40FC-BFA3-08B03170C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50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DBB52-CE1E-4475-BEC2-D9D797F2BA3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842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GIF"/><Relationship Id="rId4" Type="http://schemas.openxmlformats.org/officeDocument/2006/relationships/image" Target="../media/image20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7" Type="http://schemas.openxmlformats.org/officeDocument/2006/relationships/image" Target="../media/image35.GIF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GIF"/><Relationship Id="rId5" Type="http://schemas.openxmlformats.org/officeDocument/2006/relationships/image" Target="../media/image33.GIF"/><Relationship Id="rId4" Type="http://schemas.openxmlformats.org/officeDocument/2006/relationships/image" Target="../media/image32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1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jpeg"/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Support Vector Machines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林俊凡、小荣日子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15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Define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Standard form          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CodeCogsEqn (1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665" y="704215"/>
            <a:ext cx="4401185" cy="648335"/>
          </a:xfrm>
          <a:prstGeom prst="rect">
            <a:avLst/>
          </a:prstGeom>
        </p:spPr>
      </p:pic>
      <p:pic>
        <p:nvPicPr>
          <p:cNvPr id="5" name="图片 4" descr="CodeCogsEqn (18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645" y="3541395"/>
            <a:ext cx="285750" cy="171450"/>
          </a:xfrm>
          <a:prstGeom prst="rect">
            <a:avLst/>
          </a:prstGeom>
        </p:spPr>
      </p:pic>
      <p:pic>
        <p:nvPicPr>
          <p:cNvPr id="6" name="图片 5" descr="CodeCogsEqn (19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205" y="3422015"/>
            <a:ext cx="1352550" cy="409575"/>
          </a:xfrm>
          <a:prstGeom prst="rect">
            <a:avLst/>
          </a:prstGeom>
        </p:spPr>
      </p:pic>
      <p:pic>
        <p:nvPicPr>
          <p:cNvPr id="7" name="图片 6" descr="CodeCogsEqn (20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590" y="3422015"/>
            <a:ext cx="2628265" cy="457200"/>
          </a:xfrm>
          <a:prstGeom prst="rect">
            <a:avLst/>
          </a:prstGeom>
        </p:spPr>
      </p:pic>
      <p:pic>
        <p:nvPicPr>
          <p:cNvPr id="8" name="图片 7" descr="CodeCogsEqn (18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965" y="3540760"/>
            <a:ext cx="2857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0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Dual Problem: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 descr="CodeCogsEqn (2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155" y="1691005"/>
            <a:ext cx="4292600" cy="500380"/>
          </a:xfrm>
          <a:prstGeom prst="rect">
            <a:avLst/>
          </a:prstGeom>
        </p:spPr>
      </p:pic>
      <p:pic>
        <p:nvPicPr>
          <p:cNvPr id="5" name="图片 4" descr="CodeCogsEqn (2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520" y="2941320"/>
            <a:ext cx="5781040" cy="457200"/>
          </a:xfrm>
          <a:prstGeom prst="rect">
            <a:avLst/>
          </a:prstGeom>
        </p:spPr>
      </p:pic>
      <p:pic>
        <p:nvPicPr>
          <p:cNvPr id="8" name="图片 7" descr="CodeCogsEqn (29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520" y="3772535"/>
            <a:ext cx="533336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2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Weak and Strong Duality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Weak duality:</a:t>
            </a:r>
          </a:p>
          <a:p>
            <a:pPr lvl="1"/>
            <a:r>
              <a:rPr lang="en-US" altLang="zh-CN"/>
              <a:t>always holds (for convex and nonconvex problem)</a:t>
            </a:r>
          </a:p>
          <a:p>
            <a:r>
              <a:rPr lang="en-US" altLang="zh-CN"/>
              <a:t>Strong duality:</a:t>
            </a:r>
          </a:p>
          <a:p>
            <a:pPr lvl="1"/>
            <a:r>
              <a:rPr lang="en-US" altLang="zh-CN"/>
              <a:t>does not hold in general</a:t>
            </a:r>
          </a:p>
          <a:p>
            <a:pPr lvl="1"/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1825625"/>
            <a:ext cx="1114425" cy="4241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30" y="2787015"/>
            <a:ext cx="1249045" cy="35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0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30860"/>
            <a:ext cx="10515600" cy="5646420"/>
          </a:xfrm>
        </p:spPr>
        <p:txBody>
          <a:bodyPr/>
          <a:lstStyle/>
          <a:p>
            <a:r>
              <a:rPr lang="zh-CN" altLang="en-US"/>
              <a:t>Assume strong duality holds,       is primal optimal,              </a:t>
            </a:r>
            <a:r>
              <a:rPr lang="en-US" altLang="zh-CN"/>
              <a:t>i</a:t>
            </a:r>
            <a:r>
              <a:rPr lang="zh-CN" altLang="en-US"/>
              <a:t>s dual optimal, then</a:t>
            </a:r>
          </a:p>
        </p:txBody>
      </p:sp>
      <p:pic>
        <p:nvPicPr>
          <p:cNvPr id="4" name="图片 3" descr="CodeCogsEqn (2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390" y="637540"/>
            <a:ext cx="342900" cy="228600"/>
          </a:xfrm>
          <a:prstGeom prst="rect">
            <a:avLst/>
          </a:prstGeom>
        </p:spPr>
      </p:pic>
      <p:pic>
        <p:nvPicPr>
          <p:cNvPr id="5" name="图片 4" descr="CodeCogsEqn (26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645" y="637540"/>
            <a:ext cx="904875" cy="304800"/>
          </a:xfrm>
          <a:prstGeom prst="rect">
            <a:avLst/>
          </a:prstGeom>
        </p:spPr>
      </p:pic>
      <p:pic>
        <p:nvPicPr>
          <p:cNvPr id="7" name="图片 6" descr="CodeCogsEqn (28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995" y="1715135"/>
            <a:ext cx="747649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4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Karush-Kuhn-Tucker (KKT) Conditions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Let f(w) be convex</a:t>
            </a:r>
          </a:p>
          <a:p>
            <a:pPr marL="0" indent="0">
              <a:buNone/>
            </a:pPr>
            <a:r>
              <a:rPr lang="en-US" altLang="zh-CN"/>
              <a:t>suppose hi(w) is affine,</a:t>
            </a:r>
          </a:p>
          <a:p>
            <a:pPr marL="0" indent="0">
              <a:buNone/>
            </a:pPr>
            <a:r>
              <a:rPr lang="en-US" altLang="zh-CN"/>
              <a:t>gi(w) is strictly feasible</a:t>
            </a: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 descr="CodeCogsEqn (30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45" y="3444240"/>
            <a:ext cx="9028430" cy="304800"/>
          </a:xfrm>
          <a:prstGeom prst="rect">
            <a:avLst/>
          </a:prstGeom>
        </p:spPr>
      </p:pic>
      <p:pic>
        <p:nvPicPr>
          <p:cNvPr id="6" name="图片 5" descr="CodeCogsEqn (3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105" y="4100195"/>
            <a:ext cx="2637790" cy="685800"/>
          </a:xfrm>
          <a:prstGeom prst="rect">
            <a:avLst/>
          </a:prstGeom>
        </p:spPr>
      </p:pic>
      <p:pic>
        <p:nvPicPr>
          <p:cNvPr id="7" name="图片 6" descr="CodeCogsEqn (33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010" y="4100195"/>
            <a:ext cx="2704465" cy="638175"/>
          </a:xfrm>
          <a:prstGeom prst="rect">
            <a:avLst/>
          </a:prstGeom>
        </p:spPr>
      </p:pic>
      <p:pic>
        <p:nvPicPr>
          <p:cNvPr id="8" name="图片 7" descr="CodeCogsEqn (34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7650" y="4285615"/>
            <a:ext cx="1695450" cy="314325"/>
          </a:xfrm>
          <a:prstGeom prst="rect">
            <a:avLst/>
          </a:prstGeom>
        </p:spPr>
      </p:pic>
      <p:pic>
        <p:nvPicPr>
          <p:cNvPr id="9" name="图片 8" descr="CodeCogsEqn (35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3010" y="5049520"/>
            <a:ext cx="1419225" cy="304800"/>
          </a:xfrm>
          <a:prstGeom prst="rect">
            <a:avLst/>
          </a:prstGeom>
        </p:spPr>
      </p:pic>
      <p:pic>
        <p:nvPicPr>
          <p:cNvPr id="11" name="图片 10" descr="CodeCogsEqn (37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9855" y="5049520"/>
            <a:ext cx="8572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7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835" y="1887220"/>
            <a:ext cx="828294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5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Eliminating Primal Variables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Setting the gradients of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Plugging (1) and (2) into       gives the objective function       for the dual problem: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610" y="1825625"/>
            <a:ext cx="2938780" cy="4324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360" y="4662805"/>
            <a:ext cx="6289040" cy="1607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0" y="2258060"/>
            <a:ext cx="3618865" cy="1504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085" y="3916045"/>
            <a:ext cx="355600" cy="3898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4320" y="3884295"/>
            <a:ext cx="438150" cy="4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3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Dual Optimization Problem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Dual optimization problem: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This is also a </a:t>
            </a:r>
            <a:r>
              <a:rPr lang="zh-CN" altLang="en-US">
                <a:solidFill>
                  <a:srgbClr val="FF0000"/>
                </a:solidFill>
              </a:rPr>
              <a:t>QP</a:t>
            </a:r>
            <a:r>
              <a:rPr lang="zh-CN" altLang="en-US"/>
              <a:t> problem, but its complexity depends on the sample</a:t>
            </a:r>
          </a:p>
          <a:p>
            <a:r>
              <a:rPr lang="zh-CN" altLang="en-US"/>
              <a:t>size N (rather than the input dimensionality D):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330" y="2442845"/>
            <a:ext cx="559054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8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Support Vectors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Most of the dual variables vanish with              . They are points lying</a:t>
            </a:r>
          </a:p>
          <a:p>
            <a:pPr marL="0" indent="0">
              <a:buNone/>
            </a:pPr>
            <a:r>
              <a:rPr lang="zh-CN" altLang="en-US"/>
              <a:t>   beyond the margin with no effect on the hyperplane.</a:t>
            </a:r>
          </a:p>
          <a:p>
            <a:r>
              <a:rPr lang="zh-CN" altLang="en-US"/>
              <a:t>Support vectors:                               , hence the name support vector</a:t>
            </a:r>
          </a:p>
          <a:p>
            <a:pPr marL="0" indent="0">
              <a:buNone/>
            </a:pPr>
            <a:r>
              <a:rPr lang="zh-CN" altLang="en-US"/>
              <a:t>  machine (SVM).</a:t>
            </a:r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5" y="1825625"/>
            <a:ext cx="666750" cy="304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095" y="2900045"/>
            <a:ext cx="1932940" cy="38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lassification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Soft Margin &amp; Hard Margin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Kernel Function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03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TWO-CLASS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sym typeface="+mn-ea"/>
              </a:rPr>
              <a:t>Logistic Regression</a:t>
            </a: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235" y="2439035"/>
            <a:ext cx="405701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8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Two classes classification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Discriminant </a:t>
            </a:r>
            <a:r>
              <a:rPr lang="en-US" altLang="zh-CN" dirty="0" smtClean="0"/>
              <a:t>function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Classification </a:t>
            </a:r>
            <a:r>
              <a:rPr lang="en-US" altLang="zh-CN" dirty="0"/>
              <a:t>rule during testing</a:t>
            </a:r>
            <a:r>
              <a:rPr lang="en-US" altLang="zh-CN" dirty="0" smtClean="0"/>
              <a:t>:          </a:t>
            </a:r>
          </a:p>
          <a:p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34" y="2476779"/>
            <a:ext cx="43561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765" y="4581129"/>
            <a:ext cx="49784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608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5413" y="404664"/>
            <a:ext cx="11809312" cy="7128792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Identify w,w0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542" y="2527243"/>
            <a:ext cx="9730497" cy="90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563" y="4725145"/>
            <a:ext cx="8736789" cy="1690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1423" y="3861048"/>
            <a:ext cx="107866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For numerical </a:t>
            </a:r>
            <a:r>
              <a:rPr lang="en-US" altLang="zh-CN" sz="3200" dirty="0" smtClean="0"/>
              <a:t>stability : all </a:t>
            </a:r>
            <a:r>
              <a:rPr lang="en-US" altLang="zh-CN" sz="3200" dirty="0"/>
              <a:t>support vectors are used to compute </a:t>
            </a:r>
            <a:r>
              <a:rPr lang="en-US" altLang="zh-CN" sz="3200" dirty="0" smtClean="0"/>
              <a:t>w0 </a:t>
            </a:r>
            <a:r>
              <a:rPr lang="en-US" altLang="zh-CN" sz="3200" dirty="0"/>
              <a:t>:</a:t>
            </a:r>
            <a:endParaRPr lang="zh-CN" altLang="en-US" sz="3200" dirty="0"/>
          </a:p>
        </p:txBody>
      </p:sp>
      <p:grpSp>
        <p:nvGrpSpPr>
          <p:cNvPr id="2" name="组合 1"/>
          <p:cNvGrpSpPr/>
          <p:nvPr/>
        </p:nvGrpSpPr>
        <p:grpSpPr>
          <a:xfrm>
            <a:off x="2133179" y="1196752"/>
            <a:ext cx="9147397" cy="1296144"/>
            <a:chOff x="577948" y="1196752"/>
            <a:chExt cx="6860548" cy="129614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053" y="1196752"/>
              <a:ext cx="5815443" cy="1296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37"/>
            <a:stretch/>
          </p:blipFill>
          <p:spPr bwMode="auto">
            <a:xfrm>
              <a:off x="577948" y="1254956"/>
              <a:ext cx="3952826" cy="962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4953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735" y="1562112"/>
            <a:ext cx="10972800" cy="4525963"/>
          </a:xfrm>
        </p:spPr>
        <p:txBody>
          <a:bodyPr/>
          <a:lstStyle/>
          <a:p>
            <a:r>
              <a:rPr lang="en-US" altLang="zh-CN" dirty="0" smtClean="0"/>
              <a:t>Case with multiple classes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95467" y="2348880"/>
            <a:ext cx="105611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One way </a:t>
            </a:r>
            <a:r>
              <a:rPr lang="en-US" altLang="zh-CN" sz="2800" dirty="0"/>
              <a:t>to handle multiple classes is to define K two-class </a:t>
            </a:r>
            <a:r>
              <a:rPr lang="en-US" altLang="zh-CN" sz="2800" dirty="0" smtClean="0"/>
              <a:t>problem, each </a:t>
            </a:r>
            <a:r>
              <a:rPr lang="en-US" altLang="zh-CN" sz="2800" dirty="0"/>
              <a:t>separating one class from all other classes combined.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An </a:t>
            </a:r>
            <a:r>
              <a:rPr lang="en-US" altLang="zh-CN" sz="2800" dirty="0"/>
              <a:t>SVM g k (x) is learned for each two-class problem.</a:t>
            </a:r>
          </a:p>
          <a:p>
            <a:r>
              <a:rPr lang="en-US" altLang="zh-CN" sz="2800" dirty="0"/>
              <a:t>Classification rule during testing: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34" y="5026536"/>
            <a:ext cx="53213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11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Hard margin with outliers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700809"/>
            <a:ext cx="9607808" cy="362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819" y="5006717"/>
            <a:ext cx="43942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264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slack variables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slack variables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separation </a:t>
            </a:r>
            <a:r>
              <a:rPr lang="en-US" altLang="zh-CN" dirty="0"/>
              <a:t>constraints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071" y="2204864"/>
            <a:ext cx="41529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12" y="3429000"/>
            <a:ext cx="45212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3" y="4205064"/>
            <a:ext cx="11275484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98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primal optimization problem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Minimize</a:t>
            </a:r>
            <a:endParaRPr lang="en-US" altLang="zh-CN" dirty="0"/>
          </a:p>
          <a:p>
            <a:r>
              <a:rPr lang="en-US" altLang="zh-CN" dirty="0"/>
              <a:t>subject </a:t>
            </a:r>
            <a:r>
              <a:rPr lang="en-US" altLang="zh-CN" dirty="0" smtClean="0"/>
              <a:t>to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C is a regularization parameter, which trades off between margin maximization and training error minimization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787" y="1412777"/>
            <a:ext cx="30480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287" y="2636913"/>
            <a:ext cx="419100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819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052" y="4365104"/>
            <a:ext cx="607060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optimization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Lagrangian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Dual optimization </a:t>
            </a:r>
            <a:r>
              <a:rPr lang="en-US" altLang="zh-CN" dirty="0" smtClean="0"/>
              <a:t>problem</a:t>
            </a:r>
          </a:p>
          <a:p>
            <a:pPr marL="0" indent="0">
              <a:buNone/>
            </a:pPr>
            <a:r>
              <a:rPr lang="en-US" altLang="zh-CN" dirty="0" smtClean="0"/>
              <a:t>       Maximize</a:t>
            </a:r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/>
              <a:t>subject to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35" y="2437982"/>
            <a:ext cx="1088178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894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085" y="1988841"/>
            <a:ext cx="44196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What if the sample space </a:t>
            </a:r>
            <a:r>
              <a:rPr lang="en-US" altLang="zh-CN" dirty="0"/>
              <a:t>can</a:t>
            </a:r>
            <a:r>
              <a:rPr lang="en-US" altLang="zh-CN" dirty="0" smtClean="0"/>
              <a:t> not be linearly separated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Idea(2 step):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1.map the data space  to</a:t>
            </a:r>
          </a:p>
          <a:p>
            <a:pPr marL="0" indent="0">
              <a:buNone/>
            </a:pPr>
            <a:r>
              <a:rPr lang="en-US" altLang="zh-CN" dirty="0" smtClean="0"/>
              <a:t>      the high-dimension  space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2.classify on the new data space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39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97" y="2702642"/>
            <a:ext cx="67310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Basis </a:t>
            </a:r>
            <a:r>
              <a:rPr lang="en-US" altLang="zh-CN" dirty="0"/>
              <a:t>functions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r>
              <a:rPr lang="en-US" altLang="zh-CN" dirty="0"/>
              <a:t>Dual optimization problem</a:t>
            </a:r>
            <a:r>
              <a:rPr lang="en-US" altLang="zh-CN" dirty="0" smtClean="0"/>
              <a:t>:</a:t>
            </a:r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893" y="-171400"/>
            <a:ext cx="81280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6"/>
          <a:stretch/>
        </p:blipFill>
        <p:spPr bwMode="auto">
          <a:xfrm>
            <a:off x="1199457" y="4122058"/>
            <a:ext cx="9649884" cy="1473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77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531" y="3068961"/>
            <a:ext cx="78994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657347" y="2060849"/>
            <a:ext cx="8875183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Comparison the optimal problem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Before mapping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After mapping</a:t>
            </a:r>
            <a:endParaRPr lang="en-US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9" b="-1"/>
          <a:stretch/>
        </p:blipFill>
        <p:spPr bwMode="auto">
          <a:xfrm>
            <a:off x="1269998" y="3904343"/>
            <a:ext cx="9649884" cy="1475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80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TWO-CLASS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CodeCogsEq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010" y="3667125"/>
            <a:ext cx="6149975" cy="1278255"/>
          </a:xfrm>
          <a:prstGeom prst="rect">
            <a:avLst/>
          </a:prstGeom>
        </p:spPr>
      </p:pic>
      <p:pic>
        <p:nvPicPr>
          <p:cNvPr id="5" name="图片 4" descr="CodeCogsEqn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365" y="2339340"/>
            <a:ext cx="5722620" cy="67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0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5" y="4005064"/>
            <a:ext cx="10643403" cy="914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Kernel Methods</a:t>
            </a:r>
            <a:endParaRPr lang="zh-CN" alt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022" y="3536948"/>
            <a:ext cx="64897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539" y="1231925"/>
            <a:ext cx="4419048" cy="231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728" y="2490022"/>
            <a:ext cx="5486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1532033" y="3632198"/>
            <a:ext cx="4370049" cy="703489"/>
            <a:chOff x="572592" y="3906156"/>
            <a:chExt cx="2703973" cy="419100"/>
          </a:xfrm>
        </p:grpSpPr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592" y="3906156"/>
              <a:ext cx="1143000" cy="41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7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5465" y="3972831"/>
              <a:ext cx="1181100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623393" y="1162693"/>
            <a:ext cx="647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Define mapping 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z =f(x1,x2)= (z1,z2,z3,z4,z5)</a:t>
            </a:r>
            <a:endParaRPr lang="zh-CN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21495" y="3213569"/>
            <a:ext cx="5280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Two points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46" y="4797153"/>
            <a:ext cx="12443333" cy="946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328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10" y="1587252"/>
            <a:ext cx="9345084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Kernel </a:t>
            </a:r>
            <a:r>
              <a:rPr lang="en-US" altLang="zh-CN" b="1" dirty="0" smtClean="0"/>
              <a:t>Function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091" y="1195858"/>
            <a:ext cx="10972800" cy="566214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Dual optimization problem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or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where </a:t>
            </a:r>
            <a:r>
              <a:rPr lang="en-US" altLang="zh-CN" dirty="0"/>
              <a:t>K(x (i) ,x (j) ) ≡ φ(x (i) ) T φ(x (j) ) is a kernel function defined</a:t>
            </a:r>
          </a:p>
          <a:p>
            <a:pPr marL="0" indent="0">
              <a:buNone/>
            </a:pPr>
            <a:r>
              <a:rPr lang="en-US" altLang="zh-CN" dirty="0"/>
              <a:t>directly on the inputs x (i) and x (j) .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601" y="3140968"/>
            <a:ext cx="9103783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49" y="5517232"/>
            <a:ext cx="48720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316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224" y="1893962"/>
            <a:ext cx="39370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Some Common Kernel Functions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Polynomial 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The </a:t>
            </a:r>
            <a:r>
              <a:rPr lang="en-US" altLang="zh-CN" dirty="0"/>
              <a:t>dimension of new </a:t>
            </a:r>
            <a:r>
              <a:rPr lang="en-US" altLang="zh-CN" dirty="0" smtClean="0"/>
              <a:t>space is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m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the dimension of the original space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d</a:t>
            </a:r>
            <a:r>
              <a:rPr lang="zh-CN" altLang="en-US" dirty="0"/>
              <a:t> </a:t>
            </a:r>
            <a:r>
              <a:rPr lang="zh-CN" altLang="en-US" dirty="0" smtClean="0"/>
              <a:t> ： </a:t>
            </a:r>
            <a:r>
              <a:rPr lang="en-US" altLang="zh-CN" dirty="0" smtClean="0"/>
              <a:t>the degree of </a:t>
            </a:r>
            <a:r>
              <a:rPr lang="en-US" altLang="zh-CN" dirty="0"/>
              <a:t>the </a:t>
            </a:r>
            <a:r>
              <a:rPr lang="en-US" altLang="zh-CN" dirty="0" smtClean="0"/>
              <a:t>polynomial </a:t>
            </a:r>
            <a:endParaRPr lang="en-US" altLang="zh-C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036" y="3107002"/>
            <a:ext cx="1920213" cy="1114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91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659" y="1944021"/>
            <a:ext cx="52324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Radial basis function (RBF) </a:t>
            </a:r>
            <a:r>
              <a:rPr lang="en-US" altLang="zh-CN" dirty="0" smtClean="0"/>
              <a:t>kernel: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it-IT" altLang="zh-CN" dirty="0" smtClean="0"/>
              <a:t> map </a:t>
            </a:r>
            <a:r>
              <a:rPr lang="it-IT" altLang="zh-CN" dirty="0"/>
              <a:t>into infinite dimensional space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61735" r="48629" b="31914"/>
          <a:stretch/>
        </p:blipFill>
        <p:spPr bwMode="auto">
          <a:xfrm>
            <a:off x="1114535" y="4066052"/>
            <a:ext cx="10023723" cy="94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85945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-SVM &amp; ε-SVM(SVR)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Two special form of SVM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918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s-SVM</a:t>
            </a:r>
            <a:r>
              <a:rPr lang="zh-CN" altLang="en-US" dirty="0" smtClean="0"/>
              <a:t>：</a:t>
            </a:r>
            <a:r>
              <a:rPr lang="en-US" altLang="zh-CN" smtClean="0"/>
              <a:t>Structured SVM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Supervised Learning with Complex </a:t>
            </a:r>
            <a:r>
              <a:rPr lang="en-US" altLang="zh-CN" dirty="0" smtClean="0"/>
              <a:t>Output</a:t>
            </a:r>
          </a:p>
          <a:p>
            <a:r>
              <a:rPr lang="en-US" altLang="zh-CN" dirty="0" smtClean="0"/>
              <a:t>Example: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694" y="2880487"/>
            <a:ext cx="7079129" cy="2823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301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-SVM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Way 1: Treat the complex output problem as a multi-class task</a:t>
            </a:r>
          </a:p>
          <a:p>
            <a:r>
              <a:rPr lang="en-US" altLang="zh-CN" dirty="0" smtClean="0"/>
              <a:t>Then: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235" y="2958353"/>
            <a:ext cx="6568060" cy="2783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26342" y="5876365"/>
            <a:ext cx="670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Where K is the number of classes and N is the number of training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0002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s-SVM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Way 1’s setback:</a:t>
            </a:r>
          </a:p>
          <a:p>
            <a:pPr lvl="1"/>
            <a:r>
              <a:rPr lang="en-US" altLang="zh-CN" dirty="0" smtClean="0"/>
              <a:t>Too much parameters when K is big!</a:t>
            </a:r>
          </a:p>
          <a:p>
            <a:endParaRPr lang="en-US" altLang="zh-CN" dirty="0"/>
          </a:p>
          <a:p>
            <a:r>
              <a:rPr lang="en-US" altLang="zh-CN" dirty="0" smtClean="0"/>
              <a:t>Way 2: Learn single weight vector and rank by                  , which is in fact a binary classification problem.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774" y="3119719"/>
            <a:ext cx="1245156" cy="712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739" y="4334435"/>
            <a:ext cx="7611431" cy="1770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83898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s-SVM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61" y="1575067"/>
            <a:ext cx="7470304" cy="250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104" y="4045882"/>
            <a:ext cx="8133540" cy="281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718" y="4491319"/>
            <a:ext cx="6441141" cy="68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1201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s-SVM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N-slack formulation: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1-slack formulation:</a:t>
            </a:r>
          </a:p>
          <a:p>
            <a:endParaRPr lang="en-US" altLang="zh-C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29" y="2220445"/>
            <a:ext cx="7279060" cy="2173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884" y="4735885"/>
            <a:ext cx="2996192" cy="80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30" y="5571951"/>
            <a:ext cx="8865812" cy="96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687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Margin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CodeCogsEqn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495" y="1825625"/>
            <a:ext cx="4800600" cy="714375"/>
          </a:xfrm>
          <a:prstGeom prst="rect">
            <a:avLst/>
          </a:prstGeom>
        </p:spPr>
      </p:pic>
      <p:pic>
        <p:nvPicPr>
          <p:cNvPr id="5" name="图片 4" descr="CodeCogsEqn (3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815" y="3872230"/>
            <a:ext cx="1966595" cy="67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1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s-SVM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1011"/>
          </a:xfrm>
        </p:spPr>
        <p:txBody>
          <a:bodyPr>
            <a:normAutofit/>
          </a:bodyPr>
          <a:lstStyle/>
          <a:p>
            <a:r>
              <a:rPr lang="en-US" altLang="zh-CN" dirty="0"/>
              <a:t>Since the set Y of possible output structures is generally quite </a:t>
            </a:r>
            <a:r>
              <a:rPr lang="en-US" altLang="zh-CN" dirty="0" smtClean="0"/>
              <a:t>large, enforcing </a:t>
            </a:r>
            <a:r>
              <a:rPr lang="en-US" altLang="zh-CN" dirty="0"/>
              <a:t>all margin constraints is not feasible in practice</a:t>
            </a:r>
            <a:r>
              <a:rPr lang="en-US" altLang="zh-CN" dirty="0" smtClean="0"/>
              <a:t>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Cutting planes </a:t>
            </a:r>
            <a:r>
              <a:rPr lang="en-US" altLang="zh-CN" dirty="0"/>
              <a:t>can be applied to efficiently </a:t>
            </a:r>
            <a:r>
              <a:rPr lang="en-US" altLang="zh-CN" dirty="0">
                <a:solidFill>
                  <a:srgbClr val="FF0000"/>
                </a:solidFill>
              </a:rPr>
              <a:t>find a small working set </a:t>
            </a:r>
            <a:r>
              <a:rPr lang="en-US" altLang="zh-CN" dirty="0" smtClean="0">
                <a:solidFill>
                  <a:srgbClr val="FF0000"/>
                </a:solidFill>
              </a:rPr>
              <a:t>of active </a:t>
            </a:r>
            <a:r>
              <a:rPr lang="en-US" altLang="zh-CN" dirty="0">
                <a:solidFill>
                  <a:srgbClr val="FF0000"/>
                </a:solidFill>
              </a:rPr>
              <a:t>constraints</a:t>
            </a:r>
            <a:r>
              <a:rPr lang="en-US" altLang="zh-CN" dirty="0"/>
              <a:t> which are sufficient to optimize </a:t>
            </a:r>
            <a:r>
              <a:rPr lang="en-US" altLang="zh-CN" b="1" dirty="0"/>
              <a:t>w </a:t>
            </a:r>
            <a:r>
              <a:rPr lang="en-US" altLang="zh-CN" dirty="0">
                <a:solidFill>
                  <a:srgbClr val="FF0000"/>
                </a:solidFill>
              </a:rPr>
              <a:t>within </a:t>
            </a:r>
            <a:r>
              <a:rPr lang="en-US" altLang="zh-CN" dirty="0" smtClean="0">
                <a:solidFill>
                  <a:srgbClr val="FF0000"/>
                </a:solidFill>
              </a:rPr>
              <a:t>some prescribed </a:t>
            </a:r>
            <a:r>
              <a:rPr lang="en-US" altLang="zh-CN" dirty="0">
                <a:solidFill>
                  <a:srgbClr val="FF0000"/>
                </a:solidFill>
              </a:rPr>
              <a:t>tolerance</a:t>
            </a:r>
            <a:r>
              <a:rPr lang="en-US" altLang="zh-CN" dirty="0" smtClean="0"/>
              <a:t>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Separation oracle</a:t>
            </a:r>
            <a:r>
              <a:rPr lang="en-US" altLang="zh-CN" dirty="0"/>
              <a:t>: given a fixed </a:t>
            </a:r>
            <a:r>
              <a:rPr lang="en-US" altLang="zh-CN" b="1" dirty="0"/>
              <a:t>w </a:t>
            </a:r>
            <a:r>
              <a:rPr lang="en-US" altLang="zh-CN" dirty="0"/>
              <a:t>and input point </a:t>
            </a:r>
            <a:r>
              <a:rPr lang="en-US" altLang="zh-CN" b="1" dirty="0"/>
              <a:t>x</a:t>
            </a:r>
            <a:r>
              <a:rPr lang="en-US" altLang="zh-CN" dirty="0"/>
              <a:t>i , outputs </a:t>
            </a:r>
            <a:r>
              <a:rPr lang="en-US" altLang="zh-CN" dirty="0" smtClean="0"/>
              <a:t>the structure </a:t>
            </a:r>
            <a:r>
              <a:rPr lang="en-US" altLang="zh-CN" b="1" dirty="0"/>
              <a:t> </a:t>
            </a:r>
            <a:r>
              <a:rPr lang="en-US" altLang="zh-CN" dirty="0" smtClean="0"/>
              <a:t>   corresponding </a:t>
            </a:r>
            <a:r>
              <a:rPr lang="en-US" altLang="zh-CN" dirty="0"/>
              <a:t>to the margin constraint for </a:t>
            </a:r>
            <a:r>
              <a:rPr lang="en-US" altLang="zh-CN" b="1" dirty="0"/>
              <a:t>x</a:t>
            </a:r>
            <a:r>
              <a:rPr lang="en-US" altLang="zh-CN" dirty="0"/>
              <a:t>i which </a:t>
            </a:r>
            <a:r>
              <a:rPr lang="en-US" altLang="zh-CN" dirty="0" smtClean="0"/>
              <a:t>is  most </a:t>
            </a:r>
            <a:r>
              <a:rPr lang="en-US" altLang="zh-CN" dirty="0"/>
              <a:t>violated by </a:t>
            </a:r>
            <a:r>
              <a:rPr lang="en-US" altLang="zh-CN" b="1" dirty="0"/>
              <a:t>w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r>
              <a:rPr lang="en-US" altLang="zh-CN" dirty="0"/>
              <a:t>Focusing on the constraints that are </a:t>
            </a:r>
            <a:r>
              <a:rPr lang="en-US" altLang="zh-CN" dirty="0">
                <a:solidFill>
                  <a:srgbClr val="FF0000"/>
                </a:solidFill>
              </a:rPr>
              <a:t>violated the most </a:t>
            </a:r>
            <a:r>
              <a:rPr lang="en-US" altLang="zh-CN" dirty="0"/>
              <a:t>by the </a:t>
            </a:r>
            <a:r>
              <a:rPr lang="en-US" altLang="zh-CN" dirty="0" smtClean="0"/>
              <a:t>current model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625" y="4470307"/>
            <a:ext cx="3571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725" y="5288053"/>
            <a:ext cx="4415377" cy="634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55985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s-SVM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225" y="1834962"/>
            <a:ext cx="10043296" cy="4095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16684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SVR</a:t>
            </a:r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32" y="2782276"/>
            <a:ext cx="8015603" cy="3578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370" y="0"/>
            <a:ext cx="6706763" cy="286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414" y="3795623"/>
            <a:ext cx="4038892" cy="287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569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Target(Hard Margin)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Introduce slackness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383" y="2322663"/>
            <a:ext cx="4615446" cy="1469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849" y="570099"/>
            <a:ext cx="5443626" cy="100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383" y="4559690"/>
            <a:ext cx="5436609" cy="181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1549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SVR</a:t>
            </a:r>
            <a:r>
              <a:rPr lang="zh-CN" altLang="en-US" dirty="0" smtClean="0"/>
              <a:t>：</a:t>
            </a:r>
            <a:r>
              <a:rPr lang="en-US" altLang="zh-CN" sz="3600" dirty="0"/>
              <a:t>http://alex.smola.org/papers/2003/SmoSch03b.pdf</a:t>
            </a:r>
            <a:endParaRPr lang="zh-CN" altLang="en-US" sz="36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669" y="5724539"/>
            <a:ext cx="4760540" cy="95210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077" y="4249818"/>
            <a:ext cx="3182215" cy="126293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55" y="2084294"/>
            <a:ext cx="5520533" cy="313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3718" y="1622629"/>
            <a:ext cx="2433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Dual Optimization</a:t>
            </a:r>
            <a:endParaRPr lang="zh-CN" alt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932" y="2084294"/>
            <a:ext cx="5262699" cy="159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079" y="3850301"/>
            <a:ext cx="3917150" cy="398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37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Geometric Margin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CodeCogsEqn (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440" y="2093595"/>
            <a:ext cx="3314700" cy="1911985"/>
          </a:xfrm>
          <a:prstGeom prst="rect">
            <a:avLst/>
          </a:prstGeom>
        </p:spPr>
      </p:pic>
      <p:pic>
        <p:nvPicPr>
          <p:cNvPr id="5" name="图片 4" descr="CodeCogsEqn (5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535" y="4407535"/>
            <a:ext cx="3884295" cy="113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6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Optimal Separating Hyperplane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6680" y="1691005"/>
            <a:ext cx="64103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8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               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Primal Optimal </a:t>
            </a:r>
            <a:r>
              <a:rPr lang="en-US" altLang="zh-CN">
                <a:sym typeface="+mn-ea"/>
              </a:rPr>
              <a:t>Problem:                             or</a:t>
            </a:r>
            <a:endParaRPr lang="zh-CN" altLang="en-US"/>
          </a:p>
        </p:txBody>
      </p:sp>
      <p:pic>
        <p:nvPicPr>
          <p:cNvPr id="4" name="图片 3" descr="CodeCogsEqn (6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460" y="3263900"/>
            <a:ext cx="1552575" cy="741045"/>
          </a:xfrm>
          <a:prstGeom prst="rect">
            <a:avLst/>
          </a:prstGeom>
        </p:spPr>
      </p:pic>
      <p:pic>
        <p:nvPicPr>
          <p:cNvPr id="5" name="图片 4" descr="CodeCogsEqn (7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530" y="2852420"/>
            <a:ext cx="19050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5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Optimal </a:t>
            </a:r>
            <a:r>
              <a:rPr lang="en-US" altLang="zh-CN">
                <a:sym typeface="+mn-ea"/>
              </a:rPr>
              <a:t>Problem: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CodeCogsEqn (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625" y="1825625"/>
            <a:ext cx="3172460" cy="892810"/>
          </a:xfrm>
          <a:prstGeom prst="rect">
            <a:avLst/>
          </a:prstGeom>
        </p:spPr>
      </p:pic>
      <p:pic>
        <p:nvPicPr>
          <p:cNvPr id="5" name="图片 4" descr="CodeCogsEqn (9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795" y="2962275"/>
            <a:ext cx="5266055" cy="56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2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</a:t>
            </a:r>
            <a:r>
              <a:rPr lang="zh-CN" altLang="en-US"/>
              <a:t>agrange </a:t>
            </a:r>
            <a:r>
              <a:rPr lang="en-US" altLang="zh-CN"/>
              <a:t>M</a:t>
            </a:r>
            <a:r>
              <a:rPr lang="zh-CN" altLang="en-US"/>
              <a:t>ultiplier </a:t>
            </a:r>
            <a:r>
              <a:rPr lang="en-US" altLang="zh-CN"/>
              <a:t>M</a:t>
            </a:r>
            <a:r>
              <a:rPr lang="zh-CN" altLang="en-US"/>
              <a:t>ethod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Standard form problem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L</a:t>
            </a:r>
            <a:r>
              <a:rPr lang="zh-CN" altLang="en-US">
                <a:sym typeface="+mn-ea"/>
              </a:rPr>
              <a:t>agrange </a:t>
            </a:r>
            <a:r>
              <a:rPr lang="en-US" altLang="zh-CN">
                <a:sym typeface="+mn-ea"/>
              </a:rPr>
              <a:t>Function:</a:t>
            </a:r>
          </a:p>
        </p:txBody>
      </p:sp>
      <p:pic>
        <p:nvPicPr>
          <p:cNvPr id="7" name="图片 6" descr="CodeCogsEqn (1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00" y="2390775"/>
            <a:ext cx="1219200" cy="400050"/>
          </a:xfrm>
          <a:prstGeom prst="rect">
            <a:avLst/>
          </a:prstGeom>
        </p:spPr>
      </p:pic>
      <p:pic>
        <p:nvPicPr>
          <p:cNvPr id="8" name="图片 7" descr="CodeCogsEqn (14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300" y="2889885"/>
            <a:ext cx="3685540" cy="285750"/>
          </a:xfrm>
          <a:prstGeom prst="rect">
            <a:avLst/>
          </a:prstGeom>
        </p:spPr>
      </p:pic>
      <p:pic>
        <p:nvPicPr>
          <p:cNvPr id="9" name="图片 8" descr="CodeCogsEqn (15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525" y="3394075"/>
            <a:ext cx="2933065" cy="314325"/>
          </a:xfrm>
          <a:prstGeom prst="rect">
            <a:avLst/>
          </a:prstGeom>
        </p:spPr>
      </p:pic>
      <p:pic>
        <p:nvPicPr>
          <p:cNvPr id="11" name="图片 10" descr="CodeCogsEqn (16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6340" y="4643120"/>
            <a:ext cx="5552440" cy="923925"/>
          </a:xfrm>
          <a:prstGeom prst="rect">
            <a:avLst/>
          </a:prstGeom>
        </p:spPr>
      </p:pic>
      <p:pic>
        <p:nvPicPr>
          <p:cNvPr id="12" name="图片 11" descr="CodeCogsEqn (24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1085" y="5701030"/>
            <a:ext cx="7429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3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681</Words>
  <Application>Microsoft Office PowerPoint</Application>
  <PresentationFormat>自定义</PresentationFormat>
  <Paragraphs>187</Paragraphs>
  <Slides>44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Office 主题</vt:lpstr>
      <vt:lpstr>Support Vector Machines</vt:lpstr>
      <vt:lpstr>TWO-CLASS</vt:lpstr>
      <vt:lpstr>TWO-CLASS</vt:lpstr>
      <vt:lpstr>Function Margin</vt:lpstr>
      <vt:lpstr>Geometric Margin</vt:lpstr>
      <vt:lpstr> Optimal Separating Hyperplane</vt:lpstr>
      <vt:lpstr>                  </vt:lpstr>
      <vt:lpstr>Optimal Problem:</vt:lpstr>
      <vt:lpstr>Lagrange Multiplier Method</vt:lpstr>
      <vt:lpstr>Define </vt:lpstr>
      <vt:lpstr>Dual Problem:</vt:lpstr>
      <vt:lpstr>Weak and Strong Duality</vt:lpstr>
      <vt:lpstr>PowerPoint 演示文稿</vt:lpstr>
      <vt:lpstr>Karush-Kuhn-Tucker (KKT) Conditions</vt:lpstr>
      <vt:lpstr>PowerPoint 演示文稿</vt:lpstr>
      <vt:lpstr>Eliminating Primal Variables</vt:lpstr>
      <vt:lpstr>Dual Optimization Problem</vt:lpstr>
      <vt:lpstr>Support Vectors</vt:lpstr>
      <vt:lpstr>PowerPoint 演示文稿</vt:lpstr>
      <vt:lpstr>Two classes classification</vt:lpstr>
      <vt:lpstr>PowerPoint 演示文稿</vt:lpstr>
      <vt:lpstr>PowerPoint 演示文稿</vt:lpstr>
      <vt:lpstr>Hard margin with outliers</vt:lpstr>
      <vt:lpstr>slack variables</vt:lpstr>
      <vt:lpstr>primal optimization problem</vt:lpstr>
      <vt:lpstr>optimization</vt:lpstr>
      <vt:lpstr> What if the sample space can not be linearly separated</vt:lpstr>
      <vt:lpstr>PowerPoint 演示文稿</vt:lpstr>
      <vt:lpstr>Comparison the optimal problem</vt:lpstr>
      <vt:lpstr>Kernel Methods</vt:lpstr>
      <vt:lpstr>Kernel Function</vt:lpstr>
      <vt:lpstr>Some Common Kernel Functions</vt:lpstr>
      <vt:lpstr>PowerPoint 演示文稿</vt:lpstr>
      <vt:lpstr>s-SVM &amp; ε-SVM(SVR)</vt:lpstr>
      <vt:lpstr>s-SVM：Structured SVM</vt:lpstr>
      <vt:lpstr>s-SVM</vt:lpstr>
      <vt:lpstr>s-SVM</vt:lpstr>
      <vt:lpstr>s-SVM</vt:lpstr>
      <vt:lpstr>s-SVM</vt:lpstr>
      <vt:lpstr>s-SVM</vt:lpstr>
      <vt:lpstr>s-SVM</vt:lpstr>
      <vt:lpstr>SVR</vt:lpstr>
      <vt:lpstr>SVR</vt:lpstr>
      <vt:lpstr>SVR：http://alex.smola.org/papers/2003/SmoSch03b.pdf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s-SVM &amp; ε-SVM(SVR)</dc:title>
  <dc:creator>linjunfan</dc:creator>
  <cp:lastModifiedBy>USER</cp:lastModifiedBy>
  <cp:revision>46</cp:revision>
  <dcterms:created xsi:type="dcterms:W3CDTF">2015-05-05T08:02:14Z</dcterms:created>
  <dcterms:modified xsi:type="dcterms:W3CDTF">2016-11-07T07:52:24Z</dcterms:modified>
</cp:coreProperties>
</file>